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455" r:id="rId3"/>
    <p:sldId id="454" r:id="rId4"/>
    <p:sldId id="453" r:id="rId5"/>
    <p:sldId id="257" r:id="rId6"/>
    <p:sldId id="460" r:id="rId7"/>
    <p:sldId id="456" r:id="rId8"/>
    <p:sldId id="457" r:id="rId9"/>
    <p:sldId id="458" r:id="rId10"/>
    <p:sldId id="459" r:id="rId11"/>
    <p:sldId id="461" r:id="rId12"/>
    <p:sldId id="462" r:id="rId13"/>
    <p:sldId id="463" r:id="rId14"/>
    <p:sldId id="464" r:id="rId15"/>
    <p:sldId id="465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15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6EC67F-6C59-4EE6-BA42-C5DAECED2CC0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D0E8157-47F9-48F5-95F8-B032BDAECA35}">
      <dgm:prSet/>
      <dgm:spPr/>
      <dgm:t>
        <a:bodyPr/>
        <a:lstStyle/>
        <a:p>
          <a:r>
            <a:rPr lang="pt-BR"/>
            <a:t>Se “X”, então “Y”....</a:t>
          </a:r>
          <a:endParaRPr lang="en-US"/>
        </a:p>
      </dgm:t>
    </dgm:pt>
    <dgm:pt modelId="{43C2C49B-D412-4251-9889-1B6035370F4A}" type="parTrans" cxnId="{97FCD54F-97B3-429E-A1CF-C60984F3D9B7}">
      <dgm:prSet/>
      <dgm:spPr/>
      <dgm:t>
        <a:bodyPr/>
        <a:lstStyle/>
        <a:p>
          <a:endParaRPr lang="en-US"/>
        </a:p>
      </dgm:t>
    </dgm:pt>
    <dgm:pt modelId="{932E1A8B-B740-4F52-8661-CBE0C569D451}" type="sibTrans" cxnId="{97FCD54F-97B3-429E-A1CF-C60984F3D9B7}">
      <dgm:prSet/>
      <dgm:spPr/>
      <dgm:t>
        <a:bodyPr/>
        <a:lstStyle/>
        <a:p>
          <a:endParaRPr lang="en-US"/>
        </a:p>
      </dgm:t>
    </dgm:pt>
    <dgm:pt modelId="{CD07ECBF-2A84-475C-99D2-CC40DD7D0307}">
      <dgm:prSet/>
      <dgm:spPr/>
      <dgm:t>
        <a:bodyPr/>
        <a:lstStyle/>
        <a:p>
          <a:r>
            <a:rPr lang="pt-BR" dirty="0"/>
            <a:t>Se “não X”, então “não Y”....</a:t>
          </a:r>
          <a:endParaRPr lang="en-US" dirty="0"/>
        </a:p>
      </dgm:t>
    </dgm:pt>
    <dgm:pt modelId="{FAB069BF-533F-4568-B29F-725DB1729B8A}" type="parTrans" cxnId="{668985EB-30F5-421C-A02C-3F3F49C59429}">
      <dgm:prSet/>
      <dgm:spPr/>
      <dgm:t>
        <a:bodyPr/>
        <a:lstStyle/>
        <a:p>
          <a:endParaRPr lang="en-US"/>
        </a:p>
      </dgm:t>
    </dgm:pt>
    <dgm:pt modelId="{12821E7C-96A9-45E2-8FC4-7A00F3D823E8}" type="sibTrans" cxnId="{668985EB-30F5-421C-A02C-3F3F49C59429}">
      <dgm:prSet/>
      <dgm:spPr/>
      <dgm:t>
        <a:bodyPr/>
        <a:lstStyle/>
        <a:p>
          <a:endParaRPr lang="en-US"/>
        </a:p>
      </dgm:t>
    </dgm:pt>
    <dgm:pt modelId="{0C4E97A5-DE93-439A-B3C6-45D5EEC786CA}" type="pres">
      <dgm:prSet presAssocID="{EC6EC67F-6C59-4EE6-BA42-C5DAECED2CC0}" presName="diagram" presStyleCnt="0">
        <dgm:presLayoutVars>
          <dgm:dir/>
          <dgm:resizeHandles val="exact"/>
        </dgm:presLayoutVars>
      </dgm:prSet>
      <dgm:spPr/>
    </dgm:pt>
    <dgm:pt modelId="{5F075A40-BD35-43CB-9FA8-5A78315E0375}" type="pres">
      <dgm:prSet presAssocID="{9D0E8157-47F9-48F5-95F8-B032BDAECA35}" presName="node" presStyleLbl="node1" presStyleIdx="0" presStyleCnt="2">
        <dgm:presLayoutVars>
          <dgm:bulletEnabled val="1"/>
        </dgm:presLayoutVars>
      </dgm:prSet>
      <dgm:spPr/>
    </dgm:pt>
    <dgm:pt modelId="{5036F181-7BCB-44F6-B563-D41CA0FB8B42}" type="pres">
      <dgm:prSet presAssocID="{932E1A8B-B740-4F52-8661-CBE0C569D451}" presName="sibTrans" presStyleCnt="0"/>
      <dgm:spPr/>
    </dgm:pt>
    <dgm:pt modelId="{BC6C02DA-C38A-4606-B3A4-1071F1CE8831}" type="pres">
      <dgm:prSet presAssocID="{CD07ECBF-2A84-475C-99D2-CC40DD7D0307}" presName="node" presStyleLbl="node1" presStyleIdx="1" presStyleCnt="2">
        <dgm:presLayoutVars>
          <dgm:bulletEnabled val="1"/>
        </dgm:presLayoutVars>
      </dgm:prSet>
      <dgm:spPr/>
    </dgm:pt>
  </dgm:ptLst>
  <dgm:cxnLst>
    <dgm:cxn modelId="{7949FE5E-445E-4160-AEC4-A52BDF069D71}" type="presOf" srcId="{EC6EC67F-6C59-4EE6-BA42-C5DAECED2CC0}" destId="{0C4E97A5-DE93-439A-B3C6-45D5EEC786CA}" srcOrd="0" destOrd="0" presId="urn:microsoft.com/office/officeart/2005/8/layout/default"/>
    <dgm:cxn modelId="{BC1AC048-D7D6-40E7-A0F0-C0ECDA6C4E27}" type="presOf" srcId="{CD07ECBF-2A84-475C-99D2-CC40DD7D0307}" destId="{BC6C02DA-C38A-4606-B3A4-1071F1CE8831}" srcOrd="0" destOrd="0" presId="urn:microsoft.com/office/officeart/2005/8/layout/default"/>
    <dgm:cxn modelId="{97FCD54F-97B3-429E-A1CF-C60984F3D9B7}" srcId="{EC6EC67F-6C59-4EE6-BA42-C5DAECED2CC0}" destId="{9D0E8157-47F9-48F5-95F8-B032BDAECA35}" srcOrd="0" destOrd="0" parTransId="{43C2C49B-D412-4251-9889-1B6035370F4A}" sibTransId="{932E1A8B-B740-4F52-8661-CBE0C569D451}"/>
    <dgm:cxn modelId="{FBE3C8D3-F5B2-4ACE-A54A-925AB09D60FE}" type="presOf" srcId="{9D0E8157-47F9-48F5-95F8-B032BDAECA35}" destId="{5F075A40-BD35-43CB-9FA8-5A78315E0375}" srcOrd="0" destOrd="0" presId="urn:microsoft.com/office/officeart/2005/8/layout/default"/>
    <dgm:cxn modelId="{668985EB-30F5-421C-A02C-3F3F49C59429}" srcId="{EC6EC67F-6C59-4EE6-BA42-C5DAECED2CC0}" destId="{CD07ECBF-2A84-475C-99D2-CC40DD7D0307}" srcOrd="1" destOrd="0" parTransId="{FAB069BF-533F-4568-B29F-725DB1729B8A}" sibTransId="{12821E7C-96A9-45E2-8FC4-7A00F3D823E8}"/>
    <dgm:cxn modelId="{CE42830D-21D4-4215-9C86-0C22C2FE3E67}" type="presParOf" srcId="{0C4E97A5-DE93-439A-B3C6-45D5EEC786CA}" destId="{5F075A40-BD35-43CB-9FA8-5A78315E0375}" srcOrd="0" destOrd="0" presId="urn:microsoft.com/office/officeart/2005/8/layout/default"/>
    <dgm:cxn modelId="{D0C906E2-FDA4-4254-9A46-B157B7DA71C8}" type="presParOf" srcId="{0C4E97A5-DE93-439A-B3C6-45D5EEC786CA}" destId="{5036F181-7BCB-44F6-B563-D41CA0FB8B42}" srcOrd="1" destOrd="0" presId="urn:microsoft.com/office/officeart/2005/8/layout/default"/>
    <dgm:cxn modelId="{986DDF62-9FD1-4AAE-8AE2-B630E72F27F2}" type="presParOf" srcId="{0C4E97A5-DE93-439A-B3C6-45D5EEC786CA}" destId="{BC6C02DA-C38A-4606-B3A4-1071F1CE8831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075A40-BD35-43CB-9FA8-5A78315E0375}">
      <dsp:nvSpPr>
        <dsp:cNvPr id="0" name=""/>
        <dsp:cNvSpPr/>
      </dsp:nvSpPr>
      <dsp:spPr>
        <a:xfrm>
          <a:off x="1283" y="674410"/>
          <a:ext cx="5006206" cy="300372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0" kern="1200"/>
            <a:t>Se “X”, então “Y”....</a:t>
          </a:r>
          <a:endParaRPr lang="en-US" sz="6000" kern="1200"/>
        </a:p>
      </dsp:txBody>
      <dsp:txXfrm>
        <a:off x="1283" y="674410"/>
        <a:ext cx="5006206" cy="3003723"/>
      </dsp:txXfrm>
    </dsp:sp>
    <dsp:sp modelId="{BC6C02DA-C38A-4606-B3A4-1071F1CE8831}">
      <dsp:nvSpPr>
        <dsp:cNvPr id="0" name=""/>
        <dsp:cNvSpPr/>
      </dsp:nvSpPr>
      <dsp:spPr>
        <a:xfrm>
          <a:off x="5508110" y="674410"/>
          <a:ext cx="5006206" cy="300372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0" kern="1200" dirty="0"/>
            <a:t>Se “não X”, então “não Y”....</a:t>
          </a:r>
          <a:endParaRPr lang="en-US" sz="6000" kern="1200" dirty="0"/>
        </a:p>
      </dsp:txBody>
      <dsp:txXfrm>
        <a:off x="5508110" y="674410"/>
        <a:ext cx="5006206" cy="30037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70E78-CAC2-4E80-9A05-8B6E03FEA7AD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58FFF-7F41-41D9-B343-2F38513CE2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5681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65188439-A910-4160-934C-5AAC4EC437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4451B7-A025-4366-A02B-0BCB422B949C}" type="slidenum">
              <a:rPr kumimoji="0" lang="pt-BR" alt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t-BR" alt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0A4C369E-834E-4890-BFEA-56067E2D57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5BE8E282-7EAA-424B-9BE0-19790B7E69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716BE6-3D12-4E58-BC15-6B07B74142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7C1B2F2-8F20-4E02-95E7-DAFAA6F48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E9B668C-892D-44C4-9874-C2F600353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5BFF-4264-4924-869C-0605EC028949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09A34B7-B67E-46E9-A645-0E73934FC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0532372-A4BD-4934-ADAC-6D108E8F8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E31E-5E5C-495D-BD1E-09EAE5E69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3983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EB8BE0-A7CC-468A-AFF9-3585BE919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63C7A9A-67D8-4898-8F07-F622D093B1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B24E7FF-1301-47F7-9B1E-33EB14EB1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5BFF-4264-4924-869C-0605EC028949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C29AE68-BC1D-4480-A088-C4EEBEE8A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1CDE12B-AE62-422B-B077-026E342C5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E31E-5E5C-495D-BD1E-09EAE5E69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6093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8FD5615-2363-41F0-86D4-8983170FA3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46AAB98-7D62-4A9C-8CC6-BE76EEABCA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D730D3-0223-464A-A0F4-7ED8EC25F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5BFF-4264-4924-869C-0605EC028949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6B6FB18-455A-4845-B174-39A0A35BA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9108E11-602A-4179-8475-BD1FCEF49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E31E-5E5C-495D-BD1E-09EAE5E69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5434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55D042-4FF8-4B38-92FD-47ABC1AEF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2A9800A-73CC-4602-8588-74BC6C077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B94F492-A328-45C9-8490-910789C8E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5BFF-4264-4924-869C-0605EC028949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1DFD41B-970D-4EA9-A8E3-B0BEA1C83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2DD0A2-7B8B-471F-A39C-221E49A0A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E31E-5E5C-495D-BD1E-09EAE5E69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475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F57B6D-6AD7-4AED-A189-39DF58B6B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F1DC553-069C-4485-A232-851224291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1FAA15-7E89-4E27-A5F7-C7C5DAABF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5BFF-4264-4924-869C-0605EC028949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FF8DE82-BF96-460E-887F-B0E4FC448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A68A316-8C5F-447E-961B-3FC9F7E83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E31E-5E5C-495D-BD1E-09EAE5E69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9576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922B23-0879-43A4-A794-99174AC70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4EC46B1-DFB4-470D-8E80-83F60EFE63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F973968-9A0C-4360-8522-7448376A24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047E7DC-C193-408E-A528-BDEAC23D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5BFF-4264-4924-869C-0605EC028949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6D898D2-1813-47C2-BC75-6DFC6ACFE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4DE94F-8368-4D34-80B2-9A110C81C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E31E-5E5C-495D-BD1E-09EAE5E69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568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5C3902-35B6-4197-89C9-9C190F991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08A63EE-8839-4916-8E6D-E4752D174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9147741-FD68-4345-90D9-40F461D7F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EBE9EC2-DCFE-4C21-A9E9-59AB49FE10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2B1A1EE-C26C-4824-801D-59BAC6A01A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9EC5794-4355-4BBB-9900-2A086C5E9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5BFF-4264-4924-869C-0605EC028949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B7FB560-D4DD-421C-9812-C101EA2E6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4879EC5-4CC9-4501-B7D3-8D3E3C017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E31E-5E5C-495D-BD1E-09EAE5E69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9419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9897BA-6839-49F8-9AF6-80F8A59F3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58EA46D-63A1-4110-A713-23F078F6D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5BFF-4264-4924-869C-0605EC028949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7B07D27-3950-4F60-B94B-B86FE5FDA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948F68F-CA0C-406A-A6B4-A26E2956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E31E-5E5C-495D-BD1E-09EAE5E69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414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AE6DBDC-56C8-4550-8D84-168027140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5BFF-4264-4924-869C-0605EC028949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8712093-6A4D-4166-A612-55D7330D7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8D4D521-31BE-4423-BF39-16F64DAF4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E31E-5E5C-495D-BD1E-09EAE5E69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2793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D7E703-1382-418F-8BFA-D126394A6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0089B3-C34D-4319-BB89-19FE8F31C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76BBFD5-6EF2-46FD-9FF7-02FCBF6FD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0B37214-4E88-481C-943F-0122F61CF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5BFF-4264-4924-869C-0605EC028949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2D1895-CC98-4791-9402-BCE6DB022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758950F-7E3D-4E08-A994-A7F103787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E31E-5E5C-495D-BD1E-09EAE5E69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4879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A2D5C8-3905-4735-9352-BB3D92E60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DD39F28-9A96-48DF-9D43-0D0D9B7349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903417C-EC94-44BB-8C56-253BB89B4F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9EA0774-64E5-4FC2-AA84-975CB73F4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5BFF-4264-4924-869C-0605EC028949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C3542C3-AF7D-47EC-82F0-C320A84CF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BC878A5-AB09-47A6-942A-93586B08A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E31E-5E5C-495D-BD1E-09EAE5E69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7729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B3E0F6F-8178-4D43-BD91-9DA9D1A70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1EBA060-9A8E-465E-BB45-AEA353931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C0FB10D-7C98-43C7-9009-110E5F8F79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F5BFF-4264-4924-869C-0605EC028949}" type="datetimeFigureOut">
              <a:rPr lang="pt-BR" smtClean="0"/>
              <a:t>24/03/2020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6812366-8398-4984-B7D6-B80CF0A29A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C8522B8-6BA8-4BBC-899B-93AE9A352E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1E31E-5E5C-495D-BD1E-09EAE5E694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789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270761-CC40-4F3F-A916-7E3BC3989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20855C-9FA4-417A-BE67-63C022F81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7E6A49B-1B06-403E-8CC5-ACB38A6BD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5FB3A70-6E66-4D6A-8A0B-E02013CE0E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6160" y="1660121"/>
            <a:ext cx="9623404" cy="3305493"/>
          </a:xfrm>
        </p:spPr>
        <p:txBody>
          <a:bodyPr>
            <a:normAutofit/>
          </a:bodyPr>
          <a:lstStyle/>
          <a:p>
            <a:pPr algn="l"/>
            <a:r>
              <a:rPr lang="pt-BR" sz="7500"/>
              <a:t>Material de apoio da aula 5/15: Em busca do aluno como o editor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2AD3756-7359-41C6-B3B3-4F0B502611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6159" y="4965614"/>
            <a:ext cx="9623404" cy="834454"/>
          </a:xfrm>
        </p:spPr>
        <p:txBody>
          <a:bodyPr>
            <a:normAutofit/>
          </a:bodyPr>
          <a:lstStyle/>
          <a:p>
            <a:pPr algn="l"/>
            <a:r>
              <a:rPr lang="pt-BR" dirty="0"/>
              <a:t>Parte 1/3 para apoio remoto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5537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A297797-5C89-4791-8204-AB071FA1F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CD95B5A-2E3B-4869-8F52-CF6C86C09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4804064" cy="5571065"/>
          </a:xfrm>
        </p:spPr>
        <p:txBody>
          <a:bodyPr>
            <a:normAutofit/>
          </a:bodyPr>
          <a:lstStyle/>
          <a:p>
            <a:r>
              <a:rPr lang="pt-BR" sz="3600"/>
              <a:t>Do produto para o processo</a:t>
            </a:r>
            <a:br>
              <a:rPr lang="pt-BR" sz="3600"/>
            </a:br>
            <a:r>
              <a:rPr lang="pt-BR" sz="3600"/>
              <a:t>É possível ensinar o processo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69BBA9B-8F4E-4D2B-BEFA-41A475443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415188" y="-231223"/>
            <a:ext cx="1409491" cy="1876653"/>
          </a:xfrm>
          <a:custGeom>
            <a:avLst/>
            <a:gdLst>
              <a:gd name="connsiteX0" fmla="*/ 0 w 1409491"/>
              <a:gd name="connsiteY0" fmla="*/ 643075 h 1876653"/>
              <a:gd name="connsiteX1" fmla="*/ 643075 w 1409491"/>
              <a:gd name="connsiteY1" fmla="*/ 0 h 1876653"/>
              <a:gd name="connsiteX2" fmla="*/ 1409491 w 1409491"/>
              <a:gd name="connsiteY2" fmla="*/ 0 h 1876653"/>
              <a:gd name="connsiteX3" fmla="*/ 1409491 w 1409491"/>
              <a:gd name="connsiteY3" fmla="*/ 1876653 h 1876653"/>
              <a:gd name="connsiteX4" fmla="*/ 1233578 w 1409491"/>
              <a:gd name="connsiteY4" fmla="*/ 1876653 h 187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491" h="1876653">
                <a:moveTo>
                  <a:pt x="0" y="643075"/>
                </a:moveTo>
                <a:lnTo>
                  <a:pt x="643075" y="0"/>
                </a:lnTo>
                <a:lnTo>
                  <a:pt x="1409491" y="0"/>
                </a:lnTo>
                <a:lnTo>
                  <a:pt x="1409491" y="1876653"/>
                </a:lnTo>
                <a:lnTo>
                  <a:pt x="1233578" y="1876653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51012D1-8033-40B1-9EC0-91390FFC7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01285" y="128278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2B2228B2-5B4D-484F-83A0-0784B91B4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998" y="643467"/>
            <a:ext cx="5457533" cy="557106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t-BR" sz="2000" b="1" dirty="0"/>
              <a:t>Ensaio</a:t>
            </a:r>
            <a:r>
              <a:rPr lang="pt-BR" sz="2000" dirty="0"/>
              <a:t>: modo de vida, ser alguém que escreve</a:t>
            </a:r>
          </a:p>
          <a:p>
            <a:pPr marL="0" indent="0">
              <a:buNone/>
            </a:pPr>
            <a:r>
              <a:rPr lang="pt-BR" sz="2000" b="1" dirty="0"/>
              <a:t>Esboço</a:t>
            </a:r>
            <a:r>
              <a:rPr lang="pt-BR" sz="2000" dirty="0"/>
              <a:t>: imagem, recordação, um </a:t>
            </a:r>
            <a:r>
              <a:rPr lang="pt-BR" sz="2000" i="1" dirty="0"/>
              <a:t>start</a:t>
            </a:r>
          </a:p>
          <a:p>
            <a:pPr marL="0" indent="0">
              <a:buNone/>
            </a:pPr>
            <a:r>
              <a:rPr lang="pt-BR" sz="2000" b="1" dirty="0"/>
              <a:t>Revisão</a:t>
            </a:r>
            <a:r>
              <a:rPr lang="pt-BR" sz="2000" dirty="0"/>
              <a:t>: primeira olhadela</a:t>
            </a:r>
          </a:p>
          <a:p>
            <a:pPr marL="0" indent="0">
              <a:buNone/>
            </a:pPr>
            <a:r>
              <a:rPr lang="pt-BR" sz="2000" b="1" dirty="0"/>
              <a:t>Edição</a:t>
            </a:r>
            <a:r>
              <a:rPr lang="pt-BR" sz="2000" dirty="0"/>
              <a:t>: parte da reescrita, da preocupação formal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80943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D291F021-C45C-4D44-A2B8-A789E386C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3444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83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3A0A77D-818F-4D1A-B5AC-436A4C2FA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pt-BR" dirty="0"/>
              <a:t>Ensaio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1909B19-E16D-41CD-87F0-72FD8B7F4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/>
              <a:t>Primeira série</a:t>
            </a:r>
            <a:r>
              <a:rPr lang="pt-BR"/>
              <a:t>: desenho</a:t>
            </a:r>
          </a:p>
          <a:p>
            <a:pPr marL="0" indent="0">
              <a:buNone/>
            </a:pPr>
            <a:r>
              <a:rPr lang="pt-BR" b="1"/>
              <a:t>Segunda série</a:t>
            </a:r>
            <a:r>
              <a:rPr lang="pt-BR"/>
              <a:t>: pasta de “histórias quebradas”</a:t>
            </a:r>
          </a:p>
          <a:p>
            <a:pPr marL="0" indent="0">
              <a:buNone/>
            </a:pPr>
            <a:r>
              <a:rPr lang="pt-BR" b="1"/>
              <a:t>Terceira série</a:t>
            </a:r>
            <a:r>
              <a:rPr lang="pt-BR"/>
              <a:t>: brainstorm, para ensinar a correr riscos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30D0D687-51C3-4F92-9956-B76EAB9988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7184" y="1216485"/>
            <a:ext cx="3781051" cy="3781051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19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AC158A4-00FC-40E5-916D-649644718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pt-BR" sz="5400"/>
              <a:t>Esboço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116E08-DF3B-4B98-AA6B-96CCD6321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t-BR" sz="2400" b="1" dirty="0"/>
              <a:t>Primeira série</a:t>
            </a:r>
            <a:r>
              <a:rPr lang="pt-BR" sz="2400" dirty="0"/>
              <a:t>: sequência de letras aleatórias, por exemplo</a:t>
            </a:r>
          </a:p>
          <a:p>
            <a:pPr marL="0" indent="0">
              <a:buNone/>
            </a:pPr>
            <a:r>
              <a:rPr lang="pt-BR" sz="2400" b="1" dirty="0"/>
              <a:t>Segunda série</a:t>
            </a:r>
            <a:r>
              <a:rPr lang="pt-BR" sz="2400" dirty="0"/>
              <a:t>: época de padrões de escrita</a:t>
            </a:r>
          </a:p>
          <a:p>
            <a:pPr marL="0" indent="0">
              <a:buNone/>
            </a:pPr>
            <a:r>
              <a:rPr lang="pt-BR" sz="2400" b="1" dirty="0"/>
              <a:t>Terceira série</a:t>
            </a:r>
            <a:r>
              <a:rPr lang="pt-BR" sz="2400" dirty="0"/>
              <a:t>: costumam deixar que os eventos moldem o texto</a:t>
            </a:r>
          </a:p>
          <a:p>
            <a:pPr marL="0" indent="0">
              <a:buNone/>
            </a:pPr>
            <a:r>
              <a:rPr lang="pt-BR" sz="2400" b="1" dirty="0"/>
              <a:t>Quarta série em diante</a:t>
            </a:r>
            <a:r>
              <a:rPr lang="pt-BR" sz="2400" dirty="0"/>
              <a:t>: as crianças passam a considerar internamente os modos de dizer algo</a:t>
            </a:r>
          </a:p>
          <a:p>
            <a:pPr marL="0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87096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28E0626-3BEC-4B6C-A97B-6595DCAF9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pt-BR" sz="5400"/>
              <a:t>Revisão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ECBE819-B68D-406B-8110-1B9BCEFF9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t-BR" sz="2400" b="1" dirty="0"/>
              <a:t>Primeira série</a:t>
            </a:r>
            <a:r>
              <a:rPr lang="pt-BR" sz="2400" dirty="0"/>
              <a:t>: tendência para acrescentar algo</a:t>
            </a:r>
          </a:p>
          <a:p>
            <a:pPr marL="0" indent="0">
              <a:buNone/>
            </a:pPr>
            <a:r>
              <a:rPr lang="pt-BR" sz="2400" b="1" dirty="0"/>
              <a:t>Segunda série</a:t>
            </a:r>
            <a:r>
              <a:rPr lang="pt-BR" sz="2400" dirty="0"/>
              <a:t>: encontram prazer em atividades de revisão com pares</a:t>
            </a:r>
          </a:p>
          <a:p>
            <a:pPr marL="0" indent="0">
              <a:buNone/>
            </a:pPr>
            <a:r>
              <a:rPr lang="pt-BR" sz="2400" b="1" dirty="0"/>
              <a:t>Terceira série</a:t>
            </a:r>
            <a:r>
              <a:rPr lang="pt-BR" sz="2400" dirty="0"/>
              <a:t>: tendência a brincar com o início do texto</a:t>
            </a:r>
          </a:p>
          <a:p>
            <a:pPr marL="0" indent="0">
              <a:buNone/>
            </a:pPr>
            <a:r>
              <a:rPr lang="pt-BR" sz="2400" b="1" dirty="0"/>
              <a:t>Quarta série em diante</a:t>
            </a:r>
            <a:r>
              <a:rPr lang="pt-BR" sz="2400" dirty="0"/>
              <a:t>: as crianças tem condições de internalizar as estratégias concretas de revisão</a:t>
            </a:r>
          </a:p>
          <a:p>
            <a:pPr marL="0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89140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2D9953F-DFFB-4351-94B9-C4E405F50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pt-BR" sz="4000">
                <a:solidFill>
                  <a:srgbClr val="FFFFFF"/>
                </a:solidFill>
              </a:rPr>
              <a:t>Edição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1AD26F-7DE8-45A8-896D-6F6B64BC85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/>
          </a:p>
          <a:p>
            <a:pPr marL="0" indent="0">
              <a:buNone/>
            </a:pPr>
            <a:endParaRPr lang="pt-BR" sz="2000"/>
          </a:p>
          <a:p>
            <a:pPr marL="0" indent="0">
              <a:buNone/>
            </a:pPr>
            <a:r>
              <a:rPr lang="pt-BR" sz="2000"/>
              <a:t>Primeira à terceira série: reler o que escreveram para acrescentar dados</a:t>
            </a:r>
          </a:p>
          <a:p>
            <a:pPr marL="0" indent="0">
              <a:buNone/>
            </a:pPr>
            <a:endParaRPr lang="pt-BR" sz="2000"/>
          </a:p>
          <a:p>
            <a:pPr marL="0" indent="0">
              <a:buNone/>
            </a:pPr>
            <a:endParaRPr lang="pt-BR" sz="20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BC6E576-6966-4079-9785-7804BE874C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Raciocínio metonímico, dificuldade de retroação</a:t>
            </a:r>
          </a:p>
        </p:txBody>
      </p:sp>
    </p:spTree>
    <p:extLst>
      <p:ext uri="{BB962C8B-B14F-4D97-AF65-F5344CB8AC3E}">
        <p14:creationId xmlns:p14="http://schemas.microsoft.com/office/powerpoint/2010/main" val="305818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698B029-3373-4BA7-BD21-7B63BC9E4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pt-BR" sz="5400"/>
              <a:t>Quarta série em diante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A4FF28B-2E8B-4BD5-A77D-79197D3E4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Possibilidade </a:t>
            </a:r>
            <a:r>
              <a:rPr lang="pt-BR" sz="2400"/>
              <a:t>de retroação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47448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2042A7F2-9AB5-495D-AAAB-60313A3184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altLang="pt-BR" sz="4100" dirty="0"/>
              <a:t>Para editar, é necessário fazer um “cálculo lógico”. Exemplo:</a:t>
            </a:r>
          </a:p>
        </p:txBody>
      </p:sp>
      <p:graphicFrame>
        <p:nvGraphicFramePr>
          <p:cNvPr id="57349" name="Rectangle 3">
            <a:extLst>
              <a:ext uri="{FF2B5EF4-FFF2-40B4-BE49-F238E27FC236}">
                <a16:creationId xmlns:a16="http://schemas.microsoft.com/office/drawing/2014/main" id="{F973E976-A925-45FF-ABD1-D19859F5A30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DD9CEC9-3AC2-4431-AF89-C44F1B28C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pt-BR" sz="4000" dirty="0">
                <a:solidFill>
                  <a:srgbClr val="FFFFFF"/>
                </a:solidFill>
              </a:rPr>
              <a:t>Dificuldades de “cálculo” na leitura: o discurso irônico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CC03ED-C40D-4B4D-9C05-6EE7C419F8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/>
              <a:t>Presença de um locutor L que veicula uma posição julgada absurda, como se esta posição fosse de um outro</a:t>
            </a:r>
          </a:p>
          <a:p>
            <a:pPr marL="0" indent="0">
              <a:buNone/>
            </a:pPr>
            <a:r>
              <a:rPr lang="pt-BR" sz="2000"/>
              <a:t>Seu modo de se marcar distinto da posição que está sendo ironizada são as evidências situacionais (entonação e torneios especializados)</a:t>
            </a:r>
          </a:p>
          <a:p>
            <a:pPr marL="0" indent="0">
              <a:buNone/>
            </a:pPr>
            <a:r>
              <a:rPr lang="pt-BR" sz="2000"/>
              <a:t>DUCROT, Oswald. </a:t>
            </a:r>
            <a:r>
              <a:rPr lang="pt-BR" sz="2000" b="1"/>
              <a:t>O Dizer e o Dito</a:t>
            </a:r>
            <a:r>
              <a:rPr lang="pt-BR" sz="2000"/>
              <a:t>. Campinas / SP: Pontes Editores, 1987.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C179DE3-4533-44CD-8982-3041EBD72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“Consiste sempre em fazer dizer, por alguém diferente do locutor, coisas evidentemente absurdas, a fazer, pois, ouvir uma voz que não é a do locutor e que sustenta o insustentável” </a:t>
            </a:r>
          </a:p>
          <a:p>
            <a:pPr marL="0" indent="0">
              <a:buNone/>
            </a:pPr>
            <a:r>
              <a:rPr lang="pt-BR" sz="2000" dirty="0"/>
              <a:t>(DUCROT, 1987, p. 197).</a:t>
            </a:r>
          </a:p>
          <a:p>
            <a:pPr marL="0" indent="0">
              <a:buNone/>
            </a:pPr>
            <a:r>
              <a:rPr lang="pt-BR" sz="2000" dirty="0"/>
              <a:t> </a:t>
            </a:r>
          </a:p>
          <a:p>
            <a:pPr marL="0" indent="0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81761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>
            <a:extLst>
              <a:ext uri="{FF2B5EF4-FFF2-40B4-BE49-F238E27FC236}">
                <a16:creationId xmlns:a16="http://schemas.microsoft.com/office/drawing/2014/main" id="{82455043-5CFD-4790-A30C-152D3B6945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0">
            <a:extLst>
              <a:ext uri="{FF2B5EF4-FFF2-40B4-BE49-F238E27FC236}">
                <a16:creationId xmlns:a16="http://schemas.microsoft.com/office/drawing/2014/main" id="{D790CBA0-32A4-48C6-8140-9148B3A0D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12">
            <a:extLst>
              <a:ext uri="{FF2B5EF4-FFF2-40B4-BE49-F238E27FC236}">
                <a16:creationId xmlns:a16="http://schemas.microsoft.com/office/drawing/2014/main" id="{B4056F06-1067-40CC-8153-8A04EA0AB7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6015350-BCF9-4ACA-99D9-2A98FB05C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5C57B1E4-5A42-473F-837E-3C5946D1F0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FBD49C7C-52B4-4D8F-B956-ECCA10BD75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AF0C458-F592-426F-B531-3045000258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7A4B5212-F988-4671-B9F2-02B065E40B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B6C93D35-1EA4-427C-832E-C077C1603A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8648C95-1EC5-40D8-8D96-3DC3D112A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10134DF-195E-4609-BE91-D38A8334E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0757759-EC34-4221-B044-E44E140CD7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9DD397B4-F579-4427-8501-9D3412F87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CF669F62-C345-4D12-9436-F3E2B3AE6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89D0B0E-94E0-4A18-A5D4-F8999345F0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F2A5B8E8-BDA8-4DB2-9A21-1A98891F0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4750" y="609600"/>
            <a:ext cx="6095998" cy="2819399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(</a:t>
            </a:r>
            <a:r>
              <a:rPr lang="en-US" sz="4800" dirty="0" err="1">
                <a:solidFill>
                  <a:schemeClr val="bg1"/>
                </a:solidFill>
              </a:rPr>
              <a:t>Colaboração</a:t>
            </a:r>
            <a:r>
              <a:rPr lang="en-US" sz="4800" dirty="0">
                <a:solidFill>
                  <a:schemeClr val="bg1"/>
                </a:solidFill>
              </a:rPr>
              <a:t> de Jessica Abreu)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09F982E-B4F0-4CF1-9698-0CA793629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5A6FD1C-ABC0-436A-9073-E0EED7D89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FE42E75-3FFE-428A-BBD2-CC87097B5D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6F8E869C-899B-4BCE-8E7E-07CF2384D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BF071B4-ED93-480C-8E69-73432F0CE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CA65703-32A1-4699-BC19-1CA9884BD2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C4A96F06-B785-4EC7-A73C-59B8A45147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668" r="3" b="4028"/>
          <a:stretch/>
        </p:blipFill>
        <p:spPr>
          <a:xfrm>
            <a:off x="535164" y="706170"/>
            <a:ext cx="4492357" cy="5431517"/>
          </a:xfrm>
          <a:prstGeom prst="rect">
            <a:avLst/>
          </a:prstGeom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id="{38AF1DD3-8D1D-4757-B035-70019593D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447040" y="850149"/>
            <a:ext cx="304800" cy="429768"/>
            <a:chOff x="215328" y="-46937"/>
            <a:chExt cx="304800" cy="2773841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28184D1F-A6B0-4989-8187-7DA9B69FDB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E4AAB83-8364-4EEC-B775-EB5BF22973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D8334B8F-87AB-40F9-B22B-309F79C29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1507BCE7-4481-4881-ACD6-7B9E0A53B3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79552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7A976E23-29EC-4E20-9EF6-B7CC4A821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F5FCEC6-E657-46F1-925F-13ED19212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EEEBBCF-2738-42F5-ABD6-9881760263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8BFC0AF3-A22A-4B9E-9BBE-06CEA5C6C8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F3F06202-3837-419A-A87F-1DC63E427C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18807D28-5DC1-4DAA-AE26-C6ECB37365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B3AE51F5-8D05-42B8-AB92-06F38F330E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A1E4EBF-44BC-4352-B089-A5147758F9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29B4D6D7-8203-4D69-A752-16AB700D74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ítulo 3">
            <a:extLst>
              <a:ext uri="{FF2B5EF4-FFF2-40B4-BE49-F238E27FC236}">
                <a16:creationId xmlns:a16="http://schemas.microsoft.com/office/drawing/2014/main" id="{09E3964F-9305-48F6-826F-9EBA5C227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0935"/>
            <a:ext cx="5867716" cy="3050025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 err="1">
                <a:solidFill>
                  <a:schemeClr val="bg1"/>
                </a:solidFill>
              </a:rPr>
              <a:t>Leitura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dirty="0" err="1">
                <a:solidFill>
                  <a:schemeClr val="bg1"/>
                </a:solidFill>
              </a:rPr>
              <a:t>prévia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dirty="0" err="1">
                <a:solidFill>
                  <a:schemeClr val="bg1"/>
                </a:solidFill>
              </a:rPr>
              <a:t>recomendada</a:t>
            </a:r>
            <a:r>
              <a:rPr lang="en-US" sz="48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F0BDB76-BCEC-498E-BA26-C763CD9FA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D8DF5DF-A251-4BC2-8965-4EDDD01FC5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930D52D-708D-43A1-B073-469EFDB020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82491CB-6849-43BB-926B-D979A3DB09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1251642-9512-4A11-9670-BD1C3A99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3D277633-FF55-420D-87BC-0CB11FD6D0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1452CEF2-C9EC-4C15-99E4-C781AB08A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00459E6-26A3-4EAC-A34C-D0792D88C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64D5E9-C8D4-444A-8B1B-C11FB47CBA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DD99233-66AB-4E60-AF8A-A3259E6A46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4E8492A-EE2A-4BE3-A4B2-2BCE77DA40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222A220-AA24-4E60-83D6-D32FEB34D8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Espaço Reservado para Conteúdo 5">
            <a:extLst>
              <a:ext uri="{FF2B5EF4-FFF2-40B4-BE49-F238E27FC236}">
                <a16:creationId xmlns:a16="http://schemas.microsoft.com/office/drawing/2014/main" id="{84CF3DFD-97F4-4D64-B88D-B26A227274E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r="-2" b="27499"/>
          <a:stretch/>
        </p:blipFill>
        <p:spPr>
          <a:xfrm>
            <a:off x="6828955" y="972049"/>
            <a:ext cx="4651794" cy="4651794"/>
          </a:xfrm>
          <a:prstGeom prst="rect">
            <a:avLst/>
          </a:prstGeom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298B576C-FDA2-46DE-8408-3A76DCF506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6693312" y="1116028"/>
            <a:ext cx="304800" cy="429768"/>
            <a:chOff x="215328" y="-46937"/>
            <a:chExt cx="304800" cy="2773841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94AEA101-943D-4073-AD87-C8D783165E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D103D701-5E08-4A2A-AE99-626C64635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68DF778A-A412-4E7C-9B61-E33D13A53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4EC28832-D2CA-45C0-9C43-0AF998532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82805F1-74B4-41D3-8A49-0A13A84368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0936" y="3952890"/>
            <a:ext cx="5867720" cy="2223517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pPr marL="0"/>
            <a:endParaRPr lang="en-US" sz="1800" dirty="0">
              <a:solidFill>
                <a:schemeClr val="bg1"/>
              </a:solidFill>
            </a:endParaRPr>
          </a:p>
          <a:p>
            <a:pPr marL="0"/>
            <a:endParaRPr lang="en-US" sz="1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</a:rPr>
              <a:t>Calkins, Lucy McCormick. </a:t>
            </a:r>
            <a:r>
              <a:rPr lang="en-US" sz="1800" dirty="0" err="1">
                <a:solidFill>
                  <a:schemeClr val="bg1"/>
                </a:solidFill>
              </a:rPr>
              <a:t>Seção</a:t>
            </a:r>
            <a:r>
              <a:rPr lang="en-US" sz="1800" dirty="0">
                <a:solidFill>
                  <a:schemeClr val="bg1"/>
                </a:solidFill>
              </a:rPr>
              <a:t> 1: O </a:t>
            </a:r>
            <a:r>
              <a:rPr lang="en-US" sz="1800" dirty="0" err="1">
                <a:solidFill>
                  <a:schemeClr val="bg1"/>
                </a:solidFill>
              </a:rPr>
              <a:t>essencial</a:t>
            </a:r>
            <a:r>
              <a:rPr lang="en-US" sz="1800" dirty="0">
                <a:solidFill>
                  <a:schemeClr val="bg1"/>
                </a:solidFill>
              </a:rPr>
              <a:t> para o </a:t>
            </a:r>
            <a:r>
              <a:rPr lang="en-US" sz="1800" dirty="0" err="1">
                <a:solidFill>
                  <a:schemeClr val="bg1"/>
                </a:solidFill>
              </a:rPr>
              <a:t>ensino</a:t>
            </a:r>
            <a:r>
              <a:rPr lang="en-US" sz="1800" dirty="0">
                <a:solidFill>
                  <a:schemeClr val="bg1"/>
                </a:solidFill>
              </a:rPr>
              <a:t> da </a:t>
            </a:r>
            <a:r>
              <a:rPr lang="en-US" sz="1800" dirty="0" err="1">
                <a:solidFill>
                  <a:schemeClr val="bg1"/>
                </a:solidFill>
              </a:rPr>
              <a:t>escrita</a:t>
            </a:r>
            <a:r>
              <a:rPr lang="en-US" sz="1800" dirty="0">
                <a:solidFill>
                  <a:schemeClr val="bg1"/>
                </a:solidFill>
              </a:rPr>
              <a:t>. In: </a:t>
            </a:r>
            <a:r>
              <a:rPr lang="en-US" sz="1800" b="1" dirty="0">
                <a:solidFill>
                  <a:schemeClr val="bg1"/>
                </a:solidFill>
              </a:rPr>
              <a:t>A </a:t>
            </a:r>
            <a:r>
              <a:rPr lang="en-US" sz="1800" b="1" dirty="0" err="1">
                <a:solidFill>
                  <a:schemeClr val="bg1"/>
                </a:solidFill>
              </a:rPr>
              <a:t>arte</a:t>
            </a:r>
            <a:r>
              <a:rPr lang="en-US" sz="1800" b="1" dirty="0">
                <a:solidFill>
                  <a:schemeClr val="bg1"/>
                </a:solidFill>
              </a:rPr>
              <a:t> de </a:t>
            </a:r>
            <a:r>
              <a:rPr lang="en-US" sz="1800" b="1" dirty="0" err="1">
                <a:solidFill>
                  <a:schemeClr val="bg1"/>
                </a:solidFill>
              </a:rPr>
              <a:t>ensinar</a:t>
            </a:r>
            <a:r>
              <a:rPr lang="en-US" sz="1800" b="1" dirty="0">
                <a:solidFill>
                  <a:schemeClr val="bg1"/>
                </a:solidFill>
              </a:rPr>
              <a:t> a </a:t>
            </a:r>
            <a:r>
              <a:rPr lang="en-US" sz="1800" b="1" dirty="0" err="1">
                <a:solidFill>
                  <a:schemeClr val="bg1"/>
                </a:solidFill>
              </a:rPr>
              <a:t>escrever</a:t>
            </a:r>
            <a:r>
              <a:rPr lang="en-US" sz="1800" dirty="0">
                <a:solidFill>
                  <a:schemeClr val="bg1"/>
                </a:solidFill>
              </a:rPr>
              <a:t>. O </a:t>
            </a:r>
            <a:r>
              <a:rPr lang="en-US" sz="1800" dirty="0" err="1">
                <a:solidFill>
                  <a:schemeClr val="bg1"/>
                </a:solidFill>
              </a:rPr>
              <a:t>desenvolvimento</a:t>
            </a:r>
            <a:r>
              <a:rPr lang="en-US" sz="1800" dirty="0">
                <a:solidFill>
                  <a:schemeClr val="bg1"/>
                </a:solidFill>
              </a:rPr>
              <a:t> do </a:t>
            </a:r>
            <a:r>
              <a:rPr lang="en-US" sz="1800" dirty="0" err="1">
                <a:solidFill>
                  <a:schemeClr val="bg1"/>
                </a:solidFill>
              </a:rPr>
              <a:t>discurso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escrito</a:t>
            </a:r>
            <a:r>
              <a:rPr lang="en-US" sz="1800" dirty="0">
                <a:solidFill>
                  <a:schemeClr val="bg1"/>
                </a:solidFill>
              </a:rPr>
              <a:t>. Porto Alegre: Artes </a:t>
            </a:r>
            <a:r>
              <a:rPr lang="en-US" sz="1800" dirty="0" err="1">
                <a:solidFill>
                  <a:schemeClr val="bg1"/>
                </a:solidFill>
              </a:rPr>
              <a:t>Médicas</a:t>
            </a:r>
            <a:r>
              <a:rPr lang="en-US" sz="1800" dirty="0">
                <a:solidFill>
                  <a:schemeClr val="bg1"/>
                </a:solidFill>
              </a:rPr>
              <a:t>, 1989. pp. 14-43.</a:t>
            </a:r>
          </a:p>
        </p:txBody>
      </p:sp>
    </p:spTree>
    <p:extLst>
      <p:ext uri="{BB962C8B-B14F-4D97-AF65-F5344CB8AC3E}">
        <p14:creationId xmlns:p14="http://schemas.microsoft.com/office/powerpoint/2010/main" val="1647993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28D436F-9ACD-4C92-AFC8-C934C527A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90538E0-A884-4E60-A6AB-77D830E2F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8D661B11-6F07-4DF0-993D-63BE33AAD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162" y="3050434"/>
            <a:ext cx="3722933" cy="757130"/>
          </a:xfrm>
          <a:ln w="25400" cap="sq">
            <a:solidFill>
              <a:srgbClr val="FFFFFF"/>
            </a:solidFill>
            <a:miter lim="800000"/>
          </a:ln>
        </p:spPr>
        <p:txBody>
          <a:bodyPr wrap="square">
            <a:normAutofit/>
          </a:bodyPr>
          <a:lstStyle/>
          <a:p>
            <a:pPr algn="ctr"/>
            <a:r>
              <a:rPr lang="pt-BR" sz="2800">
                <a:solidFill>
                  <a:srgbClr val="FFFFFF"/>
                </a:solidFill>
              </a:rPr>
              <a:t>O que é a escrita?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B0D7DD0-1C67-4D4C-9E06-678233DB8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53F8F22-C289-4418-8740-E0A430690D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74536" y="640080"/>
            <a:ext cx="5053066" cy="25466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/>
              <a:t>É um processo de diálogo entre o escritor e o texto que deverá surgir (p. 33).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BF180DE6-C3D0-4446-801C-895EE846A5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0204" y="3671315"/>
            <a:ext cx="5057398" cy="25466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700" dirty="0"/>
              <a:t>O que eu disse até agora?</a:t>
            </a:r>
          </a:p>
          <a:p>
            <a:pPr marL="0" indent="0">
              <a:buNone/>
            </a:pPr>
            <a:r>
              <a:rPr lang="pt-BR" sz="1700" dirty="0"/>
              <a:t>O que estou tentando dizer?</a:t>
            </a:r>
          </a:p>
          <a:p>
            <a:pPr marL="0" indent="0">
              <a:buNone/>
            </a:pPr>
            <a:r>
              <a:rPr lang="pt-BR" sz="1700" dirty="0"/>
              <a:t>Eu gosto do que escrevi?</a:t>
            </a:r>
          </a:p>
          <a:p>
            <a:pPr marL="0" indent="0">
              <a:buNone/>
            </a:pPr>
            <a:r>
              <a:rPr lang="pt-BR" sz="1700" dirty="0"/>
              <a:t>O que não está tão bom que pode melhorar?</a:t>
            </a:r>
          </a:p>
          <a:p>
            <a:pPr marL="0" indent="0">
              <a:buNone/>
            </a:pPr>
            <a:r>
              <a:rPr lang="pt-BR" sz="1700" dirty="0"/>
              <a:t>Como meu texto soa?</a:t>
            </a:r>
          </a:p>
          <a:p>
            <a:pPr marL="0" indent="0">
              <a:buNone/>
            </a:pPr>
            <a:r>
              <a:rPr lang="pt-BR" sz="1700" dirty="0"/>
              <a:t>O que o leitor vai pensar quando ler isso?</a:t>
            </a:r>
          </a:p>
          <a:p>
            <a:pPr marL="0" indent="0">
              <a:buNone/>
            </a:pPr>
            <a:r>
              <a:rPr lang="pt-BR" sz="1700" dirty="0"/>
              <a:t>O que eu farei a seguir?</a:t>
            </a:r>
          </a:p>
        </p:txBody>
      </p:sp>
    </p:spTree>
    <p:extLst>
      <p:ext uri="{BB962C8B-B14F-4D97-AF65-F5344CB8AC3E}">
        <p14:creationId xmlns:p14="http://schemas.microsoft.com/office/powerpoint/2010/main" val="3767472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E621D334-0636-40BA-B60D-DE7C9B7A3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pt-BR" sz="3800" dirty="0"/>
              <a:t>Não é necessário chantagear para que o aluno escreva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E056D7E-8B98-48CC-85B6-39B033DCE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t-BR" sz="2400"/>
              <a:t>Representar a experiência humana por meio da escrita responde a profundas necessidades: </a:t>
            </a:r>
          </a:p>
          <a:p>
            <a:pPr marL="0" indent="0">
              <a:buNone/>
            </a:pPr>
            <a:endParaRPr lang="pt-BR" sz="2400"/>
          </a:p>
          <a:p>
            <a:pPr marL="0" indent="0">
              <a:buNone/>
            </a:pPr>
            <a:endParaRPr lang="pt-BR" sz="2400"/>
          </a:p>
          <a:p>
            <a:pPr marL="0" indent="0">
              <a:buNone/>
            </a:pPr>
            <a:r>
              <a:rPr lang="pt-BR" sz="2400"/>
              <a:t>Tornar nossas verdades bonitas</a:t>
            </a:r>
          </a:p>
          <a:p>
            <a:pPr marL="0" indent="0">
              <a:buNone/>
            </a:pPr>
            <a:r>
              <a:rPr lang="pt-BR" sz="2400"/>
              <a:t>Entender nossas vidas</a:t>
            </a:r>
          </a:p>
          <a:p>
            <a:pPr marL="0" indent="0">
              <a:buNone/>
            </a:pPr>
            <a:r>
              <a:rPr lang="pt-BR" sz="2400"/>
              <a:t>Tirar sentido da existência</a:t>
            </a:r>
          </a:p>
          <a:p>
            <a:pPr marL="0" indent="0">
              <a:buNone/>
            </a:pPr>
            <a:endParaRPr lang="pt-BR" sz="2400"/>
          </a:p>
        </p:txBody>
      </p:sp>
    </p:spTree>
    <p:extLst>
      <p:ext uri="{BB962C8B-B14F-4D97-AF65-F5344CB8AC3E}">
        <p14:creationId xmlns:p14="http://schemas.microsoft.com/office/powerpoint/2010/main" val="2329903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966B07DB-BC1B-411E-A140-7B498BA6C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pt-BR" dirty="0"/>
              <a:t>Um ensino além da técnica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6C7F393-C74C-4619-919E-92ACFC797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t-BR" sz="2400"/>
          </a:p>
          <a:p>
            <a:pPr marL="0" indent="0">
              <a:buNone/>
            </a:pPr>
            <a:endParaRPr lang="pt-BR" sz="2400"/>
          </a:p>
          <a:p>
            <a:pPr marL="0" indent="0">
              <a:buNone/>
            </a:pPr>
            <a:r>
              <a:rPr lang="pt-BR" sz="2400"/>
              <a:t>Quando a escrita torna-se um projeto pessoal para as crianças, os professores não necessitam adular, pressionar, seduzir e motivar (p. 19).</a:t>
            </a:r>
          </a:p>
        </p:txBody>
      </p:sp>
    </p:spTree>
    <p:extLst>
      <p:ext uri="{BB962C8B-B14F-4D97-AF65-F5344CB8AC3E}">
        <p14:creationId xmlns:p14="http://schemas.microsoft.com/office/powerpoint/2010/main" val="383771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2B29CE2-D7F3-46EF-A3F6-D05767287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pt-BR" sz="4000" dirty="0">
                <a:solidFill>
                  <a:srgbClr val="FFFFFF"/>
                </a:solidFill>
              </a:rPr>
              <a:t>A importância do ritmo e da ordem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825BEFD-8D60-4EBA-966F-558B938004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Se a escrita precisa se tornar um projeto pessoal para os alunos, então, é necessário criar um ambiente propício: consistente e previsível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F37E79D-21C5-43DF-A246-1CC0AF4841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/>
              <a:t>Leitura complementar: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LAHIRE, Bernard. </a:t>
            </a:r>
            <a:r>
              <a:rPr lang="pt-BR" sz="2000" b="1" dirty="0"/>
              <a:t>Sucesso</a:t>
            </a:r>
          </a:p>
          <a:p>
            <a:pPr marL="0" indent="0">
              <a:buNone/>
            </a:pPr>
            <a:r>
              <a:rPr lang="pt-BR" sz="2000" b="1" dirty="0"/>
              <a:t>escolar nos meios populares</a:t>
            </a:r>
            <a:r>
              <a:rPr lang="pt-BR" sz="2000" dirty="0"/>
              <a:t>: as razões do improvável. São Paulo: Ática, 1997</a:t>
            </a:r>
          </a:p>
        </p:txBody>
      </p:sp>
    </p:spTree>
    <p:extLst>
      <p:ext uri="{BB962C8B-B14F-4D97-AF65-F5344CB8AC3E}">
        <p14:creationId xmlns:p14="http://schemas.microsoft.com/office/powerpoint/2010/main" val="24473479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604</Words>
  <Application>Microsoft Office PowerPoint</Application>
  <PresentationFormat>Widescreen</PresentationFormat>
  <Paragraphs>78</Paragraphs>
  <Slides>15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Tema do Office</vt:lpstr>
      <vt:lpstr>Material de apoio da aula 5/15: Em busca do aluno como o editor </vt:lpstr>
      <vt:lpstr>Para editar, é necessário fazer um “cálculo lógico”. Exemplo:</vt:lpstr>
      <vt:lpstr>Dificuldades de “cálculo” na leitura: o discurso irônico</vt:lpstr>
      <vt:lpstr>(Colaboração de Jessica Abreu)</vt:lpstr>
      <vt:lpstr>Leitura prévia recomendada:</vt:lpstr>
      <vt:lpstr>O que é a escrita?</vt:lpstr>
      <vt:lpstr>Não é necessário chantagear para que o aluno escreva</vt:lpstr>
      <vt:lpstr>Um ensino além da técnica</vt:lpstr>
      <vt:lpstr>A importância do ritmo e da ordem</vt:lpstr>
      <vt:lpstr>Do produto para o processo É possível ensinar o processo</vt:lpstr>
      <vt:lpstr>Ensaio</vt:lpstr>
      <vt:lpstr>Esboço</vt:lpstr>
      <vt:lpstr>Revisão</vt:lpstr>
      <vt:lpstr>Edição</vt:lpstr>
      <vt:lpstr>Quarta série em diante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de apoio da aula 5/15: Em busca do aluno como o editor </dc:title>
  <dc:creator>Claudia Riolfi</dc:creator>
  <cp:lastModifiedBy>Claudia Riolfi</cp:lastModifiedBy>
  <cp:revision>3</cp:revision>
  <dcterms:created xsi:type="dcterms:W3CDTF">2020-03-25T14:23:13Z</dcterms:created>
  <dcterms:modified xsi:type="dcterms:W3CDTF">2020-03-25T14:23:53Z</dcterms:modified>
</cp:coreProperties>
</file>