
<file path=[Content_Types].xml><?xml version="1.0" encoding="utf-8"?>
<Types xmlns="http://schemas.openxmlformats.org/package/2006/content-types">
  <Default Extension="fntdata" ContentType="application/x-fontdata"/>
  <Default Extension="gif" ContentType="image/gif"/>
  <Default Extension="jpeg" ContentType="image/jpeg"/>
  <Default Extension="png" ContentType="image/png"/>
  <Default Extension="rels" ContentType="application/vnd.openxmlformats-package.relationships+xml"/>
  <Default Extension="tiff" ContentType="image/tiff"/>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rts/chart5.xml" ContentType="application/vnd.openxmlformats-officedocument.drawingml.chart+xml"/>
  <Override PartName="/ppt/charts/style4.xml" ContentType="application/vnd.ms-office.chartstyle+xml"/>
  <Override PartName="/ppt/charts/colors4.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86" r:id="rId1"/>
  </p:sldMasterIdLst>
  <p:notesMasterIdLst>
    <p:notesMasterId r:id="rId76"/>
  </p:notesMasterIdLst>
  <p:sldIdLst>
    <p:sldId id="1120" r:id="rId2"/>
    <p:sldId id="1124" r:id="rId3"/>
    <p:sldId id="576" r:id="rId4"/>
    <p:sldId id="1087" r:id="rId5"/>
    <p:sldId id="1085" r:id="rId6"/>
    <p:sldId id="1086" r:id="rId7"/>
    <p:sldId id="1121" r:id="rId8"/>
    <p:sldId id="1109" r:id="rId9"/>
    <p:sldId id="1111" r:id="rId10"/>
    <p:sldId id="1110" r:id="rId11"/>
    <p:sldId id="1113" r:id="rId12"/>
    <p:sldId id="1114" r:id="rId13"/>
    <p:sldId id="1115" r:id="rId14"/>
    <p:sldId id="1116" r:id="rId15"/>
    <p:sldId id="1117" r:id="rId16"/>
    <p:sldId id="1118" r:id="rId17"/>
    <p:sldId id="1129" r:id="rId18"/>
    <p:sldId id="1130" r:id="rId19"/>
    <p:sldId id="511" r:id="rId20"/>
    <p:sldId id="1132" r:id="rId21"/>
    <p:sldId id="1131" r:id="rId22"/>
    <p:sldId id="1125" r:id="rId23"/>
    <p:sldId id="1126" r:id="rId24"/>
    <p:sldId id="1127" r:id="rId25"/>
    <p:sldId id="1137" r:id="rId26"/>
    <p:sldId id="1091" r:id="rId27"/>
    <p:sldId id="1119" r:id="rId28"/>
    <p:sldId id="1093" r:id="rId29"/>
    <p:sldId id="1094" r:id="rId30"/>
    <p:sldId id="1122" r:id="rId31"/>
    <p:sldId id="1095" r:id="rId32"/>
    <p:sldId id="1138" r:id="rId33"/>
    <p:sldId id="544" r:id="rId34"/>
    <p:sldId id="500" r:id="rId35"/>
    <p:sldId id="1140" r:id="rId36"/>
    <p:sldId id="1141" r:id="rId37"/>
    <p:sldId id="503" r:id="rId38"/>
    <p:sldId id="504" r:id="rId39"/>
    <p:sldId id="1142" r:id="rId40"/>
    <p:sldId id="1185" r:id="rId41"/>
    <p:sldId id="1187" r:id="rId42"/>
    <p:sldId id="1188" r:id="rId43"/>
    <p:sldId id="1189" r:id="rId44"/>
    <p:sldId id="1190" r:id="rId45"/>
    <p:sldId id="1191" r:id="rId46"/>
    <p:sldId id="1192" r:id="rId47"/>
    <p:sldId id="1193" r:id="rId48"/>
    <p:sldId id="1195" r:id="rId49"/>
    <p:sldId id="1228" r:id="rId50"/>
    <p:sldId id="1196" r:id="rId51"/>
    <p:sldId id="1197" r:id="rId52"/>
    <p:sldId id="1198" r:id="rId53"/>
    <p:sldId id="1241" r:id="rId54"/>
    <p:sldId id="1202" r:id="rId55"/>
    <p:sldId id="1203" r:id="rId56"/>
    <p:sldId id="1204" r:id="rId57"/>
    <p:sldId id="262" r:id="rId58"/>
    <p:sldId id="1209" r:id="rId59"/>
    <p:sldId id="1212" r:id="rId60"/>
    <p:sldId id="1215" r:id="rId61"/>
    <p:sldId id="1231" r:id="rId62"/>
    <p:sldId id="1217" r:id="rId63"/>
    <p:sldId id="1218" r:id="rId64"/>
    <p:sldId id="1219" r:id="rId65"/>
    <p:sldId id="1225" r:id="rId66"/>
    <p:sldId id="1226" r:id="rId67"/>
    <p:sldId id="1227" r:id="rId68"/>
    <p:sldId id="1234" r:id="rId69"/>
    <p:sldId id="1232" r:id="rId70"/>
    <p:sldId id="1235" r:id="rId71"/>
    <p:sldId id="1239" r:id="rId72"/>
    <p:sldId id="1205" r:id="rId73"/>
    <p:sldId id="1240" r:id="rId74"/>
    <p:sldId id="1242" r:id="rId75"/>
  </p:sldIdLst>
  <p:sldSz cx="9144000" cy="5143500" type="screen16x9"/>
  <p:notesSz cx="6858000" cy="9144000"/>
  <p:embeddedFontLst>
    <p:embeddedFont>
      <p:font typeface="Arial Narrow" panose="020B0604020202020204" pitchFamily="34" charset="0"/>
      <p:regular r:id="rId77"/>
      <p:bold r:id="rId78"/>
      <p:italic r:id="rId79"/>
      <p:boldItalic r:id="rId80"/>
    </p:embeddedFont>
    <p:embeddedFont>
      <p:font typeface="Candara" panose="020E0502030303020204" pitchFamily="34" charset="0"/>
      <p:regular r:id="rId81"/>
      <p:bold r:id="rId82"/>
      <p:italic r:id="rId83"/>
      <p:boldItalic r:id="rId84"/>
    </p:embeddedFont>
    <p:embeddedFont>
      <p:font typeface="Gill Sans MT" panose="020B0502020104020203" pitchFamily="34" charset="77"/>
      <p:regular r:id="rId85"/>
      <p:bold r:id="rId86"/>
      <p:italic r:id="rId87"/>
      <p:boldItalic r:id="rId88"/>
    </p:embeddedFont>
    <p:embeddedFont>
      <p:font typeface="Libre Baskerville" panose="02000000000000000000" pitchFamily="2" charset="0"/>
      <p:regular r:id="rId89"/>
      <p:bold r:id="rId90"/>
      <p:italic r:id="rId91"/>
    </p:embeddedFont>
    <p:embeddedFont>
      <p:font typeface="Roboto" panose="02000000000000000000" pitchFamily="2" charset="0"/>
      <p:regular r:id="rId92"/>
      <p:bold r:id="rId93"/>
      <p:italic r:id="rId94"/>
      <p:boldItalic r:id="rId95"/>
    </p:embeddedFont>
    <p:embeddedFont>
      <p:font typeface="Roboto Condensed Light" panose="02000000000000000000" pitchFamily="2" charset="0"/>
      <p:regular r:id="rId96"/>
      <p:italic r:id="rId9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41100"/>
    <a:srgbClr val="FF7E79"/>
    <a:srgbClr val="7F694C"/>
    <a:srgbClr val="945200"/>
    <a:srgbClr val="0091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565F764-9DAB-4EB6-8053-3CD9DAC086F2}">
  <a:tblStyle styleId="{9565F764-9DAB-4EB6-8053-3CD9DAC086F2}"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7DF18680-E054-41AD-8BC1-D1AEF772440D}" styleName="Estilo Médio 2 - Ênfase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F5AB1C69-6EDB-4FF4-983F-18BD219EF322}" styleName="Estilo Médio 2 - Ênfase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Estilo Médio 1 - Ênfase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21E4AEA4-8DFA-4A89-87EB-49C32662AFE0}" styleName="Estilo Médio 2 - Ênfas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69"/>
    <p:restoredTop sz="94607"/>
  </p:normalViewPr>
  <p:slideViewPr>
    <p:cSldViewPr snapToGrid="0" snapToObjects="1">
      <p:cViewPr>
        <p:scale>
          <a:sx n="93" d="100"/>
          <a:sy n="93" d="100"/>
        </p:scale>
        <p:origin x="664" y="97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font" Target="fonts/font8.fntdata"/><Relationship Id="rId89" Type="http://schemas.openxmlformats.org/officeDocument/2006/relationships/font" Target="fonts/font13.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font" Target="fonts/font3.fntdata"/><Relationship Id="rId5" Type="http://schemas.openxmlformats.org/officeDocument/2006/relationships/slide" Target="slides/slide4.xml"/><Relationship Id="rId90" Type="http://schemas.openxmlformats.org/officeDocument/2006/relationships/font" Target="fonts/font14.fntdata"/><Relationship Id="rId95" Type="http://schemas.openxmlformats.org/officeDocument/2006/relationships/font" Target="fonts/font19.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font" Target="fonts/font4.fntdata"/><Relationship Id="rId85" Type="http://schemas.openxmlformats.org/officeDocument/2006/relationships/font" Target="fonts/font9.fntdata"/><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font" Target="fonts/font7.fntdata"/><Relationship Id="rId88" Type="http://schemas.openxmlformats.org/officeDocument/2006/relationships/font" Target="fonts/font12.fntdata"/><Relationship Id="rId91" Type="http://schemas.openxmlformats.org/officeDocument/2006/relationships/font" Target="fonts/font15.fntdata"/><Relationship Id="rId96" Type="http://schemas.openxmlformats.org/officeDocument/2006/relationships/font" Target="fonts/font20.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font" Target="fonts/font2.fntdata"/><Relationship Id="rId81" Type="http://schemas.openxmlformats.org/officeDocument/2006/relationships/font" Target="fonts/font5.fntdata"/><Relationship Id="rId86" Type="http://schemas.openxmlformats.org/officeDocument/2006/relationships/font" Target="fonts/font10.fntdata"/><Relationship Id="rId94" Type="http://schemas.openxmlformats.org/officeDocument/2006/relationships/font" Target="fonts/font18.fntdata"/><Relationship Id="rId99" Type="http://schemas.openxmlformats.org/officeDocument/2006/relationships/viewProps" Target="viewProps.xml"/><Relationship Id="rId10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notesMaster" Target="notesMasters/notesMaster1.xml"/><Relationship Id="rId97" Type="http://schemas.openxmlformats.org/officeDocument/2006/relationships/font" Target="fonts/font21.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font" Target="fonts/font16.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font" Target="fonts/font11.fntdata"/><Relationship Id="rId61" Type="http://schemas.openxmlformats.org/officeDocument/2006/relationships/slide" Target="slides/slide60.xml"/><Relationship Id="rId82" Type="http://schemas.openxmlformats.org/officeDocument/2006/relationships/font" Target="fonts/font6.fntdata"/><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font" Target="fonts/font1.fntdata"/><Relationship Id="rId100"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7.fntdata"/><Relationship Id="rId98" Type="http://schemas.openxmlformats.org/officeDocument/2006/relationships/presProps" Target="presProps.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oleObject" Target="file:////Users\luciana\Downloads\ipeadata%5b10-11-2021-06-24%5d.xls"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Users/luciana/Downloads/ipeadata%5b10-11-2021-06-24%5d.xls"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Users\luciana\Downloads\ipeadata%5b10-11-2021-06-24%5d.xls"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1" Type="http://schemas.openxmlformats.org/officeDocument/2006/relationships/package" Target="../embeddings/Planilha_do_Microsoft_Excel.xlsx"/></Relationships>
</file>

<file path=ppt/charts/_rels/chart5.xml.rels><?xml version="1.0" encoding="UTF-8" standalone="yes"?>
<Relationships xmlns="http://schemas.openxmlformats.org/package/2006/relationships"><Relationship Id="rId3" Type="http://schemas.openxmlformats.org/officeDocument/2006/relationships/oleObject" Target="file:////Users/luciana/Downloads/ipeadata%5b10-11-2021-06-24%5d.xls" TargetMode="External"/><Relationship Id="rId2" Type="http://schemas.microsoft.com/office/2011/relationships/chartColorStyle" Target="colors4.xml"/><Relationship Id="rId1" Type="http://schemas.microsoft.com/office/2011/relationships/chartStyle" Target="style4.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15714381856114"/>
          <c:y val="2.8710476525587104E-2"/>
          <c:w val="0.86395016862208462"/>
          <c:h val="0.69284220131234264"/>
        </c:manualLayout>
      </c:layout>
      <c:lineChart>
        <c:grouping val="standard"/>
        <c:varyColors val="0"/>
        <c:ser>
          <c:idx val="1"/>
          <c:order val="0"/>
          <c:tx>
            <c:strRef>
              <c:f>Séries!$C$1</c:f>
              <c:strCache>
                <c:ptCount val="1"/>
                <c:pt idx="0">
                  <c:v>Escravos africanos - importação - Pessoa - Outras fontes, inclusive compilação de vários autores - HIST_ESCR - </c:v>
                </c:pt>
              </c:strCache>
            </c:strRef>
          </c:tx>
          <c:spPr>
            <a:ln w="31750" cap="rnd">
              <a:solidFill>
                <a:srgbClr val="009193"/>
              </a:solidFill>
              <a:round/>
            </a:ln>
            <a:effectLst>
              <a:outerShdw blurRad="40000" dist="23000" dir="5400000" rotWithShape="0">
                <a:srgbClr val="000000">
                  <a:alpha val="35000"/>
                </a:srgbClr>
              </a:outerShdw>
            </a:effectLst>
          </c:spPr>
          <c:marker>
            <c:symbol val="none"/>
          </c:marker>
          <c:dLbls>
            <c:delete val="1"/>
          </c:dLbls>
          <c:cat>
            <c:strRef>
              <c:f>Séries!$A$2:$A$146</c:f>
              <c:strCache>
                <c:ptCount val="145"/>
                <c:pt idx="0">
                  <c:v>1801</c:v>
                </c:pt>
                <c:pt idx="1">
                  <c:v>1802</c:v>
                </c:pt>
                <c:pt idx="2">
                  <c:v>1803</c:v>
                </c:pt>
                <c:pt idx="3">
                  <c:v>1804</c:v>
                </c:pt>
                <c:pt idx="4">
                  <c:v>1805</c:v>
                </c:pt>
                <c:pt idx="5">
                  <c:v>1806</c:v>
                </c:pt>
                <c:pt idx="6">
                  <c:v>1807</c:v>
                </c:pt>
                <c:pt idx="7">
                  <c:v>1808</c:v>
                </c:pt>
                <c:pt idx="8">
                  <c:v>1809</c:v>
                </c:pt>
                <c:pt idx="9">
                  <c:v>1810</c:v>
                </c:pt>
                <c:pt idx="10">
                  <c:v>1811</c:v>
                </c:pt>
                <c:pt idx="11">
                  <c:v>1812</c:v>
                </c:pt>
                <c:pt idx="12">
                  <c:v>1813</c:v>
                </c:pt>
                <c:pt idx="13">
                  <c:v>1814</c:v>
                </c:pt>
                <c:pt idx="14">
                  <c:v>1815</c:v>
                </c:pt>
                <c:pt idx="15">
                  <c:v>1816</c:v>
                </c:pt>
                <c:pt idx="16">
                  <c:v>1817</c:v>
                </c:pt>
                <c:pt idx="17">
                  <c:v>1818</c:v>
                </c:pt>
                <c:pt idx="18">
                  <c:v>1819</c:v>
                </c:pt>
                <c:pt idx="19">
                  <c:v>1820</c:v>
                </c:pt>
                <c:pt idx="20">
                  <c:v>1821</c:v>
                </c:pt>
                <c:pt idx="21">
                  <c:v>1822</c:v>
                </c:pt>
                <c:pt idx="22">
                  <c:v>1823</c:v>
                </c:pt>
                <c:pt idx="23">
                  <c:v>1824</c:v>
                </c:pt>
                <c:pt idx="24">
                  <c:v>1825</c:v>
                </c:pt>
                <c:pt idx="25">
                  <c:v>1826</c:v>
                </c:pt>
                <c:pt idx="26">
                  <c:v>1827</c:v>
                </c:pt>
                <c:pt idx="27">
                  <c:v>1828</c:v>
                </c:pt>
                <c:pt idx="28">
                  <c:v>1829</c:v>
                </c:pt>
                <c:pt idx="29">
                  <c:v>1830</c:v>
                </c:pt>
                <c:pt idx="30">
                  <c:v>1831</c:v>
                </c:pt>
                <c:pt idx="31">
                  <c:v>1832</c:v>
                </c:pt>
                <c:pt idx="32">
                  <c:v>1833</c:v>
                </c:pt>
                <c:pt idx="33">
                  <c:v>1834</c:v>
                </c:pt>
                <c:pt idx="34">
                  <c:v>1835</c:v>
                </c:pt>
                <c:pt idx="35">
                  <c:v>1836</c:v>
                </c:pt>
                <c:pt idx="36">
                  <c:v>1837</c:v>
                </c:pt>
                <c:pt idx="37">
                  <c:v>1838</c:v>
                </c:pt>
                <c:pt idx="38">
                  <c:v>1839</c:v>
                </c:pt>
                <c:pt idx="39">
                  <c:v>1840</c:v>
                </c:pt>
                <c:pt idx="40">
                  <c:v>1841</c:v>
                </c:pt>
                <c:pt idx="41">
                  <c:v>1842</c:v>
                </c:pt>
                <c:pt idx="42">
                  <c:v>1843</c:v>
                </c:pt>
                <c:pt idx="43">
                  <c:v>1844</c:v>
                </c:pt>
                <c:pt idx="44">
                  <c:v>1845</c:v>
                </c:pt>
                <c:pt idx="45">
                  <c:v>1846</c:v>
                </c:pt>
                <c:pt idx="46">
                  <c:v>1847</c:v>
                </c:pt>
                <c:pt idx="47">
                  <c:v>1848</c:v>
                </c:pt>
                <c:pt idx="48">
                  <c:v>1849</c:v>
                </c:pt>
                <c:pt idx="49">
                  <c:v>1850</c:v>
                </c:pt>
                <c:pt idx="50">
                  <c:v>1851</c:v>
                </c:pt>
                <c:pt idx="51">
                  <c:v>1852</c:v>
                </c:pt>
                <c:pt idx="52">
                  <c:v>1853</c:v>
                </c:pt>
                <c:pt idx="53">
                  <c:v>1854</c:v>
                </c:pt>
                <c:pt idx="54">
                  <c:v>1855</c:v>
                </c:pt>
                <c:pt idx="55">
                  <c:v>1856</c:v>
                </c:pt>
                <c:pt idx="56">
                  <c:v>1857</c:v>
                </c:pt>
                <c:pt idx="57">
                  <c:v>1858</c:v>
                </c:pt>
                <c:pt idx="58">
                  <c:v>1859</c:v>
                </c:pt>
                <c:pt idx="59">
                  <c:v>1860</c:v>
                </c:pt>
                <c:pt idx="60">
                  <c:v>1861</c:v>
                </c:pt>
                <c:pt idx="61">
                  <c:v>1862</c:v>
                </c:pt>
                <c:pt idx="62">
                  <c:v>1863</c:v>
                </c:pt>
                <c:pt idx="63">
                  <c:v>1864</c:v>
                </c:pt>
                <c:pt idx="64">
                  <c:v>1865</c:v>
                </c:pt>
                <c:pt idx="65">
                  <c:v>1866</c:v>
                </c:pt>
                <c:pt idx="66">
                  <c:v>1867</c:v>
                </c:pt>
                <c:pt idx="67">
                  <c:v>1868</c:v>
                </c:pt>
                <c:pt idx="68">
                  <c:v>1869</c:v>
                </c:pt>
                <c:pt idx="69">
                  <c:v>1870</c:v>
                </c:pt>
                <c:pt idx="70">
                  <c:v>1871</c:v>
                </c:pt>
                <c:pt idx="71">
                  <c:v>1872</c:v>
                </c:pt>
                <c:pt idx="72">
                  <c:v>1873</c:v>
                </c:pt>
                <c:pt idx="73">
                  <c:v>1874</c:v>
                </c:pt>
                <c:pt idx="74">
                  <c:v>1875</c:v>
                </c:pt>
                <c:pt idx="75">
                  <c:v>1876</c:v>
                </c:pt>
                <c:pt idx="76">
                  <c:v>1877</c:v>
                </c:pt>
                <c:pt idx="77">
                  <c:v>1878</c:v>
                </c:pt>
                <c:pt idx="78">
                  <c:v>1879</c:v>
                </c:pt>
                <c:pt idx="79">
                  <c:v>1880</c:v>
                </c:pt>
                <c:pt idx="80">
                  <c:v>1881</c:v>
                </c:pt>
                <c:pt idx="81">
                  <c:v>1882</c:v>
                </c:pt>
                <c:pt idx="82">
                  <c:v>1883</c:v>
                </c:pt>
                <c:pt idx="83">
                  <c:v>1884</c:v>
                </c:pt>
                <c:pt idx="84">
                  <c:v>1885</c:v>
                </c:pt>
                <c:pt idx="85">
                  <c:v>1886</c:v>
                </c:pt>
                <c:pt idx="86">
                  <c:v>1887</c:v>
                </c:pt>
                <c:pt idx="87">
                  <c:v>1888</c:v>
                </c:pt>
                <c:pt idx="88">
                  <c:v>1889</c:v>
                </c:pt>
                <c:pt idx="89">
                  <c:v>1890</c:v>
                </c:pt>
                <c:pt idx="90">
                  <c:v>1891</c:v>
                </c:pt>
                <c:pt idx="91">
                  <c:v>1892</c:v>
                </c:pt>
                <c:pt idx="92">
                  <c:v>1893</c:v>
                </c:pt>
                <c:pt idx="93">
                  <c:v>1894</c:v>
                </c:pt>
                <c:pt idx="94">
                  <c:v>1895</c:v>
                </c:pt>
                <c:pt idx="95">
                  <c:v>1896</c:v>
                </c:pt>
                <c:pt idx="96">
                  <c:v>1897</c:v>
                </c:pt>
                <c:pt idx="97">
                  <c:v>1898</c:v>
                </c:pt>
                <c:pt idx="98">
                  <c:v>1899</c:v>
                </c:pt>
                <c:pt idx="99">
                  <c:v>1900</c:v>
                </c:pt>
                <c:pt idx="100">
                  <c:v>1901</c:v>
                </c:pt>
                <c:pt idx="101">
                  <c:v>1902</c:v>
                </c:pt>
                <c:pt idx="102">
                  <c:v>1903</c:v>
                </c:pt>
                <c:pt idx="103">
                  <c:v>1904</c:v>
                </c:pt>
                <c:pt idx="104">
                  <c:v>1905</c:v>
                </c:pt>
                <c:pt idx="105">
                  <c:v>1906</c:v>
                </c:pt>
                <c:pt idx="106">
                  <c:v>1907</c:v>
                </c:pt>
                <c:pt idx="107">
                  <c:v>1908</c:v>
                </c:pt>
                <c:pt idx="108">
                  <c:v>1909</c:v>
                </c:pt>
                <c:pt idx="109">
                  <c:v>1910</c:v>
                </c:pt>
                <c:pt idx="110">
                  <c:v>1911</c:v>
                </c:pt>
                <c:pt idx="111">
                  <c:v>1912</c:v>
                </c:pt>
                <c:pt idx="112">
                  <c:v>1913</c:v>
                </c:pt>
                <c:pt idx="113">
                  <c:v>1914</c:v>
                </c:pt>
                <c:pt idx="114">
                  <c:v>1915</c:v>
                </c:pt>
                <c:pt idx="115">
                  <c:v>1916</c:v>
                </c:pt>
                <c:pt idx="116">
                  <c:v>1917</c:v>
                </c:pt>
                <c:pt idx="117">
                  <c:v>1918</c:v>
                </c:pt>
                <c:pt idx="118">
                  <c:v>1919</c:v>
                </c:pt>
                <c:pt idx="119">
                  <c:v>1920</c:v>
                </c:pt>
                <c:pt idx="120">
                  <c:v>1921</c:v>
                </c:pt>
                <c:pt idx="121">
                  <c:v>1922</c:v>
                </c:pt>
                <c:pt idx="122">
                  <c:v>1923</c:v>
                </c:pt>
                <c:pt idx="123">
                  <c:v>1924</c:v>
                </c:pt>
                <c:pt idx="124">
                  <c:v>1925</c:v>
                </c:pt>
                <c:pt idx="125">
                  <c:v>1926</c:v>
                </c:pt>
                <c:pt idx="126">
                  <c:v>1927</c:v>
                </c:pt>
                <c:pt idx="127">
                  <c:v>1928</c:v>
                </c:pt>
                <c:pt idx="128">
                  <c:v>1929</c:v>
                </c:pt>
                <c:pt idx="129">
                  <c:v>1930</c:v>
                </c:pt>
                <c:pt idx="130">
                  <c:v>1931</c:v>
                </c:pt>
                <c:pt idx="131">
                  <c:v>1932</c:v>
                </c:pt>
                <c:pt idx="132">
                  <c:v>1933</c:v>
                </c:pt>
                <c:pt idx="133">
                  <c:v>1934</c:v>
                </c:pt>
                <c:pt idx="134">
                  <c:v>1935</c:v>
                </c:pt>
                <c:pt idx="135">
                  <c:v>1936</c:v>
                </c:pt>
                <c:pt idx="136">
                  <c:v>1937</c:v>
                </c:pt>
                <c:pt idx="137">
                  <c:v>1938</c:v>
                </c:pt>
                <c:pt idx="138">
                  <c:v>1939</c:v>
                </c:pt>
                <c:pt idx="139">
                  <c:v>1940</c:v>
                </c:pt>
                <c:pt idx="140">
                  <c:v>1941</c:v>
                </c:pt>
                <c:pt idx="141">
                  <c:v>1942</c:v>
                </c:pt>
                <c:pt idx="142">
                  <c:v>1943</c:v>
                </c:pt>
                <c:pt idx="143">
                  <c:v>1944</c:v>
                </c:pt>
                <c:pt idx="144">
                  <c:v>1945</c:v>
                </c:pt>
              </c:strCache>
            </c:strRef>
          </c:cat>
          <c:val>
            <c:numRef>
              <c:f>Séries!$C$2:$C$146</c:f>
              <c:numCache>
                <c:formatCode>#,##0</c:formatCode>
                <c:ptCount val="145"/>
                <c:pt idx="0">
                  <c:v>23100</c:v>
                </c:pt>
                <c:pt idx="1">
                  <c:v>24000</c:v>
                </c:pt>
                <c:pt idx="2">
                  <c:v>23900</c:v>
                </c:pt>
                <c:pt idx="3">
                  <c:v>24300</c:v>
                </c:pt>
                <c:pt idx="4">
                  <c:v>22300</c:v>
                </c:pt>
                <c:pt idx="5">
                  <c:v>20300</c:v>
                </c:pt>
                <c:pt idx="6">
                  <c:v>23600</c:v>
                </c:pt>
                <c:pt idx="7">
                  <c:v>23100</c:v>
                </c:pt>
                <c:pt idx="8">
                  <c:v>25700</c:v>
                </c:pt>
                <c:pt idx="9">
                  <c:v>30700</c:v>
                </c:pt>
                <c:pt idx="10">
                  <c:v>28300</c:v>
                </c:pt>
                <c:pt idx="11">
                  <c:v>30000</c:v>
                </c:pt>
                <c:pt idx="12">
                  <c:v>28400</c:v>
                </c:pt>
                <c:pt idx="13">
                  <c:v>25800</c:v>
                </c:pt>
                <c:pt idx="14">
                  <c:v>26900</c:v>
                </c:pt>
                <c:pt idx="15">
                  <c:v>33600</c:v>
                </c:pt>
                <c:pt idx="16">
                  <c:v>35500</c:v>
                </c:pt>
                <c:pt idx="17">
                  <c:v>41800</c:v>
                </c:pt>
                <c:pt idx="18">
                  <c:v>39600</c:v>
                </c:pt>
                <c:pt idx="19">
                  <c:v>37800</c:v>
                </c:pt>
                <c:pt idx="20">
                  <c:v>37200</c:v>
                </c:pt>
                <c:pt idx="21">
                  <c:v>44300</c:v>
                </c:pt>
                <c:pt idx="22">
                  <c:v>32900</c:v>
                </c:pt>
                <c:pt idx="23">
                  <c:v>33300</c:v>
                </c:pt>
                <c:pt idx="24">
                  <c:v>33500</c:v>
                </c:pt>
                <c:pt idx="25">
                  <c:v>42800</c:v>
                </c:pt>
                <c:pt idx="26">
                  <c:v>43300</c:v>
                </c:pt>
                <c:pt idx="27">
                  <c:v>58100</c:v>
                </c:pt>
                <c:pt idx="28">
                  <c:v>65000</c:v>
                </c:pt>
                <c:pt idx="29">
                  <c:v>41000</c:v>
                </c:pt>
                <c:pt idx="30">
                  <c:v>3500</c:v>
                </c:pt>
                <c:pt idx="31">
                  <c:v>11100</c:v>
                </c:pt>
                <c:pt idx="32">
                  <c:v>16700</c:v>
                </c:pt>
                <c:pt idx="33">
                  <c:v>21500</c:v>
                </c:pt>
                <c:pt idx="34">
                  <c:v>40900</c:v>
                </c:pt>
                <c:pt idx="35">
                  <c:v>51800</c:v>
                </c:pt>
                <c:pt idx="36">
                  <c:v>54000</c:v>
                </c:pt>
                <c:pt idx="37">
                  <c:v>50800</c:v>
                </c:pt>
                <c:pt idx="38">
                  <c:v>54400</c:v>
                </c:pt>
                <c:pt idx="39">
                  <c:v>29600</c:v>
                </c:pt>
                <c:pt idx="40">
                  <c:v>18900</c:v>
                </c:pt>
                <c:pt idx="41">
                  <c:v>20000</c:v>
                </c:pt>
                <c:pt idx="42">
                  <c:v>34000</c:v>
                </c:pt>
                <c:pt idx="43">
                  <c:v>26200</c:v>
                </c:pt>
                <c:pt idx="44">
                  <c:v>21800</c:v>
                </c:pt>
                <c:pt idx="45">
                  <c:v>50400</c:v>
                </c:pt>
                <c:pt idx="46">
                  <c:v>59600</c:v>
                </c:pt>
                <c:pt idx="47">
                  <c:v>59600</c:v>
                </c:pt>
                <c:pt idx="48">
                  <c:v>56300</c:v>
                </c:pt>
                <c:pt idx="49">
                  <c:v>31600</c:v>
                </c:pt>
                <c:pt idx="50">
                  <c:v>5000</c:v>
                </c:pt>
                <c:pt idx="51">
                  <c:v>1100</c:v>
                </c:pt>
                <c:pt idx="52">
                  <c:v>0</c:v>
                </c:pt>
                <c:pt idx="53">
                  <c:v>0</c:v>
                </c:pt>
                <c:pt idx="54">
                  <c:v>0</c:v>
                </c:pt>
                <c:pt idx="55">
                  <c:v>300</c:v>
                </c:pt>
              </c:numCache>
            </c:numRef>
          </c:val>
          <c:smooth val="0"/>
          <c:extLst>
            <c:ext xmlns:c16="http://schemas.microsoft.com/office/drawing/2014/chart" uri="{C3380CC4-5D6E-409C-BE32-E72D297353CC}">
              <c16:uniqueId val="{00000000-FA25-AD4B-9A01-92EF42855F93}"/>
            </c:ext>
          </c:extLst>
        </c:ser>
        <c:ser>
          <c:idx val="2"/>
          <c:order val="1"/>
          <c:tx>
            <c:strRef>
              <c:f>Séries!$D$1</c:f>
              <c:strCache>
                <c:ptCount val="1"/>
                <c:pt idx="0">
                  <c:v>População - imigrantes - Pessoa - Outras fontes, inclusive compilação de vários autores - HIST_IMIGRAN - </c:v>
                </c:pt>
              </c:strCache>
            </c:strRef>
          </c:tx>
          <c:spPr>
            <a:ln w="31750" cap="rnd">
              <a:solidFill>
                <a:srgbClr val="FF7E79"/>
              </a:solidFill>
              <a:round/>
            </a:ln>
            <a:effectLst>
              <a:outerShdw blurRad="40000" dist="23000" dir="5400000" rotWithShape="0">
                <a:srgbClr val="000000">
                  <a:alpha val="35000"/>
                </a:srgbClr>
              </a:outerShdw>
            </a:effectLst>
          </c:spPr>
          <c:marker>
            <c:symbol val="none"/>
          </c:marker>
          <c:dLbls>
            <c:delete val="1"/>
          </c:dLbls>
          <c:cat>
            <c:strRef>
              <c:f>Séries!$A$2:$A$146</c:f>
              <c:strCache>
                <c:ptCount val="145"/>
                <c:pt idx="0">
                  <c:v>1801</c:v>
                </c:pt>
                <c:pt idx="1">
                  <c:v>1802</c:v>
                </c:pt>
                <c:pt idx="2">
                  <c:v>1803</c:v>
                </c:pt>
                <c:pt idx="3">
                  <c:v>1804</c:v>
                </c:pt>
                <c:pt idx="4">
                  <c:v>1805</c:v>
                </c:pt>
                <c:pt idx="5">
                  <c:v>1806</c:v>
                </c:pt>
                <c:pt idx="6">
                  <c:v>1807</c:v>
                </c:pt>
                <c:pt idx="7">
                  <c:v>1808</c:v>
                </c:pt>
                <c:pt idx="8">
                  <c:v>1809</c:v>
                </c:pt>
                <c:pt idx="9">
                  <c:v>1810</c:v>
                </c:pt>
                <c:pt idx="10">
                  <c:v>1811</c:v>
                </c:pt>
                <c:pt idx="11">
                  <c:v>1812</c:v>
                </c:pt>
                <c:pt idx="12">
                  <c:v>1813</c:v>
                </c:pt>
                <c:pt idx="13">
                  <c:v>1814</c:v>
                </c:pt>
                <c:pt idx="14">
                  <c:v>1815</c:v>
                </c:pt>
                <c:pt idx="15">
                  <c:v>1816</c:v>
                </c:pt>
                <c:pt idx="16">
                  <c:v>1817</c:v>
                </c:pt>
                <c:pt idx="17">
                  <c:v>1818</c:v>
                </c:pt>
                <c:pt idx="18">
                  <c:v>1819</c:v>
                </c:pt>
                <c:pt idx="19">
                  <c:v>1820</c:v>
                </c:pt>
                <c:pt idx="20">
                  <c:v>1821</c:v>
                </c:pt>
                <c:pt idx="21">
                  <c:v>1822</c:v>
                </c:pt>
                <c:pt idx="22">
                  <c:v>1823</c:v>
                </c:pt>
                <c:pt idx="23">
                  <c:v>1824</c:v>
                </c:pt>
                <c:pt idx="24">
                  <c:v>1825</c:v>
                </c:pt>
                <c:pt idx="25">
                  <c:v>1826</c:v>
                </c:pt>
                <c:pt idx="26">
                  <c:v>1827</c:v>
                </c:pt>
                <c:pt idx="27">
                  <c:v>1828</c:v>
                </c:pt>
                <c:pt idx="28">
                  <c:v>1829</c:v>
                </c:pt>
                <c:pt idx="29">
                  <c:v>1830</c:v>
                </c:pt>
                <c:pt idx="30">
                  <c:v>1831</c:v>
                </c:pt>
                <c:pt idx="31">
                  <c:v>1832</c:v>
                </c:pt>
                <c:pt idx="32">
                  <c:v>1833</c:v>
                </c:pt>
                <c:pt idx="33">
                  <c:v>1834</c:v>
                </c:pt>
                <c:pt idx="34">
                  <c:v>1835</c:v>
                </c:pt>
                <c:pt idx="35">
                  <c:v>1836</c:v>
                </c:pt>
                <c:pt idx="36">
                  <c:v>1837</c:v>
                </c:pt>
                <c:pt idx="37">
                  <c:v>1838</c:v>
                </c:pt>
                <c:pt idx="38">
                  <c:v>1839</c:v>
                </c:pt>
                <c:pt idx="39">
                  <c:v>1840</c:v>
                </c:pt>
                <c:pt idx="40">
                  <c:v>1841</c:v>
                </c:pt>
                <c:pt idx="41">
                  <c:v>1842</c:v>
                </c:pt>
                <c:pt idx="42">
                  <c:v>1843</c:v>
                </c:pt>
                <c:pt idx="43">
                  <c:v>1844</c:v>
                </c:pt>
                <c:pt idx="44">
                  <c:v>1845</c:v>
                </c:pt>
                <c:pt idx="45">
                  <c:v>1846</c:v>
                </c:pt>
                <c:pt idx="46">
                  <c:v>1847</c:v>
                </c:pt>
                <c:pt idx="47">
                  <c:v>1848</c:v>
                </c:pt>
                <c:pt idx="48">
                  <c:v>1849</c:v>
                </c:pt>
                <c:pt idx="49">
                  <c:v>1850</c:v>
                </c:pt>
                <c:pt idx="50">
                  <c:v>1851</c:v>
                </c:pt>
                <c:pt idx="51">
                  <c:v>1852</c:v>
                </c:pt>
                <c:pt idx="52">
                  <c:v>1853</c:v>
                </c:pt>
                <c:pt idx="53">
                  <c:v>1854</c:v>
                </c:pt>
                <c:pt idx="54">
                  <c:v>1855</c:v>
                </c:pt>
                <c:pt idx="55">
                  <c:v>1856</c:v>
                </c:pt>
                <c:pt idx="56">
                  <c:v>1857</c:v>
                </c:pt>
                <c:pt idx="57">
                  <c:v>1858</c:v>
                </c:pt>
                <c:pt idx="58">
                  <c:v>1859</c:v>
                </c:pt>
                <c:pt idx="59">
                  <c:v>1860</c:v>
                </c:pt>
                <c:pt idx="60">
                  <c:v>1861</c:v>
                </c:pt>
                <c:pt idx="61">
                  <c:v>1862</c:v>
                </c:pt>
                <c:pt idx="62">
                  <c:v>1863</c:v>
                </c:pt>
                <c:pt idx="63">
                  <c:v>1864</c:v>
                </c:pt>
                <c:pt idx="64">
                  <c:v>1865</c:v>
                </c:pt>
                <c:pt idx="65">
                  <c:v>1866</c:v>
                </c:pt>
                <c:pt idx="66">
                  <c:v>1867</c:v>
                </c:pt>
                <c:pt idx="67">
                  <c:v>1868</c:v>
                </c:pt>
                <c:pt idx="68">
                  <c:v>1869</c:v>
                </c:pt>
                <c:pt idx="69">
                  <c:v>1870</c:v>
                </c:pt>
                <c:pt idx="70">
                  <c:v>1871</c:v>
                </c:pt>
                <c:pt idx="71">
                  <c:v>1872</c:v>
                </c:pt>
                <c:pt idx="72">
                  <c:v>1873</c:v>
                </c:pt>
                <c:pt idx="73">
                  <c:v>1874</c:v>
                </c:pt>
                <c:pt idx="74">
                  <c:v>1875</c:v>
                </c:pt>
                <c:pt idx="75">
                  <c:v>1876</c:v>
                </c:pt>
                <c:pt idx="76">
                  <c:v>1877</c:v>
                </c:pt>
                <c:pt idx="77">
                  <c:v>1878</c:v>
                </c:pt>
                <c:pt idx="78">
                  <c:v>1879</c:v>
                </c:pt>
                <c:pt idx="79">
                  <c:v>1880</c:v>
                </c:pt>
                <c:pt idx="80">
                  <c:v>1881</c:v>
                </c:pt>
                <c:pt idx="81">
                  <c:v>1882</c:v>
                </c:pt>
                <c:pt idx="82">
                  <c:v>1883</c:v>
                </c:pt>
                <c:pt idx="83">
                  <c:v>1884</c:v>
                </c:pt>
                <c:pt idx="84">
                  <c:v>1885</c:v>
                </c:pt>
                <c:pt idx="85">
                  <c:v>1886</c:v>
                </c:pt>
                <c:pt idx="86">
                  <c:v>1887</c:v>
                </c:pt>
                <c:pt idx="87">
                  <c:v>1888</c:v>
                </c:pt>
                <c:pt idx="88">
                  <c:v>1889</c:v>
                </c:pt>
                <c:pt idx="89">
                  <c:v>1890</c:v>
                </c:pt>
                <c:pt idx="90">
                  <c:v>1891</c:v>
                </c:pt>
                <c:pt idx="91">
                  <c:v>1892</c:v>
                </c:pt>
                <c:pt idx="92">
                  <c:v>1893</c:v>
                </c:pt>
                <c:pt idx="93">
                  <c:v>1894</c:v>
                </c:pt>
                <c:pt idx="94">
                  <c:v>1895</c:v>
                </c:pt>
                <c:pt idx="95">
                  <c:v>1896</c:v>
                </c:pt>
                <c:pt idx="96">
                  <c:v>1897</c:v>
                </c:pt>
                <c:pt idx="97">
                  <c:v>1898</c:v>
                </c:pt>
                <c:pt idx="98">
                  <c:v>1899</c:v>
                </c:pt>
                <c:pt idx="99">
                  <c:v>1900</c:v>
                </c:pt>
                <c:pt idx="100">
                  <c:v>1901</c:v>
                </c:pt>
                <c:pt idx="101">
                  <c:v>1902</c:v>
                </c:pt>
                <c:pt idx="102">
                  <c:v>1903</c:v>
                </c:pt>
                <c:pt idx="103">
                  <c:v>1904</c:v>
                </c:pt>
                <c:pt idx="104">
                  <c:v>1905</c:v>
                </c:pt>
                <c:pt idx="105">
                  <c:v>1906</c:v>
                </c:pt>
                <c:pt idx="106">
                  <c:v>1907</c:v>
                </c:pt>
                <c:pt idx="107">
                  <c:v>1908</c:v>
                </c:pt>
                <c:pt idx="108">
                  <c:v>1909</c:v>
                </c:pt>
                <c:pt idx="109">
                  <c:v>1910</c:v>
                </c:pt>
                <c:pt idx="110">
                  <c:v>1911</c:v>
                </c:pt>
                <c:pt idx="111">
                  <c:v>1912</c:v>
                </c:pt>
                <c:pt idx="112">
                  <c:v>1913</c:v>
                </c:pt>
                <c:pt idx="113">
                  <c:v>1914</c:v>
                </c:pt>
                <c:pt idx="114">
                  <c:v>1915</c:v>
                </c:pt>
                <c:pt idx="115">
                  <c:v>1916</c:v>
                </c:pt>
                <c:pt idx="116">
                  <c:v>1917</c:v>
                </c:pt>
                <c:pt idx="117">
                  <c:v>1918</c:v>
                </c:pt>
                <c:pt idx="118">
                  <c:v>1919</c:v>
                </c:pt>
                <c:pt idx="119">
                  <c:v>1920</c:v>
                </c:pt>
                <c:pt idx="120">
                  <c:v>1921</c:v>
                </c:pt>
                <c:pt idx="121">
                  <c:v>1922</c:v>
                </c:pt>
                <c:pt idx="122">
                  <c:v>1923</c:v>
                </c:pt>
                <c:pt idx="123">
                  <c:v>1924</c:v>
                </c:pt>
                <c:pt idx="124">
                  <c:v>1925</c:v>
                </c:pt>
                <c:pt idx="125">
                  <c:v>1926</c:v>
                </c:pt>
                <c:pt idx="126">
                  <c:v>1927</c:v>
                </c:pt>
                <c:pt idx="127">
                  <c:v>1928</c:v>
                </c:pt>
                <c:pt idx="128">
                  <c:v>1929</c:v>
                </c:pt>
                <c:pt idx="129">
                  <c:v>1930</c:v>
                </c:pt>
                <c:pt idx="130">
                  <c:v>1931</c:v>
                </c:pt>
                <c:pt idx="131">
                  <c:v>1932</c:v>
                </c:pt>
                <c:pt idx="132">
                  <c:v>1933</c:v>
                </c:pt>
                <c:pt idx="133">
                  <c:v>1934</c:v>
                </c:pt>
                <c:pt idx="134">
                  <c:v>1935</c:v>
                </c:pt>
                <c:pt idx="135">
                  <c:v>1936</c:v>
                </c:pt>
                <c:pt idx="136">
                  <c:v>1937</c:v>
                </c:pt>
                <c:pt idx="137">
                  <c:v>1938</c:v>
                </c:pt>
                <c:pt idx="138">
                  <c:v>1939</c:v>
                </c:pt>
                <c:pt idx="139">
                  <c:v>1940</c:v>
                </c:pt>
                <c:pt idx="140">
                  <c:v>1941</c:v>
                </c:pt>
                <c:pt idx="141">
                  <c:v>1942</c:v>
                </c:pt>
                <c:pt idx="142">
                  <c:v>1943</c:v>
                </c:pt>
                <c:pt idx="143">
                  <c:v>1944</c:v>
                </c:pt>
                <c:pt idx="144">
                  <c:v>1945</c:v>
                </c:pt>
              </c:strCache>
            </c:strRef>
          </c:cat>
          <c:val>
            <c:numRef>
              <c:f>Séries!$D$2:$D$146</c:f>
              <c:numCache>
                <c:formatCode>General</c:formatCode>
                <c:ptCount val="145"/>
                <c:pt idx="19" formatCode="#,##0">
                  <c:v>1682</c:v>
                </c:pt>
                <c:pt idx="23" formatCode="#,##0">
                  <c:v>126</c:v>
                </c:pt>
                <c:pt idx="24" formatCode="#,##0">
                  <c:v>909</c:v>
                </c:pt>
                <c:pt idx="25" formatCode="#,##0">
                  <c:v>828</c:v>
                </c:pt>
                <c:pt idx="26" formatCode="#,##0">
                  <c:v>1088</c:v>
                </c:pt>
                <c:pt idx="27" formatCode="#,##0">
                  <c:v>2060</c:v>
                </c:pt>
                <c:pt idx="28" formatCode="#,##0">
                  <c:v>2412</c:v>
                </c:pt>
                <c:pt idx="35" formatCode="#,##0">
                  <c:v>1180</c:v>
                </c:pt>
                <c:pt idx="36" formatCode="#,##0">
                  <c:v>604</c:v>
                </c:pt>
                <c:pt idx="37" formatCode="#,##0">
                  <c:v>396</c:v>
                </c:pt>
                <c:pt idx="38" formatCode="#,##0">
                  <c:v>389</c:v>
                </c:pt>
                <c:pt idx="39" formatCode="#,##0">
                  <c:v>269</c:v>
                </c:pt>
                <c:pt idx="40" formatCode="#,##0">
                  <c:v>555</c:v>
                </c:pt>
                <c:pt idx="41" formatCode="#,##0">
                  <c:v>568</c:v>
                </c:pt>
                <c:pt idx="42" formatCode="#,##0">
                  <c:v>694</c:v>
                </c:pt>
                <c:pt idx="44" formatCode="#,##0">
                  <c:v>53</c:v>
                </c:pt>
                <c:pt idx="45" formatCode="#,##0">
                  <c:v>435</c:v>
                </c:pt>
                <c:pt idx="46" formatCode="#,##0">
                  <c:v>2350</c:v>
                </c:pt>
                <c:pt idx="47" formatCode="#,##0">
                  <c:v>28</c:v>
                </c:pt>
                <c:pt idx="48" formatCode="#,##0">
                  <c:v>40</c:v>
                </c:pt>
                <c:pt idx="49" formatCode="#,##0">
                  <c:v>2072</c:v>
                </c:pt>
                <c:pt idx="50" formatCode="#,##0">
                  <c:v>4425</c:v>
                </c:pt>
                <c:pt idx="51" formatCode="#,##0">
                  <c:v>2731</c:v>
                </c:pt>
                <c:pt idx="52" formatCode="#,##0">
                  <c:v>10935</c:v>
                </c:pt>
                <c:pt idx="53" formatCode="#,##0">
                  <c:v>9189</c:v>
                </c:pt>
                <c:pt idx="54" formatCode="#,##0">
                  <c:v>11798</c:v>
                </c:pt>
                <c:pt idx="55" formatCode="#,##0">
                  <c:v>14008</c:v>
                </c:pt>
                <c:pt idx="56" formatCode="#,##0">
                  <c:v>14244</c:v>
                </c:pt>
                <c:pt idx="57" formatCode="#,##0">
                  <c:v>18529</c:v>
                </c:pt>
                <c:pt idx="58" formatCode="#,##0">
                  <c:v>20114</c:v>
                </c:pt>
                <c:pt idx="59" formatCode="#,##0">
                  <c:v>15774</c:v>
                </c:pt>
                <c:pt idx="60" formatCode="#,##0">
                  <c:v>13003</c:v>
                </c:pt>
                <c:pt idx="61" formatCode="#,##0">
                  <c:v>14295</c:v>
                </c:pt>
                <c:pt idx="62" formatCode="#,##0">
                  <c:v>7642</c:v>
                </c:pt>
                <c:pt idx="63" formatCode="#,##0">
                  <c:v>9578</c:v>
                </c:pt>
                <c:pt idx="64" formatCode="#,##0">
                  <c:v>6422</c:v>
                </c:pt>
                <c:pt idx="65" formatCode="#,##0">
                  <c:v>7699</c:v>
                </c:pt>
                <c:pt idx="66" formatCode="#,##0">
                  <c:v>10842</c:v>
                </c:pt>
                <c:pt idx="67" formatCode="#,##0">
                  <c:v>11315</c:v>
                </c:pt>
                <c:pt idx="68" formatCode="#,##0">
                  <c:v>11528</c:v>
                </c:pt>
                <c:pt idx="69" formatCode="#,##0">
                  <c:v>5158</c:v>
                </c:pt>
                <c:pt idx="70" formatCode="#,##0">
                  <c:v>12431</c:v>
                </c:pt>
                <c:pt idx="71" formatCode="#,##0">
                  <c:v>19219</c:v>
                </c:pt>
                <c:pt idx="72" formatCode="#,##0">
                  <c:v>14742</c:v>
                </c:pt>
                <c:pt idx="73" formatCode="#,##0">
                  <c:v>20332</c:v>
                </c:pt>
                <c:pt idx="74" formatCode="#,##0">
                  <c:v>14590</c:v>
                </c:pt>
                <c:pt idx="75" formatCode="#,##0">
                  <c:v>30747</c:v>
                </c:pt>
                <c:pt idx="76" formatCode="#,##0">
                  <c:v>29468</c:v>
                </c:pt>
                <c:pt idx="77" formatCode="#,##0">
                  <c:v>24456</c:v>
                </c:pt>
                <c:pt idx="78" formatCode="#,##0">
                  <c:v>22788</c:v>
                </c:pt>
                <c:pt idx="79" formatCode="#,##0">
                  <c:v>30355</c:v>
                </c:pt>
                <c:pt idx="80" formatCode="#,##0">
                  <c:v>11548</c:v>
                </c:pt>
                <c:pt idx="81" formatCode="#,##0">
                  <c:v>29589</c:v>
                </c:pt>
                <c:pt idx="82" formatCode="#,##0">
                  <c:v>34015</c:v>
                </c:pt>
                <c:pt idx="83" formatCode="#,##0">
                  <c:v>23574</c:v>
                </c:pt>
                <c:pt idx="84" formatCode="#,##0">
                  <c:v>34724</c:v>
                </c:pt>
                <c:pt idx="85" formatCode="#,##0">
                  <c:v>32650</c:v>
                </c:pt>
                <c:pt idx="86" formatCode="#,##0">
                  <c:v>54932</c:v>
                </c:pt>
                <c:pt idx="87" formatCode="#,##0">
                  <c:v>132070</c:v>
                </c:pt>
                <c:pt idx="88" formatCode="#,##0">
                  <c:v>65165</c:v>
                </c:pt>
                <c:pt idx="89" formatCode="#,##0">
                  <c:v>106819</c:v>
                </c:pt>
                <c:pt idx="90" formatCode="#,##0">
                  <c:v>215239</c:v>
                </c:pt>
                <c:pt idx="91" formatCode="#,##0">
                  <c:v>85906</c:v>
                </c:pt>
                <c:pt idx="92" formatCode="#,##0">
                  <c:v>132589</c:v>
                </c:pt>
                <c:pt idx="93" formatCode="#,##0">
                  <c:v>60182</c:v>
                </c:pt>
                <c:pt idx="94" formatCode="#,##0">
                  <c:v>164831</c:v>
                </c:pt>
                <c:pt idx="95" formatCode="#,##0">
                  <c:v>157423</c:v>
                </c:pt>
                <c:pt idx="96" formatCode="#,##0">
                  <c:v>144866</c:v>
                </c:pt>
                <c:pt idx="97" formatCode="#,##0">
                  <c:v>76862</c:v>
                </c:pt>
                <c:pt idx="98" formatCode="#,##0">
                  <c:v>53610</c:v>
                </c:pt>
                <c:pt idx="99" formatCode="#,##0">
                  <c:v>37807</c:v>
                </c:pt>
                <c:pt idx="100" formatCode="#,##0">
                  <c:v>83116</c:v>
                </c:pt>
                <c:pt idx="101" formatCode="#,##0">
                  <c:v>50472</c:v>
                </c:pt>
                <c:pt idx="102" formatCode="#,##0">
                  <c:v>32941</c:v>
                </c:pt>
                <c:pt idx="103" formatCode="#,##0">
                  <c:v>44706</c:v>
                </c:pt>
                <c:pt idx="104" formatCode="#,##0">
                  <c:v>68488</c:v>
                </c:pt>
                <c:pt idx="105" formatCode="#,##0">
                  <c:v>72332</c:v>
                </c:pt>
                <c:pt idx="106" formatCode="#,##0">
                  <c:v>57919</c:v>
                </c:pt>
                <c:pt idx="107" formatCode="#,##0">
                  <c:v>90536</c:v>
                </c:pt>
                <c:pt idx="108" formatCode="#,##0">
                  <c:v>84090</c:v>
                </c:pt>
                <c:pt idx="109" formatCode="#,##0">
                  <c:v>86751</c:v>
                </c:pt>
                <c:pt idx="110" formatCode="#,##0">
                  <c:v>133575</c:v>
                </c:pt>
                <c:pt idx="111" formatCode="#,##0">
                  <c:v>177887</c:v>
                </c:pt>
                <c:pt idx="112" formatCode="#,##0">
                  <c:v>190343</c:v>
                </c:pt>
                <c:pt idx="113" formatCode="#,##0">
                  <c:v>79232</c:v>
                </c:pt>
                <c:pt idx="114" formatCode="#,##0">
                  <c:v>30333</c:v>
                </c:pt>
                <c:pt idx="115" formatCode="#,##0">
                  <c:v>31245</c:v>
                </c:pt>
                <c:pt idx="116" formatCode="#,##0">
                  <c:v>30277</c:v>
                </c:pt>
                <c:pt idx="117" formatCode="#,##0">
                  <c:v>19793</c:v>
                </c:pt>
                <c:pt idx="118" formatCode="#,##0">
                  <c:v>36027</c:v>
                </c:pt>
                <c:pt idx="119" formatCode="#,##0">
                  <c:v>69041</c:v>
                </c:pt>
                <c:pt idx="120" formatCode="#,##0">
                  <c:v>58476</c:v>
                </c:pt>
                <c:pt idx="121" formatCode="#,##0">
                  <c:v>65007</c:v>
                </c:pt>
                <c:pt idx="122" formatCode="#,##0">
                  <c:v>84549</c:v>
                </c:pt>
                <c:pt idx="123" formatCode="#,##0">
                  <c:v>96052</c:v>
                </c:pt>
                <c:pt idx="124" formatCode="#,##0">
                  <c:v>82547</c:v>
                </c:pt>
                <c:pt idx="125" formatCode="#,##0">
                  <c:v>118686</c:v>
                </c:pt>
                <c:pt idx="126" formatCode="#,##0">
                  <c:v>97974</c:v>
                </c:pt>
                <c:pt idx="127" formatCode="#,##0">
                  <c:v>78128</c:v>
                </c:pt>
                <c:pt idx="128" formatCode="#,##0">
                  <c:v>96186</c:v>
                </c:pt>
                <c:pt idx="129" formatCode="#,##0">
                  <c:v>62610</c:v>
                </c:pt>
                <c:pt idx="130" formatCode="#,##0">
                  <c:v>27465</c:v>
                </c:pt>
                <c:pt idx="131" formatCode="#,##0">
                  <c:v>31494</c:v>
                </c:pt>
                <c:pt idx="132" formatCode="#,##0">
                  <c:v>46081</c:v>
                </c:pt>
                <c:pt idx="133" formatCode="#,##0">
                  <c:v>46027</c:v>
                </c:pt>
                <c:pt idx="134" formatCode="#,##0">
                  <c:v>29585</c:v>
                </c:pt>
                <c:pt idx="135" formatCode="#,##0">
                  <c:v>12773</c:v>
                </c:pt>
                <c:pt idx="136" formatCode="#,##0">
                  <c:v>34677</c:v>
                </c:pt>
                <c:pt idx="137" formatCode="#,##0">
                  <c:v>19388</c:v>
                </c:pt>
                <c:pt idx="138" formatCode="#,##0">
                  <c:v>22668</c:v>
                </c:pt>
                <c:pt idx="139" formatCode="#,##0">
                  <c:v>18449</c:v>
                </c:pt>
                <c:pt idx="140" formatCode="#,##0">
                  <c:v>9938</c:v>
                </c:pt>
                <c:pt idx="141" formatCode="#,##0">
                  <c:v>2627</c:v>
                </c:pt>
                <c:pt idx="142" formatCode="#,##0">
                  <c:v>1345</c:v>
                </c:pt>
                <c:pt idx="143" formatCode="#,##0">
                  <c:v>1612</c:v>
                </c:pt>
                <c:pt idx="144" formatCode="#,##0">
                  <c:v>3230</c:v>
                </c:pt>
              </c:numCache>
            </c:numRef>
          </c:val>
          <c:smooth val="0"/>
          <c:extLst>
            <c:ext xmlns:c16="http://schemas.microsoft.com/office/drawing/2014/chart" uri="{C3380CC4-5D6E-409C-BE32-E72D297353CC}">
              <c16:uniqueId val="{00000001-FA25-AD4B-9A01-92EF42855F93}"/>
            </c:ext>
          </c:extLst>
        </c:ser>
        <c:dLbls>
          <c:dLblPos val="ctr"/>
          <c:showLegendKey val="0"/>
          <c:showVal val="1"/>
          <c:showCatName val="0"/>
          <c:showSerName val="0"/>
          <c:showPercent val="0"/>
          <c:showBubbleSize val="0"/>
        </c:dLbls>
        <c:smooth val="0"/>
        <c:axId val="1497397215"/>
        <c:axId val="1494048143"/>
      </c:lineChart>
      <c:catAx>
        <c:axId val="1497397215"/>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pt-BR"/>
          </a:p>
        </c:txPr>
        <c:crossAx val="1494048143"/>
        <c:crosses val="autoZero"/>
        <c:auto val="1"/>
        <c:lblAlgn val="ctr"/>
        <c:lblOffset val="100"/>
        <c:noMultiLvlLbl val="0"/>
      </c:catAx>
      <c:valAx>
        <c:axId val="1494048143"/>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pt-BR"/>
          </a:p>
        </c:txPr>
        <c:crossAx val="1497397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bg2"/>
          </a:solidFill>
        </a:defRPr>
      </a:pPr>
      <a:endParaRPr lang="pt-B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lineChart>
        <c:grouping val="standard"/>
        <c:varyColors val="0"/>
        <c:ser>
          <c:idx val="1"/>
          <c:order val="0"/>
          <c:tx>
            <c:strRef>
              <c:f>Séries!$C$1</c:f>
              <c:strCache>
                <c:ptCount val="1"/>
                <c:pt idx="0">
                  <c:v>Escravos africanos - importação - Pessoa - Outras fontes, inclusive compilação de vários autores - HIST_ESCR - </c:v>
                </c:pt>
              </c:strCache>
            </c:strRef>
          </c:tx>
          <c:spPr>
            <a:ln w="38100" cap="rnd">
              <a:solidFill>
                <a:srgbClr val="009193"/>
              </a:solidFill>
              <a:round/>
            </a:ln>
            <a:effectLst/>
          </c:spPr>
          <c:marker>
            <c:symbol val="none"/>
          </c:marker>
          <c:dLbls>
            <c:delete val="1"/>
          </c:dLbls>
          <c:cat>
            <c:strRef>
              <c:f>Séries!$A$23:$A$90</c:f>
              <c:strCache>
                <c:ptCount val="68"/>
                <c:pt idx="0">
                  <c:v>1822</c:v>
                </c:pt>
                <c:pt idx="1">
                  <c:v>1823</c:v>
                </c:pt>
                <c:pt idx="2">
                  <c:v>1824</c:v>
                </c:pt>
                <c:pt idx="3">
                  <c:v>1825</c:v>
                </c:pt>
                <c:pt idx="4">
                  <c:v>1826</c:v>
                </c:pt>
                <c:pt idx="5">
                  <c:v>1827</c:v>
                </c:pt>
                <c:pt idx="6">
                  <c:v>1828</c:v>
                </c:pt>
                <c:pt idx="7">
                  <c:v>1829</c:v>
                </c:pt>
                <c:pt idx="8">
                  <c:v>1830</c:v>
                </c:pt>
                <c:pt idx="9">
                  <c:v>1831</c:v>
                </c:pt>
                <c:pt idx="10">
                  <c:v>1832</c:v>
                </c:pt>
                <c:pt idx="11">
                  <c:v>1833</c:v>
                </c:pt>
                <c:pt idx="12">
                  <c:v>1834</c:v>
                </c:pt>
                <c:pt idx="13">
                  <c:v>1835</c:v>
                </c:pt>
                <c:pt idx="14">
                  <c:v>1836</c:v>
                </c:pt>
                <c:pt idx="15">
                  <c:v>1837</c:v>
                </c:pt>
                <c:pt idx="16">
                  <c:v>1838</c:v>
                </c:pt>
                <c:pt idx="17">
                  <c:v>1839</c:v>
                </c:pt>
                <c:pt idx="18">
                  <c:v>1840</c:v>
                </c:pt>
                <c:pt idx="19">
                  <c:v>1841</c:v>
                </c:pt>
                <c:pt idx="20">
                  <c:v>1842</c:v>
                </c:pt>
                <c:pt idx="21">
                  <c:v>1843</c:v>
                </c:pt>
                <c:pt idx="22">
                  <c:v>1844</c:v>
                </c:pt>
                <c:pt idx="23">
                  <c:v>1845</c:v>
                </c:pt>
                <c:pt idx="24">
                  <c:v>1846</c:v>
                </c:pt>
                <c:pt idx="25">
                  <c:v>1847</c:v>
                </c:pt>
                <c:pt idx="26">
                  <c:v>1848</c:v>
                </c:pt>
                <c:pt idx="27">
                  <c:v>1849</c:v>
                </c:pt>
                <c:pt idx="28">
                  <c:v>1850</c:v>
                </c:pt>
                <c:pt idx="29">
                  <c:v>1851</c:v>
                </c:pt>
                <c:pt idx="30">
                  <c:v>1852</c:v>
                </c:pt>
                <c:pt idx="31">
                  <c:v>1853</c:v>
                </c:pt>
                <c:pt idx="32">
                  <c:v>1854</c:v>
                </c:pt>
                <c:pt idx="33">
                  <c:v>1855</c:v>
                </c:pt>
                <c:pt idx="34">
                  <c:v>1856</c:v>
                </c:pt>
                <c:pt idx="35">
                  <c:v>1857</c:v>
                </c:pt>
                <c:pt idx="36">
                  <c:v>1858</c:v>
                </c:pt>
                <c:pt idx="37">
                  <c:v>1859</c:v>
                </c:pt>
                <c:pt idx="38">
                  <c:v>1860</c:v>
                </c:pt>
                <c:pt idx="39">
                  <c:v>1861</c:v>
                </c:pt>
                <c:pt idx="40">
                  <c:v>1862</c:v>
                </c:pt>
                <c:pt idx="41">
                  <c:v>1863</c:v>
                </c:pt>
                <c:pt idx="42">
                  <c:v>1864</c:v>
                </c:pt>
                <c:pt idx="43">
                  <c:v>1865</c:v>
                </c:pt>
                <c:pt idx="44">
                  <c:v>1866</c:v>
                </c:pt>
                <c:pt idx="45">
                  <c:v>1867</c:v>
                </c:pt>
                <c:pt idx="46">
                  <c:v>1868</c:v>
                </c:pt>
                <c:pt idx="47">
                  <c:v>1869</c:v>
                </c:pt>
                <c:pt idx="48">
                  <c:v>1870</c:v>
                </c:pt>
                <c:pt idx="49">
                  <c:v>1871</c:v>
                </c:pt>
                <c:pt idx="50">
                  <c:v>1872</c:v>
                </c:pt>
                <c:pt idx="51">
                  <c:v>1873</c:v>
                </c:pt>
                <c:pt idx="52">
                  <c:v>1874</c:v>
                </c:pt>
                <c:pt idx="53">
                  <c:v>1875</c:v>
                </c:pt>
                <c:pt idx="54">
                  <c:v>1876</c:v>
                </c:pt>
                <c:pt idx="55">
                  <c:v>1877</c:v>
                </c:pt>
                <c:pt idx="56">
                  <c:v>1878</c:v>
                </c:pt>
                <c:pt idx="57">
                  <c:v>1879</c:v>
                </c:pt>
                <c:pt idx="58">
                  <c:v>1880</c:v>
                </c:pt>
                <c:pt idx="59">
                  <c:v>1881</c:v>
                </c:pt>
                <c:pt idx="60">
                  <c:v>1882</c:v>
                </c:pt>
                <c:pt idx="61">
                  <c:v>1883</c:v>
                </c:pt>
                <c:pt idx="62">
                  <c:v>1884</c:v>
                </c:pt>
                <c:pt idx="63">
                  <c:v>1885</c:v>
                </c:pt>
                <c:pt idx="64">
                  <c:v>1886</c:v>
                </c:pt>
                <c:pt idx="65">
                  <c:v>1887</c:v>
                </c:pt>
                <c:pt idx="66">
                  <c:v>1888</c:v>
                </c:pt>
                <c:pt idx="67">
                  <c:v>1889</c:v>
                </c:pt>
              </c:strCache>
            </c:strRef>
          </c:cat>
          <c:val>
            <c:numRef>
              <c:f>Séries!$C$23:$C$90</c:f>
              <c:numCache>
                <c:formatCode>#,##0</c:formatCode>
                <c:ptCount val="68"/>
                <c:pt idx="0">
                  <c:v>44300</c:v>
                </c:pt>
                <c:pt idx="1">
                  <c:v>32900</c:v>
                </c:pt>
                <c:pt idx="2">
                  <c:v>33300</c:v>
                </c:pt>
                <c:pt idx="3">
                  <c:v>33500</c:v>
                </c:pt>
                <c:pt idx="4">
                  <c:v>42800</c:v>
                </c:pt>
                <c:pt idx="5">
                  <c:v>43300</c:v>
                </c:pt>
                <c:pt idx="6">
                  <c:v>58100</c:v>
                </c:pt>
                <c:pt idx="7">
                  <c:v>65000</c:v>
                </c:pt>
                <c:pt idx="8">
                  <c:v>41000</c:v>
                </c:pt>
                <c:pt idx="9">
                  <c:v>3500</c:v>
                </c:pt>
                <c:pt idx="10">
                  <c:v>11100</c:v>
                </c:pt>
                <c:pt idx="11">
                  <c:v>16700</c:v>
                </c:pt>
                <c:pt idx="12">
                  <c:v>21500</c:v>
                </c:pt>
                <c:pt idx="13">
                  <c:v>40900</c:v>
                </c:pt>
                <c:pt idx="14">
                  <c:v>51800</c:v>
                </c:pt>
                <c:pt idx="15">
                  <c:v>54000</c:v>
                </c:pt>
                <c:pt idx="16">
                  <c:v>50800</c:v>
                </c:pt>
                <c:pt idx="17">
                  <c:v>54400</c:v>
                </c:pt>
                <c:pt idx="18">
                  <c:v>29600</c:v>
                </c:pt>
                <c:pt idx="19">
                  <c:v>18900</c:v>
                </c:pt>
                <c:pt idx="20">
                  <c:v>20000</c:v>
                </c:pt>
                <c:pt idx="21">
                  <c:v>34000</c:v>
                </c:pt>
                <c:pt idx="22">
                  <c:v>26200</c:v>
                </c:pt>
                <c:pt idx="23">
                  <c:v>21800</c:v>
                </c:pt>
                <c:pt idx="24">
                  <c:v>50400</c:v>
                </c:pt>
                <c:pt idx="25">
                  <c:v>59600</c:v>
                </c:pt>
                <c:pt idx="26">
                  <c:v>59600</c:v>
                </c:pt>
                <c:pt idx="27">
                  <c:v>56300</c:v>
                </c:pt>
                <c:pt idx="28">
                  <c:v>31600</c:v>
                </c:pt>
                <c:pt idx="29">
                  <c:v>5000</c:v>
                </c:pt>
                <c:pt idx="30">
                  <c:v>1100</c:v>
                </c:pt>
                <c:pt idx="31">
                  <c:v>0</c:v>
                </c:pt>
                <c:pt idx="32">
                  <c:v>0</c:v>
                </c:pt>
                <c:pt idx="33">
                  <c:v>0</c:v>
                </c:pt>
                <c:pt idx="34">
                  <c:v>300</c:v>
                </c:pt>
              </c:numCache>
            </c:numRef>
          </c:val>
          <c:smooth val="0"/>
          <c:extLst>
            <c:ext xmlns:c16="http://schemas.microsoft.com/office/drawing/2014/chart" uri="{C3380CC4-5D6E-409C-BE32-E72D297353CC}">
              <c16:uniqueId val="{00000000-9DDE-154B-8D05-B2EAA7EE7014}"/>
            </c:ext>
          </c:extLst>
        </c:ser>
        <c:ser>
          <c:idx val="2"/>
          <c:order val="1"/>
          <c:tx>
            <c:strRef>
              <c:f>Séries!$D$1</c:f>
              <c:strCache>
                <c:ptCount val="1"/>
                <c:pt idx="0">
                  <c:v>População - imigrantes - Pessoa - Outras fontes, inclusive compilação de vários autores - HIST_IMIGRAN - </c:v>
                </c:pt>
              </c:strCache>
            </c:strRef>
          </c:tx>
          <c:spPr>
            <a:ln w="38100" cap="rnd">
              <a:solidFill>
                <a:srgbClr val="FF7E79"/>
              </a:solidFill>
              <a:round/>
            </a:ln>
            <a:effectLst/>
          </c:spPr>
          <c:marker>
            <c:symbol val="none"/>
          </c:marker>
          <c:dLbls>
            <c:delete val="1"/>
          </c:dLbls>
          <c:cat>
            <c:strRef>
              <c:f>Séries!$A$23:$A$90</c:f>
              <c:strCache>
                <c:ptCount val="68"/>
                <c:pt idx="0">
                  <c:v>1822</c:v>
                </c:pt>
                <c:pt idx="1">
                  <c:v>1823</c:v>
                </c:pt>
                <c:pt idx="2">
                  <c:v>1824</c:v>
                </c:pt>
                <c:pt idx="3">
                  <c:v>1825</c:v>
                </c:pt>
                <c:pt idx="4">
                  <c:v>1826</c:v>
                </c:pt>
                <c:pt idx="5">
                  <c:v>1827</c:v>
                </c:pt>
                <c:pt idx="6">
                  <c:v>1828</c:v>
                </c:pt>
                <c:pt idx="7">
                  <c:v>1829</c:v>
                </c:pt>
                <c:pt idx="8">
                  <c:v>1830</c:v>
                </c:pt>
                <c:pt idx="9">
                  <c:v>1831</c:v>
                </c:pt>
                <c:pt idx="10">
                  <c:v>1832</c:v>
                </c:pt>
                <c:pt idx="11">
                  <c:v>1833</c:v>
                </c:pt>
                <c:pt idx="12">
                  <c:v>1834</c:v>
                </c:pt>
                <c:pt idx="13">
                  <c:v>1835</c:v>
                </c:pt>
                <c:pt idx="14">
                  <c:v>1836</c:v>
                </c:pt>
                <c:pt idx="15">
                  <c:v>1837</c:v>
                </c:pt>
                <c:pt idx="16">
                  <c:v>1838</c:v>
                </c:pt>
                <c:pt idx="17">
                  <c:v>1839</c:v>
                </c:pt>
                <c:pt idx="18">
                  <c:v>1840</c:v>
                </c:pt>
                <c:pt idx="19">
                  <c:v>1841</c:v>
                </c:pt>
                <c:pt idx="20">
                  <c:v>1842</c:v>
                </c:pt>
                <c:pt idx="21">
                  <c:v>1843</c:v>
                </c:pt>
                <c:pt idx="22">
                  <c:v>1844</c:v>
                </c:pt>
                <c:pt idx="23">
                  <c:v>1845</c:v>
                </c:pt>
                <c:pt idx="24">
                  <c:v>1846</c:v>
                </c:pt>
                <c:pt idx="25">
                  <c:v>1847</c:v>
                </c:pt>
                <c:pt idx="26">
                  <c:v>1848</c:v>
                </c:pt>
                <c:pt idx="27">
                  <c:v>1849</c:v>
                </c:pt>
                <c:pt idx="28">
                  <c:v>1850</c:v>
                </c:pt>
                <c:pt idx="29">
                  <c:v>1851</c:v>
                </c:pt>
                <c:pt idx="30">
                  <c:v>1852</c:v>
                </c:pt>
                <c:pt idx="31">
                  <c:v>1853</c:v>
                </c:pt>
                <c:pt idx="32">
                  <c:v>1854</c:v>
                </c:pt>
                <c:pt idx="33">
                  <c:v>1855</c:v>
                </c:pt>
                <c:pt idx="34">
                  <c:v>1856</c:v>
                </c:pt>
                <c:pt idx="35">
                  <c:v>1857</c:v>
                </c:pt>
                <c:pt idx="36">
                  <c:v>1858</c:v>
                </c:pt>
                <c:pt idx="37">
                  <c:v>1859</c:v>
                </c:pt>
                <c:pt idx="38">
                  <c:v>1860</c:v>
                </c:pt>
                <c:pt idx="39">
                  <c:v>1861</c:v>
                </c:pt>
                <c:pt idx="40">
                  <c:v>1862</c:v>
                </c:pt>
                <c:pt idx="41">
                  <c:v>1863</c:v>
                </c:pt>
                <c:pt idx="42">
                  <c:v>1864</c:v>
                </c:pt>
                <c:pt idx="43">
                  <c:v>1865</c:v>
                </c:pt>
                <c:pt idx="44">
                  <c:v>1866</c:v>
                </c:pt>
                <c:pt idx="45">
                  <c:v>1867</c:v>
                </c:pt>
                <c:pt idx="46">
                  <c:v>1868</c:v>
                </c:pt>
                <c:pt idx="47">
                  <c:v>1869</c:v>
                </c:pt>
                <c:pt idx="48">
                  <c:v>1870</c:v>
                </c:pt>
                <c:pt idx="49">
                  <c:v>1871</c:v>
                </c:pt>
                <c:pt idx="50">
                  <c:v>1872</c:v>
                </c:pt>
                <c:pt idx="51">
                  <c:v>1873</c:v>
                </c:pt>
                <c:pt idx="52">
                  <c:v>1874</c:v>
                </c:pt>
                <c:pt idx="53">
                  <c:v>1875</c:v>
                </c:pt>
                <c:pt idx="54">
                  <c:v>1876</c:v>
                </c:pt>
                <c:pt idx="55">
                  <c:v>1877</c:v>
                </c:pt>
                <c:pt idx="56">
                  <c:v>1878</c:v>
                </c:pt>
                <c:pt idx="57">
                  <c:v>1879</c:v>
                </c:pt>
                <c:pt idx="58">
                  <c:v>1880</c:v>
                </c:pt>
                <c:pt idx="59">
                  <c:v>1881</c:v>
                </c:pt>
                <c:pt idx="60">
                  <c:v>1882</c:v>
                </c:pt>
                <c:pt idx="61">
                  <c:v>1883</c:v>
                </c:pt>
                <c:pt idx="62">
                  <c:v>1884</c:v>
                </c:pt>
                <c:pt idx="63">
                  <c:v>1885</c:v>
                </c:pt>
                <c:pt idx="64">
                  <c:v>1886</c:v>
                </c:pt>
                <c:pt idx="65">
                  <c:v>1887</c:v>
                </c:pt>
                <c:pt idx="66">
                  <c:v>1888</c:v>
                </c:pt>
                <c:pt idx="67">
                  <c:v>1889</c:v>
                </c:pt>
              </c:strCache>
            </c:strRef>
          </c:cat>
          <c:val>
            <c:numRef>
              <c:f>Séries!$D$23:$D$90</c:f>
              <c:numCache>
                <c:formatCode>General</c:formatCode>
                <c:ptCount val="68"/>
                <c:pt idx="2" formatCode="#,##0">
                  <c:v>126</c:v>
                </c:pt>
                <c:pt idx="3" formatCode="#,##0">
                  <c:v>909</c:v>
                </c:pt>
                <c:pt idx="4" formatCode="#,##0">
                  <c:v>828</c:v>
                </c:pt>
                <c:pt idx="5" formatCode="#,##0">
                  <c:v>1088</c:v>
                </c:pt>
                <c:pt idx="6" formatCode="#,##0">
                  <c:v>2060</c:v>
                </c:pt>
                <c:pt idx="7" formatCode="#,##0">
                  <c:v>2412</c:v>
                </c:pt>
                <c:pt idx="14" formatCode="#,##0">
                  <c:v>1180</c:v>
                </c:pt>
                <c:pt idx="15" formatCode="#,##0">
                  <c:v>604</c:v>
                </c:pt>
                <c:pt idx="16" formatCode="#,##0">
                  <c:v>396</c:v>
                </c:pt>
                <c:pt idx="17" formatCode="#,##0">
                  <c:v>389</c:v>
                </c:pt>
                <c:pt idx="18" formatCode="#,##0">
                  <c:v>269</c:v>
                </c:pt>
                <c:pt idx="19" formatCode="#,##0">
                  <c:v>555</c:v>
                </c:pt>
                <c:pt idx="20" formatCode="#,##0">
                  <c:v>568</c:v>
                </c:pt>
                <c:pt idx="21" formatCode="#,##0">
                  <c:v>694</c:v>
                </c:pt>
                <c:pt idx="23" formatCode="#,##0">
                  <c:v>53</c:v>
                </c:pt>
                <c:pt idx="24" formatCode="#,##0">
                  <c:v>435</c:v>
                </c:pt>
                <c:pt idx="25" formatCode="#,##0">
                  <c:v>2350</c:v>
                </c:pt>
                <c:pt idx="26" formatCode="#,##0">
                  <c:v>28</c:v>
                </c:pt>
                <c:pt idx="27" formatCode="#,##0">
                  <c:v>40</c:v>
                </c:pt>
                <c:pt idx="28" formatCode="#,##0">
                  <c:v>2072</c:v>
                </c:pt>
                <c:pt idx="29" formatCode="#,##0">
                  <c:v>4425</c:v>
                </c:pt>
                <c:pt idx="30" formatCode="#,##0">
                  <c:v>2731</c:v>
                </c:pt>
                <c:pt idx="31" formatCode="#,##0">
                  <c:v>10935</c:v>
                </c:pt>
                <c:pt idx="32" formatCode="#,##0">
                  <c:v>9189</c:v>
                </c:pt>
                <c:pt idx="33" formatCode="#,##0">
                  <c:v>11798</c:v>
                </c:pt>
                <c:pt idx="34" formatCode="#,##0">
                  <c:v>14008</c:v>
                </c:pt>
                <c:pt idx="35" formatCode="#,##0">
                  <c:v>14244</c:v>
                </c:pt>
                <c:pt idx="36" formatCode="#,##0">
                  <c:v>18529</c:v>
                </c:pt>
                <c:pt idx="37" formatCode="#,##0">
                  <c:v>20114</c:v>
                </c:pt>
                <c:pt idx="38" formatCode="#,##0">
                  <c:v>15774</c:v>
                </c:pt>
                <c:pt idx="39" formatCode="#,##0">
                  <c:v>13003</c:v>
                </c:pt>
                <c:pt idx="40" formatCode="#,##0">
                  <c:v>14295</c:v>
                </c:pt>
                <c:pt idx="41" formatCode="#,##0">
                  <c:v>7642</c:v>
                </c:pt>
                <c:pt idx="42" formatCode="#,##0">
                  <c:v>9578</c:v>
                </c:pt>
                <c:pt idx="43" formatCode="#,##0">
                  <c:v>6422</c:v>
                </c:pt>
                <c:pt idx="44" formatCode="#,##0">
                  <c:v>7699</c:v>
                </c:pt>
                <c:pt idx="45" formatCode="#,##0">
                  <c:v>10842</c:v>
                </c:pt>
                <c:pt idx="46" formatCode="#,##0">
                  <c:v>11315</c:v>
                </c:pt>
                <c:pt idx="47" formatCode="#,##0">
                  <c:v>11528</c:v>
                </c:pt>
                <c:pt idx="48" formatCode="#,##0">
                  <c:v>5158</c:v>
                </c:pt>
                <c:pt idx="49" formatCode="#,##0">
                  <c:v>12431</c:v>
                </c:pt>
                <c:pt idx="50" formatCode="#,##0">
                  <c:v>19219</c:v>
                </c:pt>
                <c:pt idx="51" formatCode="#,##0">
                  <c:v>14742</c:v>
                </c:pt>
                <c:pt idx="52" formatCode="#,##0">
                  <c:v>20332</c:v>
                </c:pt>
                <c:pt idx="53" formatCode="#,##0">
                  <c:v>14590</c:v>
                </c:pt>
                <c:pt idx="54" formatCode="#,##0">
                  <c:v>30747</c:v>
                </c:pt>
                <c:pt idx="55" formatCode="#,##0">
                  <c:v>29468</c:v>
                </c:pt>
                <c:pt idx="56" formatCode="#,##0">
                  <c:v>24456</c:v>
                </c:pt>
                <c:pt idx="57" formatCode="#,##0">
                  <c:v>22788</c:v>
                </c:pt>
                <c:pt idx="58" formatCode="#,##0">
                  <c:v>30355</c:v>
                </c:pt>
                <c:pt idx="59" formatCode="#,##0">
                  <c:v>11548</c:v>
                </c:pt>
                <c:pt idx="60" formatCode="#,##0">
                  <c:v>29589</c:v>
                </c:pt>
                <c:pt idx="61" formatCode="#,##0">
                  <c:v>34015</c:v>
                </c:pt>
                <c:pt idx="62" formatCode="#,##0">
                  <c:v>23574</c:v>
                </c:pt>
                <c:pt idx="63" formatCode="#,##0">
                  <c:v>34724</c:v>
                </c:pt>
                <c:pt idx="64" formatCode="#,##0">
                  <c:v>32650</c:v>
                </c:pt>
                <c:pt idx="65" formatCode="#,##0">
                  <c:v>54932</c:v>
                </c:pt>
                <c:pt idx="66" formatCode="#,##0">
                  <c:v>132070</c:v>
                </c:pt>
                <c:pt idx="67" formatCode="#,##0">
                  <c:v>65165</c:v>
                </c:pt>
              </c:numCache>
            </c:numRef>
          </c:val>
          <c:smooth val="0"/>
          <c:extLst>
            <c:ext xmlns:c16="http://schemas.microsoft.com/office/drawing/2014/chart" uri="{C3380CC4-5D6E-409C-BE32-E72D297353CC}">
              <c16:uniqueId val="{00000001-9DDE-154B-8D05-B2EAA7EE7014}"/>
            </c:ext>
          </c:extLst>
        </c:ser>
        <c:dLbls>
          <c:dLblPos val="ctr"/>
          <c:showLegendKey val="0"/>
          <c:showVal val="1"/>
          <c:showCatName val="0"/>
          <c:showSerName val="0"/>
          <c:showPercent val="0"/>
          <c:showBubbleSize val="0"/>
        </c:dLbls>
        <c:smooth val="0"/>
        <c:axId val="1497397215"/>
        <c:axId val="1494048143"/>
      </c:lineChart>
      <c:catAx>
        <c:axId val="1497397215"/>
        <c:scaling>
          <c:orientation val="minMax"/>
        </c:scaling>
        <c:delete val="0"/>
        <c:axPos val="b"/>
        <c:majorGridlines>
          <c:spPr>
            <a:ln w="9525" cap="flat" cmpd="sng" algn="ctr">
              <a:solidFill>
                <a:schemeClr val="bg1"/>
              </a:solidFill>
              <a:round/>
            </a:ln>
            <a:effectLst/>
          </c:spPr>
        </c:majorGridlines>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pt-BR"/>
          </a:p>
        </c:txPr>
        <c:crossAx val="1494048143"/>
        <c:crosses val="autoZero"/>
        <c:auto val="1"/>
        <c:lblAlgn val="ctr"/>
        <c:lblOffset val="100"/>
        <c:noMultiLvlLbl val="0"/>
      </c:catAx>
      <c:valAx>
        <c:axId val="1494048143"/>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pt-BR"/>
          </a:p>
        </c:txPr>
        <c:crossAx val="1497397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bg2"/>
          </a:solidFill>
        </a:defRPr>
      </a:pPr>
      <a:endParaRPr lang="pt-B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1515714381856114"/>
          <c:y val="2.8710476525587104E-2"/>
          <c:w val="0.86395016862208462"/>
          <c:h val="0.69284220131234264"/>
        </c:manualLayout>
      </c:layout>
      <c:lineChart>
        <c:grouping val="standard"/>
        <c:varyColors val="0"/>
        <c:ser>
          <c:idx val="1"/>
          <c:order val="0"/>
          <c:tx>
            <c:strRef>
              <c:f>Séries!$C$1</c:f>
              <c:strCache>
                <c:ptCount val="1"/>
                <c:pt idx="0">
                  <c:v>Escravos africanos - importação - Pessoa - Outras fontes, inclusive compilação de vários autores - HIST_ESCR - </c:v>
                </c:pt>
              </c:strCache>
            </c:strRef>
          </c:tx>
          <c:spPr>
            <a:ln w="31750" cap="rnd">
              <a:solidFill>
                <a:srgbClr val="009193"/>
              </a:solidFill>
              <a:round/>
            </a:ln>
            <a:effectLst>
              <a:outerShdw blurRad="40000" dist="23000" dir="5400000" rotWithShape="0">
                <a:srgbClr val="000000">
                  <a:alpha val="35000"/>
                </a:srgbClr>
              </a:outerShdw>
            </a:effectLst>
          </c:spPr>
          <c:marker>
            <c:symbol val="none"/>
          </c:marker>
          <c:dLbls>
            <c:delete val="1"/>
          </c:dLbls>
          <c:cat>
            <c:strRef>
              <c:f>Séries!$A$2:$A$146</c:f>
              <c:strCache>
                <c:ptCount val="145"/>
                <c:pt idx="0">
                  <c:v>1801</c:v>
                </c:pt>
                <c:pt idx="1">
                  <c:v>1802</c:v>
                </c:pt>
                <c:pt idx="2">
                  <c:v>1803</c:v>
                </c:pt>
                <c:pt idx="3">
                  <c:v>1804</c:v>
                </c:pt>
                <c:pt idx="4">
                  <c:v>1805</c:v>
                </c:pt>
                <c:pt idx="5">
                  <c:v>1806</c:v>
                </c:pt>
                <c:pt idx="6">
                  <c:v>1807</c:v>
                </c:pt>
                <c:pt idx="7">
                  <c:v>1808</c:v>
                </c:pt>
                <c:pt idx="8">
                  <c:v>1809</c:v>
                </c:pt>
                <c:pt idx="9">
                  <c:v>1810</c:v>
                </c:pt>
                <c:pt idx="10">
                  <c:v>1811</c:v>
                </c:pt>
                <c:pt idx="11">
                  <c:v>1812</c:v>
                </c:pt>
                <c:pt idx="12">
                  <c:v>1813</c:v>
                </c:pt>
                <c:pt idx="13">
                  <c:v>1814</c:v>
                </c:pt>
                <c:pt idx="14">
                  <c:v>1815</c:v>
                </c:pt>
                <c:pt idx="15">
                  <c:v>1816</c:v>
                </c:pt>
                <c:pt idx="16">
                  <c:v>1817</c:v>
                </c:pt>
                <c:pt idx="17">
                  <c:v>1818</c:v>
                </c:pt>
                <c:pt idx="18">
                  <c:v>1819</c:v>
                </c:pt>
                <c:pt idx="19">
                  <c:v>1820</c:v>
                </c:pt>
                <c:pt idx="20">
                  <c:v>1821</c:v>
                </c:pt>
                <c:pt idx="21">
                  <c:v>1822</c:v>
                </c:pt>
                <c:pt idx="22">
                  <c:v>1823</c:v>
                </c:pt>
                <c:pt idx="23">
                  <c:v>1824</c:v>
                </c:pt>
                <c:pt idx="24">
                  <c:v>1825</c:v>
                </c:pt>
                <c:pt idx="25">
                  <c:v>1826</c:v>
                </c:pt>
                <c:pt idx="26">
                  <c:v>1827</c:v>
                </c:pt>
                <c:pt idx="27">
                  <c:v>1828</c:v>
                </c:pt>
                <c:pt idx="28">
                  <c:v>1829</c:v>
                </c:pt>
                <c:pt idx="29">
                  <c:v>1830</c:v>
                </c:pt>
                <c:pt idx="30">
                  <c:v>1831</c:v>
                </c:pt>
                <c:pt idx="31">
                  <c:v>1832</c:v>
                </c:pt>
                <c:pt idx="32">
                  <c:v>1833</c:v>
                </c:pt>
                <c:pt idx="33">
                  <c:v>1834</c:v>
                </c:pt>
                <c:pt idx="34">
                  <c:v>1835</c:v>
                </c:pt>
                <c:pt idx="35">
                  <c:v>1836</c:v>
                </c:pt>
                <c:pt idx="36">
                  <c:v>1837</c:v>
                </c:pt>
                <c:pt idx="37">
                  <c:v>1838</c:v>
                </c:pt>
                <c:pt idx="38">
                  <c:v>1839</c:v>
                </c:pt>
                <c:pt idx="39">
                  <c:v>1840</c:v>
                </c:pt>
                <c:pt idx="40">
                  <c:v>1841</c:v>
                </c:pt>
                <c:pt idx="41">
                  <c:v>1842</c:v>
                </c:pt>
                <c:pt idx="42">
                  <c:v>1843</c:v>
                </c:pt>
                <c:pt idx="43">
                  <c:v>1844</c:v>
                </c:pt>
                <c:pt idx="44">
                  <c:v>1845</c:v>
                </c:pt>
                <c:pt idx="45">
                  <c:v>1846</c:v>
                </c:pt>
                <c:pt idx="46">
                  <c:v>1847</c:v>
                </c:pt>
                <c:pt idx="47">
                  <c:v>1848</c:v>
                </c:pt>
                <c:pt idx="48">
                  <c:v>1849</c:v>
                </c:pt>
                <c:pt idx="49">
                  <c:v>1850</c:v>
                </c:pt>
                <c:pt idx="50">
                  <c:v>1851</c:v>
                </c:pt>
                <c:pt idx="51">
                  <c:v>1852</c:v>
                </c:pt>
                <c:pt idx="52">
                  <c:v>1853</c:v>
                </c:pt>
                <c:pt idx="53">
                  <c:v>1854</c:v>
                </c:pt>
                <c:pt idx="54">
                  <c:v>1855</c:v>
                </c:pt>
                <c:pt idx="55">
                  <c:v>1856</c:v>
                </c:pt>
                <c:pt idx="56">
                  <c:v>1857</c:v>
                </c:pt>
                <c:pt idx="57">
                  <c:v>1858</c:v>
                </c:pt>
                <c:pt idx="58">
                  <c:v>1859</c:v>
                </c:pt>
                <c:pt idx="59">
                  <c:v>1860</c:v>
                </c:pt>
                <c:pt idx="60">
                  <c:v>1861</c:v>
                </c:pt>
                <c:pt idx="61">
                  <c:v>1862</c:v>
                </c:pt>
                <c:pt idx="62">
                  <c:v>1863</c:v>
                </c:pt>
                <c:pt idx="63">
                  <c:v>1864</c:v>
                </c:pt>
                <c:pt idx="64">
                  <c:v>1865</c:v>
                </c:pt>
                <c:pt idx="65">
                  <c:v>1866</c:v>
                </c:pt>
                <c:pt idx="66">
                  <c:v>1867</c:v>
                </c:pt>
                <c:pt idx="67">
                  <c:v>1868</c:v>
                </c:pt>
                <c:pt idx="68">
                  <c:v>1869</c:v>
                </c:pt>
                <c:pt idx="69">
                  <c:v>1870</c:v>
                </c:pt>
                <c:pt idx="70">
                  <c:v>1871</c:v>
                </c:pt>
                <c:pt idx="71">
                  <c:v>1872</c:v>
                </c:pt>
                <c:pt idx="72">
                  <c:v>1873</c:v>
                </c:pt>
                <c:pt idx="73">
                  <c:v>1874</c:v>
                </c:pt>
                <c:pt idx="74">
                  <c:v>1875</c:v>
                </c:pt>
                <c:pt idx="75">
                  <c:v>1876</c:v>
                </c:pt>
                <c:pt idx="76">
                  <c:v>1877</c:v>
                </c:pt>
                <c:pt idx="77">
                  <c:v>1878</c:v>
                </c:pt>
                <c:pt idx="78">
                  <c:v>1879</c:v>
                </c:pt>
                <c:pt idx="79">
                  <c:v>1880</c:v>
                </c:pt>
                <c:pt idx="80">
                  <c:v>1881</c:v>
                </c:pt>
                <c:pt idx="81">
                  <c:v>1882</c:v>
                </c:pt>
                <c:pt idx="82">
                  <c:v>1883</c:v>
                </c:pt>
                <c:pt idx="83">
                  <c:v>1884</c:v>
                </c:pt>
                <c:pt idx="84">
                  <c:v>1885</c:v>
                </c:pt>
                <c:pt idx="85">
                  <c:v>1886</c:v>
                </c:pt>
                <c:pt idx="86">
                  <c:v>1887</c:v>
                </c:pt>
                <c:pt idx="87">
                  <c:v>1888</c:v>
                </c:pt>
                <c:pt idx="88">
                  <c:v>1889</c:v>
                </c:pt>
                <c:pt idx="89">
                  <c:v>1890</c:v>
                </c:pt>
                <c:pt idx="90">
                  <c:v>1891</c:v>
                </c:pt>
                <c:pt idx="91">
                  <c:v>1892</c:v>
                </c:pt>
                <c:pt idx="92">
                  <c:v>1893</c:v>
                </c:pt>
                <c:pt idx="93">
                  <c:v>1894</c:v>
                </c:pt>
                <c:pt idx="94">
                  <c:v>1895</c:v>
                </c:pt>
                <c:pt idx="95">
                  <c:v>1896</c:v>
                </c:pt>
                <c:pt idx="96">
                  <c:v>1897</c:v>
                </c:pt>
                <c:pt idx="97">
                  <c:v>1898</c:v>
                </c:pt>
                <c:pt idx="98">
                  <c:v>1899</c:v>
                </c:pt>
                <c:pt idx="99">
                  <c:v>1900</c:v>
                </c:pt>
                <c:pt idx="100">
                  <c:v>1901</c:v>
                </c:pt>
                <c:pt idx="101">
                  <c:v>1902</c:v>
                </c:pt>
                <c:pt idx="102">
                  <c:v>1903</c:v>
                </c:pt>
                <c:pt idx="103">
                  <c:v>1904</c:v>
                </c:pt>
                <c:pt idx="104">
                  <c:v>1905</c:v>
                </c:pt>
                <c:pt idx="105">
                  <c:v>1906</c:v>
                </c:pt>
                <c:pt idx="106">
                  <c:v>1907</c:v>
                </c:pt>
                <c:pt idx="107">
                  <c:v>1908</c:v>
                </c:pt>
                <c:pt idx="108">
                  <c:v>1909</c:v>
                </c:pt>
                <c:pt idx="109">
                  <c:v>1910</c:v>
                </c:pt>
                <c:pt idx="110">
                  <c:v>1911</c:v>
                </c:pt>
                <c:pt idx="111">
                  <c:v>1912</c:v>
                </c:pt>
                <c:pt idx="112">
                  <c:v>1913</c:v>
                </c:pt>
                <c:pt idx="113">
                  <c:v>1914</c:v>
                </c:pt>
                <c:pt idx="114">
                  <c:v>1915</c:v>
                </c:pt>
                <c:pt idx="115">
                  <c:v>1916</c:v>
                </c:pt>
                <c:pt idx="116">
                  <c:v>1917</c:v>
                </c:pt>
                <c:pt idx="117">
                  <c:v>1918</c:v>
                </c:pt>
                <c:pt idx="118">
                  <c:v>1919</c:v>
                </c:pt>
                <c:pt idx="119">
                  <c:v>1920</c:v>
                </c:pt>
                <c:pt idx="120">
                  <c:v>1921</c:v>
                </c:pt>
                <c:pt idx="121">
                  <c:v>1922</c:v>
                </c:pt>
                <c:pt idx="122">
                  <c:v>1923</c:v>
                </c:pt>
                <c:pt idx="123">
                  <c:v>1924</c:v>
                </c:pt>
                <c:pt idx="124">
                  <c:v>1925</c:v>
                </c:pt>
                <c:pt idx="125">
                  <c:v>1926</c:v>
                </c:pt>
                <c:pt idx="126">
                  <c:v>1927</c:v>
                </c:pt>
                <c:pt idx="127">
                  <c:v>1928</c:v>
                </c:pt>
                <c:pt idx="128">
                  <c:v>1929</c:v>
                </c:pt>
                <c:pt idx="129">
                  <c:v>1930</c:v>
                </c:pt>
                <c:pt idx="130">
                  <c:v>1931</c:v>
                </c:pt>
                <c:pt idx="131">
                  <c:v>1932</c:v>
                </c:pt>
                <c:pt idx="132">
                  <c:v>1933</c:v>
                </c:pt>
                <c:pt idx="133">
                  <c:v>1934</c:v>
                </c:pt>
                <c:pt idx="134">
                  <c:v>1935</c:v>
                </c:pt>
                <c:pt idx="135">
                  <c:v>1936</c:v>
                </c:pt>
                <c:pt idx="136">
                  <c:v>1937</c:v>
                </c:pt>
                <c:pt idx="137">
                  <c:v>1938</c:v>
                </c:pt>
                <c:pt idx="138">
                  <c:v>1939</c:v>
                </c:pt>
                <c:pt idx="139">
                  <c:v>1940</c:v>
                </c:pt>
                <c:pt idx="140">
                  <c:v>1941</c:v>
                </c:pt>
                <c:pt idx="141">
                  <c:v>1942</c:v>
                </c:pt>
                <c:pt idx="142">
                  <c:v>1943</c:v>
                </c:pt>
                <c:pt idx="143">
                  <c:v>1944</c:v>
                </c:pt>
                <c:pt idx="144">
                  <c:v>1945</c:v>
                </c:pt>
              </c:strCache>
            </c:strRef>
          </c:cat>
          <c:val>
            <c:numRef>
              <c:f>Séries!$C$2:$C$146</c:f>
              <c:numCache>
                <c:formatCode>#,##0</c:formatCode>
                <c:ptCount val="145"/>
                <c:pt idx="0">
                  <c:v>23100</c:v>
                </c:pt>
                <c:pt idx="1">
                  <c:v>24000</c:v>
                </c:pt>
                <c:pt idx="2">
                  <c:v>23900</c:v>
                </c:pt>
                <c:pt idx="3">
                  <c:v>24300</c:v>
                </c:pt>
                <c:pt idx="4">
                  <c:v>22300</c:v>
                </c:pt>
                <c:pt idx="5">
                  <c:v>20300</c:v>
                </c:pt>
                <c:pt idx="6">
                  <c:v>23600</c:v>
                </c:pt>
                <c:pt idx="7">
                  <c:v>23100</c:v>
                </c:pt>
                <c:pt idx="8">
                  <c:v>25700</c:v>
                </c:pt>
                <c:pt idx="9">
                  <c:v>30700</c:v>
                </c:pt>
                <c:pt idx="10">
                  <c:v>28300</c:v>
                </c:pt>
                <c:pt idx="11">
                  <c:v>30000</c:v>
                </c:pt>
                <c:pt idx="12">
                  <c:v>28400</c:v>
                </c:pt>
                <c:pt idx="13">
                  <c:v>25800</c:v>
                </c:pt>
                <c:pt idx="14">
                  <c:v>26900</c:v>
                </c:pt>
                <c:pt idx="15">
                  <c:v>33600</c:v>
                </c:pt>
                <c:pt idx="16">
                  <c:v>35500</c:v>
                </c:pt>
                <c:pt idx="17">
                  <c:v>41800</c:v>
                </c:pt>
                <c:pt idx="18">
                  <c:v>39600</c:v>
                </c:pt>
                <c:pt idx="19">
                  <c:v>37800</c:v>
                </c:pt>
                <c:pt idx="20">
                  <c:v>37200</c:v>
                </c:pt>
                <c:pt idx="21">
                  <c:v>44300</c:v>
                </c:pt>
                <c:pt idx="22">
                  <c:v>32900</c:v>
                </c:pt>
                <c:pt idx="23">
                  <c:v>33300</c:v>
                </c:pt>
                <c:pt idx="24">
                  <c:v>33500</c:v>
                </c:pt>
                <c:pt idx="25">
                  <c:v>42800</c:v>
                </c:pt>
                <c:pt idx="26">
                  <c:v>43300</c:v>
                </c:pt>
                <c:pt idx="27">
                  <c:v>58100</c:v>
                </c:pt>
                <c:pt idx="28">
                  <c:v>65000</c:v>
                </c:pt>
                <c:pt idx="29">
                  <c:v>41000</c:v>
                </c:pt>
                <c:pt idx="30">
                  <c:v>3500</c:v>
                </c:pt>
                <c:pt idx="31">
                  <c:v>11100</c:v>
                </c:pt>
                <c:pt idx="32">
                  <c:v>16700</c:v>
                </c:pt>
                <c:pt idx="33">
                  <c:v>21500</c:v>
                </c:pt>
                <c:pt idx="34">
                  <c:v>40900</c:v>
                </c:pt>
                <c:pt idx="35">
                  <c:v>51800</c:v>
                </c:pt>
                <c:pt idx="36">
                  <c:v>54000</c:v>
                </c:pt>
                <c:pt idx="37">
                  <c:v>50800</c:v>
                </c:pt>
                <c:pt idx="38">
                  <c:v>54400</c:v>
                </c:pt>
                <c:pt idx="39">
                  <c:v>29600</c:v>
                </c:pt>
                <c:pt idx="40">
                  <c:v>18900</c:v>
                </c:pt>
                <c:pt idx="41">
                  <c:v>20000</c:v>
                </c:pt>
                <c:pt idx="42">
                  <c:v>34000</c:v>
                </c:pt>
                <c:pt idx="43">
                  <c:v>26200</c:v>
                </c:pt>
                <c:pt idx="44">
                  <c:v>21800</c:v>
                </c:pt>
                <c:pt idx="45">
                  <c:v>50400</c:v>
                </c:pt>
                <c:pt idx="46">
                  <c:v>59600</c:v>
                </c:pt>
                <c:pt idx="47">
                  <c:v>59600</c:v>
                </c:pt>
                <c:pt idx="48">
                  <c:v>56300</c:v>
                </c:pt>
                <c:pt idx="49">
                  <c:v>31600</c:v>
                </c:pt>
                <c:pt idx="50">
                  <c:v>5000</c:v>
                </c:pt>
                <c:pt idx="51">
                  <c:v>1100</c:v>
                </c:pt>
                <c:pt idx="52">
                  <c:v>0</c:v>
                </c:pt>
                <c:pt idx="53">
                  <c:v>0</c:v>
                </c:pt>
                <c:pt idx="54">
                  <c:v>0</c:v>
                </c:pt>
                <c:pt idx="55">
                  <c:v>300</c:v>
                </c:pt>
              </c:numCache>
            </c:numRef>
          </c:val>
          <c:smooth val="0"/>
          <c:extLst>
            <c:ext xmlns:c16="http://schemas.microsoft.com/office/drawing/2014/chart" uri="{C3380CC4-5D6E-409C-BE32-E72D297353CC}">
              <c16:uniqueId val="{00000000-FA25-AD4B-9A01-92EF42855F93}"/>
            </c:ext>
          </c:extLst>
        </c:ser>
        <c:ser>
          <c:idx val="2"/>
          <c:order val="1"/>
          <c:tx>
            <c:strRef>
              <c:f>Séries!$D$1</c:f>
              <c:strCache>
                <c:ptCount val="1"/>
                <c:pt idx="0">
                  <c:v>População - imigrantes - Pessoa - Outras fontes, inclusive compilação de vários autores - HIST_IMIGRAN - </c:v>
                </c:pt>
              </c:strCache>
            </c:strRef>
          </c:tx>
          <c:spPr>
            <a:ln w="31750" cap="rnd">
              <a:solidFill>
                <a:srgbClr val="FF7E79"/>
              </a:solidFill>
              <a:round/>
            </a:ln>
            <a:effectLst>
              <a:outerShdw blurRad="40000" dist="23000" dir="5400000" rotWithShape="0">
                <a:srgbClr val="000000">
                  <a:alpha val="35000"/>
                </a:srgbClr>
              </a:outerShdw>
            </a:effectLst>
          </c:spPr>
          <c:marker>
            <c:symbol val="none"/>
          </c:marker>
          <c:dLbls>
            <c:delete val="1"/>
          </c:dLbls>
          <c:cat>
            <c:strRef>
              <c:f>Séries!$A$2:$A$146</c:f>
              <c:strCache>
                <c:ptCount val="145"/>
                <c:pt idx="0">
                  <c:v>1801</c:v>
                </c:pt>
                <c:pt idx="1">
                  <c:v>1802</c:v>
                </c:pt>
                <c:pt idx="2">
                  <c:v>1803</c:v>
                </c:pt>
                <c:pt idx="3">
                  <c:v>1804</c:v>
                </c:pt>
                <c:pt idx="4">
                  <c:v>1805</c:v>
                </c:pt>
                <c:pt idx="5">
                  <c:v>1806</c:v>
                </c:pt>
                <c:pt idx="6">
                  <c:v>1807</c:v>
                </c:pt>
                <c:pt idx="7">
                  <c:v>1808</c:v>
                </c:pt>
                <c:pt idx="8">
                  <c:v>1809</c:v>
                </c:pt>
                <c:pt idx="9">
                  <c:v>1810</c:v>
                </c:pt>
                <c:pt idx="10">
                  <c:v>1811</c:v>
                </c:pt>
                <c:pt idx="11">
                  <c:v>1812</c:v>
                </c:pt>
                <c:pt idx="12">
                  <c:v>1813</c:v>
                </c:pt>
                <c:pt idx="13">
                  <c:v>1814</c:v>
                </c:pt>
                <c:pt idx="14">
                  <c:v>1815</c:v>
                </c:pt>
                <c:pt idx="15">
                  <c:v>1816</c:v>
                </c:pt>
                <c:pt idx="16">
                  <c:v>1817</c:v>
                </c:pt>
                <c:pt idx="17">
                  <c:v>1818</c:v>
                </c:pt>
                <c:pt idx="18">
                  <c:v>1819</c:v>
                </c:pt>
                <c:pt idx="19">
                  <c:v>1820</c:v>
                </c:pt>
                <c:pt idx="20">
                  <c:v>1821</c:v>
                </c:pt>
                <c:pt idx="21">
                  <c:v>1822</c:v>
                </c:pt>
                <c:pt idx="22">
                  <c:v>1823</c:v>
                </c:pt>
                <c:pt idx="23">
                  <c:v>1824</c:v>
                </c:pt>
                <c:pt idx="24">
                  <c:v>1825</c:v>
                </c:pt>
                <c:pt idx="25">
                  <c:v>1826</c:v>
                </c:pt>
                <c:pt idx="26">
                  <c:v>1827</c:v>
                </c:pt>
                <c:pt idx="27">
                  <c:v>1828</c:v>
                </c:pt>
                <c:pt idx="28">
                  <c:v>1829</c:v>
                </c:pt>
                <c:pt idx="29">
                  <c:v>1830</c:v>
                </c:pt>
                <c:pt idx="30">
                  <c:v>1831</c:v>
                </c:pt>
                <c:pt idx="31">
                  <c:v>1832</c:v>
                </c:pt>
                <c:pt idx="32">
                  <c:v>1833</c:v>
                </c:pt>
                <c:pt idx="33">
                  <c:v>1834</c:v>
                </c:pt>
                <c:pt idx="34">
                  <c:v>1835</c:v>
                </c:pt>
                <c:pt idx="35">
                  <c:v>1836</c:v>
                </c:pt>
                <c:pt idx="36">
                  <c:v>1837</c:v>
                </c:pt>
                <c:pt idx="37">
                  <c:v>1838</c:v>
                </c:pt>
                <c:pt idx="38">
                  <c:v>1839</c:v>
                </c:pt>
                <c:pt idx="39">
                  <c:v>1840</c:v>
                </c:pt>
                <c:pt idx="40">
                  <c:v>1841</c:v>
                </c:pt>
                <c:pt idx="41">
                  <c:v>1842</c:v>
                </c:pt>
                <c:pt idx="42">
                  <c:v>1843</c:v>
                </c:pt>
                <c:pt idx="43">
                  <c:v>1844</c:v>
                </c:pt>
                <c:pt idx="44">
                  <c:v>1845</c:v>
                </c:pt>
                <c:pt idx="45">
                  <c:v>1846</c:v>
                </c:pt>
                <c:pt idx="46">
                  <c:v>1847</c:v>
                </c:pt>
                <c:pt idx="47">
                  <c:v>1848</c:v>
                </c:pt>
                <c:pt idx="48">
                  <c:v>1849</c:v>
                </c:pt>
                <c:pt idx="49">
                  <c:v>1850</c:v>
                </c:pt>
                <c:pt idx="50">
                  <c:v>1851</c:v>
                </c:pt>
                <c:pt idx="51">
                  <c:v>1852</c:v>
                </c:pt>
                <c:pt idx="52">
                  <c:v>1853</c:v>
                </c:pt>
                <c:pt idx="53">
                  <c:v>1854</c:v>
                </c:pt>
                <c:pt idx="54">
                  <c:v>1855</c:v>
                </c:pt>
                <c:pt idx="55">
                  <c:v>1856</c:v>
                </c:pt>
                <c:pt idx="56">
                  <c:v>1857</c:v>
                </c:pt>
                <c:pt idx="57">
                  <c:v>1858</c:v>
                </c:pt>
                <c:pt idx="58">
                  <c:v>1859</c:v>
                </c:pt>
                <c:pt idx="59">
                  <c:v>1860</c:v>
                </c:pt>
                <c:pt idx="60">
                  <c:v>1861</c:v>
                </c:pt>
                <c:pt idx="61">
                  <c:v>1862</c:v>
                </c:pt>
                <c:pt idx="62">
                  <c:v>1863</c:v>
                </c:pt>
                <c:pt idx="63">
                  <c:v>1864</c:v>
                </c:pt>
                <c:pt idx="64">
                  <c:v>1865</c:v>
                </c:pt>
                <c:pt idx="65">
                  <c:v>1866</c:v>
                </c:pt>
                <c:pt idx="66">
                  <c:v>1867</c:v>
                </c:pt>
                <c:pt idx="67">
                  <c:v>1868</c:v>
                </c:pt>
                <c:pt idx="68">
                  <c:v>1869</c:v>
                </c:pt>
                <c:pt idx="69">
                  <c:v>1870</c:v>
                </c:pt>
                <c:pt idx="70">
                  <c:v>1871</c:v>
                </c:pt>
                <c:pt idx="71">
                  <c:v>1872</c:v>
                </c:pt>
                <c:pt idx="72">
                  <c:v>1873</c:v>
                </c:pt>
                <c:pt idx="73">
                  <c:v>1874</c:v>
                </c:pt>
                <c:pt idx="74">
                  <c:v>1875</c:v>
                </c:pt>
                <c:pt idx="75">
                  <c:v>1876</c:v>
                </c:pt>
                <c:pt idx="76">
                  <c:v>1877</c:v>
                </c:pt>
                <c:pt idx="77">
                  <c:v>1878</c:v>
                </c:pt>
                <c:pt idx="78">
                  <c:v>1879</c:v>
                </c:pt>
                <c:pt idx="79">
                  <c:v>1880</c:v>
                </c:pt>
                <c:pt idx="80">
                  <c:v>1881</c:v>
                </c:pt>
                <c:pt idx="81">
                  <c:v>1882</c:v>
                </c:pt>
                <c:pt idx="82">
                  <c:v>1883</c:v>
                </c:pt>
                <c:pt idx="83">
                  <c:v>1884</c:v>
                </c:pt>
                <c:pt idx="84">
                  <c:v>1885</c:v>
                </c:pt>
                <c:pt idx="85">
                  <c:v>1886</c:v>
                </c:pt>
                <c:pt idx="86">
                  <c:v>1887</c:v>
                </c:pt>
                <c:pt idx="87">
                  <c:v>1888</c:v>
                </c:pt>
                <c:pt idx="88">
                  <c:v>1889</c:v>
                </c:pt>
                <c:pt idx="89">
                  <c:v>1890</c:v>
                </c:pt>
                <c:pt idx="90">
                  <c:v>1891</c:v>
                </c:pt>
                <c:pt idx="91">
                  <c:v>1892</c:v>
                </c:pt>
                <c:pt idx="92">
                  <c:v>1893</c:v>
                </c:pt>
                <c:pt idx="93">
                  <c:v>1894</c:v>
                </c:pt>
                <c:pt idx="94">
                  <c:v>1895</c:v>
                </c:pt>
                <c:pt idx="95">
                  <c:v>1896</c:v>
                </c:pt>
                <c:pt idx="96">
                  <c:v>1897</c:v>
                </c:pt>
                <c:pt idx="97">
                  <c:v>1898</c:v>
                </c:pt>
                <c:pt idx="98">
                  <c:v>1899</c:v>
                </c:pt>
                <c:pt idx="99">
                  <c:v>1900</c:v>
                </c:pt>
                <c:pt idx="100">
                  <c:v>1901</c:v>
                </c:pt>
                <c:pt idx="101">
                  <c:v>1902</c:v>
                </c:pt>
                <c:pt idx="102">
                  <c:v>1903</c:v>
                </c:pt>
                <c:pt idx="103">
                  <c:v>1904</c:v>
                </c:pt>
                <c:pt idx="104">
                  <c:v>1905</c:v>
                </c:pt>
                <c:pt idx="105">
                  <c:v>1906</c:v>
                </c:pt>
                <c:pt idx="106">
                  <c:v>1907</c:v>
                </c:pt>
                <c:pt idx="107">
                  <c:v>1908</c:v>
                </c:pt>
                <c:pt idx="108">
                  <c:v>1909</c:v>
                </c:pt>
                <c:pt idx="109">
                  <c:v>1910</c:v>
                </c:pt>
                <c:pt idx="110">
                  <c:v>1911</c:v>
                </c:pt>
                <c:pt idx="111">
                  <c:v>1912</c:v>
                </c:pt>
                <c:pt idx="112">
                  <c:v>1913</c:v>
                </c:pt>
                <c:pt idx="113">
                  <c:v>1914</c:v>
                </c:pt>
                <c:pt idx="114">
                  <c:v>1915</c:v>
                </c:pt>
                <c:pt idx="115">
                  <c:v>1916</c:v>
                </c:pt>
                <c:pt idx="116">
                  <c:v>1917</c:v>
                </c:pt>
                <c:pt idx="117">
                  <c:v>1918</c:v>
                </c:pt>
                <c:pt idx="118">
                  <c:v>1919</c:v>
                </c:pt>
                <c:pt idx="119">
                  <c:v>1920</c:v>
                </c:pt>
                <c:pt idx="120">
                  <c:v>1921</c:v>
                </c:pt>
                <c:pt idx="121">
                  <c:v>1922</c:v>
                </c:pt>
                <c:pt idx="122">
                  <c:v>1923</c:v>
                </c:pt>
                <c:pt idx="123">
                  <c:v>1924</c:v>
                </c:pt>
                <c:pt idx="124">
                  <c:v>1925</c:v>
                </c:pt>
                <c:pt idx="125">
                  <c:v>1926</c:v>
                </c:pt>
                <c:pt idx="126">
                  <c:v>1927</c:v>
                </c:pt>
                <c:pt idx="127">
                  <c:v>1928</c:v>
                </c:pt>
                <c:pt idx="128">
                  <c:v>1929</c:v>
                </c:pt>
                <c:pt idx="129">
                  <c:v>1930</c:v>
                </c:pt>
                <c:pt idx="130">
                  <c:v>1931</c:v>
                </c:pt>
                <c:pt idx="131">
                  <c:v>1932</c:v>
                </c:pt>
                <c:pt idx="132">
                  <c:v>1933</c:v>
                </c:pt>
                <c:pt idx="133">
                  <c:v>1934</c:v>
                </c:pt>
                <c:pt idx="134">
                  <c:v>1935</c:v>
                </c:pt>
                <c:pt idx="135">
                  <c:v>1936</c:v>
                </c:pt>
                <c:pt idx="136">
                  <c:v>1937</c:v>
                </c:pt>
                <c:pt idx="137">
                  <c:v>1938</c:v>
                </c:pt>
                <c:pt idx="138">
                  <c:v>1939</c:v>
                </c:pt>
                <c:pt idx="139">
                  <c:v>1940</c:v>
                </c:pt>
                <c:pt idx="140">
                  <c:v>1941</c:v>
                </c:pt>
                <c:pt idx="141">
                  <c:v>1942</c:v>
                </c:pt>
                <c:pt idx="142">
                  <c:v>1943</c:v>
                </c:pt>
                <c:pt idx="143">
                  <c:v>1944</c:v>
                </c:pt>
                <c:pt idx="144">
                  <c:v>1945</c:v>
                </c:pt>
              </c:strCache>
            </c:strRef>
          </c:cat>
          <c:val>
            <c:numRef>
              <c:f>Séries!$D$2:$D$146</c:f>
              <c:numCache>
                <c:formatCode>General</c:formatCode>
                <c:ptCount val="145"/>
                <c:pt idx="19" formatCode="#,##0">
                  <c:v>1682</c:v>
                </c:pt>
                <c:pt idx="23" formatCode="#,##0">
                  <c:v>126</c:v>
                </c:pt>
                <c:pt idx="24" formatCode="#,##0">
                  <c:v>909</c:v>
                </c:pt>
                <c:pt idx="25" formatCode="#,##0">
                  <c:v>828</c:v>
                </c:pt>
                <c:pt idx="26" formatCode="#,##0">
                  <c:v>1088</c:v>
                </c:pt>
                <c:pt idx="27" formatCode="#,##0">
                  <c:v>2060</c:v>
                </c:pt>
                <c:pt idx="28" formatCode="#,##0">
                  <c:v>2412</c:v>
                </c:pt>
                <c:pt idx="35" formatCode="#,##0">
                  <c:v>1180</c:v>
                </c:pt>
                <c:pt idx="36" formatCode="#,##0">
                  <c:v>604</c:v>
                </c:pt>
                <c:pt idx="37" formatCode="#,##0">
                  <c:v>396</c:v>
                </c:pt>
                <c:pt idx="38" formatCode="#,##0">
                  <c:v>389</c:v>
                </c:pt>
                <c:pt idx="39" formatCode="#,##0">
                  <c:v>269</c:v>
                </c:pt>
                <c:pt idx="40" formatCode="#,##0">
                  <c:v>555</c:v>
                </c:pt>
                <c:pt idx="41" formatCode="#,##0">
                  <c:v>568</c:v>
                </c:pt>
                <c:pt idx="42" formatCode="#,##0">
                  <c:v>694</c:v>
                </c:pt>
                <c:pt idx="44" formatCode="#,##0">
                  <c:v>53</c:v>
                </c:pt>
                <c:pt idx="45" formatCode="#,##0">
                  <c:v>435</c:v>
                </c:pt>
                <c:pt idx="46" formatCode="#,##0">
                  <c:v>2350</c:v>
                </c:pt>
                <c:pt idx="47" formatCode="#,##0">
                  <c:v>28</c:v>
                </c:pt>
                <c:pt idx="48" formatCode="#,##0">
                  <c:v>40</c:v>
                </c:pt>
                <c:pt idx="49" formatCode="#,##0">
                  <c:v>2072</c:v>
                </c:pt>
                <c:pt idx="50" formatCode="#,##0">
                  <c:v>4425</c:v>
                </c:pt>
                <c:pt idx="51" formatCode="#,##0">
                  <c:v>2731</c:v>
                </c:pt>
                <c:pt idx="52" formatCode="#,##0">
                  <c:v>10935</c:v>
                </c:pt>
                <c:pt idx="53" formatCode="#,##0">
                  <c:v>9189</c:v>
                </c:pt>
                <c:pt idx="54" formatCode="#,##0">
                  <c:v>11798</c:v>
                </c:pt>
                <c:pt idx="55" formatCode="#,##0">
                  <c:v>14008</c:v>
                </c:pt>
                <c:pt idx="56" formatCode="#,##0">
                  <c:v>14244</c:v>
                </c:pt>
                <c:pt idx="57" formatCode="#,##0">
                  <c:v>18529</c:v>
                </c:pt>
                <c:pt idx="58" formatCode="#,##0">
                  <c:v>20114</c:v>
                </c:pt>
                <c:pt idx="59" formatCode="#,##0">
                  <c:v>15774</c:v>
                </c:pt>
                <c:pt idx="60" formatCode="#,##0">
                  <c:v>13003</c:v>
                </c:pt>
                <c:pt idx="61" formatCode="#,##0">
                  <c:v>14295</c:v>
                </c:pt>
                <c:pt idx="62" formatCode="#,##0">
                  <c:v>7642</c:v>
                </c:pt>
                <c:pt idx="63" formatCode="#,##0">
                  <c:v>9578</c:v>
                </c:pt>
                <c:pt idx="64" formatCode="#,##0">
                  <c:v>6422</c:v>
                </c:pt>
                <c:pt idx="65" formatCode="#,##0">
                  <c:v>7699</c:v>
                </c:pt>
                <c:pt idx="66" formatCode="#,##0">
                  <c:v>10842</c:v>
                </c:pt>
                <c:pt idx="67" formatCode="#,##0">
                  <c:v>11315</c:v>
                </c:pt>
                <c:pt idx="68" formatCode="#,##0">
                  <c:v>11528</c:v>
                </c:pt>
                <c:pt idx="69" formatCode="#,##0">
                  <c:v>5158</c:v>
                </c:pt>
                <c:pt idx="70" formatCode="#,##0">
                  <c:v>12431</c:v>
                </c:pt>
                <c:pt idx="71" formatCode="#,##0">
                  <c:v>19219</c:v>
                </c:pt>
                <c:pt idx="72" formatCode="#,##0">
                  <c:v>14742</c:v>
                </c:pt>
                <c:pt idx="73" formatCode="#,##0">
                  <c:v>20332</c:v>
                </c:pt>
                <c:pt idx="74" formatCode="#,##0">
                  <c:v>14590</c:v>
                </c:pt>
                <c:pt idx="75" formatCode="#,##0">
                  <c:v>30747</c:v>
                </c:pt>
                <c:pt idx="76" formatCode="#,##0">
                  <c:v>29468</c:v>
                </c:pt>
                <c:pt idx="77" formatCode="#,##0">
                  <c:v>24456</c:v>
                </c:pt>
                <c:pt idx="78" formatCode="#,##0">
                  <c:v>22788</c:v>
                </c:pt>
                <c:pt idx="79" formatCode="#,##0">
                  <c:v>30355</c:v>
                </c:pt>
                <c:pt idx="80" formatCode="#,##0">
                  <c:v>11548</c:v>
                </c:pt>
                <c:pt idx="81" formatCode="#,##0">
                  <c:v>29589</c:v>
                </c:pt>
                <c:pt idx="82" formatCode="#,##0">
                  <c:v>34015</c:v>
                </c:pt>
                <c:pt idx="83" formatCode="#,##0">
                  <c:v>23574</c:v>
                </c:pt>
                <c:pt idx="84" formatCode="#,##0">
                  <c:v>34724</c:v>
                </c:pt>
                <c:pt idx="85" formatCode="#,##0">
                  <c:v>32650</c:v>
                </c:pt>
                <c:pt idx="86" formatCode="#,##0">
                  <c:v>54932</c:v>
                </c:pt>
                <c:pt idx="87" formatCode="#,##0">
                  <c:v>132070</c:v>
                </c:pt>
                <c:pt idx="88" formatCode="#,##0">
                  <c:v>65165</c:v>
                </c:pt>
                <c:pt idx="89" formatCode="#,##0">
                  <c:v>106819</c:v>
                </c:pt>
                <c:pt idx="90" formatCode="#,##0">
                  <c:v>215239</c:v>
                </c:pt>
                <c:pt idx="91" formatCode="#,##0">
                  <c:v>85906</c:v>
                </c:pt>
                <c:pt idx="92" formatCode="#,##0">
                  <c:v>132589</c:v>
                </c:pt>
                <c:pt idx="93" formatCode="#,##0">
                  <c:v>60182</c:v>
                </c:pt>
                <c:pt idx="94" formatCode="#,##0">
                  <c:v>164831</c:v>
                </c:pt>
                <c:pt idx="95" formatCode="#,##0">
                  <c:v>157423</c:v>
                </c:pt>
                <c:pt idx="96" formatCode="#,##0">
                  <c:v>144866</c:v>
                </c:pt>
                <c:pt idx="97" formatCode="#,##0">
                  <c:v>76862</c:v>
                </c:pt>
                <c:pt idx="98" formatCode="#,##0">
                  <c:v>53610</c:v>
                </c:pt>
                <c:pt idx="99" formatCode="#,##0">
                  <c:v>37807</c:v>
                </c:pt>
                <c:pt idx="100" formatCode="#,##0">
                  <c:v>83116</c:v>
                </c:pt>
                <c:pt idx="101" formatCode="#,##0">
                  <c:v>50472</c:v>
                </c:pt>
                <c:pt idx="102" formatCode="#,##0">
                  <c:v>32941</c:v>
                </c:pt>
                <c:pt idx="103" formatCode="#,##0">
                  <c:v>44706</c:v>
                </c:pt>
                <c:pt idx="104" formatCode="#,##0">
                  <c:v>68488</c:v>
                </c:pt>
                <c:pt idx="105" formatCode="#,##0">
                  <c:v>72332</c:v>
                </c:pt>
                <c:pt idx="106" formatCode="#,##0">
                  <c:v>57919</c:v>
                </c:pt>
                <c:pt idx="107" formatCode="#,##0">
                  <c:v>90536</c:v>
                </c:pt>
                <c:pt idx="108" formatCode="#,##0">
                  <c:v>84090</c:v>
                </c:pt>
                <c:pt idx="109" formatCode="#,##0">
                  <c:v>86751</c:v>
                </c:pt>
                <c:pt idx="110" formatCode="#,##0">
                  <c:v>133575</c:v>
                </c:pt>
                <c:pt idx="111" formatCode="#,##0">
                  <c:v>177887</c:v>
                </c:pt>
                <c:pt idx="112" formatCode="#,##0">
                  <c:v>190343</c:v>
                </c:pt>
                <c:pt idx="113" formatCode="#,##0">
                  <c:v>79232</c:v>
                </c:pt>
                <c:pt idx="114" formatCode="#,##0">
                  <c:v>30333</c:v>
                </c:pt>
                <c:pt idx="115" formatCode="#,##0">
                  <c:v>31245</c:v>
                </c:pt>
                <c:pt idx="116" formatCode="#,##0">
                  <c:v>30277</c:v>
                </c:pt>
                <c:pt idx="117" formatCode="#,##0">
                  <c:v>19793</c:v>
                </c:pt>
                <c:pt idx="118" formatCode="#,##0">
                  <c:v>36027</c:v>
                </c:pt>
                <c:pt idx="119" formatCode="#,##0">
                  <c:v>69041</c:v>
                </c:pt>
                <c:pt idx="120" formatCode="#,##0">
                  <c:v>58476</c:v>
                </c:pt>
                <c:pt idx="121" formatCode="#,##0">
                  <c:v>65007</c:v>
                </c:pt>
                <c:pt idx="122" formatCode="#,##0">
                  <c:v>84549</c:v>
                </c:pt>
                <c:pt idx="123" formatCode="#,##0">
                  <c:v>96052</c:v>
                </c:pt>
                <c:pt idx="124" formatCode="#,##0">
                  <c:v>82547</c:v>
                </c:pt>
                <c:pt idx="125" formatCode="#,##0">
                  <c:v>118686</c:v>
                </c:pt>
                <c:pt idx="126" formatCode="#,##0">
                  <c:v>97974</c:v>
                </c:pt>
                <c:pt idx="127" formatCode="#,##0">
                  <c:v>78128</c:v>
                </c:pt>
                <c:pt idx="128" formatCode="#,##0">
                  <c:v>96186</c:v>
                </c:pt>
                <c:pt idx="129" formatCode="#,##0">
                  <c:v>62610</c:v>
                </c:pt>
                <c:pt idx="130" formatCode="#,##0">
                  <c:v>27465</c:v>
                </c:pt>
                <c:pt idx="131" formatCode="#,##0">
                  <c:v>31494</c:v>
                </c:pt>
                <c:pt idx="132" formatCode="#,##0">
                  <c:v>46081</c:v>
                </c:pt>
                <c:pt idx="133" formatCode="#,##0">
                  <c:v>46027</c:v>
                </c:pt>
                <c:pt idx="134" formatCode="#,##0">
                  <c:v>29585</c:v>
                </c:pt>
                <c:pt idx="135" formatCode="#,##0">
                  <c:v>12773</c:v>
                </c:pt>
                <c:pt idx="136" formatCode="#,##0">
                  <c:v>34677</c:v>
                </c:pt>
                <c:pt idx="137" formatCode="#,##0">
                  <c:v>19388</c:v>
                </c:pt>
                <c:pt idx="138" formatCode="#,##0">
                  <c:v>22668</c:v>
                </c:pt>
                <c:pt idx="139" formatCode="#,##0">
                  <c:v>18449</c:v>
                </c:pt>
                <c:pt idx="140" formatCode="#,##0">
                  <c:v>9938</c:v>
                </c:pt>
                <c:pt idx="141" formatCode="#,##0">
                  <c:v>2627</c:v>
                </c:pt>
                <c:pt idx="142" formatCode="#,##0">
                  <c:v>1345</c:v>
                </c:pt>
                <c:pt idx="143" formatCode="#,##0">
                  <c:v>1612</c:v>
                </c:pt>
                <c:pt idx="144" formatCode="#,##0">
                  <c:v>3230</c:v>
                </c:pt>
              </c:numCache>
            </c:numRef>
          </c:val>
          <c:smooth val="0"/>
          <c:extLst>
            <c:ext xmlns:c16="http://schemas.microsoft.com/office/drawing/2014/chart" uri="{C3380CC4-5D6E-409C-BE32-E72D297353CC}">
              <c16:uniqueId val="{00000001-FA25-AD4B-9A01-92EF42855F93}"/>
            </c:ext>
          </c:extLst>
        </c:ser>
        <c:dLbls>
          <c:dLblPos val="ctr"/>
          <c:showLegendKey val="0"/>
          <c:showVal val="1"/>
          <c:showCatName val="0"/>
          <c:showSerName val="0"/>
          <c:showPercent val="0"/>
          <c:showBubbleSize val="0"/>
        </c:dLbls>
        <c:smooth val="0"/>
        <c:axId val="1497397215"/>
        <c:axId val="1494048143"/>
      </c:lineChart>
      <c:catAx>
        <c:axId val="1497397215"/>
        <c:scaling>
          <c:orientation val="minMax"/>
        </c:scaling>
        <c:delete val="0"/>
        <c:axPos val="b"/>
        <c:majorGridlines>
          <c:spPr>
            <a:ln w="9525" cap="flat" cmpd="sng" algn="ctr">
              <a:solidFill>
                <a:schemeClr val="tx2">
                  <a:lumMod val="15000"/>
                  <a:lumOff val="85000"/>
                </a:schemeClr>
              </a:solidFill>
              <a:round/>
            </a:ln>
            <a:effectLst/>
          </c:spPr>
        </c:majorGridlines>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pt-BR"/>
          </a:p>
        </c:txPr>
        <c:crossAx val="1494048143"/>
        <c:crosses val="autoZero"/>
        <c:auto val="1"/>
        <c:lblAlgn val="ctr"/>
        <c:lblOffset val="100"/>
        <c:noMultiLvlLbl val="0"/>
      </c:catAx>
      <c:valAx>
        <c:axId val="1494048143"/>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pt-BR"/>
          </a:p>
        </c:txPr>
        <c:crossAx val="1497397215"/>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pt-B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900">
          <a:solidFill>
            <a:schemeClr val="bg2"/>
          </a:solidFill>
        </a:defRPr>
      </a:pPr>
      <a:endParaRPr lang="pt-B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Plan1!$B$1</c:f>
              <c:strCache>
                <c:ptCount val="1"/>
                <c:pt idx="0">
                  <c:v>Série 1</c:v>
                </c:pt>
              </c:strCache>
            </c:strRef>
          </c:tx>
          <c:spPr>
            <a:solidFill>
              <a:schemeClr val="accent4">
                <a:lumMod val="50000"/>
              </a:schemeClr>
            </a:solidFill>
          </c:spPr>
          <c:invertIfNegative val="0"/>
          <c:cat>
            <c:numRef>
              <c:f>Plan1!$A$2:$A$17</c:f>
              <c:numCache>
                <c:formatCode>General</c:formatCode>
                <c:ptCount val="16"/>
                <c:pt idx="0">
                  <c:v>1874</c:v>
                </c:pt>
                <c:pt idx="1">
                  <c:v>1875</c:v>
                </c:pt>
                <c:pt idx="2">
                  <c:v>1876</c:v>
                </c:pt>
                <c:pt idx="3">
                  <c:v>1877</c:v>
                </c:pt>
                <c:pt idx="4">
                  <c:v>1878</c:v>
                </c:pt>
                <c:pt idx="5">
                  <c:v>1879</c:v>
                </c:pt>
                <c:pt idx="6">
                  <c:v>1880</c:v>
                </c:pt>
                <c:pt idx="7">
                  <c:v>1881</c:v>
                </c:pt>
                <c:pt idx="8">
                  <c:v>1882</c:v>
                </c:pt>
                <c:pt idx="9">
                  <c:v>1883</c:v>
                </c:pt>
                <c:pt idx="10">
                  <c:v>1884</c:v>
                </c:pt>
                <c:pt idx="11">
                  <c:v>1885</c:v>
                </c:pt>
                <c:pt idx="12">
                  <c:v>1886</c:v>
                </c:pt>
                <c:pt idx="13">
                  <c:v>1887</c:v>
                </c:pt>
                <c:pt idx="14">
                  <c:v>1888</c:v>
                </c:pt>
                <c:pt idx="15">
                  <c:v>1889</c:v>
                </c:pt>
              </c:numCache>
            </c:numRef>
          </c:cat>
          <c:val>
            <c:numRef>
              <c:f>Plan1!$B$2:$B$17</c:f>
              <c:numCache>
                <c:formatCode>General</c:formatCode>
                <c:ptCount val="16"/>
                <c:pt idx="0">
                  <c:v>5</c:v>
                </c:pt>
                <c:pt idx="1">
                  <c:v>126</c:v>
                </c:pt>
                <c:pt idx="3">
                  <c:v>2006</c:v>
                </c:pt>
                <c:pt idx="4">
                  <c:v>706</c:v>
                </c:pt>
                <c:pt idx="5">
                  <c:v>568</c:v>
                </c:pt>
                <c:pt idx="6">
                  <c:v>97</c:v>
                </c:pt>
                <c:pt idx="8">
                  <c:v>1866</c:v>
                </c:pt>
                <c:pt idx="9">
                  <c:v>3155</c:v>
                </c:pt>
                <c:pt idx="10">
                  <c:v>2169</c:v>
                </c:pt>
                <c:pt idx="11">
                  <c:v>4176</c:v>
                </c:pt>
                <c:pt idx="12">
                  <c:v>6094</c:v>
                </c:pt>
                <c:pt idx="13">
                  <c:v>27323</c:v>
                </c:pt>
                <c:pt idx="14">
                  <c:v>80749</c:v>
                </c:pt>
                <c:pt idx="15">
                  <c:v>19025</c:v>
                </c:pt>
              </c:numCache>
            </c:numRef>
          </c:val>
          <c:extLst>
            <c:ext xmlns:c16="http://schemas.microsoft.com/office/drawing/2014/chart" uri="{C3380CC4-5D6E-409C-BE32-E72D297353CC}">
              <c16:uniqueId val="{00000000-7922-AE4B-BE7A-2D24E13D6DF8}"/>
            </c:ext>
          </c:extLst>
        </c:ser>
        <c:dLbls>
          <c:showLegendKey val="0"/>
          <c:showVal val="0"/>
          <c:showCatName val="0"/>
          <c:showSerName val="0"/>
          <c:showPercent val="0"/>
          <c:showBubbleSize val="0"/>
        </c:dLbls>
        <c:gapWidth val="150"/>
        <c:axId val="37587968"/>
        <c:axId val="129305408"/>
      </c:barChart>
      <c:catAx>
        <c:axId val="37587968"/>
        <c:scaling>
          <c:orientation val="minMax"/>
        </c:scaling>
        <c:delete val="0"/>
        <c:axPos val="b"/>
        <c:numFmt formatCode="General" sourceLinked="1"/>
        <c:majorTickMark val="out"/>
        <c:minorTickMark val="none"/>
        <c:tickLblPos val="nextTo"/>
        <c:crossAx val="129305408"/>
        <c:crosses val="autoZero"/>
        <c:auto val="1"/>
        <c:lblAlgn val="ctr"/>
        <c:lblOffset val="100"/>
        <c:noMultiLvlLbl val="0"/>
      </c:catAx>
      <c:valAx>
        <c:axId val="129305408"/>
        <c:scaling>
          <c:orientation val="minMax"/>
        </c:scaling>
        <c:delete val="0"/>
        <c:axPos val="l"/>
        <c:majorGridlines/>
        <c:numFmt formatCode="General" sourceLinked="1"/>
        <c:majorTickMark val="out"/>
        <c:minorTickMark val="none"/>
        <c:tickLblPos val="nextTo"/>
        <c:crossAx val="37587968"/>
        <c:crosses val="autoZero"/>
        <c:crossBetween val="between"/>
      </c:valAx>
    </c:plotArea>
    <c:plotVisOnly val="1"/>
    <c:dispBlanksAs val="gap"/>
    <c:showDLblsOverMax val="0"/>
  </c:chart>
  <c:txPr>
    <a:bodyPr/>
    <a:lstStyle/>
    <a:p>
      <a:pPr>
        <a:defRPr sz="1100"/>
      </a:pPr>
      <a:endParaRPr lang="pt-B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pt-B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lineChart>
        <c:grouping val="standard"/>
        <c:varyColors val="0"/>
        <c:ser>
          <c:idx val="1"/>
          <c:order val="0"/>
          <c:tx>
            <c:strRef>
              <c:f>Séries!$C$1</c:f>
              <c:strCache>
                <c:ptCount val="1"/>
                <c:pt idx="0">
                  <c:v>Escravos africanos - importação - Pessoa - Outras fontes, inclusive compilação de vários autores - HIST_ESCR - </c:v>
                </c:pt>
              </c:strCache>
            </c:strRef>
          </c:tx>
          <c:spPr>
            <a:ln w="31750" cap="rnd">
              <a:solidFill>
                <a:schemeClr val="accent2"/>
              </a:solidFill>
              <a:round/>
            </a:ln>
            <a:effectLst>
              <a:outerShdw blurRad="40000" dist="23000" dir="5400000" rotWithShape="0">
                <a:srgbClr val="000000">
                  <a:alpha val="35000"/>
                </a:srgbClr>
              </a:outerShdw>
            </a:effectLst>
          </c:spPr>
          <c:marker>
            <c:symbol val="none"/>
          </c:marker>
          <c:cat>
            <c:strRef>
              <c:f>Séries!$A$46:$A$114</c:f>
              <c:strCache>
                <c:ptCount val="69"/>
                <c:pt idx="0">
                  <c:v>1845</c:v>
                </c:pt>
                <c:pt idx="1">
                  <c:v>1846</c:v>
                </c:pt>
                <c:pt idx="2">
                  <c:v>1847</c:v>
                </c:pt>
                <c:pt idx="3">
                  <c:v>1848</c:v>
                </c:pt>
                <c:pt idx="4">
                  <c:v>1849</c:v>
                </c:pt>
                <c:pt idx="5">
                  <c:v>1850</c:v>
                </c:pt>
                <c:pt idx="6">
                  <c:v>1851</c:v>
                </c:pt>
                <c:pt idx="7">
                  <c:v>1852</c:v>
                </c:pt>
                <c:pt idx="8">
                  <c:v>1853</c:v>
                </c:pt>
                <c:pt idx="9">
                  <c:v>1854</c:v>
                </c:pt>
                <c:pt idx="10">
                  <c:v>1855</c:v>
                </c:pt>
                <c:pt idx="11">
                  <c:v>1856</c:v>
                </c:pt>
                <c:pt idx="12">
                  <c:v>1857</c:v>
                </c:pt>
                <c:pt idx="13">
                  <c:v>1858</c:v>
                </c:pt>
                <c:pt idx="14">
                  <c:v>1859</c:v>
                </c:pt>
                <c:pt idx="15">
                  <c:v>1860</c:v>
                </c:pt>
                <c:pt idx="16">
                  <c:v>1861</c:v>
                </c:pt>
                <c:pt idx="17">
                  <c:v>1862</c:v>
                </c:pt>
                <c:pt idx="18">
                  <c:v>1863</c:v>
                </c:pt>
                <c:pt idx="19">
                  <c:v>1864</c:v>
                </c:pt>
                <c:pt idx="20">
                  <c:v>1865</c:v>
                </c:pt>
                <c:pt idx="21">
                  <c:v>1866</c:v>
                </c:pt>
                <c:pt idx="22">
                  <c:v>1867</c:v>
                </c:pt>
                <c:pt idx="23">
                  <c:v>1868</c:v>
                </c:pt>
                <c:pt idx="24">
                  <c:v>1869</c:v>
                </c:pt>
                <c:pt idx="25">
                  <c:v>1870</c:v>
                </c:pt>
                <c:pt idx="26">
                  <c:v>1871</c:v>
                </c:pt>
                <c:pt idx="27">
                  <c:v>1872</c:v>
                </c:pt>
                <c:pt idx="28">
                  <c:v>1873</c:v>
                </c:pt>
                <c:pt idx="29">
                  <c:v>1874</c:v>
                </c:pt>
                <c:pt idx="30">
                  <c:v>1875</c:v>
                </c:pt>
                <c:pt idx="31">
                  <c:v>1876</c:v>
                </c:pt>
                <c:pt idx="32">
                  <c:v>1877</c:v>
                </c:pt>
                <c:pt idx="33">
                  <c:v>1878</c:v>
                </c:pt>
                <c:pt idx="34">
                  <c:v>1879</c:v>
                </c:pt>
                <c:pt idx="35">
                  <c:v>1880</c:v>
                </c:pt>
                <c:pt idx="36">
                  <c:v>1881</c:v>
                </c:pt>
                <c:pt idx="37">
                  <c:v>1882</c:v>
                </c:pt>
                <c:pt idx="38">
                  <c:v>1883</c:v>
                </c:pt>
                <c:pt idx="39">
                  <c:v>1884</c:v>
                </c:pt>
                <c:pt idx="40">
                  <c:v>1885</c:v>
                </c:pt>
                <c:pt idx="41">
                  <c:v>1886</c:v>
                </c:pt>
                <c:pt idx="42">
                  <c:v>1887</c:v>
                </c:pt>
                <c:pt idx="43">
                  <c:v>1888</c:v>
                </c:pt>
                <c:pt idx="44">
                  <c:v>1889</c:v>
                </c:pt>
                <c:pt idx="45">
                  <c:v>1890</c:v>
                </c:pt>
                <c:pt idx="46">
                  <c:v>1891</c:v>
                </c:pt>
                <c:pt idx="47">
                  <c:v>1892</c:v>
                </c:pt>
                <c:pt idx="48">
                  <c:v>1893</c:v>
                </c:pt>
                <c:pt idx="49">
                  <c:v>1894</c:v>
                </c:pt>
                <c:pt idx="50">
                  <c:v>1895</c:v>
                </c:pt>
                <c:pt idx="51">
                  <c:v>1896</c:v>
                </c:pt>
                <c:pt idx="52">
                  <c:v>1897</c:v>
                </c:pt>
                <c:pt idx="53">
                  <c:v>1898</c:v>
                </c:pt>
                <c:pt idx="54">
                  <c:v>1899</c:v>
                </c:pt>
                <c:pt idx="55">
                  <c:v>1900</c:v>
                </c:pt>
                <c:pt idx="56">
                  <c:v>1901</c:v>
                </c:pt>
                <c:pt idx="57">
                  <c:v>1902</c:v>
                </c:pt>
                <c:pt idx="58">
                  <c:v>1903</c:v>
                </c:pt>
                <c:pt idx="59">
                  <c:v>1904</c:v>
                </c:pt>
                <c:pt idx="60">
                  <c:v>1905</c:v>
                </c:pt>
                <c:pt idx="61">
                  <c:v>1906</c:v>
                </c:pt>
                <c:pt idx="62">
                  <c:v>1907</c:v>
                </c:pt>
                <c:pt idx="63">
                  <c:v>1908</c:v>
                </c:pt>
                <c:pt idx="64">
                  <c:v>1909</c:v>
                </c:pt>
                <c:pt idx="65">
                  <c:v>1910</c:v>
                </c:pt>
                <c:pt idx="66">
                  <c:v>1911</c:v>
                </c:pt>
                <c:pt idx="67">
                  <c:v>1912</c:v>
                </c:pt>
                <c:pt idx="68">
                  <c:v>1913</c:v>
                </c:pt>
              </c:strCache>
            </c:strRef>
          </c:cat>
          <c:val>
            <c:numRef>
              <c:f>Séries!$C$46:$C$114</c:f>
              <c:numCache>
                <c:formatCode>#,##0</c:formatCode>
                <c:ptCount val="69"/>
                <c:pt idx="0">
                  <c:v>21800</c:v>
                </c:pt>
                <c:pt idx="1">
                  <c:v>50400</c:v>
                </c:pt>
                <c:pt idx="2">
                  <c:v>59600</c:v>
                </c:pt>
                <c:pt idx="3">
                  <c:v>59600</c:v>
                </c:pt>
                <c:pt idx="4">
                  <c:v>56300</c:v>
                </c:pt>
                <c:pt idx="5">
                  <c:v>31600</c:v>
                </c:pt>
                <c:pt idx="6">
                  <c:v>5000</c:v>
                </c:pt>
                <c:pt idx="7">
                  <c:v>1100</c:v>
                </c:pt>
                <c:pt idx="8">
                  <c:v>0</c:v>
                </c:pt>
                <c:pt idx="9">
                  <c:v>0</c:v>
                </c:pt>
                <c:pt idx="10">
                  <c:v>0</c:v>
                </c:pt>
                <c:pt idx="11">
                  <c:v>300</c:v>
                </c:pt>
              </c:numCache>
            </c:numRef>
          </c:val>
          <c:smooth val="0"/>
          <c:extLst>
            <c:ext xmlns:c16="http://schemas.microsoft.com/office/drawing/2014/chart" uri="{C3380CC4-5D6E-409C-BE32-E72D297353CC}">
              <c16:uniqueId val="{00000000-A970-C646-B4DC-1A8C9C51F83E}"/>
            </c:ext>
          </c:extLst>
        </c:ser>
        <c:ser>
          <c:idx val="2"/>
          <c:order val="1"/>
          <c:tx>
            <c:strRef>
              <c:f>Séries!$D$1</c:f>
              <c:strCache>
                <c:ptCount val="1"/>
                <c:pt idx="0">
                  <c:v>População - imigrantes - Pessoa - Outras fontes, inclusive compilação de vários autores - HIST_IMIGRAN - </c:v>
                </c:pt>
              </c:strCache>
            </c:strRef>
          </c:tx>
          <c:spPr>
            <a:ln w="44450" cap="rnd">
              <a:solidFill>
                <a:srgbClr val="0070C0"/>
              </a:solidFill>
              <a:round/>
            </a:ln>
            <a:effectLst>
              <a:outerShdw blurRad="40000" dist="23000" dir="5400000" rotWithShape="0">
                <a:srgbClr val="000000">
                  <a:alpha val="35000"/>
                </a:srgbClr>
              </a:outerShdw>
            </a:effectLst>
          </c:spPr>
          <c:marker>
            <c:symbol val="none"/>
          </c:marker>
          <c:cat>
            <c:strRef>
              <c:f>Séries!$A$46:$A$114</c:f>
              <c:strCache>
                <c:ptCount val="69"/>
                <c:pt idx="0">
                  <c:v>1845</c:v>
                </c:pt>
                <c:pt idx="1">
                  <c:v>1846</c:v>
                </c:pt>
                <c:pt idx="2">
                  <c:v>1847</c:v>
                </c:pt>
                <c:pt idx="3">
                  <c:v>1848</c:v>
                </c:pt>
                <c:pt idx="4">
                  <c:v>1849</c:v>
                </c:pt>
                <c:pt idx="5">
                  <c:v>1850</c:v>
                </c:pt>
                <c:pt idx="6">
                  <c:v>1851</c:v>
                </c:pt>
                <c:pt idx="7">
                  <c:v>1852</c:v>
                </c:pt>
                <c:pt idx="8">
                  <c:v>1853</c:v>
                </c:pt>
                <c:pt idx="9">
                  <c:v>1854</c:v>
                </c:pt>
                <c:pt idx="10">
                  <c:v>1855</c:v>
                </c:pt>
                <c:pt idx="11">
                  <c:v>1856</c:v>
                </c:pt>
                <c:pt idx="12">
                  <c:v>1857</c:v>
                </c:pt>
                <c:pt idx="13">
                  <c:v>1858</c:v>
                </c:pt>
                <c:pt idx="14">
                  <c:v>1859</c:v>
                </c:pt>
                <c:pt idx="15">
                  <c:v>1860</c:v>
                </c:pt>
                <c:pt idx="16">
                  <c:v>1861</c:v>
                </c:pt>
                <c:pt idx="17">
                  <c:v>1862</c:v>
                </c:pt>
                <c:pt idx="18">
                  <c:v>1863</c:v>
                </c:pt>
                <c:pt idx="19">
                  <c:v>1864</c:v>
                </c:pt>
                <c:pt idx="20">
                  <c:v>1865</c:v>
                </c:pt>
                <c:pt idx="21">
                  <c:v>1866</c:v>
                </c:pt>
                <c:pt idx="22">
                  <c:v>1867</c:v>
                </c:pt>
                <c:pt idx="23">
                  <c:v>1868</c:v>
                </c:pt>
                <c:pt idx="24">
                  <c:v>1869</c:v>
                </c:pt>
                <c:pt idx="25">
                  <c:v>1870</c:v>
                </c:pt>
                <c:pt idx="26">
                  <c:v>1871</c:v>
                </c:pt>
                <c:pt idx="27">
                  <c:v>1872</c:v>
                </c:pt>
                <c:pt idx="28">
                  <c:v>1873</c:v>
                </c:pt>
                <c:pt idx="29">
                  <c:v>1874</c:v>
                </c:pt>
                <c:pt idx="30">
                  <c:v>1875</c:v>
                </c:pt>
                <c:pt idx="31">
                  <c:v>1876</c:v>
                </c:pt>
                <c:pt idx="32">
                  <c:v>1877</c:v>
                </c:pt>
                <c:pt idx="33">
                  <c:v>1878</c:v>
                </c:pt>
                <c:pt idx="34">
                  <c:v>1879</c:v>
                </c:pt>
                <c:pt idx="35">
                  <c:v>1880</c:v>
                </c:pt>
                <c:pt idx="36">
                  <c:v>1881</c:v>
                </c:pt>
                <c:pt idx="37">
                  <c:v>1882</c:v>
                </c:pt>
                <c:pt idx="38">
                  <c:v>1883</c:v>
                </c:pt>
                <c:pt idx="39">
                  <c:v>1884</c:v>
                </c:pt>
                <c:pt idx="40">
                  <c:v>1885</c:v>
                </c:pt>
                <c:pt idx="41">
                  <c:v>1886</c:v>
                </c:pt>
                <c:pt idx="42">
                  <c:v>1887</c:v>
                </c:pt>
                <c:pt idx="43">
                  <c:v>1888</c:v>
                </c:pt>
                <c:pt idx="44">
                  <c:v>1889</c:v>
                </c:pt>
                <c:pt idx="45">
                  <c:v>1890</c:v>
                </c:pt>
                <c:pt idx="46">
                  <c:v>1891</c:v>
                </c:pt>
                <c:pt idx="47">
                  <c:v>1892</c:v>
                </c:pt>
                <c:pt idx="48">
                  <c:v>1893</c:v>
                </c:pt>
                <c:pt idx="49">
                  <c:v>1894</c:v>
                </c:pt>
                <c:pt idx="50">
                  <c:v>1895</c:v>
                </c:pt>
                <c:pt idx="51">
                  <c:v>1896</c:v>
                </c:pt>
                <c:pt idx="52">
                  <c:v>1897</c:v>
                </c:pt>
                <c:pt idx="53">
                  <c:v>1898</c:v>
                </c:pt>
                <c:pt idx="54">
                  <c:v>1899</c:v>
                </c:pt>
                <c:pt idx="55">
                  <c:v>1900</c:v>
                </c:pt>
                <c:pt idx="56">
                  <c:v>1901</c:v>
                </c:pt>
                <c:pt idx="57">
                  <c:v>1902</c:v>
                </c:pt>
                <c:pt idx="58">
                  <c:v>1903</c:v>
                </c:pt>
                <c:pt idx="59">
                  <c:v>1904</c:v>
                </c:pt>
                <c:pt idx="60">
                  <c:v>1905</c:v>
                </c:pt>
                <c:pt idx="61">
                  <c:v>1906</c:v>
                </c:pt>
                <c:pt idx="62">
                  <c:v>1907</c:v>
                </c:pt>
                <c:pt idx="63">
                  <c:v>1908</c:v>
                </c:pt>
                <c:pt idx="64">
                  <c:v>1909</c:v>
                </c:pt>
                <c:pt idx="65">
                  <c:v>1910</c:v>
                </c:pt>
                <c:pt idx="66">
                  <c:v>1911</c:v>
                </c:pt>
                <c:pt idx="67">
                  <c:v>1912</c:v>
                </c:pt>
                <c:pt idx="68">
                  <c:v>1913</c:v>
                </c:pt>
              </c:strCache>
            </c:strRef>
          </c:cat>
          <c:val>
            <c:numRef>
              <c:f>Séries!$D$46:$D$114</c:f>
              <c:numCache>
                <c:formatCode>#,##0</c:formatCode>
                <c:ptCount val="69"/>
                <c:pt idx="0">
                  <c:v>53</c:v>
                </c:pt>
                <c:pt idx="1">
                  <c:v>435</c:v>
                </c:pt>
                <c:pt idx="2">
                  <c:v>2350</c:v>
                </c:pt>
                <c:pt idx="3">
                  <c:v>28</c:v>
                </c:pt>
                <c:pt idx="4">
                  <c:v>40</c:v>
                </c:pt>
                <c:pt idx="5">
                  <c:v>2072</c:v>
                </c:pt>
                <c:pt idx="6">
                  <c:v>4425</c:v>
                </c:pt>
                <c:pt idx="7">
                  <c:v>2731</c:v>
                </c:pt>
                <c:pt idx="8">
                  <c:v>10935</c:v>
                </c:pt>
                <c:pt idx="9">
                  <c:v>9189</c:v>
                </c:pt>
                <c:pt idx="10">
                  <c:v>11798</c:v>
                </c:pt>
                <c:pt idx="11">
                  <c:v>14008</c:v>
                </c:pt>
                <c:pt idx="12">
                  <c:v>14244</c:v>
                </c:pt>
                <c:pt idx="13">
                  <c:v>18529</c:v>
                </c:pt>
                <c:pt idx="14">
                  <c:v>20114</c:v>
                </c:pt>
                <c:pt idx="15">
                  <c:v>15774</c:v>
                </c:pt>
                <c:pt idx="16">
                  <c:v>13003</c:v>
                </c:pt>
                <c:pt idx="17">
                  <c:v>14295</c:v>
                </c:pt>
                <c:pt idx="18">
                  <c:v>7642</c:v>
                </c:pt>
                <c:pt idx="19">
                  <c:v>9578</c:v>
                </c:pt>
                <c:pt idx="20">
                  <c:v>6422</c:v>
                </c:pt>
                <c:pt idx="21">
                  <c:v>7699</c:v>
                </c:pt>
                <c:pt idx="22">
                  <c:v>10842</c:v>
                </c:pt>
                <c:pt idx="23">
                  <c:v>11315</c:v>
                </c:pt>
                <c:pt idx="24">
                  <c:v>11528</c:v>
                </c:pt>
                <c:pt idx="25">
                  <c:v>5158</c:v>
                </c:pt>
                <c:pt idx="26">
                  <c:v>12431</c:v>
                </c:pt>
                <c:pt idx="27">
                  <c:v>19219</c:v>
                </c:pt>
                <c:pt idx="28">
                  <c:v>14742</c:v>
                </c:pt>
                <c:pt idx="29">
                  <c:v>20332</c:v>
                </c:pt>
                <c:pt idx="30">
                  <c:v>14590</c:v>
                </c:pt>
                <c:pt idx="31">
                  <c:v>30747</c:v>
                </c:pt>
                <c:pt idx="32">
                  <c:v>29468</c:v>
                </c:pt>
                <c:pt idx="33">
                  <c:v>24456</c:v>
                </c:pt>
                <c:pt idx="34">
                  <c:v>22788</c:v>
                </c:pt>
                <c:pt idx="35">
                  <c:v>30355</c:v>
                </c:pt>
                <c:pt idx="36">
                  <c:v>11548</c:v>
                </c:pt>
                <c:pt idx="37">
                  <c:v>29589</c:v>
                </c:pt>
                <c:pt idx="38">
                  <c:v>34015</c:v>
                </c:pt>
                <c:pt idx="39">
                  <c:v>23574</c:v>
                </c:pt>
                <c:pt idx="40">
                  <c:v>34724</c:v>
                </c:pt>
                <c:pt idx="41">
                  <c:v>32650</c:v>
                </c:pt>
                <c:pt idx="42">
                  <c:v>54932</c:v>
                </c:pt>
                <c:pt idx="43">
                  <c:v>132070</c:v>
                </c:pt>
                <c:pt idx="44">
                  <c:v>65165</c:v>
                </c:pt>
                <c:pt idx="45">
                  <c:v>106819</c:v>
                </c:pt>
                <c:pt idx="46">
                  <c:v>215239</c:v>
                </c:pt>
                <c:pt idx="47">
                  <c:v>85906</c:v>
                </c:pt>
                <c:pt idx="48">
                  <c:v>132589</c:v>
                </c:pt>
                <c:pt idx="49">
                  <c:v>60182</c:v>
                </c:pt>
                <c:pt idx="50">
                  <c:v>164831</c:v>
                </c:pt>
                <c:pt idx="51">
                  <c:v>157423</c:v>
                </c:pt>
                <c:pt idx="52">
                  <c:v>144866</c:v>
                </c:pt>
                <c:pt idx="53">
                  <c:v>76862</c:v>
                </c:pt>
                <c:pt idx="54">
                  <c:v>53610</c:v>
                </c:pt>
                <c:pt idx="55">
                  <c:v>37807</c:v>
                </c:pt>
                <c:pt idx="56">
                  <c:v>83116</c:v>
                </c:pt>
                <c:pt idx="57">
                  <c:v>50472</c:v>
                </c:pt>
                <c:pt idx="58">
                  <c:v>32941</c:v>
                </c:pt>
                <c:pt idx="59">
                  <c:v>44706</c:v>
                </c:pt>
                <c:pt idx="60">
                  <c:v>68488</c:v>
                </c:pt>
                <c:pt idx="61">
                  <c:v>72332</c:v>
                </c:pt>
                <c:pt idx="62">
                  <c:v>57919</c:v>
                </c:pt>
                <c:pt idx="63">
                  <c:v>90536</c:v>
                </c:pt>
                <c:pt idx="64">
                  <c:v>84090</c:v>
                </c:pt>
                <c:pt idx="65">
                  <c:v>86751</c:v>
                </c:pt>
                <c:pt idx="66">
                  <c:v>133575</c:v>
                </c:pt>
                <c:pt idx="67">
                  <c:v>177887</c:v>
                </c:pt>
                <c:pt idx="68">
                  <c:v>190343</c:v>
                </c:pt>
              </c:numCache>
            </c:numRef>
          </c:val>
          <c:smooth val="0"/>
          <c:extLst>
            <c:ext xmlns:c16="http://schemas.microsoft.com/office/drawing/2014/chart" uri="{C3380CC4-5D6E-409C-BE32-E72D297353CC}">
              <c16:uniqueId val="{00000001-A970-C646-B4DC-1A8C9C51F83E}"/>
            </c:ext>
          </c:extLst>
        </c:ser>
        <c:dLbls>
          <c:showLegendKey val="0"/>
          <c:showVal val="0"/>
          <c:showCatName val="0"/>
          <c:showSerName val="0"/>
          <c:showPercent val="0"/>
          <c:showBubbleSize val="0"/>
        </c:dLbls>
        <c:smooth val="0"/>
        <c:axId val="1455683167"/>
        <c:axId val="1"/>
      </c:lineChart>
      <c:catAx>
        <c:axId val="1455683167"/>
        <c:scaling>
          <c:orientation val="minMax"/>
        </c:scaling>
        <c:delete val="0"/>
        <c:axPos val="b"/>
        <c:majorGridlines>
          <c:spPr>
            <a:ln w="9525" cap="flat" cmpd="sng" algn="ctr">
              <a:solidFill>
                <a:schemeClr val="bg2"/>
              </a:solidFill>
              <a:round/>
            </a:ln>
            <a:effectLst/>
          </c:spPr>
        </c:majorGridlines>
        <c:numFmt formatCode="General" sourceLinked="1"/>
        <c:majorTickMark val="out"/>
        <c:minorTickMark val="none"/>
        <c:tickLblPos val="nextTo"/>
        <c:spPr>
          <a:noFill/>
          <a:ln w="9525" cap="flat" cmpd="sng" algn="ctr">
            <a:solidFill>
              <a:schemeClr val="tx2">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pt-BR"/>
          </a:p>
        </c:txPr>
        <c:crossAx val="1"/>
        <c:crosses val="autoZero"/>
        <c:auto val="1"/>
        <c:lblAlgn val="ctr"/>
        <c:lblOffset val="100"/>
        <c:noMultiLvlLbl val="0"/>
      </c:catAx>
      <c:valAx>
        <c:axId val="1"/>
        <c:scaling>
          <c:orientation val="minMax"/>
        </c:scaling>
        <c:delete val="0"/>
        <c:axPos val="l"/>
        <c:majorGridlines>
          <c:spPr>
            <a:ln w="9525" cap="flat" cmpd="sng" algn="ctr">
              <a:solidFill>
                <a:schemeClr val="tx2">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2"/>
                </a:solidFill>
                <a:latin typeface="+mn-lt"/>
                <a:ea typeface="+mn-ea"/>
                <a:cs typeface="+mn-cs"/>
              </a:defRPr>
            </a:pPr>
            <a:endParaRPr lang="pt-BR"/>
          </a:p>
        </c:txPr>
        <c:crossAx val="145568316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bg2"/>
              </a:solidFill>
              <a:latin typeface="+mn-lt"/>
              <a:ea typeface="+mn-ea"/>
              <a:cs typeface="+mn-cs"/>
            </a:defRPr>
          </a:pPr>
          <a:endParaRPr lang="pt-BR"/>
        </a:p>
      </c:txPr>
    </c:legend>
    <c:plotVisOnly val="1"/>
    <c:dispBlanksAs val="gap"/>
    <c:showDLblsOverMax val="0"/>
  </c:chart>
  <c:spPr>
    <a:noFill/>
    <a:ln>
      <a:noFill/>
    </a:ln>
    <a:effectLst/>
  </c:spPr>
  <c:txPr>
    <a:bodyPr/>
    <a:lstStyle/>
    <a:p>
      <a:pPr>
        <a:defRPr>
          <a:solidFill>
            <a:schemeClr val="bg2"/>
          </a:solidFill>
        </a:defRPr>
      </a:pPr>
      <a:endParaRPr lang="pt-B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charts/style4.xml><?xml version="1.0" encoding="utf-8"?>
<cs:chartStyle xmlns:cs="http://schemas.microsoft.com/office/drawing/2012/chartStyle" xmlns:a="http://schemas.openxmlformats.org/drawingml/2006/main" id="231">
  <cs:axisTitle>
    <cs:lnRef idx="0"/>
    <cs:fillRef idx="0"/>
    <cs:effectRef idx="0"/>
    <cs:fontRef idx="minor">
      <a:schemeClr val="tx2"/>
    </cs:fontRef>
    <cs:defRPr sz="1197" b="1" kern="1200"/>
  </cs:axisTitle>
  <cs:categoryAxis>
    <cs:lnRef idx="0"/>
    <cs:fillRef idx="0"/>
    <cs:effectRef idx="0"/>
    <cs:fontRef idx="minor">
      <a:schemeClr val="tx2"/>
    </cs:fontRef>
    <cs:spPr>
      <a:ln w="9525" cap="flat" cmpd="sng" algn="ctr">
        <a:solidFill>
          <a:schemeClr val="tx2">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2">
            <a:lumMod val="15000"/>
            <a:lumOff val="85000"/>
          </a:schemeClr>
        </a:solidFill>
        <a:round/>
      </a:ln>
    </cs:spPr>
    <cs:defRPr sz="1197" kern="1200"/>
  </cs:chartArea>
  <cs:dataLabel>
    <cs:lnRef idx="0"/>
    <cs:fillRef idx="0"/>
    <cs:effectRef idx="0"/>
    <cs:fontRef idx="minor">
      <a:schemeClr val="tx2"/>
    </cs:fontRef>
    <cs:defRPr sz="1197" kern="1200"/>
  </cs:dataLabel>
  <cs:dataLabelCallout>
    <cs:lnRef idx="0"/>
    <cs:fillRef idx="0"/>
    <cs:effectRef idx="0"/>
    <cs:fontRef idx="minor">
      <a:schemeClr val="dk2">
        <a:lumMod val="7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2"/>
    <cs:fontRef idx="minor">
      <a:schemeClr val="tx2"/>
    </cs:fontRef>
  </cs:dataPoint>
  <cs:dataPoint3D>
    <cs:lnRef idx="0"/>
    <cs:fillRef idx="3">
      <cs:styleClr val="auto"/>
    </cs:fillRef>
    <cs:effectRef idx="2"/>
    <cs:fontRef idx="minor">
      <a:schemeClr val="tx2"/>
    </cs:fontRef>
  </cs:dataPoint3D>
  <cs:dataPointLine>
    <cs:lnRef idx="0">
      <cs:styleClr val="auto"/>
    </cs:lnRef>
    <cs:fillRef idx="3"/>
    <cs:effectRef idx="2"/>
    <cs:fontRef idx="minor">
      <a:schemeClr val="tx2"/>
    </cs:fontRef>
    <cs:spPr>
      <a:ln w="31750" cap="rnd">
        <a:solidFill>
          <a:schemeClr val="phClr"/>
        </a:solidFill>
        <a:round/>
      </a:ln>
    </cs:spPr>
  </cs:dataPointLine>
  <cs:dataPointMarker>
    <cs:lnRef idx="0"/>
    <cs:fillRef idx="3">
      <cs:styleClr val="auto"/>
    </cs:fillRef>
    <cs:effectRef idx="2"/>
    <cs:fontRef idx="minor">
      <a:schemeClr val="tx2"/>
    </cs:fontRef>
    <cs:spPr>
      <a:ln w="12700">
        <a:solidFill>
          <a:schemeClr val="lt2"/>
        </a:solidFill>
        <a:round/>
      </a:ln>
    </cs:spPr>
  </cs:dataPointMarker>
  <cs:dataPointMarkerLayout symbol="circle" size="6"/>
  <cs:dataPointWireframe>
    <cs:lnRef idx="0">
      <cs:styleClr val="auto"/>
    </cs:lnRef>
    <cs:fillRef idx="3"/>
    <cs:effectRef idx="2"/>
    <cs:fontRef idx="minor">
      <a:schemeClr val="tx2"/>
    </cs:fontRef>
    <cs:spPr>
      <a:ln w="9525" cap="rnd">
        <a:solidFill>
          <a:schemeClr val="phClr"/>
        </a:solidFill>
        <a:round/>
      </a:ln>
    </cs:spPr>
  </cs:dataPointWireframe>
  <cs:dataTable>
    <cs:lnRef idx="0"/>
    <cs:fillRef idx="0"/>
    <cs:effectRef idx="0"/>
    <cs:fontRef idx="minor">
      <a:schemeClr val="tx2"/>
    </cs:fontRef>
    <cs:spPr>
      <a:ln w="9525">
        <a:solidFill>
          <a:schemeClr val="tx2">
            <a:lumMod val="15000"/>
            <a:lumOff val="85000"/>
          </a:schemeClr>
        </a:solidFill>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2"/>
    </cs:fontRef>
    <cs:spPr>
      <a:ln w="9525">
        <a:solidFill>
          <a:schemeClr val="tx2">
            <a:lumMod val="60000"/>
            <a:lumOff val="40000"/>
          </a:schemeClr>
        </a:solidFill>
        <a:prstDash val="dash"/>
      </a:ln>
    </cs:spPr>
  </cs:dropLine>
  <cs:errorBar>
    <cs:lnRef idx="0"/>
    <cs:fillRef idx="0"/>
    <cs:effectRef idx="0"/>
    <cs:fontRef idx="minor">
      <a:schemeClr val="tx2"/>
    </cs:fontRef>
    <cs:spPr>
      <a:ln w="9525">
        <a:solidFill>
          <a:schemeClr val="tx2">
            <a:lumMod val="75000"/>
          </a:schemeClr>
        </a:solidFill>
        <a:round/>
      </a:ln>
    </cs:spPr>
  </cs:errorBar>
  <cs:floor>
    <cs:lnRef idx="0"/>
    <cs:fillRef idx="0"/>
    <cs:effectRef idx="0"/>
    <cs:fontRef idx="minor">
      <a:schemeClr val="tx2"/>
    </cs:fontRef>
  </cs:floor>
  <cs:gridlineMajor>
    <cs:lnRef idx="0"/>
    <cs:fillRef idx="0"/>
    <cs:effectRef idx="0"/>
    <cs:fontRef idx="minor">
      <a:schemeClr val="tx2"/>
    </cs:fontRef>
    <cs:spPr>
      <a:ln w="9525" cap="flat" cmpd="sng" algn="ctr">
        <a:solidFill>
          <a:schemeClr val="tx2">
            <a:lumMod val="15000"/>
            <a:lumOff val="85000"/>
          </a:schemeClr>
        </a:solidFill>
        <a:round/>
      </a:ln>
    </cs:spPr>
  </cs:gridlineMajor>
  <cs:gridlineMinor>
    <cs:lnRef idx="0"/>
    <cs:fillRef idx="0"/>
    <cs:effectRef idx="0"/>
    <cs:fontRef idx="minor">
      <a:schemeClr val="tx2"/>
    </cs:fontRef>
    <cs:spPr>
      <a:ln>
        <a:solidFill>
          <a:schemeClr val="tx2">
            <a:lumMod val="5000"/>
            <a:lumOff val="95000"/>
          </a:schemeClr>
        </a:solidFill>
      </a:ln>
    </cs:spPr>
  </cs:gridlineMinor>
  <cs:hiLoLine>
    <cs:lnRef idx="0"/>
    <cs:fillRef idx="0"/>
    <cs:effectRef idx="0"/>
    <cs:fontRef idx="minor">
      <a:schemeClr val="tx2"/>
    </cs:fontRef>
    <cs:spPr>
      <a:ln w="9525">
        <a:solidFill>
          <a:schemeClr val="tx2">
            <a:lumMod val="60000"/>
            <a:lumOff val="40000"/>
          </a:schemeClr>
        </a:solidFill>
        <a:prstDash val="dash"/>
      </a:ln>
    </cs:spPr>
  </cs:hiLoLine>
  <cs:leaderLine>
    <cs:lnRef idx="0"/>
    <cs:fillRef idx="0"/>
    <cs:effectRef idx="0"/>
    <cs:fontRef idx="minor">
      <a:schemeClr val="tx2"/>
    </cs:fontRef>
    <cs:spPr>
      <a:ln w="9525">
        <a:solidFill>
          <a:schemeClr val="tx2">
            <a:lumMod val="35000"/>
            <a:lumOff val="65000"/>
          </a:schemeClr>
        </a:solidFill>
      </a:ln>
    </cs:spPr>
  </cs:leaderLine>
  <cs:legend>
    <cs:lnRef idx="0"/>
    <cs:fillRef idx="0"/>
    <cs:effectRef idx="0"/>
    <cs:fontRef idx="minor">
      <a:schemeClr val="tx2"/>
    </cs:fontRef>
    <cs:defRPr sz="1197" kern="1200"/>
  </cs:legend>
  <cs:plotArea>
    <cs:lnRef idx="0"/>
    <cs:fillRef idx="0"/>
    <cs:effectRef idx="0"/>
    <cs:fontRef idx="minor">
      <a:schemeClr val="tx2"/>
    </cs:fontRef>
  </cs:plotArea>
  <cs:plotArea3D>
    <cs:lnRef idx="0"/>
    <cs:fillRef idx="0"/>
    <cs:effectRef idx="0"/>
    <cs:fontRef idx="minor">
      <a:schemeClr val="tx2"/>
    </cs:fontRef>
  </cs:plotArea3D>
  <cs:seriesAxis>
    <cs:lnRef idx="0"/>
    <cs:fillRef idx="0"/>
    <cs:effectRef idx="0"/>
    <cs:fontRef idx="minor">
      <a:schemeClr val="tx2"/>
    </cs:fontRef>
    <cs:spPr>
      <a:ln w="9525" cap="flat" cmpd="sng" algn="ctr">
        <a:solidFill>
          <a:schemeClr val="tx2">
            <a:lumMod val="15000"/>
            <a:lumOff val="85000"/>
          </a:schemeClr>
        </a:solidFill>
        <a:round/>
      </a:ln>
    </cs:spPr>
    <cs:defRPr sz="1197" kern="1200"/>
  </cs:seriesAxis>
  <cs:seriesLine>
    <cs:lnRef idx="0"/>
    <cs:fillRef idx="0"/>
    <cs:effectRef idx="0"/>
    <cs:fontRef idx="minor">
      <a:schemeClr val="tx2"/>
    </cs:fontRef>
    <cs:spPr>
      <a:ln w="9525">
        <a:solidFill>
          <a:schemeClr val="tx2">
            <a:lumMod val="60000"/>
            <a:lumOff val="40000"/>
          </a:schemeClr>
        </a:solidFill>
        <a:prstDash val="dash"/>
      </a:ln>
    </cs:spPr>
  </cs:seriesLine>
  <cs:title>
    <cs:lnRef idx="0"/>
    <cs:fillRef idx="0"/>
    <cs:effectRef idx="0"/>
    <cs:fontRef idx="minor">
      <a:schemeClr val="tx2"/>
    </cs:fontRef>
    <cs:defRPr sz="2128" b="1" kern="1200"/>
  </cs:title>
  <cs:trendline>
    <cs:lnRef idx="0">
      <cs:styleClr val="auto"/>
    </cs:lnRef>
    <cs:fillRef idx="0"/>
    <cs:effectRef idx="0"/>
    <cs:fontRef idx="minor">
      <a:schemeClr val="tx2"/>
    </cs:fontRef>
    <cs:spPr>
      <a:ln w="19050" cap="rnd">
        <a:solidFill>
          <a:schemeClr val="phClr"/>
        </a:solidFill>
        <a:prstDash val="sysDash"/>
      </a:ln>
    </cs:spPr>
  </cs:trendline>
  <cs:trendlineLabel>
    <cs:lnRef idx="0"/>
    <cs:fillRef idx="0"/>
    <cs:effectRef idx="0"/>
    <cs:fontRef idx="minor">
      <a:schemeClr val="tx2"/>
    </cs:fontRef>
    <cs:defRPr sz="1197" kern="1200"/>
  </cs:trendlineLabel>
  <cs:upBar>
    <cs:lnRef idx="0"/>
    <cs:fillRef idx="0"/>
    <cs:effectRef idx="0"/>
    <cs:fontRef idx="minor">
      <a:schemeClr val="tx2"/>
    </cs:fontRef>
    <cs:spPr>
      <a:solidFill>
        <a:schemeClr val="lt1"/>
      </a:solidFill>
      <a:ln w="9525">
        <a:solidFill>
          <a:schemeClr val="tx1">
            <a:lumMod val="15000"/>
            <a:lumOff val="85000"/>
          </a:schemeClr>
        </a:solidFill>
      </a:ln>
    </cs:spPr>
  </cs:upBar>
  <cs:valueAxis>
    <cs:lnRef idx="0"/>
    <cs:fillRef idx="0"/>
    <cs:effectRef idx="0"/>
    <cs:fontRef idx="minor">
      <a:schemeClr val="tx2"/>
    </cs:fontRef>
    <cs:defRPr sz="1197" kern="1200"/>
  </cs:valueAxis>
  <cs:wall>
    <cs:lnRef idx="0"/>
    <cs:fillRef idx="0"/>
    <cs:effectRef idx="0"/>
    <cs:fontRef idx="minor">
      <a:schemeClr val="tx2"/>
    </cs:fontRef>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g966b42add8_4_110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3" name="Google Shape;523;g966b42add8_4_110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2727388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4"/>
        <p:cNvGrpSpPr/>
        <p:nvPr/>
      </p:nvGrpSpPr>
      <p:grpSpPr>
        <a:xfrm>
          <a:off x="0" y="0"/>
          <a:ext cx="0" cy="0"/>
          <a:chOff x="0" y="0"/>
          <a:chExt cx="0" cy="0"/>
        </a:xfrm>
      </p:grpSpPr>
      <p:sp>
        <p:nvSpPr>
          <p:cNvPr id="615" name="Google Shape;615;g8a1f552b24_0_10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16" name="Google Shape;616;g8a1f552b24_0_10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Espaço Reservado para Imagem de Slide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6323"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56324"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7C42DC75-F88F-4243-9992-AACEB6A25E3C}" type="slidenum">
              <a:rPr lang="pt-BR"/>
              <a:pPr fontAlgn="base">
                <a:spcBef>
                  <a:spcPct val="0"/>
                </a:spcBef>
                <a:spcAft>
                  <a:spcPct val="0"/>
                </a:spcAft>
              </a:pPr>
              <a:t>72</a:t>
            </a:fld>
            <a:endParaRPr lang="pt-B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a:xfrm>
            <a:off x="381000" y="685800"/>
            <a:ext cx="6096000" cy="3429000"/>
          </a:xfrm>
        </p:spPr>
      </p:sp>
      <p:sp>
        <p:nvSpPr>
          <p:cNvPr id="13314" name="Rectangle 2"/>
          <p:cNvSpPr>
            <a:spLocks noGrp="1" noChangeArrowheads="1"/>
          </p:cNvSpPr>
          <p:nvPr>
            <p:ph type="body" idx="1"/>
          </p:nvPr>
        </p:nvSpPr>
        <p:spPr/>
        <p:txBody>
          <a:bodyPr/>
          <a:lstStyle/>
          <a:p>
            <a:r>
              <a:rPr lang="pt-BR"/>
              <a:t>Após a pressão em 1826, O trafico aumentou . Dessa forma, existe uma queda na importação de cativos, mas essa queda não deve ser atribuída somente à lei de 1831.</a:t>
            </a:r>
          </a:p>
        </p:txBody>
      </p:sp>
    </p:spTree>
    <p:extLst>
      <p:ext uri="{BB962C8B-B14F-4D97-AF65-F5344CB8AC3E}">
        <p14:creationId xmlns:p14="http://schemas.microsoft.com/office/powerpoint/2010/main" val="848016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ço Reservado para Imagem de Slide 1"/>
          <p:cNvSpPr>
            <a:spLocks noGrp="1" noRot="1" noChangeAspect="1"/>
          </p:cNvSpPr>
          <p:nvPr>
            <p:ph type="sldImg"/>
          </p:nvPr>
        </p:nvSpPr>
        <p:spPr>
          <a:xfrm>
            <a:off x="381000" y="685800"/>
            <a:ext cx="6096000" cy="3429000"/>
          </a:xfrm>
        </p:spPr>
      </p:sp>
      <p:sp>
        <p:nvSpPr>
          <p:cNvPr id="3" name="Espaço Reservado para Anotações 2"/>
          <p:cNvSpPr>
            <a:spLocks noGrp="1"/>
          </p:cNvSpPr>
          <p:nvPr>
            <p:ph type="body" idx="1"/>
          </p:nvPr>
        </p:nvSpPr>
        <p:spPr/>
        <p:txBody>
          <a:bodyPr>
            <a:normAutofit/>
          </a:bodyPr>
          <a:lstStyle/>
          <a:p>
            <a:endParaRPr lang="pt-BR" dirty="0"/>
          </a:p>
        </p:txBody>
      </p:sp>
      <p:sp>
        <p:nvSpPr>
          <p:cNvPr id="4" name="Espaço Reservado para Número de Slide 3"/>
          <p:cNvSpPr>
            <a:spLocks noGrp="1"/>
          </p:cNvSpPr>
          <p:nvPr>
            <p:ph type="sldNum" sz="quarter" idx="10"/>
          </p:nvPr>
        </p:nvSpPr>
        <p:spPr/>
        <p:txBody>
          <a:bodyPr/>
          <a:lstStyle/>
          <a:p>
            <a:pPr>
              <a:defRPr/>
            </a:pPr>
            <a:fld id="{7C7BA1B6-F397-425E-8042-B74EB9F2A50D}" type="slidenum">
              <a:rPr lang="pt-BR" smtClean="0"/>
              <a:pPr>
                <a:defRPr/>
              </a:pPr>
              <a:t>3</a:t>
            </a:fld>
            <a:endParaRPr lang="pt-BR"/>
          </a:p>
        </p:txBody>
      </p:sp>
    </p:spTree>
    <p:extLst>
      <p:ext uri="{BB962C8B-B14F-4D97-AF65-F5344CB8AC3E}">
        <p14:creationId xmlns:p14="http://schemas.microsoft.com/office/powerpoint/2010/main" val="42724960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a:xfrm>
            <a:off x="381000" y="685800"/>
            <a:ext cx="6096000" cy="3429000"/>
          </a:xfrm>
        </p:spPr>
      </p:sp>
      <p:sp>
        <p:nvSpPr>
          <p:cNvPr id="13314" name="Rectangle 2"/>
          <p:cNvSpPr>
            <a:spLocks noGrp="1" noChangeArrowheads="1"/>
          </p:cNvSpPr>
          <p:nvPr>
            <p:ph type="body" idx="1"/>
          </p:nvPr>
        </p:nvSpPr>
        <p:spPr/>
        <p:txBody>
          <a:bodyPr/>
          <a:lstStyle/>
          <a:p>
            <a:r>
              <a:rPr lang="pt-BR"/>
              <a:t>Após a pressão em 1826, O trafico aumentou . Dessa forma, existe uma queda na importação de cativos, mas essa queda não deve ser atribuída somente à lei de 1831.</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a:xfrm>
            <a:off x="381000" y="685800"/>
            <a:ext cx="6096000" cy="3429000"/>
          </a:xfrm>
        </p:spPr>
      </p:sp>
      <p:sp>
        <p:nvSpPr>
          <p:cNvPr id="13314" name="Rectangle 2"/>
          <p:cNvSpPr>
            <a:spLocks noGrp="1" noChangeArrowheads="1"/>
          </p:cNvSpPr>
          <p:nvPr>
            <p:ph type="body" idx="1"/>
          </p:nvPr>
        </p:nvSpPr>
        <p:spPr/>
        <p:txBody>
          <a:bodyPr/>
          <a:lstStyle/>
          <a:p>
            <a:r>
              <a:rPr lang="pt-BR"/>
              <a:t>Após a pressão em 1826, O trafico aumentou . Dessa forma, existe uma queda na importação de cativos, mas essa queda não deve ser atribuída somente à lei de 1831.</a:t>
            </a:r>
          </a:p>
        </p:txBody>
      </p:sp>
    </p:spTree>
    <p:extLst>
      <p:ext uri="{BB962C8B-B14F-4D97-AF65-F5344CB8AC3E}">
        <p14:creationId xmlns:p14="http://schemas.microsoft.com/office/powerpoint/2010/main" val="7003617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966b42add8_4_8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966b42add8_4_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04435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8"/>
        <p:cNvGrpSpPr/>
        <p:nvPr/>
      </p:nvGrpSpPr>
      <p:grpSpPr>
        <a:xfrm>
          <a:off x="0" y="0"/>
          <a:ext cx="0" cy="0"/>
          <a:chOff x="0" y="0"/>
          <a:chExt cx="0" cy="0"/>
        </a:xfrm>
      </p:grpSpPr>
      <p:sp>
        <p:nvSpPr>
          <p:cNvPr id="899" name="Google Shape;899;g966b42add8_4_8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00" name="Google Shape;900;g966b42add8_4_8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69643416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Rot="1" noChangeAspect="1" noChangeArrowheads="1"/>
          </p:cNvSpPr>
          <p:nvPr>
            <p:ph type="sldImg"/>
          </p:nvPr>
        </p:nvSpPr>
        <p:spPr>
          <a:xfrm>
            <a:off x="381000" y="685800"/>
            <a:ext cx="6096000" cy="3429000"/>
          </a:xfrm>
        </p:spPr>
      </p:sp>
      <p:sp>
        <p:nvSpPr>
          <p:cNvPr id="13314" name="Rectangle 2"/>
          <p:cNvSpPr>
            <a:spLocks noGrp="1" noChangeArrowheads="1"/>
          </p:cNvSpPr>
          <p:nvPr>
            <p:ph type="body" idx="1"/>
          </p:nvPr>
        </p:nvSpPr>
        <p:spPr/>
        <p:txBody>
          <a:bodyPr/>
          <a:lstStyle/>
          <a:p>
            <a:r>
              <a:rPr lang="pt-BR"/>
              <a:t>Após a pressão em 1826, O trafico aumentou . Dessa forma, existe uma queda na importação de cativos, mas essa queda não deve ser atribuída somente à lei de 1831.</a:t>
            </a:r>
          </a:p>
        </p:txBody>
      </p:sp>
    </p:spTree>
    <p:extLst>
      <p:ext uri="{BB962C8B-B14F-4D97-AF65-F5344CB8AC3E}">
        <p14:creationId xmlns:p14="http://schemas.microsoft.com/office/powerpoint/2010/main" val="17187898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Espaço Reservado para Imagem de Slide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4275"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54276"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9AECEFB0-34AC-4E90-9519-83B36C167F69}" type="slidenum">
              <a:rPr lang="pt-BR"/>
              <a:pPr fontAlgn="base">
                <a:spcBef>
                  <a:spcPct val="0"/>
                </a:spcBef>
                <a:spcAft>
                  <a:spcPct val="0"/>
                </a:spcAft>
              </a:pPr>
              <a:t>55</a:t>
            </a:fld>
            <a:endParaRPr lang="pt-B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Espaço Reservado para Imagem de Slide 1"/>
          <p:cNvSpPr>
            <a:spLocks noGrp="1" noRot="1" noChangeAspect="1" noTextEdit="1"/>
          </p:cNvSpPr>
          <p:nvPr>
            <p:ph type="sldImg"/>
          </p:nvPr>
        </p:nvSpPr>
        <p:spPr bwMode="auto">
          <a:xfrm>
            <a:off x="381000" y="685800"/>
            <a:ext cx="6096000" cy="3429000"/>
          </a:xfrm>
          <a:noFill/>
          <a:ln>
            <a:solidFill>
              <a:srgbClr val="000000"/>
            </a:solidFill>
            <a:miter lim="800000"/>
            <a:headEnd/>
            <a:tailEnd/>
          </a:ln>
        </p:spPr>
      </p:sp>
      <p:sp>
        <p:nvSpPr>
          <p:cNvPr id="55299" name="Espaço Reservado para Anotações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pt-BR"/>
          </a:p>
        </p:txBody>
      </p:sp>
      <p:sp>
        <p:nvSpPr>
          <p:cNvPr id="55300" name="Espaço Reservado para Número de Slide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695AC82-C2BA-47CC-9135-ECE60E0E5C6F}" type="slidenum">
              <a:rPr lang="pt-BR"/>
              <a:pPr fontAlgn="base">
                <a:spcBef>
                  <a:spcPct val="0"/>
                </a:spcBef>
                <a:spcAft>
                  <a:spcPct val="0"/>
                </a:spcAft>
              </a:pPr>
              <a:t>56</a:t>
            </a:fld>
            <a:endParaRPr lang="pt-B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lt2"/>
        </a:solidFill>
        <a:effectLst/>
      </p:bgPr>
    </p:bg>
    <p:spTree>
      <p:nvGrpSpPr>
        <p:cNvPr id="1" name="Shape 14"/>
        <p:cNvGrpSpPr/>
        <p:nvPr/>
      </p:nvGrpSpPr>
      <p:grpSpPr>
        <a:xfrm>
          <a:off x="0" y="0"/>
          <a:ext cx="0" cy="0"/>
          <a:chOff x="0" y="0"/>
          <a:chExt cx="0" cy="0"/>
        </a:xfrm>
      </p:grpSpPr>
      <p:pic>
        <p:nvPicPr>
          <p:cNvPr id="15" name="Google Shape;15;p3"/>
          <p:cNvPicPr preferRelativeResize="0"/>
          <p:nvPr/>
        </p:nvPicPr>
        <p:blipFill>
          <a:blip r:embed="rId2">
            <a:alphaModFix amt="55000"/>
          </a:blip>
          <a:stretch>
            <a:fillRect/>
          </a:stretch>
        </p:blipFill>
        <p:spPr>
          <a:xfrm>
            <a:off x="5916772" y="0"/>
            <a:ext cx="3227225" cy="3330400"/>
          </a:xfrm>
          <a:prstGeom prst="rect">
            <a:avLst/>
          </a:prstGeom>
          <a:noFill/>
          <a:ln>
            <a:noFill/>
          </a:ln>
        </p:spPr>
      </p:pic>
      <p:sp>
        <p:nvSpPr>
          <p:cNvPr id="16" name="Google Shape;16;p3"/>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3"/>
          <p:cNvSpPr txBox="1">
            <a:spLocks noGrp="1"/>
          </p:cNvSpPr>
          <p:nvPr>
            <p:ph type="title"/>
          </p:nvPr>
        </p:nvSpPr>
        <p:spPr>
          <a:xfrm>
            <a:off x="714125" y="1572350"/>
            <a:ext cx="3248400" cy="16806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1800"/>
              <a:buNone/>
              <a:defRPr sz="38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8" name="Google Shape;18;p3"/>
          <p:cNvSpPr txBox="1">
            <a:spLocks noGrp="1"/>
          </p:cNvSpPr>
          <p:nvPr>
            <p:ph type="title" idx="2"/>
          </p:nvPr>
        </p:nvSpPr>
        <p:spPr>
          <a:xfrm>
            <a:off x="714125" y="543950"/>
            <a:ext cx="1429200" cy="876000"/>
          </a:xfrm>
          <a:prstGeom prst="rect">
            <a:avLst/>
          </a:prstGeom>
        </p:spPr>
        <p:txBody>
          <a:bodyPr spcFirstLastPara="1" wrap="square" lIns="91425" tIns="91425" rIns="91425" bIns="91425" anchor="ctr" anchorCtr="0">
            <a:noAutofit/>
          </a:bodyPr>
          <a:lstStyle>
            <a:lvl1pPr lvl="0" rtl="0">
              <a:spcBef>
                <a:spcPts val="0"/>
              </a:spcBef>
              <a:spcAft>
                <a:spcPts val="0"/>
              </a:spcAft>
              <a:buClr>
                <a:schemeClr val="accent2"/>
              </a:buClr>
              <a:buSzPts val="2400"/>
              <a:buNone/>
              <a:defRPr sz="6000">
                <a:solidFill>
                  <a:schemeClr val="dk2"/>
                </a:solidFill>
              </a:defRPr>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19" name="Google Shape;19;p3"/>
          <p:cNvSpPr txBox="1">
            <a:spLocks noGrp="1"/>
          </p:cNvSpPr>
          <p:nvPr>
            <p:ph type="subTitle" idx="1"/>
          </p:nvPr>
        </p:nvSpPr>
        <p:spPr>
          <a:xfrm>
            <a:off x="714125" y="3331275"/>
            <a:ext cx="2610300" cy="622200"/>
          </a:xfrm>
          <a:prstGeom prst="rect">
            <a:avLst/>
          </a:prstGeom>
        </p:spPr>
        <p:txBody>
          <a:bodyPr spcFirstLastPara="1" wrap="square" lIns="91425" tIns="91425" rIns="91425" bIns="91425" anchor="ctr" anchorCtr="0">
            <a:noAutofit/>
          </a:bodyPr>
          <a:lstStyle>
            <a:lvl1pPr lvl="0" rtl="0">
              <a:lnSpc>
                <a:spcPct val="100000"/>
              </a:lnSpc>
              <a:spcBef>
                <a:spcPts val="0"/>
              </a:spcBef>
              <a:spcAft>
                <a:spcPts val="0"/>
              </a:spcAft>
              <a:buNone/>
              <a:defRPr sz="1600"/>
            </a:lvl1pPr>
            <a:lvl2pPr lvl="1" rtl="0">
              <a:lnSpc>
                <a:spcPct val="100000"/>
              </a:lnSpc>
              <a:spcBef>
                <a:spcPts val="0"/>
              </a:spcBef>
              <a:spcAft>
                <a:spcPts val="0"/>
              </a:spcAft>
              <a:buNone/>
              <a:defRPr sz="1600"/>
            </a:lvl2pPr>
            <a:lvl3pPr lvl="2" rtl="0">
              <a:lnSpc>
                <a:spcPct val="100000"/>
              </a:lnSpc>
              <a:spcBef>
                <a:spcPts val="0"/>
              </a:spcBef>
              <a:spcAft>
                <a:spcPts val="0"/>
              </a:spcAft>
              <a:buNone/>
              <a:defRPr sz="1600"/>
            </a:lvl3pPr>
            <a:lvl4pPr lvl="3" rtl="0">
              <a:lnSpc>
                <a:spcPct val="100000"/>
              </a:lnSpc>
              <a:spcBef>
                <a:spcPts val="0"/>
              </a:spcBef>
              <a:spcAft>
                <a:spcPts val="0"/>
              </a:spcAft>
              <a:buNone/>
              <a:defRPr sz="1600"/>
            </a:lvl4pPr>
            <a:lvl5pPr lvl="4" rtl="0">
              <a:lnSpc>
                <a:spcPct val="100000"/>
              </a:lnSpc>
              <a:spcBef>
                <a:spcPts val="0"/>
              </a:spcBef>
              <a:spcAft>
                <a:spcPts val="0"/>
              </a:spcAft>
              <a:buNone/>
              <a:defRPr sz="1600"/>
            </a:lvl5pPr>
            <a:lvl6pPr lvl="5" rtl="0">
              <a:lnSpc>
                <a:spcPct val="100000"/>
              </a:lnSpc>
              <a:spcBef>
                <a:spcPts val="0"/>
              </a:spcBef>
              <a:spcAft>
                <a:spcPts val="0"/>
              </a:spcAft>
              <a:buNone/>
              <a:defRPr sz="1600"/>
            </a:lvl6pPr>
            <a:lvl7pPr lvl="6" rtl="0">
              <a:lnSpc>
                <a:spcPct val="100000"/>
              </a:lnSpc>
              <a:spcBef>
                <a:spcPts val="0"/>
              </a:spcBef>
              <a:spcAft>
                <a:spcPts val="0"/>
              </a:spcAft>
              <a:buNone/>
              <a:defRPr sz="1600"/>
            </a:lvl7pPr>
            <a:lvl8pPr lvl="7" rtl="0">
              <a:lnSpc>
                <a:spcPct val="100000"/>
              </a:lnSpc>
              <a:spcBef>
                <a:spcPts val="0"/>
              </a:spcBef>
              <a:spcAft>
                <a:spcPts val="0"/>
              </a:spcAft>
              <a:buNone/>
              <a:defRPr sz="1600"/>
            </a:lvl8pPr>
            <a:lvl9pPr lvl="8" rtl="0">
              <a:lnSpc>
                <a:spcPct val="100000"/>
              </a:lnSpc>
              <a:spcBef>
                <a:spcPts val="0"/>
              </a:spcBef>
              <a:spcAft>
                <a:spcPts val="0"/>
              </a:spcAft>
              <a:buNone/>
              <a:defRPr sz="160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title">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4800600" y="3468501"/>
            <a:ext cx="4038600" cy="700088"/>
          </a:xfrm>
        </p:spPr>
        <p:txBody>
          <a:bodyPr>
            <a:normAutofit/>
          </a:bodyPr>
          <a:lstStyle>
            <a:lvl1pPr>
              <a:defRPr sz="2100"/>
            </a:lvl1pPr>
          </a:lstStyle>
          <a:p>
            <a:r>
              <a:rPr lang="pt-BR"/>
              <a:t>Clique para editar o título mestre</a:t>
            </a:r>
            <a:endParaRPr dirty="0"/>
          </a:p>
        </p:txBody>
      </p:sp>
      <p:sp>
        <p:nvSpPr>
          <p:cNvPr id="3" name="Subtitle 2"/>
          <p:cNvSpPr>
            <a:spLocks noGrp="1"/>
          </p:cNvSpPr>
          <p:nvPr>
            <p:ph type="subTitle" idx="1"/>
          </p:nvPr>
        </p:nvSpPr>
        <p:spPr>
          <a:xfrm>
            <a:off x="4800600" y="4171950"/>
            <a:ext cx="4038600" cy="561415"/>
          </a:xfrm>
        </p:spPr>
        <p:txBody>
          <a:bodyPr>
            <a:normAutofit/>
          </a:bodyPr>
          <a:lstStyle>
            <a:lvl1pPr marL="0" indent="0" algn="l">
              <a:spcBef>
                <a:spcPts val="225"/>
              </a:spcBef>
              <a:buNone/>
              <a:defRPr sz="105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endParaRPr/>
          </a:p>
        </p:txBody>
      </p:sp>
      <p:sp>
        <p:nvSpPr>
          <p:cNvPr id="4" name="Date Placeholder 3"/>
          <p:cNvSpPr>
            <a:spLocks noGrp="1"/>
          </p:cNvSpPr>
          <p:nvPr>
            <p:ph type="dt" sz="half" idx="10"/>
          </p:nvPr>
        </p:nvSpPr>
        <p:spPr>
          <a:xfrm>
            <a:off x="4800600" y="4819230"/>
            <a:ext cx="1232647" cy="273844"/>
          </a:xfrm>
        </p:spPr>
        <p:txBody>
          <a:bodyPr/>
          <a:lstStyle>
            <a:lvl1pPr algn="l">
              <a:defRPr/>
            </a:lvl1pPr>
          </a:lstStyle>
          <a:p>
            <a:fld id="{331E8EB3-F889-4EEB-A88C-950B794B4278}" type="datetime1">
              <a:rPr lang="pt-BR" smtClean="0"/>
              <a:pPr/>
              <a:t>10/11/2021</a:t>
            </a:fld>
            <a:endParaRPr lang="pt-BR"/>
          </a:p>
        </p:txBody>
      </p:sp>
      <p:sp>
        <p:nvSpPr>
          <p:cNvPr id="5" name="Footer Placeholder 4"/>
          <p:cNvSpPr>
            <a:spLocks noGrp="1"/>
          </p:cNvSpPr>
          <p:nvPr>
            <p:ph type="ftr" sz="quarter" idx="11"/>
          </p:nvPr>
        </p:nvSpPr>
        <p:spPr>
          <a:xfrm>
            <a:off x="6311153" y="4819230"/>
            <a:ext cx="2617694" cy="273844"/>
          </a:xfrm>
        </p:spPr>
        <p:txBody>
          <a:bodyPr/>
          <a:lstStyle>
            <a:lvl1pPr algn="r">
              <a:defRPr/>
            </a:lvl1pPr>
          </a:lstStyle>
          <a:p>
            <a:endParaRPr lang="pt-BR"/>
          </a:p>
        </p:txBody>
      </p:sp>
      <p:sp>
        <p:nvSpPr>
          <p:cNvPr id="7" name="Rectangle 6"/>
          <p:cNvSpPr/>
          <p:nvPr/>
        </p:nvSpPr>
        <p:spPr>
          <a:xfrm>
            <a:off x="282575" y="171450"/>
            <a:ext cx="4235450" cy="3140964"/>
          </a:xfrm>
          <a:prstGeom prst="rect">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8" name="Rectangle 7"/>
          <p:cNvSpPr/>
          <p:nvPr/>
        </p:nvSpPr>
        <p:spPr>
          <a:xfrm>
            <a:off x="6802438" y="171450"/>
            <a:ext cx="2057400" cy="152933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10" name="Rectangle 9"/>
          <p:cNvSpPr/>
          <p:nvPr/>
        </p:nvSpPr>
        <p:spPr>
          <a:xfrm>
            <a:off x="4624388" y="1783080"/>
            <a:ext cx="2057400" cy="152933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sz="1350" kern="1200">
              <a:solidFill>
                <a:schemeClr val="lt1"/>
              </a:solidFill>
              <a:latin typeface="+mn-lt"/>
              <a:ea typeface="+mn-ea"/>
              <a:cs typeface="+mn-cs"/>
            </a:endParaRPr>
          </a:p>
        </p:txBody>
      </p:sp>
      <p:sp>
        <p:nvSpPr>
          <p:cNvPr id="15" name="TextBox 14"/>
          <p:cNvSpPr txBox="1"/>
          <p:nvPr/>
        </p:nvSpPr>
        <p:spPr>
          <a:xfrm>
            <a:off x="424892" y="131109"/>
            <a:ext cx="413309" cy="623248"/>
          </a:xfrm>
          <a:prstGeom prst="rect">
            <a:avLst/>
          </a:prstGeom>
          <a:noFill/>
        </p:spPr>
        <p:txBody>
          <a:bodyPr wrap="square" lIns="0" tIns="0" rIns="0" bIns="0" rtlCol="0">
            <a:spAutoFit/>
          </a:bodyPr>
          <a:lstStyle/>
          <a:p>
            <a:r>
              <a:rPr sz="4050" b="1">
                <a:solidFill>
                  <a:schemeClr val="accent1">
                    <a:lumMod val="60000"/>
                    <a:lumOff val="40000"/>
                  </a:schemeClr>
                </a:solidFill>
              </a:rPr>
              <a:t>+</a:t>
            </a:r>
          </a:p>
        </p:txBody>
      </p:sp>
      <p:sp>
        <p:nvSpPr>
          <p:cNvPr id="11" name="Rectangle 10"/>
          <p:cNvSpPr/>
          <p:nvPr/>
        </p:nvSpPr>
        <p:spPr>
          <a:xfrm>
            <a:off x="4624388" y="171450"/>
            <a:ext cx="2057400" cy="152933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12" name="Rectangle 11"/>
          <p:cNvSpPr/>
          <p:nvPr/>
        </p:nvSpPr>
        <p:spPr>
          <a:xfrm>
            <a:off x="6802438" y="1783080"/>
            <a:ext cx="2057400" cy="15293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Tree>
    <p:extLst>
      <p:ext uri="{BB962C8B-B14F-4D97-AF65-F5344CB8AC3E}">
        <p14:creationId xmlns:p14="http://schemas.microsoft.com/office/powerpoint/2010/main" val="9148484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Em branco">
    <p:spTree>
      <p:nvGrpSpPr>
        <p:cNvPr id="1" name=""/>
        <p:cNvGrpSpPr/>
        <p:nvPr/>
      </p:nvGrpSpPr>
      <p:grpSpPr>
        <a:xfrm>
          <a:off x="0" y="0"/>
          <a:ext cx="0" cy="0"/>
          <a:chOff x="0" y="0"/>
          <a:chExt cx="0" cy="0"/>
        </a:xfrm>
      </p:grpSpPr>
      <p:sp>
        <p:nvSpPr>
          <p:cNvPr id="5" name="Rectangle 4"/>
          <p:cNvSpPr/>
          <p:nvPr/>
        </p:nvSpPr>
        <p:spPr>
          <a:xfrm>
            <a:off x="8166847" y="211930"/>
            <a:ext cx="685800" cy="22666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2" name="Date Placeholder 1"/>
          <p:cNvSpPr>
            <a:spLocks noGrp="1"/>
          </p:cNvSpPr>
          <p:nvPr>
            <p:ph type="dt" sz="half" idx="10"/>
          </p:nvPr>
        </p:nvSpPr>
        <p:spPr/>
        <p:txBody>
          <a:bodyPr/>
          <a:lstStyle/>
          <a:p>
            <a:fld id="{688DDEC0-24F8-4E2E-AB33-8860C4E41351}" type="datetime1">
              <a:rPr lang="pt-BR" smtClean="0"/>
              <a:pPr/>
              <a:t>10/11/2021</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lvl1pPr algn="ctr">
              <a:defRPr/>
            </a:lvl1pPr>
          </a:lstStyle>
          <a:p>
            <a:fld id="{38FDEC19-2326-4C1D-95A6-695BA3D6EBCC}" type="slidenum">
              <a:rPr lang="pt-BR" smtClean="0"/>
              <a:pPr/>
              <a:t>‹nº›</a:t>
            </a:fld>
            <a:endParaRPr lang="pt-BR"/>
          </a:p>
        </p:txBody>
      </p:sp>
    </p:spTree>
    <p:extLst>
      <p:ext uri="{BB962C8B-B14F-4D97-AF65-F5344CB8AC3E}">
        <p14:creationId xmlns:p14="http://schemas.microsoft.com/office/powerpoint/2010/main" val="40513174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cSld name="4_Title Slide">
    <p:spTree>
      <p:nvGrpSpPr>
        <p:cNvPr id="1" name=""/>
        <p:cNvGrpSpPr/>
        <p:nvPr/>
      </p:nvGrpSpPr>
      <p:grpSpPr>
        <a:xfrm>
          <a:off x="0" y="0"/>
          <a:ext cx="0" cy="0"/>
          <a:chOff x="0" y="0"/>
          <a:chExt cx="0" cy="0"/>
        </a:xfrm>
      </p:grpSpPr>
      <p:sp>
        <p:nvSpPr>
          <p:cNvPr id="9" name="Espaço Reservado para Imagem 8"/>
          <p:cNvSpPr>
            <a:spLocks noGrp="1"/>
          </p:cNvSpPr>
          <p:nvPr>
            <p:ph type="pic" sz="quarter" idx="12"/>
          </p:nvPr>
        </p:nvSpPr>
        <p:spPr>
          <a:xfrm>
            <a:off x="4585022" y="171498"/>
            <a:ext cx="4235450" cy="3140869"/>
          </a:xfrm>
        </p:spPr>
        <p:txBody>
          <a:bodyPr/>
          <a:lstStyle>
            <a:lvl1pPr marL="0" indent="0">
              <a:buNone/>
              <a:defRPr/>
            </a:lvl1pPr>
          </a:lstStyle>
          <a:p>
            <a:r>
              <a:rPr lang="pt-BR"/>
              <a:t>Clique no ícone para adicionar uma imagem</a:t>
            </a:r>
            <a:endParaRPr lang="pt-BR" dirty="0"/>
          </a:p>
        </p:txBody>
      </p:sp>
      <p:sp>
        <p:nvSpPr>
          <p:cNvPr id="2" name="Title 1"/>
          <p:cNvSpPr>
            <a:spLocks noGrp="1"/>
          </p:cNvSpPr>
          <p:nvPr>
            <p:ph type="ctrTitle"/>
          </p:nvPr>
        </p:nvSpPr>
        <p:spPr>
          <a:xfrm>
            <a:off x="264542" y="3468501"/>
            <a:ext cx="8574658" cy="700088"/>
          </a:xfrm>
        </p:spPr>
        <p:txBody>
          <a:bodyPr anchor="ctr">
            <a:normAutofit/>
          </a:bodyPr>
          <a:lstStyle>
            <a:lvl1pPr algn="l">
              <a:defRPr sz="2100"/>
            </a:lvl1pPr>
          </a:lstStyle>
          <a:p>
            <a:r>
              <a:rPr lang="pt-BR" dirty="0"/>
              <a:t>Clique para editar o título mestre</a:t>
            </a:r>
            <a:endParaRPr dirty="0"/>
          </a:p>
        </p:txBody>
      </p:sp>
      <p:sp>
        <p:nvSpPr>
          <p:cNvPr id="3" name="Subtitle 2"/>
          <p:cNvSpPr>
            <a:spLocks noGrp="1"/>
          </p:cNvSpPr>
          <p:nvPr>
            <p:ph type="subTitle" idx="1"/>
          </p:nvPr>
        </p:nvSpPr>
        <p:spPr>
          <a:xfrm>
            <a:off x="264542" y="4171950"/>
            <a:ext cx="8574658" cy="561415"/>
          </a:xfrm>
        </p:spPr>
        <p:txBody>
          <a:bodyPr>
            <a:normAutofit/>
          </a:bodyPr>
          <a:lstStyle>
            <a:lvl1pPr marL="0" indent="0" algn="l">
              <a:spcBef>
                <a:spcPts val="225"/>
              </a:spcBef>
              <a:buNone/>
              <a:defRPr sz="1050">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pt-BR"/>
              <a:t>Clique para editar o estilo do subtítulo mestre</a:t>
            </a:r>
            <a:endParaRPr/>
          </a:p>
        </p:txBody>
      </p:sp>
      <p:sp>
        <p:nvSpPr>
          <p:cNvPr id="4" name="Date Placeholder 3"/>
          <p:cNvSpPr>
            <a:spLocks noGrp="1"/>
          </p:cNvSpPr>
          <p:nvPr>
            <p:ph type="dt" sz="half" idx="10"/>
          </p:nvPr>
        </p:nvSpPr>
        <p:spPr>
          <a:xfrm>
            <a:off x="4800600" y="4819230"/>
            <a:ext cx="1232647" cy="273844"/>
          </a:xfrm>
        </p:spPr>
        <p:txBody>
          <a:bodyPr/>
          <a:lstStyle>
            <a:lvl1pPr algn="l">
              <a:defRPr/>
            </a:lvl1pPr>
          </a:lstStyle>
          <a:p>
            <a:fld id="{B6A50851-564E-4AB2-BBAC-708798DD5F45}" type="datetime1">
              <a:rPr lang="pt-BR" smtClean="0"/>
              <a:pPr/>
              <a:t>10/11/2021</a:t>
            </a:fld>
            <a:endParaRPr lang="pt-BR"/>
          </a:p>
        </p:txBody>
      </p:sp>
      <p:sp>
        <p:nvSpPr>
          <p:cNvPr id="5" name="Footer Placeholder 4"/>
          <p:cNvSpPr>
            <a:spLocks noGrp="1"/>
          </p:cNvSpPr>
          <p:nvPr>
            <p:ph type="ftr" sz="quarter" idx="11"/>
          </p:nvPr>
        </p:nvSpPr>
        <p:spPr>
          <a:xfrm>
            <a:off x="6311153" y="4819230"/>
            <a:ext cx="2617694" cy="273844"/>
          </a:xfrm>
        </p:spPr>
        <p:txBody>
          <a:bodyPr/>
          <a:lstStyle>
            <a:lvl1pPr algn="r">
              <a:defRPr/>
            </a:lvl1pPr>
          </a:lstStyle>
          <a:p>
            <a:endParaRPr lang="pt-BR"/>
          </a:p>
        </p:txBody>
      </p:sp>
      <p:grpSp>
        <p:nvGrpSpPr>
          <p:cNvPr id="6" name="Grupo 5"/>
          <p:cNvGrpSpPr/>
          <p:nvPr userDrawn="1"/>
        </p:nvGrpSpPr>
        <p:grpSpPr>
          <a:xfrm>
            <a:off x="264542" y="171450"/>
            <a:ext cx="4235450" cy="3140964"/>
            <a:chOff x="4624388" y="228600"/>
            <a:chExt cx="4235450" cy="4187952"/>
          </a:xfrm>
        </p:grpSpPr>
        <p:sp>
          <p:nvSpPr>
            <p:cNvPr id="8" name="Rectangle 7"/>
            <p:cNvSpPr/>
            <p:nvPr/>
          </p:nvSpPr>
          <p:spPr>
            <a:xfrm>
              <a:off x="6802438" y="228600"/>
              <a:ext cx="2057400" cy="203911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10" name="Rectangle 9"/>
            <p:cNvSpPr/>
            <p:nvPr/>
          </p:nvSpPr>
          <p:spPr>
            <a:xfrm>
              <a:off x="4624388" y="2377440"/>
              <a:ext cx="2057400" cy="2039112"/>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algn="ctr" defTabSz="685800" rtl="0" eaLnBrk="1" latinLnBrk="0" hangingPunct="1"/>
              <a:endParaRPr sz="1350" kern="1200">
                <a:solidFill>
                  <a:schemeClr val="lt1"/>
                </a:solidFill>
                <a:latin typeface="+mn-lt"/>
                <a:ea typeface="+mn-ea"/>
                <a:cs typeface="+mn-cs"/>
              </a:endParaRPr>
            </a:p>
          </p:txBody>
        </p:sp>
        <p:sp>
          <p:nvSpPr>
            <p:cNvPr id="11" name="Rectangle 10"/>
            <p:cNvSpPr/>
            <p:nvPr/>
          </p:nvSpPr>
          <p:spPr>
            <a:xfrm>
              <a:off x="4624388" y="228600"/>
              <a:ext cx="2057400" cy="203911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12" name="Rectangle 11"/>
            <p:cNvSpPr/>
            <p:nvPr/>
          </p:nvSpPr>
          <p:spPr>
            <a:xfrm>
              <a:off x="6802438" y="2377440"/>
              <a:ext cx="2057400" cy="203911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grpSp>
    </p:spTree>
    <p:extLst>
      <p:ext uri="{BB962C8B-B14F-4D97-AF65-F5344CB8AC3E}">
        <p14:creationId xmlns:p14="http://schemas.microsoft.com/office/powerpoint/2010/main" val="262235110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and 3 columns">
  <p:cSld name="Title and 3 columns">
    <p:bg>
      <p:bgPr>
        <a:solidFill>
          <a:schemeClr val="lt2"/>
        </a:solidFill>
        <a:effectLst/>
      </p:bgPr>
    </p:bg>
    <p:spTree>
      <p:nvGrpSpPr>
        <p:cNvPr id="1" name="Shape 98"/>
        <p:cNvGrpSpPr/>
        <p:nvPr/>
      </p:nvGrpSpPr>
      <p:grpSpPr>
        <a:xfrm>
          <a:off x="0" y="0"/>
          <a:ext cx="0" cy="0"/>
          <a:chOff x="0" y="0"/>
          <a:chExt cx="0" cy="0"/>
        </a:xfrm>
      </p:grpSpPr>
      <p:pic>
        <p:nvPicPr>
          <p:cNvPr id="99" name="Google Shape;99;p16"/>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100" name="Google Shape;100;p16"/>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101" name="Google Shape;101;p16"/>
          <p:cNvSpPr txBox="1">
            <a:spLocks noGrp="1"/>
          </p:cNvSpPr>
          <p:nvPr>
            <p:ph type="subTitle" idx="1"/>
          </p:nvPr>
        </p:nvSpPr>
        <p:spPr>
          <a:xfrm>
            <a:off x="624575" y="2908099"/>
            <a:ext cx="2377500" cy="714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02" name="Google Shape;102;p16"/>
          <p:cNvSpPr txBox="1">
            <a:spLocks noGrp="1"/>
          </p:cNvSpPr>
          <p:nvPr>
            <p:ph type="subTitle" idx="2"/>
          </p:nvPr>
        </p:nvSpPr>
        <p:spPr>
          <a:xfrm>
            <a:off x="6141950" y="2908099"/>
            <a:ext cx="2377500" cy="714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03" name="Google Shape;103;p16"/>
          <p:cNvSpPr txBox="1">
            <a:spLocks noGrp="1"/>
          </p:cNvSpPr>
          <p:nvPr>
            <p:ph type="subTitle" idx="3"/>
          </p:nvPr>
        </p:nvSpPr>
        <p:spPr>
          <a:xfrm>
            <a:off x="3383250" y="2908099"/>
            <a:ext cx="2377500" cy="714600"/>
          </a:xfrm>
          <a:prstGeom prst="rect">
            <a:avLst/>
          </a:prstGeom>
        </p:spPr>
        <p:txBody>
          <a:bodyPr spcFirstLastPara="1" wrap="square" lIns="91425" tIns="91425" rIns="91425" bIns="91425" anchor="ctr" anchorCtr="0">
            <a:noAutofit/>
          </a:bodyPr>
          <a:lstStyle>
            <a:lvl1pPr lvl="0" algn="ctr" rtl="0">
              <a:spcBef>
                <a:spcPts val="0"/>
              </a:spcBef>
              <a:spcAft>
                <a:spcPts val="0"/>
              </a:spcAft>
              <a:buNone/>
              <a:defRPr sz="1400"/>
            </a:lvl1pPr>
            <a:lvl2pPr lvl="1" algn="ctr" rtl="0">
              <a:spcBef>
                <a:spcPts val="0"/>
              </a:spcBef>
              <a:spcAft>
                <a:spcPts val="0"/>
              </a:spcAft>
              <a:buNone/>
              <a:defRPr sz="1400"/>
            </a:lvl2pPr>
            <a:lvl3pPr lvl="2" algn="ctr" rtl="0">
              <a:spcBef>
                <a:spcPts val="0"/>
              </a:spcBef>
              <a:spcAft>
                <a:spcPts val="0"/>
              </a:spcAft>
              <a:buNone/>
              <a:defRPr sz="1400"/>
            </a:lvl3pPr>
            <a:lvl4pPr lvl="3" algn="ctr" rtl="0">
              <a:spcBef>
                <a:spcPts val="0"/>
              </a:spcBef>
              <a:spcAft>
                <a:spcPts val="0"/>
              </a:spcAft>
              <a:buNone/>
              <a:defRPr sz="1400"/>
            </a:lvl4pPr>
            <a:lvl5pPr lvl="4" algn="ctr" rtl="0">
              <a:spcBef>
                <a:spcPts val="0"/>
              </a:spcBef>
              <a:spcAft>
                <a:spcPts val="0"/>
              </a:spcAft>
              <a:buNone/>
              <a:defRPr sz="1400"/>
            </a:lvl5pPr>
            <a:lvl6pPr lvl="5" algn="ctr" rtl="0">
              <a:spcBef>
                <a:spcPts val="0"/>
              </a:spcBef>
              <a:spcAft>
                <a:spcPts val="0"/>
              </a:spcAft>
              <a:buNone/>
              <a:defRPr sz="1400"/>
            </a:lvl6pPr>
            <a:lvl7pPr lvl="6" algn="ctr" rtl="0">
              <a:spcBef>
                <a:spcPts val="0"/>
              </a:spcBef>
              <a:spcAft>
                <a:spcPts val="0"/>
              </a:spcAft>
              <a:buNone/>
              <a:defRPr sz="1400"/>
            </a:lvl7pPr>
            <a:lvl8pPr lvl="7" algn="ctr" rtl="0">
              <a:spcBef>
                <a:spcPts val="0"/>
              </a:spcBef>
              <a:spcAft>
                <a:spcPts val="0"/>
              </a:spcAft>
              <a:buNone/>
              <a:defRPr sz="1400"/>
            </a:lvl8pPr>
            <a:lvl9pPr lvl="8" algn="ctr" rtl="0">
              <a:spcBef>
                <a:spcPts val="0"/>
              </a:spcBef>
              <a:spcAft>
                <a:spcPts val="0"/>
              </a:spcAft>
              <a:buNone/>
              <a:defRPr sz="1400"/>
            </a:lvl9pPr>
          </a:lstStyle>
          <a:p>
            <a:endParaRPr/>
          </a:p>
        </p:txBody>
      </p:sp>
      <p:sp>
        <p:nvSpPr>
          <p:cNvPr id="104" name="Google Shape;104;p16"/>
          <p:cNvSpPr txBox="1">
            <a:spLocks noGrp="1"/>
          </p:cNvSpPr>
          <p:nvPr>
            <p:ph type="title"/>
          </p:nvPr>
        </p:nvSpPr>
        <p:spPr>
          <a:xfrm>
            <a:off x="913325" y="2472427"/>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05" name="Google Shape;105;p16"/>
          <p:cNvSpPr txBox="1">
            <a:spLocks noGrp="1"/>
          </p:cNvSpPr>
          <p:nvPr>
            <p:ph type="title" idx="4"/>
          </p:nvPr>
        </p:nvSpPr>
        <p:spPr>
          <a:xfrm>
            <a:off x="6430700" y="2472427"/>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06" name="Google Shape;106;p16"/>
          <p:cNvSpPr txBox="1">
            <a:spLocks noGrp="1"/>
          </p:cNvSpPr>
          <p:nvPr>
            <p:ph type="title" idx="5"/>
          </p:nvPr>
        </p:nvSpPr>
        <p:spPr>
          <a:xfrm>
            <a:off x="3672000" y="2472427"/>
            <a:ext cx="18000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1800"/>
              <a:buNone/>
              <a:defRPr sz="2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07" name="Google Shape;107;p16"/>
          <p:cNvSpPr txBox="1">
            <a:spLocks noGrp="1"/>
          </p:cNvSpPr>
          <p:nvPr>
            <p:ph type="title" idx="6"/>
          </p:nvPr>
        </p:nvSpPr>
        <p:spPr>
          <a:xfrm>
            <a:off x="714125" y="544075"/>
            <a:ext cx="7715700" cy="365700"/>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accent2"/>
              </a:buClr>
              <a:buSzPts val="2400"/>
              <a:buNone/>
              <a:defRPr sz="3000"/>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a:p>
        </p:txBody>
      </p:sp>
      <p:sp>
        <p:nvSpPr>
          <p:cNvPr id="108" name="Google Shape;108;p16"/>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1912337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 type="tx">
  <p:cSld name="TITLE_AND_BODY">
    <p:bg>
      <p:bgPr>
        <a:solidFill>
          <a:schemeClr val="lt2"/>
        </a:solidFill>
        <a:effectLst/>
      </p:bgPr>
    </p:bg>
    <p:spTree>
      <p:nvGrpSpPr>
        <p:cNvPr id="1" name="Shape 20"/>
        <p:cNvGrpSpPr/>
        <p:nvPr/>
      </p:nvGrpSpPr>
      <p:grpSpPr>
        <a:xfrm>
          <a:off x="0" y="0"/>
          <a:ext cx="0" cy="0"/>
          <a:chOff x="0" y="0"/>
          <a:chExt cx="0" cy="0"/>
        </a:xfrm>
      </p:grpSpPr>
      <p:pic>
        <p:nvPicPr>
          <p:cNvPr id="21" name="Google Shape;21;p4"/>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22" name="Google Shape;22;p4"/>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23" name="Google Shape;23;p4"/>
          <p:cNvSpPr txBox="1">
            <a:spLocks noGrp="1"/>
          </p:cNvSpPr>
          <p:nvPr>
            <p:ph type="title"/>
          </p:nvPr>
        </p:nvSpPr>
        <p:spPr>
          <a:xfrm>
            <a:off x="714125" y="543950"/>
            <a:ext cx="7716000" cy="883406"/>
          </a:xfrm>
          <a:prstGeom prst="rect">
            <a:avLst/>
          </a:prstGeom>
        </p:spPr>
        <p:txBody>
          <a:bodyPr spcFirstLastPara="1" wrap="square" lIns="91425" tIns="91425" rIns="91425" bIns="91425" anchor="ctr" anchorCtr="0">
            <a:noAutofit/>
          </a:bodyPr>
          <a:lstStyle>
            <a:lvl1pPr lvl="0" algn="ctr" rtl="0">
              <a:spcBef>
                <a:spcPts val="0"/>
              </a:spcBef>
              <a:spcAft>
                <a:spcPts val="0"/>
              </a:spcAft>
              <a:buClr>
                <a:schemeClr val="lt1"/>
              </a:buClr>
              <a:buSzPts val="2400"/>
              <a:buNone/>
              <a:defRPr sz="24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dirty="0"/>
          </a:p>
        </p:txBody>
      </p:sp>
      <p:sp>
        <p:nvSpPr>
          <p:cNvPr id="24" name="Google Shape;24;p4"/>
          <p:cNvSpPr txBox="1">
            <a:spLocks noGrp="1"/>
          </p:cNvSpPr>
          <p:nvPr>
            <p:ph type="body" idx="1"/>
          </p:nvPr>
        </p:nvSpPr>
        <p:spPr>
          <a:xfrm>
            <a:off x="714000" y="1516565"/>
            <a:ext cx="7716000" cy="3082985"/>
          </a:xfrm>
          <a:prstGeom prst="rect">
            <a:avLst/>
          </a:prstGeom>
        </p:spPr>
        <p:txBody>
          <a:bodyPr spcFirstLastPara="1" wrap="square" lIns="91425" tIns="91425" rIns="91425" bIns="91425" anchor="t" anchorCtr="0">
            <a:noAutofit/>
          </a:bodyPr>
          <a:lstStyle>
            <a:lvl1pPr marL="457200" lvl="0" indent="-311150" rtl="0">
              <a:spcBef>
                <a:spcPts val="0"/>
              </a:spcBef>
              <a:spcAft>
                <a:spcPts val="0"/>
              </a:spcAft>
              <a:buSzPts val="1300"/>
              <a:buFont typeface="Abel"/>
              <a:buChar char="●"/>
              <a:defRPr sz="1600"/>
            </a:lvl1pPr>
            <a:lvl2pPr marL="914400" lvl="1" indent="-311150" rtl="0">
              <a:spcBef>
                <a:spcPts val="1600"/>
              </a:spcBef>
              <a:spcAft>
                <a:spcPts val="0"/>
              </a:spcAft>
              <a:buSzPts val="1300"/>
              <a:buFont typeface="Roboto Condensed Light"/>
              <a:buChar char="○"/>
              <a:defRPr sz="1300"/>
            </a:lvl2pPr>
            <a:lvl3pPr marL="1371600" lvl="2" indent="-311150" rtl="0">
              <a:spcBef>
                <a:spcPts val="1600"/>
              </a:spcBef>
              <a:spcAft>
                <a:spcPts val="0"/>
              </a:spcAft>
              <a:buSzPts val="1300"/>
              <a:buFont typeface="Roboto Condensed Light"/>
              <a:buChar char="■"/>
              <a:defRPr sz="1300"/>
            </a:lvl3pPr>
            <a:lvl4pPr marL="1828800" lvl="3" indent="-311150" rtl="0">
              <a:spcBef>
                <a:spcPts val="1600"/>
              </a:spcBef>
              <a:spcAft>
                <a:spcPts val="0"/>
              </a:spcAft>
              <a:buSzPts val="1300"/>
              <a:buFont typeface="Roboto Condensed Light"/>
              <a:buChar char="●"/>
              <a:defRPr sz="1300"/>
            </a:lvl4pPr>
            <a:lvl5pPr marL="2286000" lvl="4" indent="-311150" rtl="0">
              <a:spcBef>
                <a:spcPts val="1600"/>
              </a:spcBef>
              <a:spcAft>
                <a:spcPts val="0"/>
              </a:spcAft>
              <a:buSzPts val="1300"/>
              <a:buFont typeface="Roboto Condensed Light"/>
              <a:buChar char="○"/>
              <a:defRPr sz="1300"/>
            </a:lvl5pPr>
            <a:lvl6pPr marL="2743200" lvl="5" indent="-311150" rtl="0">
              <a:spcBef>
                <a:spcPts val="1600"/>
              </a:spcBef>
              <a:spcAft>
                <a:spcPts val="0"/>
              </a:spcAft>
              <a:buSzPts val="1300"/>
              <a:buFont typeface="Roboto Condensed Light"/>
              <a:buChar char="■"/>
              <a:defRPr sz="1300"/>
            </a:lvl6pPr>
            <a:lvl7pPr marL="3200400" lvl="6" indent="-311150" rtl="0">
              <a:spcBef>
                <a:spcPts val="1600"/>
              </a:spcBef>
              <a:spcAft>
                <a:spcPts val="0"/>
              </a:spcAft>
              <a:buSzPts val="1300"/>
              <a:buFont typeface="Roboto Condensed Light"/>
              <a:buChar char="●"/>
              <a:defRPr sz="1300"/>
            </a:lvl7pPr>
            <a:lvl8pPr marL="3657600" lvl="7" indent="-311150" rtl="0">
              <a:spcBef>
                <a:spcPts val="1600"/>
              </a:spcBef>
              <a:spcAft>
                <a:spcPts val="0"/>
              </a:spcAft>
              <a:buSzPts val="1300"/>
              <a:buFont typeface="Roboto Condensed Light"/>
              <a:buChar char="○"/>
              <a:defRPr sz="1300"/>
            </a:lvl8pPr>
            <a:lvl9pPr marL="4114800" lvl="8" indent="-311150" rtl="0">
              <a:spcBef>
                <a:spcPts val="1600"/>
              </a:spcBef>
              <a:spcAft>
                <a:spcPts val="1600"/>
              </a:spcAft>
              <a:buSzPts val="1300"/>
              <a:buFont typeface="Roboto Condensed Light"/>
              <a:buChar char="■"/>
              <a:defRPr sz="1300"/>
            </a:lvl9pPr>
          </a:lstStyle>
          <a:p>
            <a:endParaRPr dirty="0"/>
          </a:p>
        </p:txBody>
      </p:sp>
      <p:sp>
        <p:nvSpPr>
          <p:cNvPr id="25" name="Google Shape;25;p4"/>
          <p:cNvSpPr/>
          <p:nvPr/>
        </p:nvSpPr>
        <p:spPr>
          <a:xfrm>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only" type="titleOnly">
  <p:cSld name="TITLE_ONLY">
    <p:bg>
      <p:bgPr>
        <a:solidFill>
          <a:schemeClr val="lt2"/>
        </a:solidFill>
        <a:effectLst/>
      </p:bgPr>
    </p:bg>
    <p:spTree>
      <p:nvGrpSpPr>
        <p:cNvPr id="1" name="Shape 34"/>
        <p:cNvGrpSpPr/>
        <p:nvPr/>
      </p:nvGrpSpPr>
      <p:grpSpPr>
        <a:xfrm>
          <a:off x="0" y="0"/>
          <a:ext cx="0" cy="0"/>
          <a:chOff x="0" y="0"/>
          <a:chExt cx="0" cy="0"/>
        </a:xfrm>
      </p:grpSpPr>
      <p:pic>
        <p:nvPicPr>
          <p:cNvPr id="35" name="Google Shape;35;p6"/>
          <p:cNvPicPr preferRelativeResize="0"/>
          <p:nvPr/>
        </p:nvPicPr>
        <p:blipFill>
          <a:blip r:embed="rId2">
            <a:alphaModFix amt="75000"/>
          </a:blip>
          <a:stretch>
            <a:fillRect/>
          </a:stretch>
        </p:blipFill>
        <p:spPr>
          <a:xfrm>
            <a:off x="0" y="0"/>
            <a:ext cx="2060450" cy="1984276"/>
          </a:xfrm>
          <a:prstGeom prst="rect">
            <a:avLst/>
          </a:prstGeom>
          <a:noFill/>
          <a:ln>
            <a:noFill/>
          </a:ln>
        </p:spPr>
      </p:pic>
      <p:pic>
        <p:nvPicPr>
          <p:cNvPr id="36" name="Google Shape;36;p6"/>
          <p:cNvPicPr preferRelativeResize="0"/>
          <p:nvPr/>
        </p:nvPicPr>
        <p:blipFill>
          <a:blip r:embed="rId2">
            <a:alphaModFix amt="75000"/>
          </a:blip>
          <a:stretch>
            <a:fillRect/>
          </a:stretch>
        </p:blipFill>
        <p:spPr>
          <a:xfrm rot="10800000">
            <a:off x="7083550" y="3159225"/>
            <a:ext cx="2060450" cy="1984276"/>
          </a:xfrm>
          <a:prstGeom prst="rect">
            <a:avLst/>
          </a:prstGeom>
          <a:noFill/>
          <a:ln>
            <a:noFill/>
          </a:ln>
        </p:spPr>
      </p:pic>
      <p:sp>
        <p:nvSpPr>
          <p:cNvPr id="37" name="Google Shape;37;p6"/>
          <p:cNvSpPr txBox="1">
            <a:spLocks noGrp="1"/>
          </p:cNvSpPr>
          <p:nvPr>
            <p:ph type="title"/>
          </p:nvPr>
        </p:nvSpPr>
        <p:spPr>
          <a:xfrm>
            <a:off x="714125" y="546825"/>
            <a:ext cx="7716000" cy="365700"/>
          </a:xfrm>
          <a:prstGeom prst="rect">
            <a:avLst/>
          </a:prstGeom>
        </p:spPr>
        <p:txBody>
          <a:bodyPr spcFirstLastPara="1" wrap="square" lIns="91425" tIns="91425" rIns="91425" bIns="91425" anchor="ctr" anchorCtr="0">
            <a:noAutofit/>
          </a:bodyPr>
          <a:lstStyle>
            <a:lvl1pPr lvl="0" rtl="0">
              <a:spcBef>
                <a:spcPts val="0"/>
              </a:spcBef>
              <a:spcAft>
                <a:spcPts val="0"/>
              </a:spcAft>
              <a:buSzPts val="2400"/>
              <a:buNone/>
              <a:defRPr sz="3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
        <p:nvSpPr>
          <p:cNvPr id="38" name="Google Shape;38;p6"/>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lt2"/>
        </a:solidFill>
        <a:effectLst/>
      </p:bgPr>
    </p:bg>
    <p:spTree>
      <p:nvGrpSpPr>
        <p:cNvPr id="1" name="Shape 45"/>
        <p:cNvGrpSpPr/>
        <p:nvPr/>
      </p:nvGrpSpPr>
      <p:grpSpPr>
        <a:xfrm>
          <a:off x="0" y="0"/>
          <a:ext cx="0" cy="0"/>
          <a:chOff x="0" y="0"/>
          <a:chExt cx="0" cy="0"/>
        </a:xfrm>
      </p:grpSpPr>
      <p:pic>
        <p:nvPicPr>
          <p:cNvPr id="46" name="Google Shape;46;p8"/>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47" name="Google Shape;47;p8"/>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8"/>
          <p:cNvSpPr txBox="1">
            <a:spLocks noGrp="1"/>
          </p:cNvSpPr>
          <p:nvPr>
            <p:ph type="title"/>
          </p:nvPr>
        </p:nvSpPr>
        <p:spPr>
          <a:xfrm>
            <a:off x="2230800" y="1304550"/>
            <a:ext cx="4682400" cy="25344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600"/>
              <a:buNone/>
              <a:defRPr sz="7000"/>
            </a:lvl1pPr>
            <a:lvl2pPr lvl="1" algn="ctr" rtl="0">
              <a:spcBef>
                <a:spcPts val="0"/>
              </a:spcBef>
              <a:spcAft>
                <a:spcPts val="0"/>
              </a:spcAft>
              <a:buClr>
                <a:schemeClr val="lt1"/>
              </a:buClr>
              <a:buSzPts val="3600"/>
              <a:buNone/>
              <a:defRPr sz="3600">
                <a:solidFill>
                  <a:schemeClr val="lt1"/>
                </a:solidFill>
              </a:defRPr>
            </a:lvl2pPr>
            <a:lvl3pPr lvl="2" algn="ctr" rtl="0">
              <a:spcBef>
                <a:spcPts val="0"/>
              </a:spcBef>
              <a:spcAft>
                <a:spcPts val="0"/>
              </a:spcAft>
              <a:buClr>
                <a:schemeClr val="lt1"/>
              </a:buClr>
              <a:buSzPts val="3600"/>
              <a:buNone/>
              <a:defRPr sz="3600">
                <a:solidFill>
                  <a:schemeClr val="lt1"/>
                </a:solidFill>
              </a:defRPr>
            </a:lvl3pPr>
            <a:lvl4pPr lvl="3" algn="ctr" rtl="0">
              <a:spcBef>
                <a:spcPts val="0"/>
              </a:spcBef>
              <a:spcAft>
                <a:spcPts val="0"/>
              </a:spcAft>
              <a:buClr>
                <a:schemeClr val="lt1"/>
              </a:buClr>
              <a:buSzPts val="3600"/>
              <a:buNone/>
              <a:defRPr sz="3600">
                <a:solidFill>
                  <a:schemeClr val="lt1"/>
                </a:solidFill>
              </a:defRPr>
            </a:lvl4pPr>
            <a:lvl5pPr lvl="4" algn="ctr" rtl="0">
              <a:spcBef>
                <a:spcPts val="0"/>
              </a:spcBef>
              <a:spcAft>
                <a:spcPts val="0"/>
              </a:spcAft>
              <a:buClr>
                <a:schemeClr val="lt1"/>
              </a:buClr>
              <a:buSzPts val="3600"/>
              <a:buNone/>
              <a:defRPr sz="3600">
                <a:solidFill>
                  <a:schemeClr val="lt1"/>
                </a:solidFill>
              </a:defRPr>
            </a:lvl5pPr>
            <a:lvl6pPr lvl="5" algn="ctr" rtl="0">
              <a:spcBef>
                <a:spcPts val="0"/>
              </a:spcBef>
              <a:spcAft>
                <a:spcPts val="0"/>
              </a:spcAft>
              <a:buClr>
                <a:schemeClr val="lt1"/>
              </a:buClr>
              <a:buSzPts val="3600"/>
              <a:buNone/>
              <a:defRPr sz="3600">
                <a:solidFill>
                  <a:schemeClr val="lt1"/>
                </a:solidFill>
              </a:defRPr>
            </a:lvl6pPr>
            <a:lvl7pPr lvl="6" algn="ctr" rtl="0">
              <a:spcBef>
                <a:spcPts val="0"/>
              </a:spcBef>
              <a:spcAft>
                <a:spcPts val="0"/>
              </a:spcAft>
              <a:buClr>
                <a:schemeClr val="lt1"/>
              </a:buClr>
              <a:buSzPts val="3600"/>
              <a:buNone/>
              <a:defRPr sz="3600">
                <a:solidFill>
                  <a:schemeClr val="lt1"/>
                </a:solidFill>
              </a:defRPr>
            </a:lvl7pPr>
            <a:lvl8pPr lvl="7" algn="ctr" rtl="0">
              <a:spcBef>
                <a:spcPts val="0"/>
              </a:spcBef>
              <a:spcAft>
                <a:spcPts val="0"/>
              </a:spcAft>
              <a:buClr>
                <a:schemeClr val="lt1"/>
              </a:buClr>
              <a:buSzPts val="3600"/>
              <a:buNone/>
              <a:defRPr sz="3600">
                <a:solidFill>
                  <a:schemeClr val="lt1"/>
                </a:solidFill>
              </a:defRPr>
            </a:lvl8pPr>
            <a:lvl9pPr lvl="8" algn="ctr" rtl="0">
              <a:spcBef>
                <a:spcPts val="0"/>
              </a:spcBef>
              <a:spcAft>
                <a:spcPts val="0"/>
              </a:spcAft>
              <a:buClr>
                <a:schemeClr val="lt1"/>
              </a:buClr>
              <a:buSzPts val="3600"/>
              <a:buNone/>
              <a:defRPr sz="3600">
                <a:solidFill>
                  <a:schemeClr val="lt1"/>
                </a:solidFill>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Quote">
  <p:cSld name="SECTION_HEADER_1">
    <p:bg>
      <p:bgPr>
        <a:solidFill>
          <a:schemeClr val="lt2"/>
        </a:solidFill>
        <a:effectLst/>
      </p:bgPr>
    </p:bg>
    <p:spTree>
      <p:nvGrpSpPr>
        <p:cNvPr id="1" name="Shape 157"/>
        <p:cNvGrpSpPr/>
        <p:nvPr/>
      </p:nvGrpSpPr>
      <p:grpSpPr>
        <a:xfrm>
          <a:off x="0" y="0"/>
          <a:ext cx="0" cy="0"/>
          <a:chOff x="0" y="0"/>
          <a:chExt cx="0" cy="0"/>
        </a:xfrm>
      </p:grpSpPr>
      <p:pic>
        <p:nvPicPr>
          <p:cNvPr id="158" name="Google Shape;158;p21"/>
          <p:cNvPicPr preferRelativeResize="0"/>
          <p:nvPr/>
        </p:nvPicPr>
        <p:blipFill>
          <a:blip r:embed="rId2">
            <a:alphaModFix amt="35000"/>
          </a:blip>
          <a:stretch>
            <a:fillRect/>
          </a:stretch>
        </p:blipFill>
        <p:spPr>
          <a:xfrm>
            <a:off x="1176338" y="1157288"/>
            <a:ext cx="6791325" cy="2828925"/>
          </a:xfrm>
          <a:prstGeom prst="rect">
            <a:avLst/>
          </a:prstGeom>
          <a:noFill/>
          <a:ln>
            <a:noFill/>
          </a:ln>
        </p:spPr>
      </p:pic>
      <p:sp>
        <p:nvSpPr>
          <p:cNvPr id="159" name="Google Shape;159;p21"/>
          <p:cNvSpPr txBox="1">
            <a:spLocks noGrp="1"/>
          </p:cNvSpPr>
          <p:nvPr>
            <p:ph type="subTitle" idx="1"/>
          </p:nvPr>
        </p:nvSpPr>
        <p:spPr>
          <a:xfrm>
            <a:off x="1091607" y="4188365"/>
            <a:ext cx="6960787" cy="4104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None/>
              <a:defRPr sz="1400"/>
            </a:lvl1pPr>
            <a:lvl2pPr lvl="1" rtl="0">
              <a:spcBef>
                <a:spcPts val="0"/>
              </a:spcBef>
              <a:spcAft>
                <a:spcPts val="0"/>
              </a:spcAft>
              <a:buNone/>
              <a:defRPr sz="2000"/>
            </a:lvl2pPr>
            <a:lvl3pPr lvl="2" rtl="0">
              <a:spcBef>
                <a:spcPts val="0"/>
              </a:spcBef>
              <a:spcAft>
                <a:spcPts val="0"/>
              </a:spcAft>
              <a:buNone/>
              <a:defRPr sz="2000"/>
            </a:lvl3pPr>
            <a:lvl4pPr lvl="3" rtl="0">
              <a:spcBef>
                <a:spcPts val="0"/>
              </a:spcBef>
              <a:spcAft>
                <a:spcPts val="0"/>
              </a:spcAft>
              <a:buNone/>
              <a:defRPr sz="2000"/>
            </a:lvl4pPr>
            <a:lvl5pPr lvl="4" rtl="0">
              <a:spcBef>
                <a:spcPts val="0"/>
              </a:spcBef>
              <a:spcAft>
                <a:spcPts val="0"/>
              </a:spcAft>
              <a:buNone/>
              <a:defRPr sz="2000"/>
            </a:lvl5pPr>
            <a:lvl6pPr lvl="5" rtl="0">
              <a:spcBef>
                <a:spcPts val="0"/>
              </a:spcBef>
              <a:spcAft>
                <a:spcPts val="0"/>
              </a:spcAft>
              <a:buNone/>
              <a:defRPr sz="2000"/>
            </a:lvl6pPr>
            <a:lvl7pPr lvl="6" rtl="0">
              <a:spcBef>
                <a:spcPts val="0"/>
              </a:spcBef>
              <a:spcAft>
                <a:spcPts val="0"/>
              </a:spcAft>
              <a:buNone/>
              <a:defRPr sz="2000"/>
            </a:lvl7pPr>
            <a:lvl8pPr lvl="7" rtl="0">
              <a:spcBef>
                <a:spcPts val="0"/>
              </a:spcBef>
              <a:spcAft>
                <a:spcPts val="0"/>
              </a:spcAft>
              <a:buNone/>
              <a:defRPr sz="2000"/>
            </a:lvl8pPr>
            <a:lvl9pPr lvl="8" rtl="0">
              <a:spcBef>
                <a:spcPts val="0"/>
              </a:spcBef>
              <a:spcAft>
                <a:spcPts val="0"/>
              </a:spcAft>
              <a:buNone/>
              <a:defRPr sz="2000"/>
            </a:lvl9pPr>
          </a:lstStyle>
          <a:p>
            <a:endParaRPr dirty="0"/>
          </a:p>
        </p:txBody>
      </p:sp>
      <p:sp>
        <p:nvSpPr>
          <p:cNvPr id="160" name="Google Shape;160;p21"/>
          <p:cNvSpPr txBox="1">
            <a:spLocks noGrp="1"/>
          </p:cNvSpPr>
          <p:nvPr>
            <p:ph type="title"/>
          </p:nvPr>
        </p:nvSpPr>
        <p:spPr>
          <a:xfrm>
            <a:off x="1091607" y="783771"/>
            <a:ext cx="6960787" cy="3317965"/>
          </a:xfrm>
          <a:prstGeom prst="rect">
            <a:avLst/>
          </a:prstGeom>
        </p:spPr>
        <p:txBody>
          <a:bodyPr spcFirstLastPara="1" wrap="square" lIns="91425" tIns="91425" rIns="91425" bIns="91425" anchor="ctr" anchorCtr="0">
            <a:noAutofit/>
          </a:bodyPr>
          <a:lstStyle>
            <a:lvl1pPr lvl="0" algn="ctr" rtl="0">
              <a:lnSpc>
                <a:spcPct val="115000"/>
              </a:lnSpc>
              <a:spcBef>
                <a:spcPts val="0"/>
              </a:spcBef>
              <a:spcAft>
                <a:spcPts val="0"/>
              </a:spcAft>
              <a:buClr>
                <a:schemeClr val="accent2"/>
              </a:buClr>
              <a:buSzPts val="2400"/>
              <a:buNone/>
              <a:defRPr sz="2000">
                <a:solidFill>
                  <a:schemeClr val="dk2"/>
                </a:solidFill>
              </a:defRPr>
            </a:lvl1pPr>
            <a:lvl2pPr lvl="1" algn="ctr" rtl="0">
              <a:spcBef>
                <a:spcPts val="0"/>
              </a:spcBef>
              <a:spcAft>
                <a:spcPts val="0"/>
              </a:spcAft>
              <a:buClr>
                <a:schemeClr val="accent2"/>
              </a:buClr>
              <a:buSzPts val="3600"/>
              <a:buNone/>
              <a:defRPr sz="3600">
                <a:solidFill>
                  <a:schemeClr val="accent2"/>
                </a:solidFill>
              </a:defRPr>
            </a:lvl2pPr>
            <a:lvl3pPr lvl="2" algn="ctr" rtl="0">
              <a:spcBef>
                <a:spcPts val="0"/>
              </a:spcBef>
              <a:spcAft>
                <a:spcPts val="0"/>
              </a:spcAft>
              <a:buClr>
                <a:schemeClr val="accent2"/>
              </a:buClr>
              <a:buSzPts val="3600"/>
              <a:buNone/>
              <a:defRPr sz="3600">
                <a:solidFill>
                  <a:schemeClr val="accent2"/>
                </a:solidFill>
              </a:defRPr>
            </a:lvl3pPr>
            <a:lvl4pPr lvl="3" algn="ctr" rtl="0">
              <a:spcBef>
                <a:spcPts val="0"/>
              </a:spcBef>
              <a:spcAft>
                <a:spcPts val="0"/>
              </a:spcAft>
              <a:buClr>
                <a:schemeClr val="accent2"/>
              </a:buClr>
              <a:buSzPts val="3600"/>
              <a:buNone/>
              <a:defRPr sz="3600">
                <a:solidFill>
                  <a:schemeClr val="accent2"/>
                </a:solidFill>
              </a:defRPr>
            </a:lvl4pPr>
            <a:lvl5pPr lvl="4" algn="ctr" rtl="0">
              <a:spcBef>
                <a:spcPts val="0"/>
              </a:spcBef>
              <a:spcAft>
                <a:spcPts val="0"/>
              </a:spcAft>
              <a:buClr>
                <a:schemeClr val="accent2"/>
              </a:buClr>
              <a:buSzPts val="3600"/>
              <a:buNone/>
              <a:defRPr sz="3600">
                <a:solidFill>
                  <a:schemeClr val="accent2"/>
                </a:solidFill>
              </a:defRPr>
            </a:lvl5pPr>
            <a:lvl6pPr lvl="5" algn="ctr" rtl="0">
              <a:spcBef>
                <a:spcPts val="0"/>
              </a:spcBef>
              <a:spcAft>
                <a:spcPts val="0"/>
              </a:spcAft>
              <a:buClr>
                <a:schemeClr val="accent2"/>
              </a:buClr>
              <a:buSzPts val="3600"/>
              <a:buNone/>
              <a:defRPr sz="3600">
                <a:solidFill>
                  <a:schemeClr val="accent2"/>
                </a:solidFill>
              </a:defRPr>
            </a:lvl6pPr>
            <a:lvl7pPr lvl="6" algn="ctr" rtl="0">
              <a:spcBef>
                <a:spcPts val="0"/>
              </a:spcBef>
              <a:spcAft>
                <a:spcPts val="0"/>
              </a:spcAft>
              <a:buClr>
                <a:schemeClr val="accent2"/>
              </a:buClr>
              <a:buSzPts val="3600"/>
              <a:buNone/>
              <a:defRPr sz="3600">
                <a:solidFill>
                  <a:schemeClr val="accent2"/>
                </a:solidFill>
              </a:defRPr>
            </a:lvl7pPr>
            <a:lvl8pPr lvl="7" algn="ctr" rtl="0">
              <a:spcBef>
                <a:spcPts val="0"/>
              </a:spcBef>
              <a:spcAft>
                <a:spcPts val="0"/>
              </a:spcAft>
              <a:buClr>
                <a:schemeClr val="accent2"/>
              </a:buClr>
              <a:buSzPts val="3600"/>
              <a:buNone/>
              <a:defRPr sz="3600">
                <a:solidFill>
                  <a:schemeClr val="accent2"/>
                </a:solidFill>
              </a:defRPr>
            </a:lvl8pPr>
            <a:lvl9pPr lvl="8" algn="ctr" rtl="0">
              <a:spcBef>
                <a:spcPts val="0"/>
              </a:spcBef>
              <a:spcAft>
                <a:spcPts val="0"/>
              </a:spcAft>
              <a:buClr>
                <a:schemeClr val="accent2"/>
              </a:buClr>
              <a:buSzPts val="3600"/>
              <a:buNone/>
              <a:defRPr sz="3600">
                <a:solidFill>
                  <a:schemeClr val="accent2"/>
                </a:solidFill>
              </a:defRPr>
            </a:lvl9pPr>
          </a:lstStyle>
          <a:p>
            <a:endParaRPr dirty="0"/>
          </a:p>
        </p:txBody>
      </p:sp>
      <p:sp>
        <p:nvSpPr>
          <p:cNvPr id="161" name="Google Shape;161;p21"/>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ackground">
  <p:cSld name="SECTION_HEADER_1_3_1_1">
    <p:bg>
      <p:bgPr>
        <a:solidFill>
          <a:schemeClr val="lt2"/>
        </a:solidFill>
        <a:effectLst/>
      </p:bgPr>
    </p:bg>
    <p:spTree>
      <p:nvGrpSpPr>
        <p:cNvPr id="1" name="Shape 162"/>
        <p:cNvGrpSpPr/>
        <p:nvPr/>
      </p:nvGrpSpPr>
      <p:grpSpPr>
        <a:xfrm>
          <a:off x="0" y="0"/>
          <a:ext cx="0" cy="0"/>
          <a:chOff x="0" y="0"/>
          <a:chExt cx="0" cy="0"/>
        </a:xfrm>
      </p:grpSpPr>
      <p:pic>
        <p:nvPicPr>
          <p:cNvPr id="163" name="Google Shape;163;p22"/>
          <p:cNvPicPr preferRelativeResize="0"/>
          <p:nvPr/>
        </p:nvPicPr>
        <p:blipFill>
          <a:blip r:embed="rId2">
            <a:alphaModFix amt="75000"/>
          </a:blip>
          <a:stretch>
            <a:fillRect/>
          </a:stretch>
        </p:blipFill>
        <p:spPr>
          <a:xfrm>
            <a:off x="0" y="1519237"/>
            <a:ext cx="2060450" cy="1984276"/>
          </a:xfrm>
          <a:prstGeom prst="rect">
            <a:avLst/>
          </a:prstGeom>
          <a:noFill/>
          <a:ln>
            <a:noFill/>
          </a:ln>
        </p:spPr>
      </p:pic>
      <p:pic>
        <p:nvPicPr>
          <p:cNvPr id="164" name="Google Shape;164;p22"/>
          <p:cNvPicPr preferRelativeResize="0"/>
          <p:nvPr/>
        </p:nvPicPr>
        <p:blipFill>
          <a:blip r:embed="rId2">
            <a:alphaModFix amt="75000"/>
          </a:blip>
          <a:stretch>
            <a:fillRect/>
          </a:stretch>
        </p:blipFill>
        <p:spPr>
          <a:xfrm rot="10800000">
            <a:off x="7083550" y="1639987"/>
            <a:ext cx="2060450" cy="1984276"/>
          </a:xfrm>
          <a:prstGeom prst="rect">
            <a:avLst/>
          </a:prstGeom>
          <a:noFill/>
          <a:ln>
            <a:noFill/>
          </a:ln>
        </p:spPr>
      </p:pic>
      <p:sp>
        <p:nvSpPr>
          <p:cNvPr id="165" name="Google Shape;165;p22"/>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ackground 1">
  <p:cSld name="SECTION_HEADER_1_3_1_1_1">
    <p:bg>
      <p:bgPr>
        <a:solidFill>
          <a:schemeClr val="lt2"/>
        </a:solidFill>
        <a:effectLst/>
      </p:bgPr>
    </p:bg>
    <p:spTree>
      <p:nvGrpSpPr>
        <p:cNvPr id="1" name="Shape 166"/>
        <p:cNvGrpSpPr/>
        <p:nvPr/>
      </p:nvGrpSpPr>
      <p:grpSpPr>
        <a:xfrm>
          <a:off x="0" y="0"/>
          <a:ext cx="0" cy="0"/>
          <a:chOff x="0" y="0"/>
          <a:chExt cx="0" cy="0"/>
        </a:xfrm>
      </p:grpSpPr>
      <p:sp>
        <p:nvSpPr>
          <p:cNvPr id="167" name="Google Shape;167;p23"/>
          <p:cNvSpPr/>
          <p:nvPr/>
        </p:nvSpPr>
        <p:spPr>
          <a:xfrm flipH="1">
            <a:off x="226985" y="206940"/>
            <a:ext cx="8690031" cy="4729620"/>
          </a:xfrm>
          <a:custGeom>
            <a:avLst/>
            <a:gdLst/>
            <a:ahLst/>
            <a:cxnLst/>
            <a:rect l="l" t="t" r="r" b="b"/>
            <a:pathLst>
              <a:path w="284476" h="182031" fill="none" extrusionOk="0">
                <a:moveTo>
                  <a:pt x="284476" y="174380"/>
                </a:moveTo>
                <a:lnTo>
                  <a:pt x="284476" y="7619"/>
                </a:lnTo>
                <a:cubicBezTo>
                  <a:pt x="280258" y="7619"/>
                  <a:pt x="276824" y="4219"/>
                  <a:pt x="276824" y="1"/>
                </a:cubicBezTo>
                <a:lnTo>
                  <a:pt x="7620" y="1"/>
                </a:lnTo>
                <a:cubicBezTo>
                  <a:pt x="7620" y="4219"/>
                  <a:pt x="4219" y="7619"/>
                  <a:pt x="1" y="7619"/>
                </a:cubicBezTo>
                <a:lnTo>
                  <a:pt x="1" y="174380"/>
                </a:lnTo>
                <a:cubicBezTo>
                  <a:pt x="4219" y="174380"/>
                  <a:pt x="7620" y="177780"/>
                  <a:pt x="7620" y="182031"/>
                </a:cubicBezTo>
                <a:lnTo>
                  <a:pt x="276824" y="182031"/>
                </a:lnTo>
                <a:cubicBezTo>
                  <a:pt x="276824" y="177780"/>
                  <a:pt x="280258" y="174380"/>
                  <a:pt x="284476" y="174380"/>
                </a:cubicBezTo>
                <a:close/>
              </a:path>
            </a:pathLst>
          </a:custGeom>
          <a:noFill/>
          <a:ln w="26975" cap="rnd" cmpd="sng">
            <a:solidFill>
              <a:schemeClr val="accent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68" name="Google Shape;168;p23"/>
          <p:cNvPicPr preferRelativeResize="0"/>
          <p:nvPr/>
        </p:nvPicPr>
        <p:blipFill>
          <a:blip r:embed="rId2">
            <a:alphaModFix amt="55000"/>
          </a:blip>
          <a:stretch>
            <a:fillRect/>
          </a:stretch>
        </p:blipFill>
        <p:spPr>
          <a:xfrm>
            <a:off x="2209800" y="0"/>
            <a:ext cx="2105025" cy="2172326"/>
          </a:xfrm>
          <a:prstGeom prst="rect">
            <a:avLst/>
          </a:prstGeom>
          <a:noFill/>
          <a:ln>
            <a:noFill/>
          </a:ln>
        </p:spPr>
      </p:pic>
      <p:pic>
        <p:nvPicPr>
          <p:cNvPr id="169" name="Google Shape;169;p23"/>
          <p:cNvPicPr preferRelativeResize="0"/>
          <p:nvPr/>
        </p:nvPicPr>
        <p:blipFill>
          <a:blip r:embed="rId2">
            <a:alphaModFix amt="55000"/>
          </a:blip>
          <a:stretch>
            <a:fillRect/>
          </a:stretch>
        </p:blipFill>
        <p:spPr>
          <a:xfrm rot="10800000" flipH="1">
            <a:off x="4829175" y="2971175"/>
            <a:ext cx="2105025" cy="2172326"/>
          </a:xfrm>
          <a:prstGeom prst="rect">
            <a:avLst/>
          </a:prstGeom>
          <a:noFill/>
          <a:ln>
            <a:noFill/>
          </a:ln>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Citação">
    <p:spTree>
      <p:nvGrpSpPr>
        <p:cNvPr id="1" name=""/>
        <p:cNvGrpSpPr/>
        <p:nvPr/>
      </p:nvGrpSpPr>
      <p:grpSpPr>
        <a:xfrm>
          <a:off x="0" y="0"/>
          <a:ext cx="0" cy="0"/>
          <a:chOff x="0" y="0"/>
          <a:chExt cx="0" cy="0"/>
        </a:xfrm>
      </p:grpSpPr>
      <p:sp>
        <p:nvSpPr>
          <p:cNvPr id="3" name="Content Placeholder 2"/>
          <p:cNvSpPr>
            <a:spLocks noGrp="1"/>
          </p:cNvSpPr>
          <p:nvPr>
            <p:ph idx="1"/>
          </p:nvPr>
        </p:nvSpPr>
        <p:spPr>
          <a:xfrm>
            <a:off x="2051721" y="249492"/>
            <a:ext cx="6877173" cy="4374486"/>
          </a:xfrm>
        </p:spPr>
        <p:txBody>
          <a:bodyPr anchor="ctr">
            <a:normAutofit/>
          </a:bodyPr>
          <a:lstStyle>
            <a:lvl1pPr marL="0" indent="0" algn="ctr">
              <a:lnSpc>
                <a:spcPct val="114000"/>
              </a:lnSpc>
              <a:spcBef>
                <a:spcPts val="0"/>
              </a:spcBef>
              <a:buFont typeface="Arial" panose="020B0604020202020204" pitchFamily="34" charset="0"/>
              <a:buNone/>
              <a:defRPr sz="1950" i="1">
                <a:solidFill>
                  <a:schemeClr val="tx1"/>
                </a:solidFill>
                <a:latin typeface="Candara" panose="020E0502030303020204" pitchFamily="34" charset="0"/>
              </a:defRPr>
            </a:lvl1pPr>
            <a:lvl2pPr marL="342900" indent="0">
              <a:buFont typeface="Arial" panose="020B0604020202020204" pitchFamily="34" charset="0"/>
              <a:buNone/>
              <a:defRPr sz="1500">
                <a:solidFill>
                  <a:schemeClr val="tx1"/>
                </a:solidFill>
              </a:defRPr>
            </a:lvl2pPr>
            <a:lvl3pPr marL="685800" indent="0">
              <a:buFont typeface="Arial" panose="020B0604020202020204" pitchFamily="34" charset="0"/>
              <a:buNone/>
              <a:defRPr sz="1500">
                <a:solidFill>
                  <a:schemeClr val="tx1"/>
                </a:solidFill>
              </a:defRPr>
            </a:lvl3pPr>
            <a:lvl4pPr marL="941784" indent="0">
              <a:buFont typeface="Arial" panose="020B0604020202020204" pitchFamily="34" charset="0"/>
              <a:buNone/>
              <a:defRPr sz="1500">
                <a:solidFill>
                  <a:schemeClr val="tx1"/>
                </a:solidFill>
              </a:defRPr>
            </a:lvl4pPr>
            <a:lvl5pPr marL="1197769" indent="0">
              <a:buFont typeface="Arial" panose="020B0604020202020204" pitchFamily="34" charset="0"/>
              <a:buNone/>
              <a:defRPr sz="1500">
                <a:solidFill>
                  <a:schemeClr val="tx1"/>
                </a:solidFill>
              </a:defRPr>
            </a:lvl5pPr>
          </a:lstStyle>
          <a:p>
            <a:pPr lvl="0"/>
            <a:r>
              <a:rPr lang="pt-BR" dirty="0"/>
              <a:t>Editar estilos de texto Mestre</a:t>
            </a:r>
          </a:p>
        </p:txBody>
      </p:sp>
      <p:sp>
        <p:nvSpPr>
          <p:cNvPr id="8" name="Espaço Reservado para Texto 7"/>
          <p:cNvSpPr>
            <a:spLocks noGrp="1"/>
          </p:cNvSpPr>
          <p:nvPr>
            <p:ph type="body" sz="quarter" idx="14" hasCustomPrompt="1"/>
          </p:nvPr>
        </p:nvSpPr>
        <p:spPr>
          <a:xfrm>
            <a:off x="2051720" y="4677408"/>
            <a:ext cx="6877174" cy="378619"/>
          </a:xfrm>
        </p:spPr>
        <p:txBody>
          <a:bodyPr anchor="ctr">
            <a:normAutofit/>
          </a:bodyPr>
          <a:lstStyle>
            <a:lvl1pPr marL="0" indent="0" algn="ctr">
              <a:buFont typeface="Arial" panose="020B0604020202020204" pitchFamily="34" charset="0"/>
              <a:buNone/>
              <a:defRPr sz="1050">
                <a:solidFill>
                  <a:schemeClr val="tx1">
                    <a:lumMod val="65000"/>
                    <a:lumOff val="35000"/>
                  </a:schemeClr>
                </a:solidFill>
              </a:defRPr>
            </a:lvl1pPr>
            <a:lvl2pPr marL="342900" indent="0">
              <a:buFont typeface="Arial" panose="020B0604020202020204" pitchFamily="34" charset="0"/>
              <a:buNone/>
              <a:defRPr/>
            </a:lvl2pPr>
            <a:lvl3pPr marL="685800" indent="0">
              <a:buFont typeface="Arial" panose="020B0604020202020204" pitchFamily="34" charset="0"/>
              <a:buNone/>
              <a:defRPr/>
            </a:lvl3pPr>
            <a:lvl4pPr marL="941784" indent="0">
              <a:buFont typeface="Arial" panose="020B0604020202020204" pitchFamily="34" charset="0"/>
              <a:buNone/>
              <a:defRPr/>
            </a:lvl4pPr>
            <a:lvl5pPr marL="1197769" indent="0">
              <a:buFont typeface="Arial" panose="020B0604020202020204" pitchFamily="34" charset="0"/>
              <a:buNone/>
              <a:defRPr/>
            </a:lvl5pPr>
          </a:lstStyle>
          <a:p>
            <a:pPr lvl="0"/>
            <a:r>
              <a:rPr lang="pt-BR" dirty="0"/>
              <a:t>Editar estilos de texto Mestre</a:t>
            </a:r>
          </a:p>
        </p:txBody>
      </p:sp>
      <p:sp>
        <p:nvSpPr>
          <p:cNvPr id="5" name="Freeform 11">
            <a:extLst>
              <a:ext uri="{FF2B5EF4-FFF2-40B4-BE49-F238E27FC236}">
                <a16:creationId xmlns:a16="http://schemas.microsoft.com/office/drawing/2014/main" id="{80F5513B-36FF-4D41-8C01-8032C2DD2D5F}"/>
              </a:ext>
            </a:extLst>
          </p:cNvPr>
          <p:cNvSpPr/>
          <p:nvPr userDrawn="1"/>
        </p:nvSpPr>
        <p:spPr bwMode="auto">
          <a:xfrm flipV="1">
            <a:off x="58" y="3682995"/>
            <a:ext cx="1358356" cy="381004"/>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Tree>
    <p:extLst>
      <p:ext uri="{BB962C8B-B14F-4D97-AF65-F5344CB8AC3E}">
        <p14:creationId xmlns:p14="http://schemas.microsoft.com/office/powerpoint/2010/main" val="98916287"/>
      </p:ext>
    </p:extLst>
  </p:cSld>
  <p:clrMapOvr>
    <a:masterClrMapping/>
  </p:clrMapOvr>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cSld name="Título e conteúdo">
    <p:spTree>
      <p:nvGrpSpPr>
        <p:cNvPr id="1" name=""/>
        <p:cNvGrpSpPr/>
        <p:nvPr/>
      </p:nvGrpSpPr>
      <p:grpSpPr>
        <a:xfrm>
          <a:off x="0" y="0"/>
          <a:ext cx="0" cy="0"/>
          <a:chOff x="0" y="0"/>
          <a:chExt cx="0" cy="0"/>
        </a:xfrm>
      </p:grpSpPr>
      <p:sp>
        <p:nvSpPr>
          <p:cNvPr id="7" name="Rectangle 6"/>
          <p:cNvSpPr/>
          <p:nvPr/>
        </p:nvSpPr>
        <p:spPr>
          <a:xfrm>
            <a:off x="8210551" y="211931"/>
            <a:ext cx="642097" cy="120015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
        <p:nvSpPr>
          <p:cNvPr id="2" name="Title 1"/>
          <p:cNvSpPr>
            <a:spLocks noGrp="1"/>
          </p:cNvSpPr>
          <p:nvPr>
            <p:ph type="title"/>
          </p:nvPr>
        </p:nvSpPr>
        <p:spPr/>
        <p:txBody>
          <a:bodyPr anchor="ctr"/>
          <a:lstStyle/>
          <a:p>
            <a:r>
              <a:rPr lang="pt-BR"/>
              <a:t>Clique para editar o título mestre</a:t>
            </a:r>
            <a:endParaRPr dirty="0"/>
          </a:p>
        </p:txBody>
      </p:sp>
      <p:sp>
        <p:nvSpPr>
          <p:cNvPr id="3" name="Content Placeholder 2"/>
          <p:cNvSpPr>
            <a:spLocks noGrp="1"/>
          </p:cNvSpPr>
          <p:nvPr>
            <p:ph idx="1"/>
          </p:nvPr>
        </p:nvSpPr>
        <p:spPr/>
        <p:txBody>
          <a:bodyPr/>
          <a:lstStyle>
            <a:lvl1pPr>
              <a:spcBef>
                <a:spcPts val="900"/>
              </a:spcBef>
              <a:spcAft>
                <a:spcPts val="900"/>
              </a:spcAft>
              <a:defRPr sz="2100">
                <a:solidFill>
                  <a:schemeClr val="tx1"/>
                </a:solidFill>
              </a:defRPr>
            </a:lvl1pPr>
            <a:lvl2pPr>
              <a:spcBef>
                <a:spcPts val="450"/>
              </a:spcBef>
              <a:spcAft>
                <a:spcPts val="450"/>
              </a:spcAft>
              <a:defRPr sz="1950">
                <a:solidFill>
                  <a:schemeClr val="tx1"/>
                </a:solidFill>
              </a:defRPr>
            </a:lvl2pPr>
            <a:lvl3pPr>
              <a:spcBef>
                <a:spcPts val="450"/>
              </a:spcBef>
              <a:spcAft>
                <a:spcPts val="450"/>
              </a:spcAft>
              <a:defRPr sz="1800">
                <a:solidFill>
                  <a:schemeClr val="tx1"/>
                </a:solidFill>
              </a:defRPr>
            </a:lvl3pPr>
            <a:lvl4pPr>
              <a:spcBef>
                <a:spcPts val="450"/>
              </a:spcBef>
              <a:spcAft>
                <a:spcPts val="450"/>
              </a:spcAft>
              <a:defRPr sz="1650">
                <a:solidFill>
                  <a:schemeClr val="tx1"/>
                </a:solidFill>
              </a:defRPr>
            </a:lvl4pPr>
            <a:lvl5pPr>
              <a:spcBef>
                <a:spcPts val="450"/>
              </a:spcBef>
              <a:spcAft>
                <a:spcPts val="450"/>
              </a:spcAft>
              <a:defRPr sz="1500">
                <a:solidFill>
                  <a:schemeClr val="tx1"/>
                </a:solidFill>
              </a:defRPr>
            </a:lvl5pPr>
          </a:lstStyle>
          <a:p>
            <a:pPr lvl="0"/>
            <a:r>
              <a:rPr lang="pt-BR"/>
              <a:t>Clique para editar o texto mestre</a:t>
            </a:r>
          </a:p>
          <a:p>
            <a:pPr lvl="1"/>
            <a:r>
              <a:rPr lang="pt-BR"/>
              <a:t>Segundo nível</a:t>
            </a:r>
          </a:p>
          <a:p>
            <a:pPr lvl="2"/>
            <a:r>
              <a:rPr lang="pt-BR"/>
              <a:t>Terceiro nível</a:t>
            </a:r>
          </a:p>
          <a:p>
            <a:pPr lvl="3"/>
            <a:r>
              <a:rPr lang="pt-BR"/>
              <a:t>Quarto nível</a:t>
            </a:r>
          </a:p>
          <a:p>
            <a:pPr lvl="4"/>
            <a:r>
              <a:rPr lang="pt-BR"/>
              <a:t>Quinto nível</a:t>
            </a:r>
            <a:endParaRPr dirty="0"/>
          </a:p>
        </p:txBody>
      </p:sp>
      <p:sp>
        <p:nvSpPr>
          <p:cNvPr id="4" name="Date Placeholder 3"/>
          <p:cNvSpPr>
            <a:spLocks noGrp="1"/>
          </p:cNvSpPr>
          <p:nvPr>
            <p:ph type="dt" sz="half" idx="10"/>
          </p:nvPr>
        </p:nvSpPr>
        <p:spPr/>
        <p:txBody>
          <a:bodyPr/>
          <a:lstStyle/>
          <a:p>
            <a:fld id="{CF5A3544-8550-4F7C-A2B7-57C549D968A4}" type="datetime1">
              <a:rPr lang="pt-BR" smtClean="0"/>
              <a:pPr/>
              <a:t>10/11/2021</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lvl1pPr algn="ctr">
              <a:defRPr/>
            </a:lvl1pPr>
          </a:lstStyle>
          <a:p>
            <a:fld id="{38FDEC19-2326-4C1D-95A6-695BA3D6EBCC}" type="slidenum">
              <a:rPr lang="pt-BR" smtClean="0"/>
              <a:pPr/>
              <a:t>‹nº›</a:t>
            </a:fld>
            <a:endParaRPr lang="pt-BR"/>
          </a:p>
        </p:txBody>
      </p:sp>
      <p:sp>
        <p:nvSpPr>
          <p:cNvPr id="9" name="TextBox 8"/>
          <p:cNvSpPr txBox="1"/>
          <p:nvPr/>
        </p:nvSpPr>
        <p:spPr>
          <a:xfrm>
            <a:off x="223186" y="171450"/>
            <a:ext cx="260909" cy="415498"/>
          </a:xfrm>
          <a:prstGeom prst="rect">
            <a:avLst/>
          </a:prstGeom>
          <a:noFill/>
        </p:spPr>
        <p:txBody>
          <a:bodyPr wrap="square" lIns="0" tIns="0" rIns="0" bIns="0" rtlCol="0">
            <a:spAutoFit/>
          </a:bodyPr>
          <a:lstStyle/>
          <a:p>
            <a:r>
              <a:rPr sz="2700" b="1">
                <a:solidFill>
                  <a:schemeClr val="accent1">
                    <a:lumMod val="60000"/>
                    <a:lumOff val="40000"/>
                  </a:schemeClr>
                </a:solidFill>
              </a:rPr>
              <a:t>+</a:t>
            </a:r>
          </a:p>
        </p:txBody>
      </p:sp>
      <p:sp>
        <p:nvSpPr>
          <p:cNvPr id="10" name="Rectangle 9"/>
          <p:cNvSpPr/>
          <p:nvPr/>
        </p:nvSpPr>
        <p:spPr>
          <a:xfrm>
            <a:off x="8068235" y="211931"/>
            <a:ext cx="91440" cy="120015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sz="1050"/>
          </a:p>
        </p:txBody>
      </p:sp>
    </p:spTree>
    <p:extLst>
      <p:ext uri="{BB962C8B-B14F-4D97-AF65-F5344CB8AC3E}">
        <p14:creationId xmlns:p14="http://schemas.microsoft.com/office/powerpoint/2010/main" val="2881732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dk2"/>
              </a:buClr>
              <a:buSzPts val="2800"/>
              <a:buFont typeface="Libre Baskerville"/>
              <a:buNone/>
              <a:defRPr sz="2800" b="1">
                <a:solidFill>
                  <a:schemeClr val="dk2"/>
                </a:solidFill>
                <a:latin typeface="Libre Baskerville"/>
                <a:ea typeface="Libre Baskerville"/>
                <a:cs typeface="Libre Baskerville"/>
                <a:sym typeface="Libre Baskerville"/>
              </a:defRPr>
            </a:lvl1pPr>
            <a:lvl2pPr lvl="1">
              <a:spcBef>
                <a:spcPts val="0"/>
              </a:spcBef>
              <a:spcAft>
                <a:spcPts val="0"/>
              </a:spcAft>
              <a:buClr>
                <a:schemeClr val="dk2"/>
              </a:buClr>
              <a:buSzPts val="2800"/>
              <a:buNone/>
              <a:defRPr sz="2800">
                <a:solidFill>
                  <a:schemeClr val="dk2"/>
                </a:solidFill>
              </a:defRPr>
            </a:lvl2pPr>
            <a:lvl3pPr lvl="2">
              <a:spcBef>
                <a:spcPts val="0"/>
              </a:spcBef>
              <a:spcAft>
                <a:spcPts val="0"/>
              </a:spcAft>
              <a:buClr>
                <a:schemeClr val="dk2"/>
              </a:buClr>
              <a:buSzPts val="2800"/>
              <a:buNone/>
              <a:defRPr sz="2800">
                <a:solidFill>
                  <a:schemeClr val="dk2"/>
                </a:solidFill>
              </a:defRPr>
            </a:lvl3pPr>
            <a:lvl4pPr lvl="3">
              <a:spcBef>
                <a:spcPts val="0"/>
              </a:spcBef>
              <a:spcAft>
                <a:spcPts val="0"/>
              </a:spcAft>
              <a:buClr>
                <a:schemeClr val="dk2"/>
              </a:buClr>
              <a:buSzPts val="2800"/>
              <a:buNone/>
              <a:defRPr sz="2800">
                <a:solidFill>
                  <a:schemeClr val="dk2"/>
                </a:solidFill>
              </a:defRPr>
            </a:lvl4pPr>
            <a:lvl5pPr lvl="4">
              <a:spcBef>
                <a:spcPts val="0"/>
              </a:spcBef>
              <a:spcAft>
                <a:spcPts val="0"/>
              </a:spcAft>
              <a:buClr>
                <a:schemeClr val="dk2"/>
              </a:buClr>
              <a:buSzPts val="2800"/>
              <a:buNone/>
              <a:defRPr sz="2800">
                <a:solidFill>
                  <a:schemeClr val="dk2"/>
                </a:solidFill>
              </a:defRPr>
            </a:lvl5pPr>
            <a:lvl6pPr lvl="5">
              <a:spcBef>
                <a:spcPts val="0"/>
              </a:spcBef>
              <a:spcAft>
                <a:spcPts val="0"/>
              </a:spcAft>
              <a:buClr>
                <a:schemeClr val="dk2"/>
              </a:buClr>
              <a:buSzPts val="2800"/>
              <a:buNone/>
              <a:defRPr sz="2800">
                <a:solidFill>
                  <a:schemeClr val="dk2"/>
                </a:solidFill>
              </a:defRPr>
            </a:lvl6pPr>
            <a:lvl7pPr lvl="6">
              <a:spcBef>
                <a:spcPts val="0"/>
              </a:spcBef>
              <a:spcAft>
                <a:spcPts val="0"/>
              </a:spcAft>
              <a:buClr>
                <a:schemeClr val="dk2"/>
              </a:buClr>
              <a:buSzPts val="2800"/>
              <a:buNone/>
              <a:defRPr sz="2800">
                <a:solidFill>
                  <a:schemeClr val="dk2"/>
                </a:solidFill>
              </a:defRPr>
            </a:lvl7pPr>
            <a:lvl8pPr lvl="7">
              <a:spcBef>
                <a:spcPts val="0"/>
              </a:spcBef>
              <a:spcAft>
                <a:spcPts val="0"/>
              </a:spcAft>
              <a:buClr>
                <a:schemeClr val="dk2"/>
              </a:buClr>
              <a:buSzPts val="2800"/>
              <a:buNone/>
              <a:defRPr sz="2800">
                <a:solidFill>
                  <a:schemeClr val="dk2"/>
                </a:solidFill>
              </a:defRPr>
            </a:lvl8pPr>
            <a:lvl9pPr lvl="8">
              <a:spcBef>
                <a:spcPts val="0"/>
              </a:spcBef>
              <a:spcAft>
                <a:spcPts val="0"/>
              </a:spcAft>
              <a:buClr>
                <a:schemeClr val="dk2"/>
              </a:buClr>
              <a:buSzPts val="2800"/>
              <a:buNone/>
              <a:defRPr sz="2800">
                <a:solidFill>
                  <a:schemeClr val="dk2"/>
                </a:solidFill>
              </a:defRPr>
            </a:lvl9pPr>
          </a:lstStyle>
          <a:p>
            <a:endParaRPr dirty="0"/>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42900">
              <a:lnSpc>
                <a:spcPct val="115000"/>
              </a:lnSpc>
              <a:spcBef>
                <a:spcPts val="0"/>
              </a:spcBef>
              <a:spcAft>
                <a:spcPts val="0"/>
              </a:spcAft>
              <a:buClr>
                <a:schemeClr val="dk2"/>
              </a:buClr>
              <a:buSzPts val="1800"/>
              <a:buFont typeface="Roboto"/>
              <a:buChar char="●"/>
              <a:defRPr sz="1800">
                <a:solidFill>
                  <a:schemeClr val="dk2"/>
                </a:solidFill>
                <a:latin typeface="Roboto"/>
                <a:ea typeface="Roboto"/>
                <a:cs typeface="Roboto"/>
                <a:sym typeface="Roboto"/>
              </a:defRPr>
            </a:lvl1pPr>
            <a:lvl2pPr marL="914400" lvl="1"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2pPr>
            <a:lvl3pPr marL="1371600" lvl="2"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3pPr>
            <a:lvl4pPr marL="1828800" lvl="3"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4pPr>
            <a:lvl5pPr marL="2286000" lvl="4"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5pPr>
            <a:lvl6pPr marL="2743200" lvl="5"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6pPr>
            <a:lvl7pPr marL="3200400" lvl="6"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7pPr>
            <a:lvl8pPr marL="3657600" lvl="7" indent="-342900">
              <a:lnSpc>
                <a:spcPct val="115000"/>
              </a:lnSpc>
              <a:spcBef>
                <a:spcPts val="1600"/>
              </a:spcBef>
              <a:spcAft>
                <a:spcPts val="0"/>
              </a:spcAft>
              <a:buClr>
                <a:schemeClr val="dk2"/>
              </a:buClr>
              <a:buSzPts val="1800"/>
              <a:buFont typeface="Roboto"/>
              <a:buChar char="○"/>
              <a:defRPr sz="1800">
                <a:solidFill>
                  <a:schemeClr val="dk2"/>
                </a:solidFill>
                <a:latin typeface="Roboto"/>
                <a:ea typeface="Roboto"/>
                <a:cs typeface="Roboto"/>
                <a:sym typeface="Roboto"/>
              </a:defRPr>
            </a:lvl8pPr>
            <a:lvl9pPr marL="4114800" lvl="8" indent="-342900">
              <a:lnSpc>
                <a:spcPct val="115000"/>
              </a:lnSpc>
              <a:spcBef>
                <a:spcPts val="1600"/>
              </a:spcBef>
              <a:spcAft>
                <a:spcPts val="1600"/>
              </a:spcAft>
              <a:buClr>
                <a:schemeClr val="dk2"/>
              </a:buClr>
              <a:buSzPts val="1800"/>
              <a:buFont typeface="Roboto"/>
              <a:buChar char="■"/>
              <a:defRPr sz="1800">
                <a:solidFill>
                  <a:schemeClr val="dk2"/>
                </a:solidFill>
                <a:latin typeface="Roboto"/>
                <a:ea typeface="Roboto"/>
                <a:cs typeface="Roboto"/>
                <a:sym typeface="Roboto"/>
              </a:defRPr>
            </a:lvl9pPr>
          </a:lstStyle>
          <a:p>
            <a:endParaRPr dirty="0"/>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67" r:id="rId5"/>
    <p:sldLayoutId id="2147483668" r:id="rId6"/>
    <p:sldLayoutId id="2147483669" r:id="rId7"/>
    <p:sldLayoutId id="2147483689" r:id="rId8"/>
    <p:sldLayoutId id="2147483691" r:id="rId9"/>
    <p:sldLayoutId id="2147483693" r:id="rId10"/>
    <p:sldLayoutId id="2147483694" r:id="rId11"/>
    <p:sldLayoutId id="2147483695" r:id="rId12"/>
    <p:sldLayoutId id="2147483696" r:id="rId1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gif"/><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hyperlink" Target="http://upload.wikimedia.org/wikipedia/commons/f/fd/Lei_%C3%81urea.jpg" TargetMode="External"/><Relationship Id="rId2" Type="http://schemas.openxmlformats.org/officeDocument/2006/relationships/notesSlide" Target="../notesSlides/notesSlide2.xml"/><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jpe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1.xml"/><Relationship Id="rId4" Type="http://schemas.openxmlformats.org/officeDocument/2006/relationships/image" Target="../media/image9.tiff"/></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6.xml"/></Relationships>
</file>

<file path=ppt/slides/_rels/slide4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6.xml"/></Relationships>
</file>

<file path=ppt/slides/_rels/slide5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52.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53.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54.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0.xml"/><Relationship Id="rId1" Type="http://schemas.openxmlformats.org/officeDocument/2006/relationships/slideLayout" Target="../slideLayouts/slideLayout13.xml"/><Relationship Id="rId5" Type="http://schemas.openxmlformats.org/officeDocument/2006/relationships/image" Target="../media/image18.png"/><Relationship Id="rId4" Type="http://schemas.openxmlformats.org/officeDocument/2006/relationships/image" Target="../media/image17.png"/></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9.tiff"/><Relationship Id="rId2" Type="http://schemas.openxmlformats.org/officeDocument/2006/relationships/image" Target="../media/image19.jpeg"/><Relationship Id="rId1" Type="http://schemas.openxmlformats.org/officeDocument/2006/relationships/slideLayout" Target="../slideLayouts/slideLayout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24"/>
        <p:cNvGrpSpPr/>
        <p:nvPr/>
      </p:nvGrpSpPr>
      <p:grpSpPr>
        <a:xfrm>
          <a:off x="0" y="0"/>
          <a:ext cx="0" cy="0"/>
          <a:chOff x="0" y="0"/>
          <a:chExt cx="0" cy="0"/>
        </a:xfrm>
      </p:grpSpPr>
      <p:sp>
        <p:nvSpPr>
          <p:cNvPr id="525" name="Google Shape;525;p45"/>
          <p:cNvSpPr txBox="1">
            <a:spLocks noGrp="1"/>
          </p:cNvSpPr>
          <p:nvPr>
            <p:ph type="title"/>
          </p:nvPr>
        </p:nvSpPr>
        <p:spPr>
          <a:xfrm>
            <a:off x="714125" y="1572350"/>
            <a:ext cx="3248400" cy="1680600"/>
          </a:xfrm>
        </p:spPr>
        <p:txBody>
          <a:bodyPr spcFirstLastPara="1" wrap="square" lIns="91425" tIns="91425" rIns="91425" bIns="91425" anchor="ctr" anchorCtr="0">
            <a:noAutofit/>
          </a:bodyPr>
          <a:lstStyle/>
          <a:p>
            <a:pPr lvl="0"/>
            <a:r>
              <a:rPr lang="pt-BR" dirty="0"/>
              <a:t>A </a:t>
            </a:r>
            <a:r>
              <a:rPr lang="pt-BR" dirty="0" err="1"/>
              <a:t>transição</a:t>
            </a:r>
            <a:r>
              <a:rPr lang="pt-BR" dirty="0"/>
              <a:t> da </a:t>
            </a:r>
            <a:r>
              <a:rPr lang="pt-BR" dirty="0" err="1"/>
              <a:t>mão</a:t>
            </a:r>
            <a:r>
              <a:rPr lang="pt-BR" dirty="0"/>
              <a:t> de </a:t>
            </a:r>
            <a:r>
              <a:rPr lang="pt-BR" dirty="0" err="1"/>
              <a:t>obra</a:t>
            </a:r>
            <a:endParaRPr lang="pt-BR" dirty="0"/>
          </a:p>
        </p:txBody>
      </p:sp>
      <p:sp>
        <p:nvSpPr>
          <p:cNvPr id="527" name="Google Shape;527;p45"/>
          <p:cNvSpPr txBox="1">
            <a:spLocks noGrp="1"/>
          </p:cNvSpPr>
          <p:nvPr>
            <p:ph type="subTitle" idx="1"/>
          </p:nvPr>
        </p:nvSpPr>
        <p:spPr>
          <a:xfrm>
            <a:off x="714125" y="3331275"/>
            <a:ext cx="2610300" cy="622200"/>
          </a:xfrm>
        </p:spPr>
        <p:txBody>
          <a:bodyPr spcFirstLastPara="1" wrap="square" lIns="91425" tIns="91425" rIns="91425" bIns="91425" anchor="ctr" anchorCtr="0">
            <a:noAutofit/>
          </a:bodyPr>
          <a:lstStyle/>
          <a:p>
            <a:pPr marL="114300" indent="0"/>
            <a:r>
              <a:rPr lang="pt-BR" sz="1100" dirty="0"/>
              <a:t>O fim do trabalho escravo e a introdução do trabalho livre no Brasil</a:t>
            </a:r>
          </a:p>
        </p:txBody>
      </p:sp>
      <p:sp>
        <p:nvSpPr>
          <p:cNvPr id="528" name="Google Shape;528;p45"/>
          <p:cNvSpPr/>
          <p:nvPr/>
        </p:nvSpPr>
        <p:spPr>
          <a:xfrm>
            <a:off x="4203669" y="2960820"/>
            <a:ext cx="292121" cy="292121"/>
          </a:xfrm>
          <a:custGeom>
            <a:avLst/>
            <a:gdLst/>
            <a:ahLst/>
            <a:cxnLst/>
            <a:rect l="l" t="t" r="r" b="b"/>
            <a:pathLst>
              <a:path w="7994" h="7994" extrusionOk="0">
                <a:moveTo>
                  <a:pt x="3997" y="0"/>
                </a:moveTo>
                <a:cubicBezTo>
                  <a:pt x="3537" y="0"/>
                  <a:pt x="3160" y="377"/>
                  <a:pt x="3160" y="837"/>
                </a:cubicBezTo>
                <a:lnTo>
                  <a:pt x="3160" y="3160"/>
                </a:lnTo>
                <a:lnTo>
                  <a:pt x="858" y="3160"/>
                </a:lnTo>
                <a:cubicBezTo>
                  <a:pt x="377" y="3160"/>
                  <a:pt x="1" y="3536"/>
                  <a:pt x="1" y="3997"/>
                </a:cubicBezTo>
                <a:cubicBezTo>
                  <a:pt x="1" y="4457"/>
                  <a:pt x="377" y="4834"/>
                  <a:pt x="858" y="4834"/>
                </a:cubicBezTo>
                <a:lnTo>
                  <a:pt x="3160" y="4834"/>
                </a:lnTo>
                <a:lnTo>
                  <a:pt x="3160" y="7156"/>
                </a:lnTo>
                <a:cubicBezTo>
                  <a:pt x="3160" y="7617"/>
                  <a:pt x="3537" y="7993"/>
                  <a:pt x="3997" y="7993"/>
                </a:cubicBezTo>
                <a:cubicBezTo>
                  <a:pt x="4457" y="7993"/>
                  <a:pt x="4855" y="7617"/>
                  <a:pt x="4855" y="7156"/>
                </a:cubicBezTo>
                <a:lnTo>
                  <a:pt x="4855" y="4834"/>
                </a:lnTo>
                <a:lnTo>
                  <a:pt x="7156" y="4834"/>
                </a:lnTo>
                <a:cubicBezTo>
                  <a:pt x="7617" y="4834"/>
                  <a:pt x="7993" y="4457"/>
                  <a:pt x="7993" y="3997"/>
                </a:cubicBezTo>
                <a:cubicBezTo>
                  <a:pt x="7993" y="3536"/>
                  <a:pt x="7617" y="3160"/>
                  <a:pt x="7156" y="3160"/>
                </a:cubicBezTo>
                <a:lnTo>
                  <a:pt x="4855" y="3160"/>
                </a:lnTo>
                <a:lnTo>
                  <a:pt x="4855" y="837"/>
                </a:lnTo>
                <a:cubicBezTo>
                  <a:pt x="4855" y="377"/>
                  <a:pt x="4457" y="0"/>
                  <a:pt x="3997"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29" name="Google Shape;529;p45"/>
          <p:cNvSpPr/>
          <p:nvPr/>
        </p:nvSpPr>
        <p:spPr>
          <a:xfrm>
            <a:off x="5826493" y="705574"/>
            <a:ext cx="353398" cy="353314"/>
          </a:xfrm>
          <a:custGeom>
            <a:avLst/>
            <a:gdLst/>
            <a:ahLst/>
            <a:cxnLst/>
            <a:rect l="l" t="t" r="r" b="b"/>
            <a:pathLst>
              <a:path w="2931" h="2930" extrusionOk="0">
                <a:moveTo>
                  <a:pt x="1466" y="0"/>
                </a:moveTo>
                <a:cubicBezTo>
                  <a:pt x="1298" y="0"/>
                  <a:pt x="1152" y="147"/>
                  <a:pt x="1152" y="314"/>
                </a:cubicBezTo>
                <a:lnTo>
                  <a:pt x="1152" y="1172"/>
                </a:lnTo>
                <a:lnTo>
                  <a:pt x="315" y="1172"/>
                </a:lnTo>
                <a:cubicBezTo>
                  <a:pt x="147" y="1172"/>
                  <a:pt x="1" y="1298"/>
                  <a:pt x="1" y="1465"/>
                </a:cubicBezTo>
                <a:cubicBezTo>
                  <a:pt x="1" y="1632"/>
                  <a:pt x="147" y="1779"/>
                  <a:pt x="315" y="1779"/>
                </a:cubicBezTo>
                <a:lnTo>
                  <a:pt x="1152" y="1779"/>
                </a:lnTo>
                <a:lnTo>
                  <a:pt x="1152" y="2637"/>
                </a:lnTo>
                <a:cubicBezTo>
                  <a:pt x="1152" y="2804"/>
                  <a:pt x="1298" y="2930"/>
                  <a:pt x="1466" y="2930"/>
                </a:cubicBezTo>
                <a:cubicBezTo>
                  <a:pt x="1633" y="2930"/>
                  <a:pt x="1779" y="2804"/>
                  <a:pt x="1779" y="2637"/>
                </a:cubicBezTo>
                <a:lnTo>
                  <a:pt x="1779" y="1779"/>
                </a:lnTo>
                <a:lnTo>
                  <a:pt x="2616" y="1779"/>
                </a:lnTo>
                <a:cubicBezTo>
                  <a:pt x="2805" y="1779"/>
                  <a:pt x="2930" y="1632"/>
                  <a:pt x="2930" y="1465"/>
                </a:cubicBezTo>
                <a:cubicBezTo>
                  <a:pt x="2930" y="1298"/>
                  <a:pt x="2805" y="1172"/>
                  <a:pt x="2616" y="1172"/>
                </a:cubicBezTo>
                <a:lnTo>
                  <a:pt x="1779" y="1172"/>
                </a:lnTo>
                <a:lnTo>
                  <a:pt x="1779" y="314"/>
                </a:lnTo>
                <a:cubicBezTo>
                  <a:pt x="1779" y="147"/>
                  <a:pt x="1633" y="0"/>
                  <a:pt x="1466" y="0"/>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30" name="Google Shape;530;p45"/>
          <p:cNvSpPr/>
          <p:nvPr/>
        </p:nvSpPr>
        <p:spPr>
          <a:xfrm>
            <a:off x="7456117" y="1572346"/>
            <a:ext cx="577253" cy="577221"/>
          </a:xfrm>
          <a:custGeom>
            <a:avLst/>
            <a:gdLst/>
            <a:ahLst/>
            <a:cxnLst/>
            <a:rect l="l" t="t" r="r" b="b"/>
            <a:pathLst>
              <a:path w="4207" h="4207" extrusionOk="0">
                <a:moveTo>
                  <a:pt x="2093" y="1"/>
                </a:moveTo>
                <a:cubicBezTo>
                  <a:pt x="1863" y="1"/>
                  <a:pt x="1654" y="210"/>
                  <a:pt x="1654" y="440"/>
                </a:cubicBezTo>
                <a:lnTo>
                  <a:pt x="1654" y="1675"/>
                </a:lnTo>
                <a:lnTo>
                  <a:pt x="440" y="1675"/>
                </a:lnTo>
                <a:cubicBezTo>
                  <a:pt x="189" y="1675"/>
                  <a:pt x="1" y="1863"/>
                  <a:pt x="1" y="2114"/>
                </a:cubicBezTo>
                <a:cubicBezTo>
                  <a:pt x="1" y="2344"/>
                  <a:pt x="189" y="2553"/>
                  <a:pt x="440" y="2553"/>
                </a:cubicBezTo>
                <a:lnTo>
                  <a:pt x="1654" y="2553"/>
                </a:lnTo>
                <a:lnTo>
                  <a:pt x="1654" y="3767"/>
                </a:lnTo>
                <a:cubicBezTo>
                  <a:pt x="1654" y="4018"/>
                  <a:pt x="1863" y="4206"/>
                  <a:pt x="2093" y="4206"/>
                </a:cubicBezTo>
                <a:cubicBezTo>
                  <a:pt x="2344" y="4206"/>
                  <a:pt x="2533" y="4018"/>
                  <a:pt x="2533" y="3767"/>
                </a:cubicBezTo>
                <a:lnTo>
                  <a:pt x="2533" y="2553"/>
                </a:lnTo>
                <a:lnTo>
                  <a:pt x="3767" y="2553"/>
                </a:lnTo>
                <a:cubicBezTo>
                  <a:pt x="3997" y="2553"/>
                  <a:pt x="4206" y="2344"/>
                  <a:pt x="4206" y="2114"/>
                </a:cubicBezTo>
                <a:cubicBezTo>
                  <a:pt x="4206" y="1863"/>
                  <a:pt x="4018" y="1675"/>
                  <a:pt x="3767" y="1675"/>
                </a:cubicBezTo>
                <a:lnTo>
                  <a:pt x="2533" y="1675"/>
                </a:lnTo>
                <a:lnTo>
                  <a:pt x="2533" y="440"/>
                </a:lnTo>
                <a:cubicBezTo>
                  <a:pt x="2533" y="210"/>
                  <a:pt x="2344" y="1"/>
                  <a:pt x="2093" y="1"/>
                </a:cubicBezTo>
                <a:close/>
              </a:path>
            </a:pathLst>
          </a:custGeom>
          <a:solidFill>
            <a:srgbClr val="F4EFE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1028" name="Picture 4">
            <a:extLst>
              <a:ext uri="{FF2B5EF4-FFF2-40B4-BE49-F238E27FC236}">
                <a16:creationId xmlns:a16="http://schemas.microsoft.com/office/drawing/2014/main" id="{C5CF8B3E-CA39-C544-BC58-C51944821B58}"/>
              </a:ext>
            </a:extLst>
          </p:cNvPr>
          <p:cNvPicPr>
            <a:picLocks noChangeAspect="1" noChangeArrowheads="1"/>
          </p:cNvPicPr>
          <p:nvPr/>
        </p:nvPicPr>
        <p:blipFill>
          <a:blip r:embed="rId3">
            <a:duotone>
              <a:prstClr val="black"/>
              <a:schemeClr val="accent2">
                <a:tint val="45000"/>
                <a:satMod val="400000"/>
              </a:schemeClr>
            </a:duotone>
            <a:extLst>
              <a:ext uri="{28A0092B-C50C-407E-A947-70E740481C1C}">
                <a14:useLocalDpi xmlns:a14="http://schemas.microsoft.com/office/drawing/2010/main" val="0"/>
              </a:ext>
            </a:extLst>
          </a:blip>
          <a:srcRect/>
          <a:stretch>
            <a:fillRect/>
          </a:stretch>
        </p:blipFill>
        <p:spPr bwMode="auto">
          <a:xfrm>
            <a:off x="4860626" y="2314895"/>
            <a:ext cx="2884117" cy="212303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33642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F5855A16-8DFC-2D40-B1EB-A97ABF456F44}"/>
              </a:ext>
            </a:extLst>
          </p:cNvPr>
          <p:cNvSpPr>
            <a:spLocks noGrp="1"/>
          </p:cNvSpPr>
          <p:nvPr>
            <p:ph type="title"/>
          </p:nvPr>
        </p:nvSpPr>
        <p:spPr>
          <a:xfrm>
            <a:off x="714125" y="543950"/>
            <a:ext cx="7716000" cy="883406"/>
          </a:xfrm>
        </p:spPr>
        <p:txBody>
          <a:bodyPr anchor="ctr"/>
          <a:lstStyle/>
          <a:p>
            <a:r>
              <a:rPr lang="pt-BR" dirty="0"/>
              <a:t>Incompatibilidade entre Escravismo e Capitalismo</a:t>
            </a:r>
          </a:p>
        </p:txBody>
      </p:sp>
      <p:sp>
        <p:nvSpPr>
          <p:cNvPr id="3" name="Espaço Reservado para Conteúdo 2">
            <a:extLst>
              <a:ext uri="{FF2B5EF4-FFF2-40B4-BE49-F238E27FC236}">
                <a16:creationId xmlns:a16="http://schemas.microsoft.com/office/drawing/2014/main" id="{802D5025-C6D5-2B41-A678-9C24883A4334}"/>
              </a:ext>
            </a:extLst>
          </p:cNvPr>
          <p:cNvSpPr>
            <a:spLocks noGrp="1"/>
          </p:cNvSpPr>
          <p:nvPr>
            <p:ph type="body" idx="1"/>
          </p:nvPr>
        </p:nvSpPr>
        <p:spPr>
          <a:xfrm>
            <a:off x="714000" y="1516565"/>
            <a:ext cx="7716000" cy="3082985"/>
          </a:xfrm>
        </p:spPr>
        <p:txBody>
          <a:bodyPr anchor="ctr"/>
          <a:lstStyle/>
          <a:p>
            <a:pPr>
              <a:spcBef>
                <a:spcPts val="600"/>
              </a:spcBef>
              <a:spcAft>
                <a:spcPts val="600"/>
              </a:spcAft>
            </a:pPr>
            <a:r>
              <a:rPr lang="pt-BR" dirty="0"/>
              <a:t>Haveria uma incompatibilidade entre o trabalho escravo e o capitalismo</a:t>
            </a:r>
          </a:p>
          <a:p>
            <a:pPr>
              <a:spcBef>
                <a:spcPts val="600"/>
              </a:spcBef>
              <a:spcAft>
                <a:spcPts val="600"/>
              </a:spcAft>
            </a:pPr>
            <a:r>
              <a:rPr lang="pt-BR" dirty="0"/>
              <a:t>O trabalho escravo só se adaptaria a formas de produção muito simples e rudimentares</a:t>
            </a:r>
          </a:p>
          <a:p>
            <a:pPr>
              <a:spcBef>
                <a:spcPts val="600"/>
              </a:spcBef>
              <a:spcAft>
                <a:spcPts val="600"/>
              </a:spcAft>
            </a:pPr>
            <a:r>
              <a:rPr lang="pt-BR" dirty="0"/>
              <a:t>A utilização do trabalho escravo teria sido incompatível com a economia brasileira da segunda metade do século XIX, mais “progressista” </a:t>
            </a:r>
          </a:p>
          <a:p>
            <a:pPr>
              <a:spcBef>
                <a:spcPts val="600"/>
              </a:spcBef>
              <a:spcAft>
                <a:spcPts val="600"/>
              </a:spcAft>
            </a:pPr>
            <a:r>
              <a:rPr lang="pt-BR" dirty="0"/>
              <a:t>Argumentos formulados em trabalhos dos anos de 1960: Fernando Henrique Cardoso, Emília </a:t>
            </a:r>
            <a:r>
              <a:rPr lang="pt-BR" dirty="0" err="1"/>
              <a:t>Viotti</a:t>
            </a:r>
            <a:r>
              <a:rPr lang="pt-BR" dirty="0"/>
              <a:t> da Costa, Octávio </a:t>
            </a:r>
            <a:r>
              <a:rPr lang="pt-BR" dirty="0" err="1"/>
              <a:t>Ianni</a:t>
            </a:r>
            <a:endParaRPr lang="pt-BR" dirty="0"/>
          </a:p>
          <a:p>
            <a:endParaRPr lang="pt-BR" dirty="0"/>
          </a:p>
        </p:txBody>
      </p:sp>
    </p:spTree>
    <p:extLst>
      <p:ext uri="{BB962C8B-B14F-4D97-AF65-F5344CB8AC3E}">
        <p14:creationId xmlns:p14="http://schemas.microsoft.com/office/powerpoint/2010/main" val="64637202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E7B1B994-D1A7-9A41-B059-B7AE7B26319E}"/>
              </a:ext>
            </a:extLst>
          </p:cNvPr>
          <p:cNvSpPr>
            <a:spLocks noGrp="1"/>
          </p:cNvSpPr>
          <p:nvPr>
            <p:ph type="title"/>
          </p:nvPr>
        </p:nvSpPr>
        <p:spPr>
          <a:xfrm>
            <a:off x="714125" y="543950"/>
            <a:ext cx="7716000" cy="883406"/>
          </a:xfrm>
        </p:spPr>
        <p:txBody>
          <a:bodyPr>
            <a:normAutofit fontScale="90000"/>
          </a:bodyPr>
          <a:lstStyle/>
          <a:p>
            <a:r>
              <a:rPr lang="pt-BR" dirty="0"/>
              <a:t>Incompatibilidade entre Escravismo e Capitalismo: argumentos</a:t>
            </a:r>
          </a:p>
        </p:txBody>
      </p:sp>
      <p:sp>
        <p:nvSpPr>
          <p:cNvPr id="3" name="Espaço Reservado para Conteúdo 2">
            <a:extLst>
              <a:ext uri="{FF2B5EF4-FFF2-40B4-BE49-F238E27FC236}">
                <a16:creationId xmlns:a16="http://schemas.microsoft.com/office/drawing/2014/main" id="{1AED6E0B-C08D-F446-AA84-BF03506F29AE}"/>
              </a:ext>
            </a:extLst>
          </p:cNvPr>
          <p:cNvSpPr>
            <a:spLocks noGrp="1"/>
          </p:cNvSpPr>
          <p:nvPr>
            <p:ph type="body" idx="1"/>
          </p:nvPr>
        </p:nvSpPr>
        <p:spPr>
          <a:xfrm>
            <a:off x="714000" y="1516565"/>
            <a:ext cx="7716000" cy="3082985"/>
          </a:xfrm>
        </p:spPr>
        <p:txBody>
          <a:bodyPr/>
          <a:lstStyle/>
          <a:p>
            <a:pPr>
              <a:spcBef>
                <a:spcPts val="600"/>
              </a:spcBef>
            </a:pPr>
            <a:r>
              <a:rPr lang="pt-BR" dirty="0"/>
              <a:t>Economia escravista é uma “economia do desperdício”</a:t>
            </a:r>
          </a:p>
          <a:p>
            <a:pPr>
              <a:spcBef>
                <a:spcPts val="600"/>
              </a:spcBef>
            </a:pPr>
            <a:r>
              <a:rPr lang="pt-BR" dirty="0"/>
              <a:t>Gastos desnecessários para comprar, sustentar, organizar e controlar a mão de obra</a:t>
            </a:r>
          </a:p>
          <a:p>
            <a:pPr>
              <a:spcBef>
                <a:spcPts val="600"/>
              </a:spcBef>
            </a:pPr>
            <a:r>
              <a:rPr lang="pt-BR" dirty="0"/>
              <a:t>A organização da produção fica em segundo plano</a:t>
            </a:r>
          </a:p>
          <a:p>
            <a:pPr>
              <a:spcBef>
                <a:spcPts val="600"/>
              </a:spcBef>
            </a:pPr>
            <a:r>
              <a:rPr lang="pt-BR" dirty="0"/>
              <a:t>Necessidade de controle e violência elimina a possibilidade de incentivo à produção</a:t>
            </a:r>
          </a:p>
          <a:p>
            <a:pPr>
              <a:spcBef>
                <a:spcPts val="600"/>
              </a:spcBef>
            </a:pPr>
            <a:r>
              <a:rPr lang="pt-BR" dirty="0"/>
              <a:t>Não há possibilidade de dispensa e recrutamento imediatos</a:t>
            </a:r>
          </a:p>
          <a:p>
            <a:pPr>
              <a:spcBef>
                <a:spcPts val="600"/>
              </a:spcBef>
            </a:pPr>
            <a:r>
              <a:rPr lang="pt-BR" dirty="0"/>
              <a:t>A fim de facilitar o controle não se educa o cativo, o que diminui a produtividade</a:t>
            </a:r>
          </a:p>
          <a:p>
            <a:endParaRPr lang="pt-BR" dirty="0"/>
          </a:p>
          <a:p>
            <a:endParaRPr lang="pt-BR" dirty="0"/>
          </a:p>
        </p:txBody>
      </p:sp>
    </p:spTree>
    <p:extLst>
      <p:ext uri="{BB962C8B-B14F-4D97-AF65-F5344CB8AC3E}">
        <p14:creationId xmlns:p14="http://schemas.microsoft.com/office/powerpoint/2010/main" val="416603897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C85998B6-ABF3-8443-89EE-E8D50161CEB6}"/>
              </a:ext>
            </a:extLst>
          </p:cNvPr>
          <p:cNvSpPr>
            <a:spLocks noGrp="1"/>
          </p:cNvSpPr>
          <p:nvPr>
            <p:ph type="title"/>
          </p:nvPr>
        </p:nvSpPr>
        <p:spPr>
          <a:xfrm>
            <a:off x="714125" y="543950"/>
            <a:ext cx="7716000" cy="883406"/>
          </a:xfrm>
        </p:spPr>
        <p:txBody>
          <a:bodyPr/>
          <a:lstStyle/>
          <a:p>
            <a:r>
              <a:rPr lang="pt-BR" dirty="0"/>
              <a:t>Término do escravismo por escassez de mão de obra</a:t>
            </a:r>
          </a:p>
        </p:txBody>
      </p:sp>
      <p:sp>
        <p:nvSpPr>
          <p:cNvPr id="3" name="Espaço Reservado para Conteúdo 2">
            <a:extLst>
              <a:ext uri="{FF2B5EF4-FFF2-40B4-BE49-F238E27FC236}">
                <a16:creationId xmlns:a16="http://schemas.microsoft.com/office/drawing/2014/main" id="{3C8AEB9F-42F4-8348-892D-11AC2CB98B61}"/>
              </a:ext>
            </a:extLst>
          </p:cNvPr>
          <p:cNvSpPr>
            <a:spLocks noGrp="1"/>
          </p:cNvSpPr>
          <p:nvPr>
            <p:ph type="body" idx="1"/>
          </p:nvPr>
        </p:nvSpPr>
        <p:spPr>
          <a:xfrm>
            <a:off x="714000" y="1516565"/>
            <a:ext cx="7716000" cy="3082985"/>
          </a:xfrm>
        </p:spPr>
        <p:txBody>
          <a:bodyPr anchor="ctr"/>
          <a:lstStyle/>
          <a:p>
            <a:pPr>
              <a:spcBef>
                <a:spcPts val="600"/>
              </a:spcBef>
            </a:pPr>
            <a:r>
              <a:rPr lang="pt-BR" dirty="0"/>
              <a:t>O fim do tráfico foi elemento crucial no processo de eliminação do trabalho escravo</a:t>
            </a:r>
          </a:p>
          <a:p>
            <a:pPr>
              <a:spcBef>
                <a:spcPts val="600"/>
              </a:spcBef>
            </a:pPr>
            <a:r>
              <a:rPr lang="pt-BR" dirty="0"/>
              <a:t>Mas se admitirmos que o trabalho escravo acabou por conta da escassez de mão de obra, a incompatibilidade entre escravidão e capitalismo pode ser colocada em dúvida</a:t>
            </a:r>
          </a:p>
          <a:p>
            <a:pPr>
              <a:spcBef>
                <a:spcPts val="600"/>
              </a:spcBef>
            </a:pPr>
            <a:r>
              <a:rPr lang="pt-BR" dirty="0"/>
              <a:t>O argumento da escassez aparece em Celso Furtado, e de forma indireta em </a:t>
            </a:r>
            <a:r>
              <a:rPr lang="pt-BR" dirty="0" err="1"/>
              <a:t>Beiguelman</a:t>
            </a:r>
            <a:r>
              <a:rPr lang="pt-BR" dirty="0"/>
              <a:t> (articulando-se com uma questão política regional)</a:t>
            </a:r>
          </a:p>
          <a:p>
            <a:pPr>
              <a:spcBef>
                <a:spcPts val="600"/>
              </a:spcBef>
            </a:pPr>
            <a:r>
              <a:rPr lang="pt-BR" dirty="0"/>
              <a:t>Furtado: o trabalho livre como alternativa à escassez e a abolição teve significado político, ao romper a base de apoio do Império</a:t>
            </a:r>
          </a:p>
        </p:txBody>
      </p:sp>
    </p:spTree>
    <p:extLst>
      <p:ext uri="{BB962C8B-B14F-4D97-AF65-F5344CB8AC3E}">
        <p14:creationId xmlns:p14="http://schemas.microsoft.com/office/powerpoint/2010/main" val="2282235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B9A0A53B-ACC9-7642-B39F-BC3151896DFA}"/>
              </a:ext>
            </a:extLst>
          </p:cNvPr>
          <p:cNvSpPr>
            <a:spLocks noGrp="1"/>
          </p:cNvSpPr>
          <p:nvPr>
            <p:ph type="subTitle" idx="1"/>
          </p:nvPr>
        </p:nvSpPr>
        <p:spPr>
          <a:xfrm>
            <a:off x="1092200" y="4187825"/>
            <a:ext cx="6959600" cy="411163"/>
          </a:xfrm>
        </p:spPr>
        <p:txBody>
          <a:bodyPr>
            <a:normAutofit fontScale="62500" lnSpcReduction="20000"/>
          </a:bodyPr>
          <a:lstStyle/>
          <a:p>
            <a:r>
              <a:rPr lang="pt-BR" dirty="0"/>
              <a:t>SAES, Flávio A. M. de. O término do Escravismo: uma nota sobre a historiografia. Estudos Econômicos, v.12, </a:t>
            </a:r>
            <a:r>
              <a:rPr lang="pt-BR" dirty="0" err="1"/>
              <a:t>n</a:t>
            </a:r>
            <a:r>
              <a:rPr lang="pt-BR" dirty="0"/>
              <a:t>. 3, p. 29-40, set./dez. 1982. </a:t>
            </a:r>
          </a:p>
        </p:txBody>
      </p:sp>
      <p:sp>
        <p:nvSpPr>
          <p:cNvPr id="7" name="Espaço Reservado para Conteúdo 3">
            <a:extLst>
              <a:ext uri="{FF2B5EF4-FFF2-40B4-BE49-F238E27FC236}">
                <a16:creationId xmlns:a16="http://schemas.microsoft.com/office/drawing/2014/main" id="{B94C7716-9C0C-6849-8E82-88F5A3983B83}"/>
              </a:ext>
            </a:extLst>
          </p:cNvPr>
          <p:cNvSpPr>
            <a:spLocks noGrp="1"/>
          </p:cNvSpPr>
          <p:nvPr>
            <p:ph type="title"/>
          </p:nvPr>
        </p:nvSpPr>
        <p:spPr>
          <a:xfrm>
            <a:off x="1091607" y="783771"/>
            <a:ext cx="6960787" cy="3317965"/>
          </a:xfrm>
        </p:spPr>
        <p:txBody>
          <a:bodyPr>
            <a:normAutofit/>
          </a:bodyPr>
          <a:lstStyle/>
          <a:p>
            <a:r>
              <a:rPr lang="pt-BR" dirty="0"/>
              <a:t>Há entretanto, um aspecto importante, que merece ser aqui retomado. Nas duas correntes interpretativas esquematizadas anteriormente, sugere-se terem os fazendeiros de café das áreas mais recentes (Oeste Paulista) papel decisivo na Abolição do Escravismo. </a:t>
            </a:r>
          </a:p>
        </p:txBody>
      </p:sp>
    </p:spTree>
    <p:extLst>
      <p:ext uri="{BB962C8B-B14F-4D97-AF65-F5344CB8AC3E}">
        <p14:creationId xmlns:p14="http://schemas.microsoft.com/office/powerpoint/2010/main" val="24494297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B9A0A53B-ACC9-7642-B39F-BC3151896DFA}"/>
              </a:ext>
            </a:extLst>
          </p:cNvPr>
          <p:cNvSpPr>
            <a:spLocks noGrp="1"/>
          </p:cNvSpPr>
          <p:nvPr>
            <p:ph type="subTitle" idx="1"/>
          </p:nvPr>
        </p:nvSpPr>
        <p:spPr>
          <a:xfrm>
            <a:off x="1092200" y="4187825"/>
            <a:ext cx="6959600" cy="411163"/>
          </a:xfrm>
        </p:spPr>
        <p:txBody>
          <a:bodyPr>
            <a:normAutofit fontScale="62500" lnSpcReduction="20000"/>
          </a:bodyPr>
          <a:lstStyle/>
          <a:p>
            <a:r>
              <a:rPr lang="pt-BR" dirty="0"/>
              <a:t>SAES, Flávio A. M. de. O término do Escravismo: uma nota sobre a historiografia. Estudos Econômicos, v.12, </a:t>
            </a:r>
            <a:r>
              <a:rPr lang="pt-BR" dirty="0" err="1"/>
              <a:t>n</a:t>
            </a:r>
            <a:r>
              <a:rPr lang="pt-BR" dirty="0"/>
              <a:t>. 3, p. 29-40, set./dez. 1982. </a:t>
            </a:r>
          </a:p>
        </p:txBody>
      </p:sp>
      <p:sp>
        <p:nvSpPr>
          <p:cNvPr id="9" name="Espaço Reservado para Conteúdo 3">
            <a:extLst>
              <a:ext uri="{FF2B5EF4-FFF2-40B4-BE49-F238E27FC236}">
                <a16:creationId xmlns:a16="http://schemas.microsoft.com/office/drawing/2014/main" id="{90A896CC-C591-DC46-AF1D-CE1A9C41DB7C}"/>
              </a:ext>
            </a:extLst>
          </p:cNvPr>
          <p:cNvSpPr>
            <a:spLocks noGrp="1"/>
          </p:cNvSpPr>
          <p:nvPr>
            <p:ph type="title"/>
          </p:nvPr>
        </p:nvSpPr>
        <p:spPr>
          <a:xfrm>
            <a:off x="1091607" y="783771"/>
            <a:ext cx="6960787" cy="3317965"/>
          </a:xfrm>
        </p:spPr>
        <p:txBody>
          <a:bodyPr>
            <a:normAutofit/>
          </a:bodyPr>
          <a:lstStyle/>
          <a:p>
            <a:r>
              <a:rPr lang="pt-BR" dirty="0"/>
              <a:t>As razões arroladas variam de acordo com as bases interpretativas: a incompatibilidade entre trabalho escravo e capitalismo (levantada por vários autores) faria com que os agentes da transformação capitalista (os fazendeiros de café do Oeste Paulista) buscassem destruir o escravismo como instituição.</a:t>
            </a:r>
          </a:p>
        </p:txBody>
      </p:sp>
    </p:spTree>
    <p:extLst>
      <p:ext uri="{BB962C8B-B14F-4D97-AF65-F5344CB8AC3E}">
        <p14:creationId xmlns:p14="http://schemas.microsoft.com/office/powerpoint/2010/main" val="180742376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B9A0A53B-ACC9-7642-B39F-BC3151896DFA}"/>
              </a:ext>
            </a:extLst>
          </p:cNvPr>
          <p:cNvSpPr>
            <a:spLocks noGrp="1"/>
          </p:cNvSpPr>
          <p:nvPr>
            <p:ph type="subTitle" idx="1"/>
          </p:nvPr>
        </p:nvSpPr>
        <p:spPr>
          <a:xfrm>
            <a:off x="1092200" y="4187825"/>
            <a:ext cx="6959600" cy="411163"/>
          </a:xfrm>
        </p:spPr>
        <p:txBody>
          <a:bodyPr>
            <a:normAutofit fontScale="62500" lnSpcReduction="20000"/>
          </a:bodyPr>
          <a:lstStyle/>
          <a:p>
            <a:r>
              <a:rPr lang="pt-BR" dirty="0"/>
              <a:t>SAES, Flávio A. M. de. O término do Escravismo: uma nota sobre a historiografia. Estudos Econômicos, v.12, </a:t>
            </a:r>
            <a:r>
              <a:rPr lang="pt-BR" dirty="0" err="1"/>
              <a:t>n</a:t>
            </a:r>
            <a:r>
              <a:rPr lang="pt-BR" dirty="0"/>
              <a:t>. 3, p. 29-40, set./dez. 1982. </a:t>
            </a:r>
          </a:p>
        </p:txBody>
      </p:sp>
      <p:sp>
        <p:nvSpPr>
          <p:cNvPr id="7" name="Espaço Reservado para Conteúdo 3">
            <a:extLst>
              <a:ext uri="{FF2B5EF4-FFF2-40B4-BE49-F238E27FC236}">
                <a16:creationId xmlns:a16="http://schemas.microsoft.com/office/drawing/2014/main" id="{51B871AD-88B0-E94B-9470-489B91B93422}"/>
              </a:ext>
            </a:extLst>
          </p:cNvPr>
          <p:cNvSpPr>
            <a:spLocks noGrp="1"/>
          </p:cNvSpPr>
          <p:nvPr>
            <p:ph type="title"/>
          </p:nvPr>
        </p:nvSpPr>
        <p:spPr>
          <a:xfrm>
            <a:off x="1091607" y="783771"/>
            <a:ext cx="6960787" cy="3317965"/>
          </a:xfrm>
        </p:spPr>
        <p:txBody>
          <a:bodyPr>
            <a:normAutofit fontScale="90000"/>
          </a:bodyPr>
          <a:lstStyle/>
          <a:p>
            <a:r>
              <a:rPr lang="pt-BR" dirty="0"/>
              <a:t>Já os que </a:t>
            </a:r>
            <a:r>
              <a:rPr lang="pt-BR" dirty="0" err="1"/>
              <a:t>vêem</a:t>
            </a:r>
            <a:r>
              <a:rPr lang="pt-BR" dirty="0"/>
              <a:t> na introdução do trabalho livre do imigrante europeu apenas uma forma de enfrentar a escassez de mão de obra encontram no plano político motivos para os fazendeiros do café promoverem a Abolição: para Furtado, a fim de enfraquecer a base de poder da velha aristocracia; para Paula </a:t>
            </a:r>
            <a:r>
              <a:rPr lang="pt-BR" dirty="0" err="1"/>
              <a:t>Beiguelman</a:t>
            </a:r>
            <a:r>
              <a:rPr lang="pt-BR" dirty="0"/>
              <a:t>, a fim de favorecer a empresa da imigração por meio de incentivos ao nível de política econômica. </a:t>
            </a:r>
          </a:p>
        </p:txBody>
      </p:sp>
    </p:spTree>
    <p:extLst>
      <p:ext uri="{BB962C8B-B14F-4D97-AF65-F5344CB8AC3E}">
        <p14:creationId xmlns:p14="http://schemas.microsoft.com/office/powerpoint/2010/main" val="1623637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FDBF4-029B-7049-B0AB-A49D4691D066}"/>
              </a:ext>
            </a:extLst>
          </p:cNvPr>
          <p:cNvSpPr>
            <a:spLocks noGrp="1"/>
          </p:cNvSpPr>
          <p:nvPr>
            <p:ph type="title"/>
          </p:nvPr>
        </p:nvSpPr>
        <p:spPr>
          <a:xfrm>
            <a:off x="1472239" y="1304550"/>
            <a:ext cx="6199522" cy="2534400"/>
          </a:xfrm>
        </p:spPr>
        <p:txBody>
          <a:bodyPr>
            <a:noAutofit/>
          </a:bodyPr>
          <a:lstStyle/>
          <a:p>
            <a:r>
              <a:rPr lang="pt-BR" sz="3600" dirty="0"/>
              <a:t>Mas será que realmente a escravidão é mesmo incompatível com o capitalismo?</a:t>
            </a:r>
          </a:p>
        </p:txBody>
      </p:sp>
    </p:spTree>
    <p:extLst>
      <p:ext uri="{BB962C8B-B14F-4D97-AF65-F5344CB8AC3E}">
        <p14:creationId xmlns:p14="http://schemas.microsoft.com/office/powerpoint/2010/main" val="10121830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0D964E-5A95-E745-A12B-42055478ECE1}"/>
              </a:ext>
            </a:extLst>
          </p:cNvPr>
          <p:cNvSpPr>
            <a:spLocks noGrp="1"/>
          </p:cNvSpPr>
          <p:nvPr>
            <p:ph type="title"/>
          </p:nvPr>
        </p:nvSpPr>
        <p:spPr/>
        <p:txBody>
          <a:bodyPr/>
          <a:lstStyle/>
          <a:p>
            <a:r>
              <a:rPr lang="pt-BR" sz="3600" dirty="0"/>
              <a:t>A visão de Caio Prado Júnior</a:t>
            </a:r>
          </a:p>
        </p:txBody>
      </p:sp>
    </p:spTree>
    <p:extLst>
      <p:ext uri="{BB962C8B-B14F-4D97-AF65-F5344CB8AC3E}">
        <p14:creationId xmlns:p14="http://schemas.microsoft.com/office/powerpoint/2010/main" val="342455973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60"/>
          <p:cNvSpPr txBox="1">
            <a:spLocks noGrp="1"/>
          </p:cNvSpPr>
          <p:nvPr>
            <p:ph type="title"/>
          </p:nvPr>
        </p:nvSpPr>
        <p:spPr>
          <a:xfrm>
            <a:off x="714125" y="608816"/>
            <a:ext cx="7716000" cy="109344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2"/>
                </a:solidFill>
              </a:rPr>
              <a:t>A </a:t>
            </a:r>
            <a:r>
              <a:rPr lang="en" dirty="0" err="1">
                <a:solidFill>
                  <a:schemeClr val="dk2"/>
                </a:solidFill>
              </a:rPr>
              <a:t>visão</a:t>
            </a:r>
            <a:r>
              <a:rPr lang="en" dirty="0">
                <a:solidFill>
                  <a:schemeClr val="dk2"/>
                </a:solidFill>
              </a:rPr>
              <a:t> de </a:t>
            </a:r>
            <a:r>
              <a:rPr lang="en" dirty="0" err="1">
                <a:solidFill>
                  <a:schemeClr val="dk2"/>
                </a:solidFill>
              </a:rPr>
              <a:t>Caio</a:t>
            </a:r>
            <a:r>
              <a:rPr lang="en" dirty="0">
                <a:solidFill>
                  <a:schemeClr val="dk2"/>
                </a:solidFill>
              </a:rPr>
              <a:t> Prado Júnior</a:t>
            </a:r>
            <a:br>
              <a:rPr lang="en" dirty="0">
                <a:solidFill>
                  <a:schemeClr val="dk2"/>
                </a:solidFill>
              </a:rPr>
            </a:br>
            <a:r>
              <a:rPr lang="en" sz="2000" i="1" dirty="0">
                <a:solidFill>
                  <a:schemeClr val="dk2"/>
                </a:solidFill>
              </a:rPr>
              <a:t>A </a:t>
            </a:r>
            <a:r>
              <a:rPr lang="en" sz="2000" i="1" dirty="0" err="1">
                <a:solidFill>
                  <a:schemeClr val="dk2"/>
                </a:solidFill>
              </a:rPr>
              <a:t>escravidão</a:t>
            </a:r>
            <a:r>
              <a:rPr lang="en" sz="2000" i="1" dirty="0">
                <a:solidFill>
                  <a:schemeClr val="dk2"/>
                </a:solidFill>
              </a:rPr>
              <a:t> </a:t>
            </a:r>
            <a:r>
              <a:rPr lang="en" sz="2000" i="1" dirty="0" err="1">
                <a:solidFill>
                  <a:schemeClr val="dk2"/>
                </a:solidFill>
              </a:rPr>
              <a:t>é</a:t>
            </a:r>
            <a:r>
              <a:rPr lang="en" sz="2000" i="1" dirty="0">
                <a:solidFill>
                  <a:schemeClr val="dk2"/>
                </a:solidFill>
              </a:rPr>
              <a:t> </a:t>
            </a:r>
            <a:r>
              <a:rPr lang="en" sz="2000" i="1" dirty="0" err="1">
                <a:solidFill>
                  <a:schemeClr val="dk2"/>
                </a:solidFill>
              </a:rPr>
              <a:t>incompatível</a:t>
            </a:r>
            <a:r>
              <a:rPr lang="en" sz="2000" i="1" dirty="0">
                <a:solidFill>
                  <a:schemeClr val="dk2"/>
                </a:solidFill>
              </a:rPr>
              <a:t> com o capitalism e </a:t>
            </a:r>
            <a:r>
              <a:rPr lang="en" sz="2000" i="1" dirty="0" err="1">
                <a:solidFill>
                  <a:schemeClr val="dk2"/>
                </a:solidFill>
              </a:rPr>
              <a:t>vai</a:t>
            </a:r>
            <a:r>
              <a:rPr lang="en" sz="2000" i="1" dirty="0">
                <a:solidFill>
                  <a:schemeClr val="dk2"/>
                </a:solidFill>
              </a:rPr>
              <a:t> </a:t>
            </a:r>
            <a:r>
              <a:rPr lang="en" sz="2000" i="1" dirty="0" err="1">
                <a:solidFill>
                  <a:schemeClr val="dk2"/>
                </a:solidFill>
              </a:rPr>
              <a:t>perdendo</a:t>
            </a:r>
            <a:r>
              <a:rPr lang="en" sz="2000" i="1" dirty="0">
                <a:solidFill>
                  <a:schemeClr val="dk2"/>
                </a:solidFill>
              </a:rPr>
              <a:t> </a:t>
            </a:r>
            <a:r>
              <a:rPr lang="en" sz="2000" i="1" dirty="0" err="1">
                <a:solidFill>
                  <a:schemeClr val="dk2"/>
                </a:solidFill>
              </a:rPr>
              <a:t>sua</a:t>
            </a:r>
            <a:r>
              <a:rPr lang="en" sz="2000" i="1" dirty="0">
                <a:solidFill>
                  <a:schemeClr val="dk2"/>
                </a:solidFill>
              </a:rPr>
              <a:t> base moral</a:t>
            </a:r>
            <a:endParaRPr i="1" dirty="0">
              <a:solidFill>
                <a:schemeClr val="dk2"/>
              </a:solidFill>
            </a:endParaRPr>
          </a:p>
        </p:txBody>
      </p:sp>
      <p:sp>
        <p:nvSpPr>
          <p:cNvPr id="903" name="Google Shape;903;p60"/>
          <p:cNvSpPr txBox="1"/>
          <p:nvPr/>
        </p:nvSpPr>
        <p:spPr>
          <a:xfrm>
            <a:off x="628137" y="2182025"/>
            <a:ext cx="2057241" cy="37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dirty="0">
                <a:solidFill>
                  <a:schemeClr val="dk2"/>
                </a:solidFill>
                <a:latin typeface="Libre Baskerville"/>
                <a:ea typeface="Libre Baskerville"/>
                <a:cs typeface="Libre Baskerville"/>
                <a:sym typeface="Libre Baskerville"/>
              </a:rPr>
              <a:t>Lei </a:t>
            </a:r>
            <a:r>
              <a:rPr lang="en" sz="1900" b="1" dirty="0" err="1">
                <a:solidFill>
                  <a:schemeClr val="dk2"/>
                </a:solidFill>
                <a:latin typeface="Libre Baskerville"/>
                <a:ea typeface="Libre Baskerville"/>
                <a:cs typeface="Libre Baskerville"/>
                <a:sym typeface="Libre Baskerville"/>
              </a:rPr>
              <a:t>Euzébio</a:t>
            </a:r>
            <a:r>
              <a:rPr lang="en" sz="1900" b="1" dirty="0">
                <a:solidFill>
                  <a:schemeClr val="dk2"/>
                </a:solidFill>
                <a:latin typeface="Libre Baskerville"/>
                <a:ea typeface="Libre Baskerville"/>
                <a:cs typeface="Libre Baskerville"/>
                <a:sym typeface="Libre Baskerville"/>
              </a:rPr>
              <a:t> de Queiroz</a:t>
            </a:r>
            <a:endParaRPr sz="1900" b="1" dirty="0">
              <a:solidFill>
                <a:schemeClr val="dk2"/>
              </a:solidFill>
              <a:latin typeface="Libre Baskerville"/>
              <a:ea typeface="Libre Baskerville"/>
              <a:cs typeface="Libre Baskerville"/>
              <a:sym typeface="Libre Baskerville"/>
            </a:endParaRPr>
          </a:p>
        </p:txBody>
      </p:sp>
      <p:sp>
        <p:nvSpPr>
          <p:cNvPr id="904" name="Google Shape;904;p60"/>
          <p:cNvSpPr txBox="1"/>
          <p:nvPr/>
        </p:nvSpPr>
        <p:spPr>
          <a:xfrm>
            <a:off x="561953" y="2634251"/>
            <a:ext cx="2189610" cy="59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dirty="0">
                <a:solidFill>
                  <a:schemeClr val="dk2"/>
                </a:solidFill>
                <a:latin typeface="Roboto"/>
                <a:ea typeface="Roboto"/>
                <a:cs typeface="Roboto"/>
                <a:sym typeface="Roboto"/>
              </a:rPr>
              <a:t>A </a:t>
            </a:r>
            <a:r>
              <a:rPr lang="en" sz="1200" dirty="0" err="1">
                <a:solidFill>
                  <a:schemeClr val="dk2"/>
                </a:solidFill>
                <a:latin typeface="Roboto"/>
                <a:ea typeface="Roboto"/>
                <a:cs typeface="Roboto"/>
                <a:sym typeface="Roboto"/>
              </a:rPr>
              <a:t>pressão</a:t>
            </a:r>
            <a:r>
              <a:rPr lang="en" sz="1200" dirty="0">
                <a:solidFill>
                  <a:schemeClr val="dk2"/>
                </a:solidFill>
                <a:latin typeface="Roboto"/>
                <a:ea typeface="Roboto"/>
                <a:cs typeface="Roboto"/>
                <a:sym typeface="Roboto"/>
              </a:rPr>
              <a:t> </a:t>
            </a:r>
            <a:r>
              <a:rPr lang="en" sz="1200" dirty="0" err="1">
                <a:solidFill>
                  <a:schemeClr val="dk2"/>
                </a:solidFill>
                <a:latin typeface="Roboto"/>
                <a:ea typeface="Roboto"/>
                <a:cs typeface="Roboto"/>
                <a:sym typeface="Roboto"/>
              </a:rPr>
              <a:t>inglesa</a:t>
            </a:r>
            <a:r>
              <a:rPr lang="en" sz="1200" dirty="0">
                <a:solidFill>
                  <a:schemeClr val="dk2"/>
                </a:solidFill>
                <a:latin typeface="Roboto"/>
                <a:ea typeface="Roboto"/>
                <a:cs typeface="Roboto"/>
                <a:sym typeface="Roboto"/>
              </a:rPr>
              <a:t> </a:t>
            </a:r>
            <a:r>
              <a:rPr lang="en" sz="1200" dirty="0" err="1">
                <a:solidFill>
                  <a:schemeClr val="dk2"/>
                </a:solidFill>
                <a:latin typeface="Roboto"/>
                <a:ea typeface="Roboto"/>
                <a:cs typeface="Roboto"/>
                <a:sym typeface="Roboto"/>
              </a:rPr>
              <a:t>determina</a:t>
            </a:r>
            <a:r>
              <a:rPr lang="en" sz="1200" dirty="0">
                <a:solidFill>
                  <a:schemeClr val="dk2"/>
                </a:solidFill>
                <a:latin typeface="Roboto"/>
                <a:ea typeface="Roboto"/>
                <a:cs typeface="Roboto"/>
                <a:sym typeface="Roboto"/>
              </a:rPr>
              <a:t> o </a:t>
            </a:r>
            <a:r>
              <a:rPr lang="en" sz="1200" dirty="0" err="1">
                <a:solidFill>
                  <a:schemeClr val="dk2"/>
                </a:solidFill>
                <a:latin typeface="Roboto"/>
                <a:ea typeface="Roboto"/>
                <a:cs typeface="Roboto"/>
                <a:sym typeface="Roboto"/>
              </a:rPr>
              <a:t>fim</a:t>
            </a:r>
            <a:r>
              <a:rPr lang="en" sz="1200" dirty="0">
                <a:solidFill>
                  <a:schemeClr val="dk2"/>
                </a:solidFill>
                <a:latin typeface="Roboto"/>
                <a:ea typeface="Roboto"/>
                <a:cs typeface="Roboto"/>
                <a:sym typeface="Roboto"/>
              </a:rPr>
              <a:t> do </a:t>
            </a:r>
            <a:r>
              <a:rPr lang="en" sz="1200" dirty="0" err="1">
                <a:solidFill>
                  <a:schemeClr val="dk2"/>
                </a:solidFill>
                <a:latin typeface="Roboto"/>
                <a:ea typeface="Roboto"/>
                <a:cs typeface="Roboto"/>
                <a:sym typeface="Roboto"/>
              </a:rPr>
              <a:t>tráfico</a:t>
            </a:r>
            <a:endParaRPr sz="1200" dirty="0">
              <a:solidFill>
                <a:schemeClr val="dk2"/>
              </a:solidFill>
              <a:latin typeface="Roboto"/>
              <a:ea typeface="Roboto"/>
              <a:cs typeface="Roboto"/>
              <a:sym typeface="Roboto"/>
            </a:endParaRPr>
          </a:p>
        </p:txBody>
      </p:sp>
      <p:sp>
        <p:nvSpPr>
          <p:cNvPr id="905" name="Google Shape;905;p60"/>
          <p:cNvSpPr txBox="1"/>
          <p:nvPr/>
        </p:nvSpPr>
        <p:spPr>
          <a:xfrm>
            <a:off x="3627288" y="3534401"/>
            <a:ext cx="1890900" cy="37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dirty="0">
                <a:solidFill>
                  <a:schemeClr val="dk2"/>
                </a:solidFill>
                <a:latin typeface="Libre Baskerville"/>
                <a:ea typeface="Libre Baskerville"/>
                <a:cs typeface="Libre Baskerville"/>
                <a:sym typeface="Libre Baskerville"/>
              </a:rPr>
              <a:t>Lei do </a:t>
            </a:r>
            <a:r>
              <a:rPr lang="en" sz="1900" b="1" dirty="0" err="1">
                <a:solidFill>
                  <a:schemeClr val="dk2"/>
                </a:solidFill>
                <a:latin typeface="Libre Baskerville"/>
                <a:ea typeface="Libre Baskerville"/>
                <a:cs typeface="Libre Baskerville"/>
                <a:sym typeface="Libre Baskerville"/>
              </a:rPr>
              <a:t>Ventre</a:t>
            </a:r>
            <a:r>
              <a:rPr lang="en" sz="1900" b="1" dirty="0">
                <a:solidFill>
                  <a:schemeClr val="dk2"/>
                </a:solidFill>
                <a:latin typeface="Libre Baskerville"/>
                <a:ea typeface="Libre Baskerville"/>
                <a:cs typeface="Libre Baskerville"/>
                <a:sym typeface="Libre Baskerville"/>
              </a:rPr>
              <a:t> Livre</a:t>
            </a:r>
            <a:endParaRPr sz="1900" b="1" dirty="0">
              <a:solidFill>
                <a:schemeClr val="dk2"/>
              </a:solidFill>
              <a:latin typeface="Libre Baskerville"/>
              <a:ea typeface="Libre Baskerville"/>
              <a:cs typeface="Libre Baskerville"/>
              <a:sym typeface="Libre Baskerville"/>
            </a:endParaRPr>
          </a:p>
        </p:txBody>
      </p:sp>
      <p:sp>
        <p:nvSpPr>
          <p:cNvPr id="906" name="Google Shape;906;p60"/>
          <p:cNvSpPr txBox="1"/>
          <p:nvPr/>
        </p:nvSpPr>
        <p:spPr>
          <a:xfrm>
            <a:off x="3627288" y="3978832"/>
            <a:ext cx="1890900" cy="59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dirty="0" err="1">
                <a:solidFill>
                  <a:schemeClr val="dk2"/>
                </a:solidFill>
                <a:latin typeface="Roboto"/>
                <a:ea typeface="Roboto"/>
                <a:cs typeface="Roboto"/>
                <a:sym typeface="Roboto"/>
              </a:rPr>
              <a:t>Manobra</a:t>
            </a:r>
            <a:r>
              <a:rPr lang="en" sz="1200" dirty="0">
                <a:solidFill>
                  <a:schemeClr val="dk2"/>
                </a:solidFill>
                <a:latin typeface="Roboto"/>
                <a:ea typeface="Roboto"/>
                <a:cs typeface="Roboto"/>
                <a:sym typeface="Roboto"/>
              </a:rPr>
              <a:t> </a:t>
            </a:r>
            <a:r>
              <a:rPr lang="en" sz="1200" dirty="0" err="1">
                <a:solidFill>
                  <a:schemeClr val="dk2"/>
                </a:solidFill>
                <a:latin typeface="Roboto"/>
                <a:ea typeface="Roboto"/>
                <a:cs typeface="Roboto"/>
                <a:sym typeface="Roboto"/>
              </a:rPr>
              <a:t>diversionista</a:t>
            </a:r>
            <a:endParaRPr sz="1200" dirty="0">
              <a:solidFill>
                <a:schemeClr val="dk2"/>
              </a:solidFill>
              <a:latin typeface="Roboto"/>
              <a:ea typeface="Roboto"/>
              <a:cs typeface="Roboto"/>
              <a:sym typeface="Roboto"/>
            </a:endParaRPr>
          </a:p>
        </p:txBody>
      </p:sp>
      <p:sp>
        <p:nvSpPr>
          <p:cNvPr id="907" name="Google Shape;907;p60"/>
          <p:cNvSpPr txBox="1"/>
          <p:nvPr/>
        </p:nvSpPr>
        <p:spPr>
          <a:xfrm>
            <a:off x="6739875" y="2360199"/>
            <a:ext cx="1323900" cy="37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dirty="0" err="1">
                <a:solidFill>
                  <a:schemeClr val="dk2"/>
                </a:solidFill>
                <a:latin typeface="Libre Baskerville"/>
                <a:ea typeface="Libre Baskerville"/>
                <a:cs typeface="Libre Baskerville"/>
                <a:sym typeface="Libre Baskerville"/>
              </a:rPr>
              <a:t>Abolição</a:t>
            </a:r>
            <a:endParaRPr sz="1900" b="1" dirty="0">
              <a:solidFill>
                <a:schemeClr val="dk2"/>
              </a:solidFill>
              <a:latin typeface="Libre Baskerville"/>
              <a:ea typeface="Libre Baskerville"/>
              <a:cs typeface="Libre Baskerville"/>
              <a:sym typeface="Libre Baskerville"/>
            </a:endParaRPr>
          </a:p>
        </p:txBody>
      </p:sp>
      <p:sp>
        <p:nvSpPr>
          <p:cNvPr id="908" name="Google Shape;908;p60"/>
          <p:cNvSpPr txBox="1"/>
          <p:nvPr/>
        </p:nvSpPr>
        <p:spPr>
          <a:xfrm>
            <a:off x="6521325" y="2745748"/>
            <a:ext cx="1929600" cy="59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dirty="0" err="1">
                <a:solidFill>
                  <a:schemeClr val="dk2"/>
                </a:solidFill>
                <a:latin typeface="Roboto"/>
                <a:ea typeface="Roboto"/>
                <a:cs typeface="Roboto"/>
                <a:sym typeface="Roboto"/>
              </a:rPr>
              <a:t>Movimento</a:t>
            </a:r>
            <a:r>
              <a:rPr lang="en" sz="1200" dirty="0">
                <a:solidFill>
                  <a:schemeClr val="dk2"/>
                </a:solidFill>
                <a:latin typeface="Roboto"/>
                <a:ea typeface="Roboto"/>
                <a:cs typeface="Roboto"/>
                <a:sym typeface="Roboto"/>
              </a:rPr>
              <a:t> </a:t>
            </a:r>
            <a:r>
              <a:rPr lang="en" sz="1200" dirty="0" err="1">
                <a:solidFill>
                  <a:schemeClr val="dk2"/>
                </a:solidFill>
                <a:latin typeface="Roboto"/>
                <a:ea typeface="Roboto"/>
                <a:cs typeface="Roboto"/>
                <a:sym typeface="Roboto"/>
              </a:rPr>
              <a:t>abolicionista</a:t>
            </a:r>
            <a:endParaRPr sz="1200" dirty="0">
              <a:solidFill>
                <a:schemeClr val="dk2"/>
              </a:solidFill>
              <a:latin typeface="Roboto"/>
              <a:ea typeface="Roboto"/>
              <a:cs typeface="Roboto"/>
              <a:sym typeface="Roboto"/>
            </a:endParaRPr>
          </a:p>
        </p:txBody>
      </p:sp>
      <p:cxnSp>
        <p:nvCxnSpPr>
          <p:cNvPr id="909" name="Google Shape;909;p60"/>
          <p:cNvCxnSpPr/>
          <p:nvPr/>
        </p:nvCxnSpPr>
        <p:spPr>
          <a:xfrm>
            <a:off x="766050" y="3282098"/>
            <a:ext cx="7611900" cy="0"/>
          </a:xfrm>
          <a:prstGeom prst="straightConnector1">
            <a:avLst/>
          </a:prstGeom>
          <a:noFill/>
          <a:ln w="19050" cap="flat" cmpd="sng">
            <a:solidFill>
              <a:schemeClr val="dk2"/>
            </a:solidFill>
            <a:prstDash val="solid"/>
            <a:round/>
            <a:headEnd type="none" w="med" len="med"/>
            <a:tailEnd type="none" w="med" len="med"/>
          </a:ln>
        </p:spPr>
      </p:cxnSp>
      <p:sp>
        <p:nvSpPr>
          <p:cNvPr id="910" name="Google Shape;910;p60"/>
          <p:cNvSpPr/>
          <p:nvPr/>
        </p:nvSpPr>
        <p:spPr>
          <a:xfrm>
            <a:off x="1573575" y="3195398"/>
            <a:ext cx="168600" cy="1734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0"/>
          <p:cNvSpPr/>
          <p:nvPr/>
        </p:nvSpPr>
        <p:spPr>
          <a:xfrm>
            <a:off x="4488438" y="3194848"/>
            <a:ext cx="168600" cy="1734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60"/>
          <p:cNvSpPr/>
          <p:nvPr/>
        </p:nvSpPr>
        <p:spPr>
          <a:xfrm>
            <a:off x="7401825" y="3194848"/>
            <a:ext cx="168600" cy="1734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60"/>
          <p:cNvSpPr txBox="1"/>
          <p:nvPr/>
        </p:nvSpPr>
        <p:spPr>
          <a:xfrm>
            <a:off x="1316925" y="3667648"/>
            <a:ext cx="681900" cy="4722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dirty="0">
                <a:solidFill>
                  <a:schemeClr val="lt2"/>
                </a:solidFill>
                <a:latin typeface="Libre Baskerville"/>
                <a:ea typeface="Libre Baskerville"/>
                <a:cs typeface="Libre Baskerville"/>
                <a:sym typeface="Libre Baskerville"/>
              </a:rPr>
              <a:t>1850</a:t>
            </a:r>
            <a:endParaRPr sz="1500" b="1" dirty="0">
              <a:solidFill>
                <a:schemeClr val="lt2"/>
              </a:solidFill>
              <a:latin typeface="Libre Baskerville"/>
              <a:ea typeface="Libre Baskerville"/>
              <a:cs typeface="Libre Baskerville"/>
              <a:sym typeface="Libre Baskerville"/>
            </a:endParaRPr>
          </a:p>
        </p:txBody>
      </p:sp>
      <p:sp>
        <p:nvSpPr>
          <p:cNvPr id="914" name="Google Shape;914;p60"/>
          <p:cNvSpPr txBox="1"/>
          <p:nvPr/>
        </p:nvSpPr>
        <p:spPr>
          <a:xfrm>
            <a:off x="4231788" y="2421123"/>
            <a:ext cx="681900" cy="4722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dirty="0">
                <a:solidFill>
                  <a:schemeClr val="lt2"/>
                </a:solidFill>
                <a:latin typeface="Libre Baskerville"/>
                <a:ea typeface="Libre Baskerville"/>
                <a:cs typeface="Libre Baskerville"/>
                <a:sym typeface="Libre Baskerville"/>
              </a:rPr>
              <a:t>1871</a:t>
            </a:r>
            <a:endParaRPr sz="1500" b="1" dirty="0">
              <a:solidFill>
                <a:schemeClr val="lt2"/>
              </a:solidFill>
              <a:latin typeface="Libre Baskerville"/>
              <a:ea typeface="Libre Baskerville"/>
              <a:cs typeface="Libre Baskerville"/>
              <a:sym typeface="Libre Baskerville"/>
            </a:endParaRPr>
          </a:p>
        </p:txBody>
      </p:sp>
      <p:sp>
        <p:nvSpPr>
          <p:cNvPr id="915" name="Google Shape;915;p60"/>
          <p:cNvSpPr txBox="1"/>
          <p:nvPr/>
        </p:nvSpPr>
        <p:spPr>
          <a:xfrm>
            <a:off x="7145175" y="3667648"/>
            <a:ext cx="681900" cy="4722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dirty="0">
                <a:solidFill>
                  <a:schemeClr val="lt2"/>
                </a:solidFill>
                <a:latin typeface="Libre Baskerville"/>
                <a:ea typeface="Libre Baskerville"/>
                <a:cs typeface="Libre Baskerville"/>
                <a:sym typeface="Libre Baskerville"/>
              </a:rPr>
              <a:t>1888</a:t>
            </a:r>
            <a:endParaRPr sz="1500" b="1" dirty="0">
              <a:solidFill>
                <a:schemeClr val="lt2"/>
              </a:solidFill>
              <a:latin typeface="Libre Baskerville"/>
              <a:ea typeface="Libre Baskerville"/>
              <a:cs typeface="Libre Baskerville"/>
              <a:sym typeface="Libre Baskerville"/>
            </a:endParaRPr>
          </a:p>
        </p:txBody>
      </p:sp>
    </p:spTree>
    <p:extLst>
      <p:ext uri="{BB962C8B-B14F-4D97-AF65-F5344CB8AC3E}">
        <p14:creationId xmlns:p14="http://schemas.microsoft.com/office/powerpoint/2010/main" val="2915076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subTitle" idx="1"/>
          </p:nvPr>
        </p:nvSpPr>
        <p:spPr>
          <a:xfrm>
            <a:off x="1091607" y="4188365"/>
            <a:ext cx="6960787" cy="410400"/>
          </a:xfrm>
        </p:spPr>
        <p:txBody>
          <a:bodyPr/>
          <a:lstStyle/>
          <a:p>
            <a:r>
              <a:rPr lang="pt-BR" dirty="0"/>
              <a:t>PRADO JÚNIOR, Caio. História econômica do </a:t>
            </a:r>
            <a:r>
              <a:rPr lang="pt-BR" dirty="0" err="1"/>
              <a:t>BrasiI</a:t>
            </a:r>
            <a:r>
              <a:rPr lang="pt-BR" dirty="0"/>
              <a:t>. 48ª reimpressão. São Paulo: Brasiliense, 2008, p. 145.</a:t>
            </a:r>
          </a:p>
        </p:txBody>
      </p:sp>
      <p:sp>
        <p:nvSpPr>
          <p:cNvPr id="52226" name="Rectangle 2"/>
          <p:cNvSpPr>
            <a:spLocks noGrp="1" noChangeArrowheads="1"/>
          </p:cNvSpPr>
          <p:nvPr>
            <p:ph type="title"/>
          </p:nvPr>
        </p:nvSpPr>
        <p:spPr>
          <a:xfrm>
            <a:off x="1091607" y="783771"/>
            <a:ext cx="6960787" cy="3317965"/>
          </a:xfrm>
        </p:spPr>
        <p:txBody>
          <a:bodyPr>
            <a:noAutofit/>
          </a:bodyPr>
          <a:lstStyle/>
          <a:p>
            <a:r>
              <a:rPr lang="pt-BR" dirty="0"/>
              <a:t>Já nos primeiros anos do séc. XIX a condenação geral do tráfico africano achava-se consumada. Encabeça o movimento a Inglaterra [...]</a:t>
            </a:r>
          </a:p>
        </p:txBody>
      </p:sp>
    </p:spTree>
    <p:extLst>
      <p:ext uri="{BB962C8B-B14F-4D97-AF65-F5344CB8AC3E}">
        <p14:creationId xmlns:p14="http://schemas.microsoft.com/office/powerpoint/2010/main" val="6365094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á 131 anos, senadores aprovavam o fim da escravidão no Brasil — Senado  Notícias">
            <a:extLst>
              <a:ext uri="{FF2B5EF4-FFF2-40B4-BE49-F238E27FC236}">
                <a16:creationId xmlns:a16="http://schemas.microsoft.com/office/drawing/2014/main" id="{EE2BC7D9-FB4D-D04F-BC17-F7CBDF74A10D}"/>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13793" b="8606"/>
          <a:stretch/>
        </p:blipFill>
        <p:spPr bwMode="auto">
          <a:xfrm>
            <a:off x="539730" y="497623"/>
            <a:ext cx="8064541" cy="4148254"/>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633101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subTitle" idx="1"/>
          </p:nvPr>
        </p:nvSpPr>
        <p:spPr>
          <a:xfrm>
            <a:off x="1091607" y="4188365"/>
            <a:ext cx="6960787" cy="410400"/>
          </a:xfrm>
        </p:spPr>
        <p:txBody>
          <a:bodyPr/>
          <a:lstStyle/>
          <a:p>
            <a:r>
              <a:rPr lang="pt-BR" dirty="0"/>
              <a:t>PRADO JÚNIOR, Caio. História econômica do </a:t>
            </a:r>
            <a:r>
              <a:rPr lang="pt-BR" dirty="0" err="1"/>
              <a:t>BrasiI</a:t>
            </a:r>
            <a:r>
              <a:rPr lang="pt-BR" dirty="0"/>
              <a:t>. 48ª reimpressão. São Paulo: Brasiliense, 2008, p. 145.</a:t>
            </a:r>
          </a:p>
        </p:txBody>
      </p:sp>
      <p:sp>
        <p:nvSpPr>
          <p:cNvPr id="52226" name="Rectangle 2"/>
          <p:cNvSpPr>
            <a:spLocks noGrp="1" noChangeArrowheads="1"/>
          </p:cNvSpPr>
          <p:nvPr>
            <p:ph type="title"/>
          </p:nvPr>
        </p:nvSpPr>
        <p:spPr>
          <a:xfrm>
            <a:off x="371960" y="784225"/>
            <a:ext cx="8400080" cy="3317875"/>
          </a:xfrm>
        </p:spPr>
        <p:txBody>
          <a:bodyPr>
            <a:noAutofit/>
          </a:bodyPr>
          <a:lstStyle/>
          <a:p>
            <a:r>
              <a:rPr lang="pt-BR" dirty="0"/>
              <a:t>Não discutiremos aqui esta brusca mudança de atitude de uma potência que chegou a se envolver em guerras para obter e conservar a prioridade sobre as demais nações no tráfico ultramarino de escravos, e que ainda nos últimos anos do séc. XVIII realizava mais da metade de todo esse comércio. O fato é que a Inglaterra, depois de abolir em 1807 o tráfico nas suas colônias, torna-se o paladino internacional da luta contra ele.</a:t>
            </a:r>
          </a:p>
        </p:txBody>
      </p:sp>
    </p:spTree>
    <p:extLst>
      <p:ext uri="{BB962C8B-B14F-4D97-AF65-F5344CB8AC3E}">
        <p14:creationId xmlns:p14="http://schemas.microsoft.com/office/powerpoint/2010/main" val="342879910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7" name="Rectangle 3"/>
          <p:cNvSpPr>
            <a:spLocks noGrp="1" noChangeArrowheads="1"/>
          </p:cNvSpPr>
          <p:nvPr>
            <p:ph type="subTitle" idx="1"/>
          </p:nvPr>
        </p:nvSpPr>
        <p:spPr>
          <a:xfrm>
            <a:off x="1091607" y="4188365"/>
            <a:ext cx="6960787" cy="410400"/>
          </a:xfrm>
        </p:spPr>
        <p:txBody>
          <a:bodyPr/>
          <a:lstStyle/>
          <a:p>
            <a:r>
              <a:rPr lang="pt-BR" dirty="0"/>
              <a:t>PRADO JÚNIOR, Caio. História econômica do </a:t>
            </a:r>
            <a:r>
              <a:rPr lang="pt-BR" dirty="0" err="1"/>
              <a:t>BrasiI</a:t>
            </a:r>
            <a:r>
              <a:rPr lang="pt-BR" dirty="0"/>
              <a:t>. 48ª reimpressão. São Paulo: Brasiliense, 2008, p. 175, nota 57.</a:t>
            </a:r>
          </a:p>
        </p:txBody>
      </p:sp>
      <p:sp>
        <p:nvSpPr>
          <p:cNvPr id="52226" name="Rectangle 2"/>
          <p:cNvSpPr>
            <a:spLocks noGrp="1" noChangeArrowheads="1"/>
          </p:cNvSpPr>
          <p:nvPr>
            <p:ph type="title"/>
          </p:nvPr>
        </p:nvSpPr>
        <p:spPr>
          <a:xfrm>
            <a:off x="325464" y="544513"/>
            <a:ext cx="8431078" cy="3557588"/>
          </a:xfrm>
        </p:spPr>
        <p:txBody>
          <a:bodyPr>
            <a:noAutofit/>
          </a:bodyPr>
          <a:lstStyle/>
          <a:p>
            <a:r>
              <a:rPr lang="pt-BR" dirty="0">
                <a:latin typeface="Arial" charset="0"/>
                <a:cs typeface="Arial" charset="0"/>
              </a:rPr>
              <a:t>O escravo corresponde a um capital fixo cujo ciclo tem a duração da vida de um indivíduo; assim sendo, mesmo sem considerar o risco que representa a vida humana, forma um adiantamento a longo prazo de </a:t>
            </a:r>
            <a:r>
              <a:rPr lang="pt-BR" dirty="0" err="1">
                <a:latin typeface="Arial" charset="0"/>
                <a:cs typeface="Arial" charset="0"/>
              </a:rPr>
              <a:t>sobretrabalho</a:t>
            </a:r>
            <a:r>
              <a:rPr lang="pt-BR" dirty="0">
                <a:latin typeface="Arial" charset="0"/>
                <a:cs typeface="Arial" charset="0"/>
              </a:rPr>
              <a:t> eventual a ser produzido; e portanto um empate de capital. O assalariado, pelo contrário, fornece aquele </a:t>
            </a:r>
            <a:r>
              <a:rPr lang="pt-BR" dirty="0" err="1">
                <a:latin typeface="Arial" charset="0"/>
                <a:cs typeface="Arial" charset="0"/>
              </a:rPr>
              <a:t>sobretrabalho</a:t>
            </a:r>
            <a:r>
              <a:rPr lang="pt-BR" dirty="0">
                <a:latin typeface="Arial" charset="0"/>
                <a:cs typeface="Arial" charset="0"/>
              </a:rPr>
              <a:t> sem adiantamento ou risco algum. Nestas condições, o capitalismo é incompatível com a escravidão; </a:t>
            </a:r>
            <a:br>
              <a:rPr lang="pt-BR" dirty="0">
                <a:latin typeface="Arial" charset="0"/>
                <a:cs typeface="Arial" charset="0"/>
              </a:rPr>
            </a:br>
            <a:r>
              <a:rPr lang="pt-BR" dirty="0">
                <a:latin typeface="Arial" charset="0"/>
                <a:cs typeface="Arial" charset="0"/>
              </a:rPr>
              <a:t>o capital, permitindo dispensá-la, a exclui. É o que se deu </a:t>
            </a:r>
            <a:br>
              <a:rPr lang="pt-BR" dirty="0">
                <a:latin typeface="Arial" charset="0"/>
                <a:cs typeface="Arial" charset="0"/>
              </a:rPr>
            </a:br>
            <a:r>
              <a:rPr lang="pt-BR" dirty="0">
                <a:latin typeface="Arial" charset="0"/>
                <a:cs typeface="Arial" charset="0"/>
              </a:rPr>
              <a:t>com o advento da indústria moderna.</a:t>
            </a:r>
            <a:endParaRPr lang="pt-BR" dirty="0"/>
          </a:p>
        </p:txBody>
      </p:sp>
    </p:spTree>
    <p:extLst>
      <p:ext uri="{BB962C8B-B14F-4D97-AF65-F5344CB8AC3E}">
        <p14:creationId xmlns:p14="http://schemas.microsoft.com/office/powerpoint/2010/main" val="9364789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501FDBF4-029B-7049-B0AB-A49D4691D066}"/>
              </a:ext>
            </a:extLst>
          </p:cNvPr>
          <p:cNvSpPr>
            <a:spLocks noGrp="1"/>
          </p:cNvSpPr>
          <p:nvPr>
            <p:ph type="title"/>
          </p:nvPr>
        </p:nvSpPr>
        <p:spPr>
          <a:xfrm>
            <a:off x="1472239" y="1304550"/>
            <a:ext cx="6199522" cy="2534400"/>
          </a:xfrm>
        </p:spPr>
        <p:txBody>
          <a:bodyPr>
            <a:noAutofit/>
          </a:bodyPr>
          <a:lstStyle/>
          <a:p>
            <a:r>
              <a:rPr lang="pt-BR" sz="3600" dirty="0"/>
              <a:t>Como Furtado trata a transição???</a:t>
            </a:r>
          </a:p>
        </p:txBody>
      </p:sp>
    </p:spTree>
    <p:extLst>
      <p:ext uri="{BB962C8B-B14F-4D97-AF65-F5344CB8AC3E}">
        <p14:creationId xmlns:p14="http://schemas.microsoft.com/office/powerpoint/2010/main" val="41873223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4C30D5BD-614C-8844-9913-4FAF4910C06B}"/>
              </a:ext>
            </a:extLst>
          </p:cNvPr>
          <p:cNvSpPr>
            <a:spLocks noGrp="1"/>
          </p:cNvSpPr>
          <p:nvPr>
            <p:ph type="title"/>
          </p:nvPr>
        </p:nvSpPr>
        <p:spPr/>
        <p:txBody>
          <a:bodyPr/>
          <a:lstStyle/>
          <a:p>
            <a:r>
              <a:rPr lang="pt-BR" dirty="0"/>
              <a:t>A economia brasileira e a demanda por MO</a:t>
            </a:r>
          </a:p>
        </p:txBody>
      </p:sp>
      <p:sp>
        <p:nvSpPr>
          <p:cNvPr id="3" name="Espaço Reservado para Texto 2">
            <a:extLst>
              <a:ext uri="{FF2B5EF4-FFF2-40B4-BE49-F238E27FC236}">
                <a16:creationId xmlns:a16="http://schemas.microsoft.com/office/drawing/2014/main" id="{96A112E9-3331-F844-8E4F-375F7130EAA5}"/>
              </a:ext>
            </a:extLst>
          </p:cNvPr>
          <p:cNvSpPr>
            <a:spLocks noGrp="1"/>
          </p:cNvSpPr>
          <p:nvPr>
            <p:ph type="body" idx="1"/>
          </p:nvPr>
        </p:nvSpPr>
        <p:spPr/>
        <p:txBody>
          <a:bodyPr/>
          <a:lstStyle/>
          <a:p>
            <a:pPr>
              <a:spcBef>
                <a:spcPts val="600"/>
              </a:spcBef>
            </a:pPr>
            <a:r>
              <a:rPr lang="pt-BR" dirty="0"/>
              <a:t>Expansão cafeeira ao longo de todo o século XIX</a:t>
            </a:r>
          </a:p>
          <a:p>
            <a:pPr>
              <a:spcBef>
                <a:spcPts val="600"/>
              </a:spcBef>
            </a:pPr>
            <a:r>
              <a:rPr lang="pt-BR" dirty="0"/>
              <a:t>Fim do tráfico compromete e expansão da força de trabalho</a:t>
            </a:r>
          </a:p>
          <a:p>
            <a:pPr>
              <a:spcBef>
                <a:spcPts val="600"/>
              </a:spcBef>
            </a:pPr>
            <a:r>
              <a:rPr lang="pt-BR" dirty="0"/>
              <a:t>Baixas taxas de natalidade da população cativa</a:t>
            </a:r>
          </a:p>
          <a:p>
            <a:pPr>
              <a:spcBef>
                <a:spcPts val="600"/>
              </a:spcBef>
            </a:pPr>
            <a:r>
              <a:rPr lang="pt-BR" dirty="0"/>
              <a:t>População livre nacional no setor de subsistência, de difícil recrutamento</a:t>
            </a:r>
          </a:p>
          <a:p>
            <a:pPr>
              <a:spcBef>
                <a:spcPts val="600"/>
              </a:spcBef>
            </a:pPr>
            <a:r>
              <a:rPr lang="pt-BR" dirty="0"/>
              <a:t>Excedente populacionais urbanos sem familiaridade com a rotina do campo</a:t>
            </a:r>
          </a:p>
          <a:p>
            <a:pPr>
              <a:spcBef>
                <a:spcPts val="600"/>
              </a:spcBef>
            </a:pPr>
            <a:r>
              <a:rPr lang="pt-BR" dirty="0"/>
              <a:t>A solução encontrada pela cafeicultura: a imigração </a:t>
            </a:r>
          </a:p>
          <a:p>
            <a:pPr>
              <a:spcBef>
                <a:spcPts val="600"/>
              </a:spcBef>
            </a:pPr>
            <a:r>
              <a:rPr lang="pt-BR" dirty="0"/>
              <a:t>A solução encontrada pela região norte: a transumância amazônica</a:t>
            </a:r>
          </a:p>
          <a:p>
            <a:pPr>
              <a:spcBef>
                <a:spcPts val="600"/>
              </a:spcBef>
            </a:pPr>
            <a:r>
              <a:rPr lang="pt-BR" dirty="0"/>
              <a:t>A abolição como decisão política</a:t>
            </a:r>
          </a:p>
        </p:txBody>
      </p:sp>
    </p:spTree>
    <p:extLst>
      <p:ext uri="{BB962C8B-B14F-4D97-AF65-F5344CB8AC3E}">
        <p14:creationId xmlns:p14="http://schemas.microsoft.com/office/powerpoint/2010/main" val="213628998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17768524-1312-564B-8E9B-C07E4D7B1A59}"/>
              </a:ext>
            </a:extLst>
          </p:cNvPr>
          <p:cNvSpPr>
            <a:spLocks noGrp="1"/>
          </p:cNvSpPr>
          <p:nvPr>
            <p:ph type="subTitle" idx="1"/>
          </p:nvPr>
        </p:nvSpPr>
        <p:spPr/>
        <p:txBody>
          <a:bodyPr/>
          <a:lstStyle/>
          <a:p>
            <a:r>
              <a:rPr lang="pt-BR" dirty="0"/>
              <a:t>FURTADO, Celso. </a:t>
            </a:r>
            <a:r>
              <a:rPr lang="pt-BR" i="1" dirty="0"/>
              <a:t>Formação Econômica do Brasil.</a:t>
            </a:r>
            <a:r>
              <a:rPr lang="pt-BR" dirty="0"/>
              <a:t> São Paulo: Companhia das Letras, 2007, p. 204.</a:t>
            </a:r>
          </a:p>
        </p:txBody>
      </p:sp>
      <p:sp>
        <p:nvSpPr>
          <p:cNvPr id="3" name="Título 2">
            <a:extLst>
              <a:ext uri="{FF2B5EF4-FFF2-40B4-BE49-F238E27FC236}">
                <a16:creationId xmlns:a16="http://schemas.microsoft.com/office/drawing/2014/main" id="{933F94F2-1A1B-904D-BD21-D06C2D7F63F0}"/>
              </a:ext>
            </a:extLst>
          </p:cNvPr>
          <p:cNvSpPr>
            <a:spLocks noGrp="1"/>
          </p:cNvSpPr>
          <p:nvPr>
            <p:ph type="title"/>
          </p:nvPr>
        </p:nvSpPr>
        <p:spPr/>
        <p:txBody>
          <a:bodyPr/>
          <a:lstStyle/>
          <a:p>
            <a:r>
              <a:rPr lang="pt-BR" dirty="0"/>
              <a:t>Observada a abolição de uma perspectiva ampla, comprova-se que a mesma constitui uma medida de caráter mais político que econômico. A escravidão tinha mais importância como base de um sistema regional de poder que como forma de organização da produção.</a:t>
            </a:r>
          </a:p>
        </p:txBody>
      </p:sp>
    </p:spTree>
    <p:extLst>
      <p:ext uri="{BB962C8B-B14F-4D97-AF65-F5344CB8AC3E}">
        <p14:creationId xmlns:p14="http://schemas.microsoft.com/office/powerpoint/2010/main" val="4117313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DD0D964E-5A95-E745-A12B-42055478ECE1}"/>
              </a:ext>
            </a:extLst>
          </p:cNvPr>
          <p:cNvSpPr>
            <a:spLocks noGrp="1"/>
          </p:cNvSpPr>
          <p:nvPr>
            <p:ph type="title"/>
          </p:nvPr>
        </p:nvSpPr>
        <p:spPr/>
        <p:txBody>
          <a:bodyPr/>
          <a:lstStyle/>
          <a:p>
            <a:r>
              <a:rPr lang="pt-BR" sz="3600" dirty="0"/>
              <a:t>A visão de Paula </a:t>
            </a:r>
            <a:r>
              <a:rPr lang="pt-BR" sz="3600" dirty="0" err="1"/>
              <a:t>Beiguelman</a:t>
            </a:r>
            <a:endParaRPr lang="pt-BR" sz="3600" dirty="0"/>
          </a:p>
        </p:txBody>
      </p:sp>
    </p:spTree>
    <p:extLst>
      <p:ext uri="{BB962C8B-B14F-4D97-AF65-F5344CB8AC3E}">
        <p14:creationId xmlns:p14="http://schemas.microsoft.com/office/powerpoint/2010/main" val="177629212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1092200" y="4187825"/>
            <a:ext cx="6959600" cy="411163"/>
          </a:xfrm>
        </p:spPr>
        <p:txBody>
          <a:bodyPr>
            <a:normAutofit fontScale="62500" lnSpcReduction="20000"/>
          </a:bodyPr>
          <a:lstStyle/>
          <a:p>
            <a:r>
              <a:rPr lang="pt-BR" dirty="0"/>
              <a:t>BEIGUELMAN, Paula. A destruição do escravismo moderno, como questão teórica. In Pequenos Estudos de Ciência Política. São Paulo: Pioneira, 1973, pp. 3-8, p. 3.</a:t>
            </a:r>
          </a:p>
        </p:txBody>
      </p:sp>
      <p:sp>
        <p:nvSpPr>
          <p:cNvPr id="7" name="Text Placeholder 3">
            <a:extLst>
              <a:ext uri="{FF2B5EF4-FFF2-40B4-BE49-F238E27FC236}">
                <a16:creationId xmlns:a16="http://schemas.microsoft.com/office/drawing/2014/main" id="{65E6B097-CA5A-604C-90F1-55821AC22394}"/>
              </a:ext>
            </a:extLst>
          </p:cNvPr>
          <p:cNvSpPr>
            <a:spLocks noGrp="1"/>
          </p:cNvSpPr>
          <p:nvPr>
            <p:ph type="title"/>
          </p:nvPr>
        </p:nvSpPr>
        <p:spPr>
          <a:xfrm>
            <a:off x="1091607" y="783771"/>
            <a:ext cx="6960787" cy="3317965"/>
          </a:xfrm>
          <a:noFill/>
        </p:spPr>
        <p:txBody>
          <a:bodyPr/>
          <a:lstStyle/>
          <a:p>
            <a:r>
              <a:rPr lang="pt-BR" dirty="0"/>
              <a:t>A problemática da destruição da escravidão negra na América, no curso do século XIX, costuma ser proposta em termos de um processo de depuração progressiva do capitalismo. [...] É com referência ao capitalismo que se define o escravismo moderno.</a:t>
            </a:r>
          </a:p>
        </p:txBody>
      </p:sp>
    </p:spTree>
    <p:extLst>
      <p:ext uri="{BB962C8B-B14F-4D97-AF65-F5344CB8AC3E}">
        <p14:creationId xmlns:p14="http://schemas.microsoft.com/office/powerpoint/2010/main" val="249142562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2">
            <a:extLst>
              <a:ext uri="{FF2B5EF4-FFF2-40B4-BE49-F238E27FC236}">
                <a16:creationId xmlns:a16="http://schemas.microsoft.com/office/drawing/2014/main" id="{B546B392-CDBF-654F-979C-97A3239D5E3F}"/>
              </a:ext>
            </a:extLst>
          </p:cNvPr>
          <p:cNvSpPr>
            <a:spLocks noGrp="1"/>
          </p:cNvSpPr>
          <p:nvPr>
            <p:ph type="subTitle" idx="1"/>
          </p:nvPr>
        </p:nvSpPr>
        <p:spPr>
          <a:xfrm>
            <a:off x="1092200" y="4187825"/>
            <a:ext cx="6959600" cy="411163"/>
          </a:xfrm>
        </p:spPr>
        <p:txBody>
          <a:bodyPr>
            <a:normAutofit fontScale="62500" lnSpcReduction="20000"/>
          </a:bodyPr>
          <a:lstStyle/>
          <a:p>
            <a:r>
              <a:rPr lang="pt-BR" dirty="0"/>
              <a:t>BEIGUELMAN, Paula. A destruição do escravismo moderno, como questão teórica. In Pequenos Estudos de Ciência Política. São Paulo: Pioneira, 1973, pp. 3-8, p. 3.</a:t>
            </a:r>
          </a:p>
        </p:txBody>
      </p:sp>
      <p:sp>
        <p:nvSpPr>
          <p:cNvPr id="7" name="Espaço Reservado para Conteúdo 3">
            <a:extLst>
              <a:ext uri="{FF2B5EF4-FFF2-40B4-BE49-F238E27FC236}">
                <a16:creationId xmlns:a16="http://schemas.microsoft.com/office/drawing/2014/main" id="{E64240C0-061E-8F48-A980-BDCCEBA373B2}"/>
              </a:ext>
            </a:extLst>
          </p:cNvPr>
          <p:cNvSpPr>
            <a:spLocks noGrp="1"/>
          </p:cNvSpPr>
          <p:nvPr>
            <p:ph type="title"/>
          </p:nvPr>
        </p:nvSpPr>
        <p:spPr>
          <a:xfrm>
            <a:off x="1091607" y="783771"/>
            <a:ext cx="6960787" cy="3317965"/>
          </a:xfrm>
        </p:spPr>
        <p:txBody>
          <a:bodyPr/>
          <a:lstStyle/>
          <a:p>
            <a:r>
              <a:rPr lang="pt-BR" dirty="0"/>
              <a:t>É com referência ao capitalismo que se define o escravismo moderno. Com efeito, ao mesmo tempo que se constitui como analiticamente fundado na existência do trabalho livre, o capitalismo implica histórica ou empiricamente o estabelecimento de uma constelação peculiar que inclui a escravidão negra no momento colonial, como recurso para acumulação de capital.</a:t>
            </a:r>
          </a:p>
        </p:txBody>
      </p:sp>
    </p:spTree>
    <p:extLst>
      <p:ext uri="{BB962C8B-B14F-4D97-AF65-F5344CB8AC3E}">
        <p14:creationId xmlns:p14="http://schemas.microsoft.com/office/powerpoint/2010/main" val="424922317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125" y="543950"/>
            <a:ext cx="7716000" cy="883406"/>
          </a:xfrm>
        </p:spPr>
        <p:txBody>
          <a:bodyPr/>
          <a:lstStyle/>
          <a:p>
            <a:r>
              <a:rPr lang="pt-BR" dirty="0"/>
              <a:t>Escravismo </a:t>
            </a:r>
            <a:r>
              <a:rPr lang="pt-BR" i="1" dirty="0"/>
              <a:t>versus</a:t>
            </a:r>
            <a:r>
              <a:rPr lang="pt-BR" dirty="0"/>
              <a:t> Capitalismo</a:t>
            </a:r>
          </a:p>
        </p:txBody>
      </p:sp>
      <p:sp>
        <p:nvSpPr>
          <p:cNvPr id="3" name="Content Placeholder 2"/>
          <p:cNvSpPr>
            <a:spLocks noGrp="1"/>
          </p:cNvSpPr>
          <p:nvPr>
            <p:ph type="body" idx="1"/>
          </p:nvPr>
        </p:nvSpPr>
        <p:spPr>
          <a:xfrm>
            <a:off x="714375" y="1516063"/>
            <a:ext cx="7983576" cy="3082925"/>
          </a:xfrm>
        </p:spPr>
        <p:txBody>
          <a:bodyPr anchor="ctr">
            <a:normAutofit fontScale="92500" lnSpcReduction="10000"/>
          </a:bodyPr>
          <a:lstStyle/>
          <a:p>
            <a:pPr>
              <a:spcBef>
                <a:spcPts val="600"/>
              </a:spcBef>
              <a:spcAft>
                <a:spcPts val="600"/>
              </a:spcAft>
            </a:pPr>
            <a:r>
              <a:rPr lang="pt-BR" dirty="0"/>
              <a:t>A escravidão é parte constitutiva do sistema capitalista</a:t>
            </a:r>
          </a:p>
          <a:p>
            <a:r>
              <a:rPr lang="pt-BR" dirty="0"/>
              <a:t>Antes da revolução industrial: acumulação inglesa se processa num sistema mercantilista com dois tipos de colônias</a:t>
            </a:r>
          </a:p>
          <a:p>
            <a:pPr lvl="1">
              <a:spcBef>
                <a:spcPts val="0"/>
              </a:spcBef>
            </a:pPr>
            <a:r>
              <a:rPr lang="pt-BR" dirty="0"/>
              <a:t>Colônias do norte americano: reserva de mercado consumidor</a:t>
            </a:r>
          </a:p>
          <a:p>
            <a:pPr lvl="1">
              <a:spcBef>
                <a:spcPts val="0"/>
              </a:spcBef>
            </a:pPr>
            <a:r>
              <a:rPr lang="pt-BR" dirty="0"/>
              <a:t>Colônias escravistas antilhanas: açúcar, tráfico</a:t>
            </a:r>
          </a:p>
          <a:p>
            <a:pPr>
              <a:spcBef>
                <a:spcPts val="600"/>
              </a:spcBef>
            </a:pPr>
            <a:r>
              <a:rPr lang="pt-BR" dirty="0"/>
              <a:t>Depois da revolução industrial</a:t>
            </a:r>
          </a:p>
          <a:p>
            <a:pPr lvl="1">
              <a:spcBef>
                <a:spcPts val="0"/>
              </a:spcBef>
            </a:pPr>
            <a:r>
              <a:rPr lang="pt-BR" dirty="0"/>
              <a:t>Indústria inglesa ganha competitividade, não precisa mais de reserva de mercado</a:t>
            </a:r>
          </a:p>
          <a:p>
            <a:pPr lvl="1">
              <a:spcBef>
                <a:spcPts val="0"/>
              </a:spcBef>
            </a:pPr>
            <a:r>
              <a:rPr lang="pt-BR" dirty="0"/>
              <a:t>Capital industrial predominante gera autopropulsão: cai a importância do tráfico para geração de excedente</a:t>
            </a:r>
          </a:p>
          <a:p>
            <a:pPr>
              <a:lnSpc>
                <a:spcPct val="125000"/>
              </a:lnSpc>
              <a:spcBef>
                <a:spcPts val="600"/>
              </a:spcBef>
              <a:spcAft>
                <a:spcPts val="600"/>
              </a:spcAft>
            </a:pPr>
            <a:r>
              <a:rPr lang="pt-BR" dirty="0"/>
              <a:t>O sistema ainda inclui o escravismo, mas como forma de fornecer mão de obra barata para a produção tropical</a:t>
            </a:r>
          </a:p>
        </p:txBody>
      </p:sp>
    </p:spTree>
    <p:extLst>
      <p:ext uri="{BB962C8B-B14F-4D97-AF65-F5344CB8AC3E}">
        <p14:creationId xmlns:p14="http://schemas.microsoft.com/office/powerpoint/2010/main" val="35043455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1092200" y="4187825"/>
            <a:ext cx="6959600" cy="411163"/>
          </a:xfrm>
        </p:spPr>
        <p:txBody>
          <a:bodyPr>
            <a:normAutofit fontScale="62500" lnSpcReduction="20000"/>
          </a:bodyPr>
          <a:lstStyle/>
          <a:p>
            <a:r>
              <a:rPr lang="pt-BR" dirty="0"/>
              <a:t>BEIGUELMAN, Paula. A destruição do escravismo moderno, como questão teórica. In Pequenos Estudos de Ciência Política. São Paulo: Pioneira, 1973, pp. 3-8, p. 3.</a:t>
            </a:r>
          </a:p>
        </p:txBody>
      </p:sp>
      <p:sp>
        <p:nvSpPr>
          <p:cNvPr id="11" name="Text Placeholder 3">
            <a:extLst>
              <a:ext uri="{FF2B5EF4-FFF2-40B4-BE49-F238E27FC236}">
                <a16:creationId xmlns:a16="http://schemas.microsoft.com/office/drawing/2014/main" id="{18934E00-35DD-514B-8234-7224DF800BB8}"/>
              </a:ext>
            </a:extLst>
          </p:cNvPr>
          <p:cNvSpPr>
            <a:spLocks noGrp="1"/>
          </p:cNvSpPr>
          <p:nvPr>
            <p:ph type="title"/>
          </p:nvPr>
        </p:nvSpPr>
        <p:spPr>
          <a:xfrm>
            <a:off x="1091607" y="783771"/>
            <a:ext cx="6960787" cy="3317965"/>
          </a:xfrm>
          <a:noFill/>
        </p:spPr>
        <p:txBody>
          <a:bodyPr/>
          <a:lstStyle/>
          <a:p>
            <a:r>
              <a:rPr lang="pt-BR" dirty="0"/>
              <a:t>[...] temos que o sistema, depois da revolução industrial, tanto pode inserir como dispensar a escravidão, diversamente do que ocorria quando o tráfico [...] era peça relevante no processo de acumulação capitalista.</a:t>
            </a:r>
          </a:p>
        </p:txBody>
      </p:sp>
    </p:spTree>
    <p:extLst>
      <p:ext uri="{BB962C8B-B14F-4D97-AF65-F5344CB8AC3E}">
        <p14:creationId xmlns:p14="http://schemas.microsoft.com/office/powerpoint/2010/main" val="16098612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7" name="Picture 7" descr="Imagem:Lei Áurea.jpg">
            <a:hlinkClick r:id="rId3"/>
          </p:cNvPr>
          <p:cNvPicPr>
            <a:picLocks noChangeAspect="1" noChangeArrowheads="1"/>
          </p:cNvPicPr>
          <p:nvPr/>
        </p:nvPicPr>
        <p:blipFill>
          <a:blip r:embed="rId4" cstate="print">
            <a:lum bright="-12000"/>
          </a:blip>
          <a:srcRect/>
          <a:stretch>
            <a:fillRect/>
          </a:stretch>
        </p:blipFill>
        <p:spPr bwMode="auto">
          <a:xfrm>
            <a:off x="3546137" y="369762"/>
            <a:ext cx="3382201" cy="4375483"/>
          </a:xfrm>
          <a:prstGeom prst="rect">
            <a:avLst/>
          </a:prstGeom>
          <a:ln>
            <a:noFill/>
          </a:ln>
          <a:effectLst>
            <a:softEdge rad="112500"/>
          </a:effectLst>
        </p:spPr>
      </p:pic>
      <p:sp>
        <p:nvSpPr>
          <p:cNvPr id="2" name="Título 1">
            <a:extLst>
              <a:ext uri="{FF2B5EF4-FFF2-40B4-BE49-F238E27FC236}">
                <a16:creationId xmlns:a16="http://schemas.microsoft.com/office/drawing/2014/main" id="{D6B18503-4FA7-8447-BFA5-667D8EEC32DE}"/>
              </a:ext>
            </a:extLst>
          </p:cNvPr>
          <p:cNvSpPr>
            <a:spLocks noGrp="1"/>
          </p:cNvSpPr>
          <p:nvPr>
            <p:ph type="title"/>
          </p:nvPr>
        </p:nvSpPr>
        <p:spPr>
          <a:xfrm>
            <a:off x="7092461" y="546824"/>
            <a:ext cx="1617787" cy="4048621"/>
          </a:xfrm>
        </p:spPr>
        <p:txBody>
          <a:bodyPr anchor="b"/>
          <a:lstStyle/>
          <a:p>
            <a:r>
              <a:rPr lang="pt-BR" sz="1400" dirty="0"/>
              <a:t>Original da Lei Áurea – Lei 3353 de 13 de maio de 1888 – e reprodução enviada às comarcas</a:t>
            </a:r>
          </a:p>
        </p:txBody>
      </p:sp>
      <p:pic>
        <p:nvPicPr>
          <p:cNvPr id="4" name="Imagem 3" descr="Texto, Carta&#10;&#10;Descrição gerada automaticamente">
            <a:extLst>
              <a:ext uri="{FF2B5EF4-FFF2-40B4-BE49-F238E27FC236}">
                <a16:creationId xmlns:a16="http://schemas.microsoft.com/office/drawing/2014/main" id="{40F28788-DE08-FC40-9085-9BB41A680082}"/>
              </a:ext>
            </a:extLst>
          </p:cNvPr>
          <p:cNvPicPr>
            <a:picLocks noChangeAspect="1"/>
          </p:cNvPicPr>
          <p:nvPr/>
        </p:nvPicPr>
        <p:blipFill>
          <a:blip r:embed="rId5"/>
          <a:stretch>
            <a:fillRect/>
          </a:stretch>
        </p:blipFill>
        <p:spPr>
          <a:xfrm>
            <a:off x="406458" y="332392"/>
            <a:ext cx="3103989" cy="4478715"/>
          </a:xfrm>
          <a:prstGeom prst="rect">
            <a:avLst/>
          </a:prstGeom>
          <a:ln>
            <a:noFill/>
          </a:ln>
          <a:effectLst>
            <a:softEdge rad="112500"/>
          </a:effectLst>
        </p:spPr>
      </p:pic>
    </p:spTree>
    <p:extLst>
      <p:ext uri="{BB962C8B-B14F-4D97-AF65-F5344CB8AC3E}">
        <p14:creationId xmlns:p14="http://schemas.microsoft.com/office/powerpoint/2010/main" val="33824765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61CE2833-718D-9640-B285-FC8E7422D53E}"/>
              </a:ext>
            </a:extLst>
          </p:cNvPr>
          <p:cNvSpPr>
            <a:spLocks noGrp="1"/>
          </p:cNvSpPr>
          <p:nvPr>
            <p:ph type="title"/>
          </p:nvPr>
        </p:nvSpPr>
        <p:spPr>
          <a:xfrm>
            <a:off x="1171156" y="1304550"/>
            <a:ext cx="6801688" cy="2534400"/>
          </a:xfrm>
        </p:spPr>
        <p:txBody>
          <a:bodyPr/>
          <a:lstStyle/>
          <a:p>
            <a:r>
              <a:rPr lang="pt-BR" sz="3600" dirty="0"/>
              <a:t>Mas se escravidão e capitalismo não são incompatíveis, como explicar o fim do tráfico?</a:t>
            </a:r>
          </a:p>
        </p:txBody>
      </p:sp>
    </p:spTree>
    <p:extLst>
      <p:ext uri="{BB962C8B-B14F-4D97-AF65-F5344CB8AC3E}">
        <p14:creationId xmlns:p14="http://schemas.microsoft.com/office/powerpoint/2010/main" val="255907794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1092200" y="4187825"/>
            <a:ext cx="6959600" cy="411163"/>
          </a:xfrm>
        </p:spPr>
        <p:txBody>
          <a:bodyPr>
            <a:normAutofit fontScale="62500" lnSpcReduction="20000"/>
          </a:bodyPr>
          <a:lstStyle/>
          <a:p>
            <a:r>
              <a:rPr lang="pt-BR" dirty="0"/>
              <a:t>BEIGUELMAN, Paula. A destruição do escravismo moderno, como questão teórica. In Pequenos Estudos de Ciência Política. São Paulo: Pioneira, 1973, pp. 3-8, p. 3.</a:t>
            </a:r>
          </a:p>
        </p:txBody>
      </p:sp>
      <p:sp>
        <p:nvSpPr>
          <p:cNvPr id="7" name="Text Placeholder 3">
            <a:extLst>
              <a:ext uri="{FF2B5EF4-FFF2-40B4-BE49-F238E27FC236}">
                <a16:creationId xmlns:a16="http://schemas.microsoft.com/office/drawing/2014/main" id="{D2C1BA41-0482-684D-9DEA-38D691B44D58}"/>
              </a:ext>
            </a:extLst>
          </p:cNvPr>
          <p:cNvSpPr>
            <a:spLocks noGrp="1"/>
          </p:cNvSpPr>
          <p:nvPr>
            <p:ph type="title"/>
          </p:nvPr>
        </p:nvSpPr>
        <p:spPr>
          <a:xfrm>
            <a:off x="1091607" y="783771"/>
            <a:ext cx="6960787" cy="3317965"/>
          </a:xfrm>
          <a:noFill/>
        </p:spPr>
        <p:txBody>
          <a:bodyPr/>
          <a:lstStyle/>
          <a:p>
            <a:r>
              <a:rPr lang="pt-BR" dirty="0"/>
              <a:t>A extinção do tráfico se insere no processo de competição interna de cada economia açucareira, podendo ser teoricamente referida ao interesse dos plantadores mais antigos em valorizar a escravaria de que dispunham – através da procura por parte das áreas mais novas, carentes de braços, uma vez proibida a entrada de novos escravos importados.</a:t>
            </a:r>
          </a:p>
        </p:txBody>
      </p:sp>
    </p:spTree>
    <p:extLst>
      <p:ext uri="{BB962C8B-B14F-4D97-AF65-F5344CB8AC3E}">
        <p14:creationId xmlns:p14="http://schemas.microsoft.com/office/powerpoint/2010/main" val="367824270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a16="http://schemas.microsoft.com/office/drawing/2014/main" id="{8BA298A3-F043-5B4F-AB6C-A892C40B53A4}"/>
              </a:ext>
            </a:extLst>
          </p:cNvPr>
          <p:cNvSpPr>
            <a:spLocks noGrp="1"/>
          </p:cNvSpPr>
          <p:nvPr>
            <p:ph type="title"/>
          </p:nvPr>
        </p:nvSpPr>
        <p:spPr/>
        <p:txBody>
          <a:bodyPr/>
          <a:lstStyle/>
          <a:p>
            <a:r>
              <a:rPr lang="pt-BR" sz="3600" dirty="0"/>
              <a:t>Do fim do tráfico à abolição</a:t>
            </a:r>
            <a:br>
              <a:rPr lang="pt-BR" sz="3600" dirty="0"/>
            </a:br>
            <a:r>
              <a:rPr lang="pt-BR" sz="1200" i="1" dirty="0"/>
              <a:t>A transição no Brasil sob a ótica de Paula </a:t>
            </a:r>
            <a:r>
              <a:rPr lang="pt-BR" sz="1200" i="1" dirty="0" err="1"/>
              <a:t>Beiguelman</a:t>
            </a:r>
            <a:endParaRPr lang="pt-BR" sz="3600" i="1" dirty="0"/>
          </a:p>
        </p:txBody>
      </p:sp>
    </p:spTree>
    <p:extLst>
      <p:ext uri="{BB962C8B-B14F-4D97-AF65-F5344CB8AC3E}">
        <p14:creationId xmlns:p14="http://schemas.microsoft.com/office/powerpoint/2010/main" val="23622684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a:xfrm>
            <a:off x="714125" y="543950"/>
            <a:ext cx="7716000" cy="883406"/>
          </a:xfrm>
        </p:spPr>
        <p:txBody>
          <a:bodyPr>
            <a:normAutofit/>
          </a:bodyPr>
          <a:lstStyle/>
          <a:p>
            <a:r>
              <a:rPr lang="pt-BR" dirty="0"/>
              <a:t>Extinção do tráfico</a:t>
            </a:r>
          </a:p>
        </p:txBody>
      </p:sp>
      <p:sp>
        <p:nvSpPr>
          <p:cNvPr id="27651" name="Rectangle 3"/>
          <p:cNvSpPr>
            <a:spLocks noGrp="1" noChangeArrowheads="1"/>
          </p:cNvSpPr>
          <p:nvPr>
            <p:ph type="body" idx="1"/>
          </p:nvPr>
        </p:nvSpPr>
        <p:spPr>
          <a:xfrm>
            <a:off x="714000" y="1516565"/>
            <a:ext cx="7716000" cy="3082985"/>
          </a:xfrm>
        </p:spPr>
        <p:txBody>
          <a:bodyPr>
            <a:normAutofit/>
          </a:bodyPr>
          <a:lstStyle/>
          <a:p>
            <a:r>
              <a:rPr lang="pt-BR" dirty="0"/>
              <a:t>Fator determinante é interno: interesses escravistas</a:t>
            </a:r>
          </a:p>
          <a:p>
            <a:r>
              <a:rPr lang="pt-BR" dirty="0"/>
              <a:t>A pressão inglesa, apesar de existente, não é determinante</a:t>
            </a:r>
          </a:p>
          <a:p>
            <a:r>
              <a:rPr lang="pt-BR" dirty="0"/>
              <a:t>Os três setores:</a:t>
            </a:r>
          </a:p>
          <a:p>
            <a:pPr lvl="1">
              <a:spcBef>
                <a:spcPts val="0"/>
              </a:spcBef>
            </a:pPr>
            <a:r>
              <a:rPr lang="pt-BR" dirty="0"/>
              <a:t>a agropecuária decadente do Norte e Nordeste;</a:t>
            </a:r>
          </a:p>
          <a:p>
            <a:pPr lvl="1">
              <a:spcBef>
                <a:spcPts val="0"/>
              </a:spcBef>
            </a:pPr>
            <a:r>
              <a:rPr lang="pt-BR" dirty="0"/>
              <a:t>a economia açucareira madura;</a:t>
            </a:r>
          </a:p>
          <a:p>
            <a:pPr lvl="1">
              <a:spcBef>
                <a:spcPts val="0"/>
              </a:spcBef>
            </a:pPr>
            <a:r>
              <a:rPr lang="pt-BR" dirty="0"/>
              <a:t>o centro sul onde desponta o café</a:t>
            </a:r>
          </a:p>
          <a:p>
            <a:r>
              <a:rPr lang="pt-BR" dirty="0"/>
              <a:t>Do ponto de vista desses interesses, se não é defendida abertamente a extinção do tráfico,  a ela não se oferecem grandes resistências.</a:t>
            </a:r>
          </a:p>
          <a:p>
            <a:endParaRPr lang="pt-BR" dirty="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ChangeArrowheads="1"/>
          </p:cNvSpPr>
          <p:nvPr>
            <p:ph type="title"/>
          </p:nvPr>
        </p:nvSpPr>
        <p:spPr>
          <a:xfrm>
            <a:off x="714125" y="543950"/>
            <a:ext cx="7716000" cy="883406"/>
          </a:xfrm>
        </p:spPr>
        <p:txBody>
          <a:bodyPr>
            <a:noAutofit/>
          </a:bodyPr>
          <a:lstStyle/>
          <a:p>
            <a:r>
              <a:rPr lang="pt-BR" dirty="0"/>
              <a:t>Libertação dos nascituros</a:t>
            </a:r>
          </a:p>
        </p:txBody>
      </p:sp>
      <p:sp>
        <p:nvSpPr>
          <p:cNvPr id="81923" name="Rectangle 3"/>
          <p:cNvSpPr>
            <a:spLocks noGrp="1" noChangeArrowheads="1"/>
          </p:cNvSpPr>
          <p:nvPr>
            <p:ph type="body" idx="1"/>
          </p:nvPr>
        </p:nvSpPr>
        <p:spPr>
          <a:xfrm>
            <a:off x="714000" y="1516565"/>
            <a:ext cx="7716000" cy="3082985"/>
          </a:xfrm>
        </p:spPr>
        <p:txBody>
          <a:bodyPr>
            <a:normAutofit/>
          </a:bodyPr>
          <a:lstStyle/>
          <a:p>
            <a:r>
              <a:rPr lang="pt-BR" dirty="0"/>
              <a:t>Setembro de 1871: Lei do Ventre Livre</a:t>
            </a:r>
          </a:p>
          <a:p>
            <a:r>
              <a:rPr lang="pt-BR" dirty="0"/>
              <a:t>Para Paula </a:t>
            </a:r>
            <a:r>
              <a:rPr lang="pt-BR" dirty="0" err="1"/>
              <a:t>Beiguelman</a:t>
            </a:r>
            <a:r>
              <a:rPr lang="pt-BR" dirty="0"/>
              <a:t>, foi um grande abalo nas bases do sistema escravista, apesar do efeito sobre volume de mão de obra apenas no longo prazo</a:t>
            </a:r>
          </a:p>
          <a:p>
            <a:r>
              <a:rPr lang="pt-BR" dirty="0"/>
              <a:t>Interesses escravistas totalmente contrários </a:t>
            </a:r>
          </a:p>
          <a:p>
            <a:r>
              <a:rPr lang="pt-BR" dirty="0"/>
              <a:t>Processo diretamente provocado pela Coroa</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1092200" y="4575275"/>
            <a:ext cx="6959600" cy="411163"/>
          </a:xfrm>
        </p:spPr>
        <p:txBody>
          <a:bodyPr>
            <a:normAutofit fontScale="70000" lnSpcReduction="20000"/>
          </a:bodyPr>
          <a:lstStyle/>
          <a:p>
            <a:r>
              <a:rPr lang="pt-BR" dirty="0"/>
              <a:t>BEIGUELMAN, Paula. </a:t>
            </a:r>
            <a:r>
              <a:rPr lang="pt-BR" i="1" dirty="0"/>
              <a:t>A formação do povo no complexo cafeeiro: aspectos políticos. </a:t>
            </a:r>
            <a:r>
              <a:rPr lang="pt-BR" dirty="0"/>
              <a:t>São Paulo: EDUSP, 2005, p. 82</a:t>
            </a:r>
            <a:endParaRPr lang="pt-BR" i="1" dirty="0"/>
          </a:p>
        </p:txBody>
      </p:sp>
      <p:sp>
        <p:nvSpPr>
          <p:cNvPr id="7" name="Text Placeholder 3">
            <a:extLst>
              <a:ext uri="{FF2B5EF4-FFF2-40B4-BE49-F238E27FC236}">
                <a16:creationId xmlns:a16="http://schemas.microsoft.com/office/drawing/2014/main" id="{D2C1BA41-0482-684D-9DEA-38D691B44D58}"/>
              </a:ext>
            </a:extLst>
          </p:cNvPr>
          <p:cNvSpPr>
            <a:spLocks noGrp="1"/>
          </p:cNvSpPr>
          <p:nvPr>
            <p:ph type="title"/>
          </p:nvPr>
        </p:nvSpPr>
        <p:spPr>
          <a:xfrm>
            <a:off x="418455" y="418453"/>
            <a:ext cx="8276094" cy="4156822"/>
          </a:xfrm>
          <a:noFill/>
        </p:spPr>
        <p:txBody>
          <a:bodyPr/>
          <a:lstStyle/>
          <a:p>
            <a:r>
              <a:rPr lang="pt-BR" dirty="0"/>
              <a:t>No caso da lei do ventre livre, o papel da Coroa é fundamental já na própria proposição do problema, que é por ela levantado praticamente do nada – para criar um irreversível, posto tratar-se de questão que, uma vez agitada, precisava ser resolvida. Subjetivamente, a Coroa atuava investida da missão de tornar manifesta a repulsa ao escravismo (mal necessário) formulada pela consciência ético-jurídica do país, desde a Independência. Objetivamente, operava como o instrumento histórico através do qual se respondia às exigências estruturais profundas da economia em crescimento</a:t>
            </a:r>
          </a:p>
        </p:txBody>
      </p:sp>
    </p:spTree>
    <p:extLst>
      <p:ext uri="{BB962C8B-B14F-4D97-AF65-F5344CB8AC3E}">
        <p14:creationId xmlns:p14="http://schemas.microsoft.com/office/powerpoint/2010/main" val="229898878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ítulo 1">
            <a:extLst>
              <a:ext uri="{FF2B5EF4-FFF2-40B4-BE49-F238E27FC236}">
                <a16:creationId xmlns:a16="http://schemas.microsoft.com/office/drawing/2014/main" id="{99ED7706-A7E4-5248-B477-D113AA92A16A}"/>
              </a:ext>
            </a:extLst>
          </p:cNvPr>
          <p:cNvSpPr>
            <a:spLocks noGrp="1"/>
          </p:cNvSpPr>
          <p:nvPr>
            <p:ph type="subTitle" idx="1"/>
          </p:nvPr>
        </p:nvSpPr>
        <p:spPr>
          <a:xfrm>
            <a:off x="254977" y="4266952"/>
            <a:ext cx="8563708" cy="411163"/>
          </a:xfrm>
        </p:spPr>
        <p:txBody>
          <a:bodyPr/>
          <a:lstStyle/>
          <a:p>
            <a:r>
              <a:rPr lang="pt-BR" dirty="0"/>
              <a:t>CARVALHO, José Murilo de. A construção da ordem: a elite política imperial </a:t>
            </a:r>
          </a:p>
          <a:p>
            <a:r>
              <a:rPr lang="pt-BR" dirty="0"/>
              <a:t>Teatro de sombras: a política imperial. 4. ed. Rio de Janeiro: Civilização Brasileira, 2003, nota 43, p. 305.</a:t>
            </a:r>
          </a:p>
          <a:p>
            <a:endParaRPr lang="pt-BR" dirty="0"/>
          </a:p>
        </p:txBody>
      </p:sp>
      <p:sp>
        <p:nvSpPr>
          <p:cNvPr id="6" name="Título 5">
            <a:extLst>
              <a:ext uri="{FF2B5EF4-FFF2-40B4-BE49-F238E27FC236}">
                <a16:creationId xmlns:a16="http://schemas.microsoft.com/office/drawing/2014/main" id="{C8993E8D-4D6C-3D4B-8809-A755B9131F83}"/>
              </a:ext>
            </a:extLst>
          </p:cNvPr>
          <p:cNvSpPr txBox="1">
            <a:spLocks noGrp="1"/>
          </p:cNvSpPr>
          <p:nvPr>
            <p:ph type="title"/>
          </p:nvPr>
        </p:nvSpPr>
        <p:spPr>
          <a:xfrm>
            <a:off x="325314" y="564670"/>
            <a:ext cx="8493371" cy="3370123"/>
          </a:xfrm>
          <a:noFill/>
        </p:spPr>
        <p:txBody>
          <a:bodyPr wrap="square">
            <a:spAutoFit/>
          </a:bodyPr>
          <a:lstStyle/>
          <a:p>
            <a:r>
              <a:rPr lang="pt-BR" dirty="0"/>
              <a:t>A iniciativa veio agora da Coroa, embora as razões</a:t>
            </a:r>
          </a:p>
          <a:p>
            <a:r>
              <a:rPr lang="pt-BR" dirty="0"/>
              <a:t>não sejam claras. [...] Segundo Nabuco, a proposta teve ‘o efeito de um raio caindo de céu sem nuvens. Ninguém esperava tal pronunciamento. Tocar assim na escravidão pareceu a muitos, na perturbação do momento, uma espécie de sacrilégio histórico, de loucura dinástica, de suicídio nacional’. Mas Pedro II manteve a iniciativa e até a promulgação da lei, em setembro de 1871, sua influência foi constante e determinante.”</a:t>
            </a:r>
          </a:p>
        </p:txBody>
      </p:sp>
    </p:spTree>
    <p:extLst>
      <p:ext uri="{BB962C8B-B14F-4D97-AF65-F5344CB8AC3E}">
        <p14:creationId xmlns:p14="http://schemas.microsoft.com/office/powerpoint/2010/main" val="3200045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714125" y="543950"/>
            <a:ext cx="7716000" cy="883406"/>
          </a:xfrm>
        </p:spPr>
        <p:txBody>
          <a:bodyPr>
            <a:noAutofit/>
          </a:bodyPr>
          <a:lstStyle/>
          <a:p>
            <a:r>
              <a:rPr lang="pt-BR" dirty="0"/>
              <a:t>Pós-lei do ventre livre</a:t>
            </a:r>
          </a:p>
        </p:txBody>
      </p:sp>
      <p:sp>
        <p:nvSpPr>
          <p:cNvPr id="84995" name="Rectangle 3"/>
          <p:cNvSpPr>
            <a:spLocks noGrp="1" noChangeArrowheads="1"/>
          </p:cNvSpPr>
          <p:nvPr>
            <p:ph type="body" idx="1"/>
          </p:nvPr>
        </p:nvSpPr>
        <p:spPr>
          <a:xfrm>
            <a:off x="714000" y="1516565"/>
            <a:ext cx="7716000" cy="3082985"/>
          </a:xfrm>
        </p:spPr>
        <p:txBody>
          <a:bodyPr>
            <a:normAutofit/>
          </a:bodyPr>
          <a:lstStyle/>
          <a:p>
            <a:r>
              <a:rPr lang="pt-BR" dirty="0"/>
              <a:t>Depreciação do investimento servil</a:t>
            </a:r>
          </a:p>
          <a:p>
            <a:r>
              <a:rPr lang="pt-BR" dirty="0"/>
              <a:t>Fim da possibilidade da “criação de cativos”</a:t>
            </a:r>
          </a:p>
          <a:p>
            <a:r>
              <a:rPr lang="pt-BR" dirty="0"/>
              <a:t>Diminuição da soma de interesses a contrariar na abolição</a:t>
            </a:r>
          </a:p>
          <a:p>
            <a:r>
              <a:rPr lang="pt-BR" dirty="0"/>
              <a:t>Estímulo ao setor mais novo da lavoura paulista </a:t>
            </a:r>
          </a:p>
          <a:p>
            <a:r>
              <a:rPr lang="pt-BR" dirty="0"/>
              <a:t>direcionando-o para a solução imigrantista</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ChangeArrowheads="1"/>
          </p:cNvSpPr>
          <p:nvPr>
            <p:ph type="title"/>
          </p:nvPr>
        </p:nvSpPr>
        <p:spPr>
          <a:xfrm>
            <a:off x="714125" y="543950"/>
            <a:ext cx="7716000" cy="883406"/>
          </a:xfrm>
        </p:spPr>
        <p:txBody>
          <a:bodyPr>
            <a:normAutofit/>
          </a:bodyPr>
          <a:lstStyle/>
          <a:p>
            <a:r>
              <a:rPr lang="pt-BR" dirty="0"/>
              <a:t>Abolição</a:t>
            </a:r>
          </a:p>
        </p:txBody>
      </p:sp>
      <p:sp>
        <p:nvSpPr>
          <p:cNvPr id="86019" name="Rectangle 3"/>
          <p:cNvSpPr>
            <a:spLocks noGrp="1" noChangeArrowheads="1"/>
          </p:cNvSpPr>
          <p:nvPr>
            <p:ph type="body" idx="1"/>
          </p:nvPr>
        </p:nvSpPr>
        <p:spPr>
          <a:xfrm>
            <a:off x="714000" y="1516565"/>
            <a:ext cx="7716000" cy="3082985"/>
          </a:xfrm>
        </p:spPr>
        <p:txBody>
          <a:bodyPr>
            <a:normAutofit/>
          </a:bodyPr>
          <a:lstStyle/>
          <a:p>
            <a:r>
              <a:rPr lang="pt-BR" dirty="0"/>
              <a:t>Decorrente da dinâmica de três áreas cafeeiras paulistas:</a:t>
            </a:r>
          </a:p>
          <a:p>
            <a:r>
              <a:rPr lang="pt-BR" dirty="0"/>
              <a:t>Vale do Paraíba: decadente em vários pontos e saturado de escravos</a:t>
            </a:r>
          </a:p>
          <a:p>
            <a:r>
              <a:rPr lang="pt-BR" dirty="0"/>
              <a:t>“Oeste” antigo: quadro de trabalho escravo já organizado em parte e experiências com imigração</a:t>
            </a:r>
          </a:p>
          <a:p>
            <a:r>
              <a:rPr lang="pt-BR" dirty="0"/>
              <a:t>“Oeste” novo: ainda não suprido de braços</a:t>
            </a:r>
          </a:p>
          <a:p>
            <a:r>
              <a:rPr lang="pt-BR" dirty="0"/>
              <a:t>Aliança “Oeste Novo” + Vale do Paraíba </a:t>
            </a:r>
            <a:r>
              <a:rPr lang="pt-BR" dirty="0">
                <a:sym typeface="Wingdings" pitchFamily="2" charset="2"/>
              </a:rPr>
              <a:t>pela proibição da entrada de novos</a:t>
            </a:r>
            <a:r>
              <a:rPr lang="pt-BR" dirty="0"/>
              <a:t> escravos na província paulista</a:t>
            </a:r>
          </a:p>
          <a:p>
            <a:r>
              <a:rPr lang="pt-BR" dirty="0"/>
              <a:t>Elemento fundamental:</a:t>
            </a:r>
            <a:r>
              <a:rPr lang="pt-BR" dirty="0">
                <a:sym typeface="Wingdings" pitchFamily="2" charset="2"/>
              </a:rPr>
              <a:t> desinteresse da lavoura de vanguarda</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901"/>
        <p:cNvGrpSpPr/>
        <p:nvPr/>
      </p:nvGrpSpPr>
      <p:grpSpPr>
        <a:xfrm>
          <a:off x="0" y="0"/>
          <a:ext cx="0" cy="0"/>
          <a:chOff x="0" y="0"/>
          <a:chExt cx="0" cy="0"/>
        </a:xfrm>
      </p:grpSpPr>
      <p:sp>
        <p:nvSpPr>
          <p:cNvPr id="902" name="Google Shape;902;p60"/>
          <p:cNvSpPr txBox="1">
            <a:spLocks noGrp="1"/>
          </p:cNvSpPr>
          <p:nvPr>
            <p:ph type="title"/>
          </p:nvPr>
        </p:nvSpPr>
        <p:spPr>
          <a:xfrm>
            <a:off x="714125" y="608816"/>
            <a:ext cx="7716000" cy="1093445"/>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solidFill>
                  <a:schemeClr val="dk2"/>
                </a:solidFill>
              </a:rPr>
              <a:t>Paula </a:t>
            </a:r>
            <a:r>
              <a:rPr lang="en" dirty="0" err="1">
                <a:solidFill>
                  <a:schemeClr val="dk2"/>
                </a:solidFill>
              </a:rPr>
              <a:t>Beiguelman</a:t>
            </a:r>
            <a:r>
              <a:rPr lang="en" dirty="0">
                <a:solidFill>
                  <a:schemeClr val="dk2"/>
                </a:solidFill>
              </a:rPr>
              <a:t> e a </a:t>
            </a:r>
            <a:r>
              <a:rPr lang="en" dirty="0" err="1"/>
              <a:t>e</a:t>
            </a:r>
            <a:r>
              <a:rPr lang="en" dirty="0" err="1">
                <a:solidFill>
                  <a:schemeClr val="dk2"/>
                </a:solidFill>
              </a:rPr>
              <a:t>liminação</a:t>
            </a:r>
            <a:r>
              <a:rPr lang="en" dirty="0">
                <a:solidFill>
                  <a:schemeClr val="dk2"/>
                </a:solidFill>
              </a:rPr>
              <a:t> do </a:t>
            </a:r>
            <a:r>
              <a:rPr lang="en" dirty="0" err="1">
                <a:solidFill>
                  <a:schemeClr val="dk2"/>
                </a:solidFill>
              </a:rPr>
              <a:t>trabalho</a:t>
            </a:r>
            <a:r>
              <a:rPr lang="en" dirty="0">
                <a:solidFill>
                  <a:schemeClr val="dk2"/>
                </a:solidFill>
              </a:rPr>
              <a:t> </a:t>
            </a:r>
            <a:r>
              <a:rPr lang="en" dirty="0" err="1">
                <a:solidFill>
                  <a:schemeClr val="dk2"/>
                </a:solidFill>
              </a:rPr>
              <a:t>escravo</a:t>
            </a:r>
            <a:r>
              <a:rPr lang="en" dirty="0">
                <a:solidFill>
                  <a:schemeClr val="dk2"/>
                </a:solidFill>
              </a:rPr>
              <a:t> no </a:t>
            </a:r>
            <a:r>
              <a:rPr lang="en" dirty="0" err="1">
                <a:solidFill>
                  <a:schemeClr val="dk2"/>
                </a:solidFill>
              </a:rPr>
              <a:t>Brasil</a:t>
            </a:r>
            <a:endParaRPr i="1" dirty="0">
              <a:solidFill>
                <a:schemeClr val="dk2"/>
              </a:solidFill>
            </a:endParaRPr>
          </a:p>
        </p:txBody>
      </p:sp>
      <p:sp>
        <p:nvSpPr>
          <p:cNvPr id="903" name="Google Shape;903;p60"/>
          <p:cNvSpPr txBox="1"/>
          <p:nvPr/>
        </p:nvSpPr>
        <p:spPr>
          <a:xfrm>
            <a:off x="628137" y="2182025"/>
            <a:ext cx="2057241" cy="37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dirty="0">
                <a:solidFill>
                  <a:schemeClr val="dk2"/>
                </a:solidFill>
                <a:latin typeface="Libre Baskerville"/>
                <a:ea typeface="Libre Baskerville"/>
                <a:cs typeface="Libre Baskerville"/>
                <a:sym typeface="Libre Baskerville"/>
              </a:rPr>
              <a:t>Lei </a:t>
            </a:r>
            <a:r>
              <a:rPr lang="en" sz="1900" b="1" dirty="0" err="1">
                <a:solidFill>
                  <a:schemeClr val="dk2"/>
                </a:solidFill>
                <a:latin typeface="Libre Baskerville"/>
                <a:ea typeface="Libre Baskerville"/>
                <a:cs typeface="Libre Baskerville"/>
                <a:sym typeface="Libre Baskerville"/>
              </a:rPr>
              <a:t>Euzébio</a:t>
            </a:r>
            <a:r>
              <a:rPr lang="en" sz="1900" b="1" dirty="0">
                <a:solidFill>
                  <a:schemeClr val="dk2"/>
                </a:solidFill>
                <a:latin typeface="Libre Baskerville"/>
                <a:ea typeface="Libre Baskerville"/>
                <a:cs typeface="Libre Baskerville"/>
                <a:sym typeface="Libre Baskerville"/>
              </a:rPr>
              <a:t> de Queiroz</a:t>
            </a:r>
            <a:endParaRPr sz="1900" b="1" dirty="0">
              <a:solidFill>
                <a:schemeClr val="dk2"/>
              </a:solidFill>
              <a:latin typeface="Libre Baskerville"/>
              <a:ea typeface="Libre Baskerville"/>
              <a:cs typeface="Libre Baskerville"/>
              <a:sym typeface="Libre Baskerville"/>
            </a:endParaRPr>
          </a:p>
        </p:txBody>
      </p:sp>
      <p:sp>
        <p:nvSpPr>
          <p:cNvPr id="904" name="Google Shape;904;p60"/>
          <p:cNvSpPr txBox="1"/>
          <p:nvPr/>
        </p:nvSpPr>
        <p:spPr>
          <a:xfrm>
            <a:off x="561953" y="2634251"/>
            <a:ext cx="2189610" cy="59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dirty="0" err="1">
                <a:solidFill>
                  <a:schemeClr val="dk2"/>
                </a:solidFill>
                <a:latin typeface="Roboto"/>
                <a:ea typeface="Roboto"/>
                <a:cs typeface="Roboto"/>
                <a:sym typeface="Roboto"/>
              </a:rPr>
              <a:t>Articulação</a:t>
            </a:r>
            <a:r>
              <a:rPr lang="en" sz="1200" dirty="0">
                <a:solidFill>
                  <a:schemeClr val="dk2"/>
                </a:solidFill>
                <a:latin typeface="Roboto"/>
                <a:ea typeface="Roboto"/>
                <a:cs typeface="Roboto"/>
                <a:sym typeface="Roboto"/>
              </a:rPr>
              <a:t> dos interesses </a:t>
            </a:r>
            <a:r>
              <a:rPr lang="en" sz="1200" dirty="0" err="1">
                <a:solidFill>
                  <a:schemeClr val="dk2"/>
                </a:solidFill>
                <a:latin typeface="Roboto"/>
                <a:ea typeface="Roboto"/>
                <a:cs typeface="Roboto"/>
                <a:sym typeface="Roboto"/>
              </a:rPr>
              <a:t>escravistas</a:t>
            </a:r>
            <a:r>
              <a:rPr lang="en" sz="1200" dirty="0">
                <a:solidFill>
                  <a:schemeClr val="dk2"/>
                </a:solidFill>
                <a:latin typeface="Roboto"/>
                <a:ea typeface="Roboto"/>
                <a:cs typeface="Roboto"/>
                <a:sym typeface="Roboto"/>
              </a:rPr>
              <a:t> </a:t>
            </a:r>
            <a:r>
              <a:rPr lang="en" sz="1200" dirty="0" err="1">
                <a:solidFill>
                  <a:schemeClr val="dk2"/>
                </a:solidFill>
                <a:latin typeface="Roboto"/>
                <a:ea typeface="Roboto"/>
                <a:cs typeface="Roboto"/>
                <a:sym typeface="Roboto"/>
              </a:rPr>
              <a:t>internos</a:t>
            </a:r>
            <a:endParaRPr sz="1200" dirty="0">
              <a:solidFill>
                <a:schemeClr val="dk2"/>
              </a:solidFill>
              <a:latin typeface="Roboto"/>
              <a:ea typeface="Roboto"/>
              <a:cs typeface="Roboto"/>
              <a:sym typeface="Roboto"/>
            </a:endParaRPr>
          </a:p>
        </p:txBody>
      </p:sp>
      <p:sp>
        <p:nvSpPr>
          <p:cNvPr id="905" name="Google Shape;905;p60"/>
          <p:cNvSpPr txBox="1"/>
          <p:nvPr/>
        </p:nvSpPr>
        <p:spPr>
          <a:xfrm>
            <a:off x="3627288" y="3534401"/>
            <a:ext cx="1890900" cy="37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dirty="0">
                <a:solidFill>
                  <a:schemeClr val="dk2"/>
                </a:solidFill>
                <a:latin typeface="Libre Baskerville"/>
                <a:ea typeface="Libre Baskerville"/>
                <a:cs typeface="Libre Baskerville"/>
                <a:sym typeface="Libre Baskerville"/>
              </a:rPr>
              <a:t>Lei do </a:t>
            </a:r>
            <a:r>
              <a:rPr lang="en" sz="1900" b="1" dirty="0" err="1">
                <a:solidFill>
                  <a:schemeClr val="dk2"/>
                </a:solidFill>
                <a:latin typeface="Libre Baskerville"/>
                <a:ea typeface="Libre Baskerville"/>
                <a:cs typeface="Libre Baskerville"/>
                <a:sym typeface="Libre Baskerville"/>
              </a:rPr>
              <a:t>Ventre</a:t>
            </a:r>
            <a:r>
              <a:rPr lang="en" sz="1900" b="1" dirty="0">
                <a:solidFill>
                  <a:schemeClr val="dk2"/>
                </a:solidFill>
                <a:latin typeface="Libre Baskerville"/>
                <a:ea typeface="Libre Baskerville"/>
                <a:cs typeface="Libre Baskerville"/>
                <a:sym typeface="Libre Baskerville"/>
              </a:rPr>
              <a:t> Livre</a:t>
            </a:r>
            <a:endParaRPr sz="1900" b="1" dirty="0">
              <a:solidFill>
                <a:schemeClr val="dk2"/>
              </a:solidFill>
              <a:latin typeface="Libre Baskerville"/>
              <a:ea typeface="Libre Baskerville"/>
              <a:cs typeface="Libre Baskerville"/>
              <a:sym typeface="Libre Baskerville"/>
            </a:endParaRPr>
          </a:p>
        </p:txBody>
      </p:sp>
      <p:sp>
        <p:nvSpPr>
          <p:cNvPr id="906" name="Google Shape;906;p60"/>
          <p:cNvSpPr txBox="1"/>
          <p:nvPr/>
        </p:nvSpPr>
        <p:spPr>
          <a:xfrm>
            <a:off x="3627288" y="3978832"/>
            <a:ext cx="1890900" cy="59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dirty="0" err="1">
                <a:solidFill>
                  <a:schemeClr val="dk2"/>
                </a:solidFill>
                <a:latin typeface="Roboto"/>
                <a:ea typeface="Roboto"/>
                <a:cs typeface="Roboto"/>
                <a:sym typeface="Roboto"/>
              </a:rPr>
              <a:t>Iniciativa</a:t>
            </a:r>
            <a:r>
              <a:rPr lang="en" sz="1200" dirty="0">
                <a:solidFill>
                  <a:schemeClr val="dk2"/>
                </a:solidFill>
                <a:latin typeface="Roboto"/>
                <a:ea typeface="Roboto"/>
                <a:cs typeface="Roboto"/>
                <a:sym typeface="Roboto"/>
              </a:rPr>
              <a:t> da </a:t>
            </a:r>
            <a:r>
              <a:rPr lang="en" sz="1200" dirty="0" err="1">
                <a:solidFill>
                  <a:schemeClr val="dk2"/>
                </a:solidFill>
                <a:latin typeface="Roboto"/>
                <a:ea typeface="Roboto"/>
                <a:cs typeface="Roboto"/>
                <a:sym typeface="Roboto"/>
              </a:rPr>
              <a:t>Coroa</a:t>
            </a:r>
            <a:endParaRPr sz="1200" dirty="0">
              <a:solidFill>
                <a:schemeClr val="dk2"/>
              </a:solidFill>
              <a:latin typeface="Roboto"/>
              <a:ea typeface="Roboto"/>
              <a:cs typeface="Roboto"/>
              <a:sym typeface="Roboto"/>
            </a:endParaRPr>
          </a:p>
        </p:txBody>
      </p:sp>
      <p:sp>
        <p:nvSpPr>
          <p:cNvPr id="907" name="Google Shape;907;p60"/>
          <p:cNvSpPr txBox="1"/>
          <p:nvPr/>
        </p:nvSpPr>
        <p:spPr>
          <a:xfrm>
            <a:off x="6795295" y="2360199"/>
            <a:ext cx="1323900" cy="3768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900" b="1" dirty="0" err="1">
                <a:solidFill>
                  <a:schemeClr val="dk2"/>
                </a:solidFill>
                <a:latin typeface="Libre Baskerville"/>
                <a:ea typeface="Libre Baskerville"/>
                <a:cs typeface="Libre Baskerville"/>
                <a:sym typeface="Libre Baskerville"/>
              </a:rPr>
              <a:t>Abolição</a:t>
            </a:r>
            <a:endParaRPr sz="1900" b="1" dirty="0">
              <a:solidFill>
                <a:schemeClr val="dk2"/>
              </a:solidFill>
              <a:latin typeface="Libre Baskerville"/>
              <a:ea typeface="Libre Baskerville"/>
              <a:cs typeface="Libre Baskerville"/>
              <a:sym typeface="Libre Baskerville"/>
            </a:endParaRPr>
          </a:p>
        </p:txBody>
      </p:sp>
      <p:sp>
        <p:nvSpPr>
          <p:cNvPr id="908" name="Google Shape;908;p60"/>
          <p:cNvSpPr txBox="1"/>
          <p:nvPr/>
        </p:nvSpPr>
        <p:spPr>
          <a:xfrm>
            <a:off x="6492445" y="2619748"/>
            <a:ext cx="1929600" cy="5988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200" dirty="0" err="1">
                <a:solidFill>
                  <a:schemeClr val="dk2"/>
                </a:solidFill>
                <a:latin typeface="Roboto"/>
                <a:ea typeface="Roboto"/>
                <a:cs typeface="Roboto"/>
                <a:sym typeface="Roboto"/>
              </a:rPr>
              <a:t>Premissa</a:t>
            </a:r>
            <a:r>
              <a:rPr lang="en" sz="1200" dirty="0">
                <a:solidFill>
                  <a:schemeClr val="dk2"/>
                </a:solidFill>
                <a:latin typeface="Roboto"/>
                <a:ea typeface="Roboto"/>
                <a:cs typeface="Roboto"/>
                <a:sym typeface="Roboto"/>
              </a:rPr>
              <a:t> para a </a:t>
            </a:r>
            <a:r>
              <a:rPr lang="en" sz="1200" dirty="0" err="1">
                <a:solidFill>
                  <a:schemeClr val="dk2"/>
                </a:solidFill>
                <a:latin typeface="Roboto"/>
                <a:ea typeface="Roboto"/>
                <a:cs typeface="Roboto"/>
                <a:sym typeface="Roboto"/>
              </a:rPr>
              <a:t>imigração</a:t>
            </a:r>
            <a:r>
              <a:rPr lang="en" sz="1200" dirty="0">
                <a:solidFill>
                  <a:schemeClr val="dk2"/>
                </a:solidFill>
                <a:latin typeface="Roboto"/>
                <a:ea typeface="Roboto"/>
                <a:cs typeface="Roboto"/>
                <a:sym typeface="Roboto"/>
              </a:rPr>
              <a:t> </a:t>
            </a:r>
            <a:r>
              <a:rPr lang="en" sz="1200" dirty="0" err="1">
                <a:solidFill>
                  <a:schemeClr val="dk2"/>
                </a:solidFill>
                <a:latin typeface="Roboto"/>
                <a:ea typeface="Roboto"/>
                <a:cs typeface="Roboto"/>
                <a:sym typeface="Roboto"/>
              </a:rPr>
              <a:t>subvencionada</a:t>
            </a:r>
            <a:endParaRPr sz="1200" dirty="0">
              <a:solidFill>
                <a:schemeClr val="dk2"/>
              </a:solidFill>
              <a:latin typeface="Roboto"/>
              <a:ea typeface="Roboto"/>
              <a:cs typeface="Roboto"/>
              <a:sym typeface="Roboto"/>
            </a:endParaRPr>
          </a:p>
        </p:txBody>
      </p:sp>
      <p:cxnSp>
        <p:nvCxnSpPr>
          <p:cNvPr id="909" name="Google Shape;909;p60"/>
          <p:cNvCxnSpPr/>
          <p:nvPr/>
        </p:nvCxnSpPr>
        <p:spPr>
          <a:xfrm>
            <a:off x="766050" y="3282098"/>
            <a:ext cx="7611900" cy="0"/>
          </a:xfrm>
          <a:prstGeom prst="straightConnector1">
            <a:avLst/>
          </a:prstGeom>
          <a:noFill/>
          <a:ln w="19050" cap="flat" cmpd="sng">
            <a:solidFill>
              <a:schemeClr val="dk2"/>
            </a:solidFill>
            <a:prstDash val="solid"/>
            <a:round/>
            <a:headEnd type="none" w="med" len="med"/>
            <a:tailEnd type="none" w="med" len="med"/>
          </a:ln>
        </p:spPr>
      </p:cxnSp>
      <p:sp>
        <p:nvSpPr>
          <p:cNvPr id="910" name="Google Shape;910;p60"/>
          <p:cNvSpPr/>
          <p:nvPr/>
        </p:nvSpPr>
        <p:spPr>
          <a:xfrm>
            <a:off x="1573575" y="3195398"/>
            <a:ext cx="168600" cy="1734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1" name="Google Shape;911;p60"/>
          <p:cNvSpPr/>
          <p:nvPr/>
        </p:nvSpPr>
        <p:spPr>
          <a:xfrm>
            <a:off x="4488438" y="3194848"/>
            <a:ext cx="168600" cy="1734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2" name="Google Shape;912;p60"/>
          <p:cNvSpPr/>
          <p:nvPr/>
        </p:nvSpPr>
        <p:spPr>
          <a:xfrm>
            <a:off x="7401825" y="3194848"/>
            <a:ext cx="168600" cy="173400"/>
          </a:xfrm>
          <a:prstGeom prst="rect">
            <a:avLst/>
          </a:prstGeom>
          <a:solidFill>
            <a:schemeClr val="dk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13" name="Google Shape;913;p60"/>
          <p:cNvSpPr txBox="1"/>
          <p:nvPr/>
        </p:nvSpPr>
        <p:spPr>
          <a:xfrm>
            <a:off x="1316925" y="3667648"/>
            <a:ext cx="681900" cy="4722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dirty="0">
                <a:solidFill>
                  <a:schemeClr val="lt2"/>
                </a:solidFill>
                <a:latin typeface="Libre Baskerville"/>
                <a:ea typeface="Libre Baskerville"/>
                <a:cs typeface="Libre Baskerville"/>
                <a:sym typeface="Libre Baskerville"/>
              </a:rPr>
              <a:t>1850</a:t>
            </a:r>
            <a:endParaRPr sz="1500" b="1" dirty="0">
              <a:solidFill>
                <a:schemeClr val="lt2"/>
              </a:solidFill>
              <a:latin typeface="Libre Baskerville"/>
              <a:ea typeface="Libre Baskerville"/>
              <a:cs typeface="Libre Baskerville"/>
              <a:sym typeface="Libre Baskerville"/>
            </a:endParaRPr>
          </a:p>
        </p:txBody>
      </p:sp>
      <p:sp>
        <p:nvSpPr>
          <p:cNvPr id="914" name="Google Shape;914;p60"/>
          <p:cNvSpPr txBox="1"/>
          <p:nvPr/>
        </p:nvSpPr>
        <p:spPr>
          <a:xfrm>
            <a:off x="4231788" y="2421123"/>
            <a:ext cx="681900" cy="4722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dirty="0">
                <a:solidFill>
                  <a:schemeClr val="lt2"/>
                </a:solidFill>
                <a:latin typeface="Libre Baskerville"/>
                <a:ea typeface="Libre Baskerville"/>
                <a:cs typeface="Libre Baskerville"/>
                <a:sym typeface="Libre Baskerville"/>
              </a:rPr>
              <a:t>1871</a:t>
            </a:r>
            <a:endParaRPr sz="1500" b="1" dirty="0">
              <a:solidFill>
                <a:schemeClr val="lt2"/>
              </a:solidFill>
              <a:latin typeface="Libre Baskerville"/>
              <a:ea typeface="Libre Baskerville"/>
              <a:cs typeface="Libre Baskerville"/>
              <a:sym typeface="Libre Baskerville"/>
            </a:endParaRPr>
          </a:p>
        </p:txBody>
      </p:sp>
      <p:sp>
        <p:nvSpPr>
          <p:cNvPr id="915" name="Google Shape;915;p60"/>
          <p:cNvSpPr txBox="1"/>
          <p:nvPr/>
        </p:nvSpPr>
        <p:spPr>
          <a:xfrm>
            <a:off x="7145175" y="3667648"/>
            <a:ext cx="681900" cy="472200"/>
          </a:xfrm>
          <a:prstGeom prst="rect">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500" b="1" dirty="0">
                <a:solidFill>
                  <a:schemeClr val="lt2"/>
                </a:solidFill>
                <a:latin typeface="Libre Baskerville"/>
                <a:ea typeface="Libre Baskerville"/>
                <a:cs typeface="Libre Baskerville"/>
                <a:sym typeface="Libre Baskerville"/>
              </a:rPr>
              <a:t>1888</a:t>
            </a:r>
            <a:endParaRPr sz="1500" b="1" dirty="0">
              <a:solidFill>
                <a:schemeClr val="lt2"/>
              </a:solidFill>
              <a:latin typeface="Libre Baskerville"/>
              <a:ea typeface="Libre Baskerville"/>
              <a:cs typeface="Libre Baskerville"/>
              <a:sym typeface="Libre Baskerville"/>
            </a:endParaRPr>
          </a:p>
        </p:txBody>
      </p:sp>
    </p:spTree>
    <p:extLst>
      <p:ext uri="{BB962C8B-B14F-4D97-AF65-F5344CB8AC3E}">
        <p14:creationId xmlns:p14="http://schemas.microsoft.com/office/powerpoint/2010/main" val="4223944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Conteúdo 2">
            <a:extLst>
              <a:ext uri="{FF2B5EF4-FFF2-40B4-BE49-F238E27FC236}">
                <a16:creationId xmlns:a16="http://schemas.microsoft.com/office/drawing/2014/main" id="{9DB65F0D-62DB-CF4A-AFB7-67561D1AE91F}"/>
              </a:ext>
            </a:extLst>
          </p:cNvPr>
          <p:cNvSpPr>
            <a:spLocks noGrp="1"/>
          </p:cNvSpPr>
          <p:nvPr>
            <p:ph type="subTitle" idx="1"/>
          </p:nvPr>
        </p:nvSpPr>
        <p:spPr>
          <a:xfrm>
            <a:off x="1091607" y="4188365"/>
            <a:ext cx="6960787" cy="410400"/>
          </a:xfrm>
        </p:spPr>
        <p:txBody>
          <a:bodyPr>
            <a:normAutofit/>
          </a:bodyPr>
          <a:lstStyle/>
          <a:p>
            <a:r>
              <a:rPr lang="pt-BR" dirty="0"/>
              <a:t>José Bonifácio de Andrada e Silva.</a:t>
            </a:r>
          </a:p>
        </p:txBody>
      </p:sp>
      <p:sp>
        <p:nvSpPr>
          <p:cNvPr id="2" name="Título 1">
            <a:extLst>
              <a:ext uri="{FF2B5EF4-FFF2-40B4-BE49-F238E27FC236}">
                <a16:creationId xmlns:a16="http://schemas.microsoft.com/office/drawing/2014/main" id="{B65DEAAF-72F3-394D-99F0-6C9D8B8DC699}"/>
              </a:ext>
            </a:extLst>
          </p:cNvPr>
          <p:cNvSpPr>
            <a:spLocks noGrp="1"/>
          </p:cNvSpPr>
          <p:nvPr>
            <p:ph type="title"/>
          </p:nvPr>
        </p:nvSpPr>
        <p:spPr>
          <a:xfrm>
            <a:off x="1091607" y="783771"/>
            <a:ext cx="6960787" cy="3317965"/>
          </a:xfrm>
        </p:spPr>
        <p:txBody>
          <a:bodyPr/>
          <a:lstStyle/>
          <a:p>
            <a:r>
              <a:rPr lang="pt-BR" dirty="0"/>
              <a:t>É tempo de irmos acabando </a:t>
            </a:r>
            <a:br>
              <a:rPr lang="pt-BR" dirty="0"/>
            </a:br>
            <a:r>
              <a:rPr lang="pt-BR" dirty="0"/>
              <a:t>gradualmente até os últimos vestígios </a:t>
            </a:r>
            <a:br>
              <a:rPr lang="pt-BR" dirty="0"/>
            </a:br>
            <a:r>
              <a:rPr lang="pt-BR" dirty="0"/>
              <a:t>da escravidão entre nós, para que venhamos a formar em poucas gerações uma nação homogênea, sem o que nunca seremos verdadeiramente livres, respeitáveis e felizes. É da maior necessidade ir acabando tanta heterogeneidade física e civil [...]</a:t>
            </a:r>
          </a:p>
        </p:txBody>
      </p:sp>
    </p:spTree>
    <p:extLst>
      <p:ext uri="{BB962C8B-B14F-4D97-AF65-F5344CB8AC3E}">
        <p14:creationId xmlns:p14="http://schemas.microsoft.com/office/powerpoint/2010/main" val="264556135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14125" y="1572350"/>
            <a:ext cx="3248400" cy="1680600"/>
          </a:xfrm>
        </p:spPr>
        <p:txBody>
          <a:bodyPr anchor="ctr"/>
          <a:lstStyle/>
          <a:p>
            <a:r>
              <a:rPr lang="pt-BR" dirty="0"/>
              <a:t>Imigrantes para o café</a:t>
            </a:r>
          </a:p>
        </p:txBody>
      </p:sp>
      <p:sp>
        <p:nvSpPr>
          <p:cNvPr id="8" name="Subtítulo 7">
            <a:extLst>
              <a:ext uri="{FF2B5EF4-FFF2-40B4-BE49-F238E27FC236}">
                <a16:creationId xmlns:a16="http://schemas.microsoft.com/office/drawing/2014/main" id="{197EEB4E-F6AC-F643-B75C-09CD1D5A7220}"/>
              </a:ext>
            </a:extLst>
          </p:cNvPr>
          <p:cNvSpPr>
            <a:spLocks noGrp="1"/>
          </p:cNvSpPr>
          <p:nvPr>
            <p:ph type="subTitle" idx="1"/>
          </p:nvPr>
        </p:nvSpPr>
        <p:spPr>
          <a:xfrm>
            <a:off x="714125" y="3331275"/>
            <a:ext cx="2610300" cy="807338"/>
          </a:xfrm>
        </p:spPr>
        <p:txBody>
          <a:bodyPr/>
          <a:lstStyle/>
          <a:p>
            <a:pPr marL="114300" indent="0"/>
            <a:r>
              <a:rPr lang="pt-BR" dirty="0"/>
              <a:t>Os primórdios do mercado de trabalho no Brasil</a:t>
            </a:r>
          </a:p>
        </p:txBody>
      </p:sp>
      <p:pic>
        <p:nvPicPr>
          <p:cNvPr id="1026" name="Picture 2" descr="https://upload.wikimedia.org/wikipedia/commons/thumb/f/fc/Italians_Sao_Paulo.jpg/1280px-Italians_Sao_Paulo.jpg"/>
          <p:cNvPicPr>
            <a:picLocks noGrp="1" noChangeAspect="1" noChangeArrowheads="1"/>
          </p:cNvPicPr>
          <p:nvPr>
            <p:ph type="pic" sz="quarter" idx="4294967295"/>
          </p:nvPr>
        </p:nvPicPr>
        <p:blipFill>
          <a:blip r:embed="rId2">
            <a:clrChange>
              <a:clrFrom>
                <a:srgbClr val="AF9F87"/>
              </a:clrFrom>
              <a:clrTo>
                <a:srgbClr val="AF9F87">
                  <a:alpha val="0"/>
                </a:srgbClr>
              </a:clrTo>
            </a:clrChange>
            <a:extLst>
              <a:ext uri="{BEBA8EAE-BF5A-486C-A8C5-ECC9F3942E4B}">
                <a14:imgProps xmlns:a14="http://schemas.microsoft.com/office/drawing/2010/main">
                  <a14:imgLayer r:embed="rId3">
                    <a14:imgEffect>
                      <a14:colorTemperature colorTemp="11200"/>
                    </a14:imgEffect>
                  </a14:imgLayer>
                </a14:imgProps>
              </a:ext>
              <a:ext uri="{28A0092B-C50C-407E-A947-70E740481C1C}">
                <a14:useLocalDpi xmlns:a14="http://schemas.microsoft.com/office/drawing/2010/main" val="0"/>
              </a:ext>
            </a:extLst>
          </a:blip>
          <a:srcRect l="23610" r="23610"/>
          <a:stretch>
            <a:fillRect/>
          </a:stretch>
        </p:blipFill>
        <p:spPr bwMode="auto">
          <a:xfrm>
            <a:off x="4572000" y="1624013"/>
            <a:ext cx="3390900" cy="2514600"/>
          </a:xfrm>
          <a:prstGeom prst="rect">
            <a:avLst/>
          </a:prstGeom>
          <a:solidFill>
            <a:srgbClr val="FFFFFF">
              <a:shade val="85000"/>
            </a:srgbClr>
          </a:solidFill>
          <a:ln w="190500" cap="sq">
            <a:solidFill>
              <a:srgbClr val="7F694C"/>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11" name="Picture 3" descr="P:\Desenhos\Icones\T.tif">
            <a:extLst>
              <a:ext uri="{FF2B5EF4-FFF2-40B4-BE49-F238E27FC236}">
                <a16:creationId xmlns:a16="http://schemas.microsoft.com/office/drawing/2014/main" id="{1CE67036-55EB-9642-AFC6-DC11445CA8BC}"/>
              </a:ext>
            </a:extLst>
          </p:cNvPr>
          <p:cNvPicPr>
            <a:picLocks noChangeAspect="1" noChangeArrowheads="1"/>
          </p:cNvPicPr>
          <p:nvPr/>
        </p:nvPicPr>
        <p:blipFill>
          <a:blip r:embed="rId4" cstate="print">
            <a:duotone>
              <a:prstClr val="black"/>
              <a:schemeClr val="accent1">
                <a:tint val="45000"/>
                <a:satMod val="400000"/>
              </a:schemeClr>
            </a:duotone>
          </a:blip>
          <a:srcRect/>
          <a:stretch>
            <a:fillRect/>
          </a:stretch>
        </p:blipFill>
        <p:spPr bwMode="auto">
          <a:xfrm>
            <a:off x="5902385" y="1624013"/>
            <a:ext cx="312058" cy="396734"/>
          </a:xfrm>
          <a:prstGeom prst="rect">
            <a:avLst/>
          </a:prstGeom>
          <a:noFill/>
          <a:effectLst>
            <a:outerShdw blurRad="76200" dir="18900000" sy="23000" kx="-1200000" algn="bl" rotWithShape="0">
              <a:prstClr val="black">
                <a:alpha val="20000"/>
              </a:prstClr>
            </a:outerShdw>
          </a:effectLst>
        </p:spPr>
      </p:pic>
    </p:spTree>
    <p:extLst>
      <p:ext uri="{BB962C8B-B14F-4D97-AF65-F5344CB8AC3E}">
        <p14:creationId xmlns:p14="http://schemas.microsoft.com/office/powerpoint/2010/main" val="291694838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714125" y="543950"/>
            <a:ext cx="7716000" cy="883406"/>
          </a:xfrm>
        </p:spPr>
        <p:txBody>
          <a:bodyPr/>
          <a:lstStyle/>
          <a:p>
            <a:r>
              <a:rPr lang="pt-BR" dirty="0"/>
              <a:t>Os fluxos migratórios mundiais</a:t>
            </a:r>
          </a:p>
        </p:txBody>
      </p:sp>
      <p:sp>
        <p:nvSpPr>
          <p:cNvPr id="6" name="Content Placeholder 5"/>
          <p:cNvSpPr>
            <a:spLocks noGrp="1"/>
          </p:cNvSpPr>
          <p:nvPr>
            <p:ph type="body" idx="1"/>
          </p:nvPr>
        </p:nvSpPr>
        <p:spPr>
          <a:xfrm>
            <a:off x="714000" y="1516565"/>
            <a:ext cx="7716000" cy="3082985"/>
          </a:xfrm>
        </p:spPr>
        <p:txBody>
          <a:bodyPr anchor="ctr">
            <a:normAutofit/>
          </a:bodyPr>
          <a:lstStyle/>
          <a:p>
            <a:r>
              <a:rPr lang="pt-BR" dirty="0"/>
              <a:t>Entre o fim do XIX e o início do XX um grande fluxo migratório Europa-América se forma</a:t>
            </a:r>
          </a:p>
          <a:p>
            <a:r>
              <a:rPr lang="pt-BR" dirty="0"/>
              <a:t>O principal país de destino: os Estados Unidos</a:t>
            </a:r>
          </a:p>
          <a:p>
            <a:r>
              <a:rPr lang="pt-BR" dirty="0"/>
              <a:t>Fluxo intensificado pelas condições econômicas europeias do período</a:t>
            </a:r>
          </a:p>
        </p:txBody>
      </p:sp>
    </p:spTree>
    <p:extLst>
      <p:ext uri="{BB962C8B-B14F-4D97-AF65-F5344CB8AC3E}">
        <p14:creationId xmlns:p14="http://schemas.microsoft.com/office/powerpoint/2010/main" val="291928659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http://cartographie.sciences-po.fr/sites/default/files/maps/009_Migration_transatlantique_fin_XIX-01_2.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4513" b="15349"/>
          <a:stretch/>
        </p:blipFill>
        <p:spPr bwMode="auto">
          <a:xfrm>
            <a:off x="1664053" y="402708"/>
            <a:ext cx="5815893" cy="43380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894680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cartographie.sciences-po.fr/sites/default/files/maps/010_Emigrants_1900-2000-01_2.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b="62215"/>
          <a:stretch/>
        </p:blipFill>
        <p:spPr bwMode="auto">
          <a:xfrm>
            <a:off x="538843" y="460567"/>
            <a:ext cx="4628898" cy="4297170"/>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2" descr="http://cartographie.sciences-po.fr/sites/default/files/maps/010_Emigrants_1900-2000-01_2.jpg"/>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t="69844" r="8417" b="23169"/>
          <a:stretch/>
        </p:blipFill>
        <p:spPr bwMode="auto">
          <a:xfrm>
            <a:off x="4807825" y="3975273"/>
            <a:ext cx="3796145" cy="7117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716480"/>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1091607" y="4188365"/>
            <a:ext cx="6960787" cy="410400"/>
          </a:xfrm>
        </p:spPr>
        <p:txBody>
          <a:bodyPr anchor="b">
            <a:normAutofit fontScale="62500" lnSpcReduction="20000"/>
          </a:bodyPr>
          <a:lstStyle/>
          <a:p>
            <a:r>
              <a:rPr lang="pt-BR" dirty="0"/>
              <a:t>FURTADO, Celso. Formação Econômica do Brasil. 24ª. ed. São Paulo: São Paulo: Editora Nacional, 1991. (Biblioteca Universitária. Série 2. Ciências Sociais, v. 23), p. 124..</a:t>
            </a:r>
          </a:p>
        </p:txBody>
      </p:sp>
      <p:sp>
        <p:nvSpPr>
          <p:cNvPr id="2" name="Título 1">
            <a:extLst>
              <a:ext uri="{FF2B5EF4-FFF2-40B4-BE49-F238E27FC236}">
                <a16:creationId xmlns:a16="http://schemas.microsoft.com/office/drawing/2014/main" id="{1DC22C27-849C-5A4B-AB55-10159E5FAEA8}"/>
              </a:ext>
            </a:extLst>
          </p:cNvPr>
          <p:cNvSpPr>
            <a:spLocks noGrp="1"/>
          </p:cNvSpPr>
          <p:nvPr>
            <p:ph type="title"/>
          </p:nvPr>
        </p:nvSpPr>
        <p:spPr>
          <a:xfrm>
            <a:off x="1091607" y="783771"/>
            <a:ext cx="6960787" cy="3317965"/>
          </a:xfrm>
        </p:spPr>
        <p:txBody>
          <a:bodyPr/>
          <a:lstStyle/>
          <a:p>
            <a:r>
              <a:rPr lang="pt-BR" dirty="0"/>
              <a:t>A emigração europeia aos EUA nada tinha a ver com a oferta de mão de obra para as grandes plantações. Se bem que estavam interligados os dois movimentos – a expansão das plantações e a corrente migratória europeia – os mesmos constituem sem embargo fenômenos autônomos. </a:t>
            </a:r>
            <a:br>
              <a:rPr lang="pt-BR" dirty="0"/>
            </a:br>
            <a:endParaRPr lang="pt-BR" dirty="0"/>
          </a:p>
        </p:txBody>
      </p:sp>
    </p:spTree>
    <p:extLst>
      <p:ext uri="{BB962C8B-B14F-4D97-AF65-F5344CB8AC3E}">
        <p14:creationId xmlns:p14="http://schemas.microsoft.com/office/powerpoint/2010/main" val="642210261"/>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1091607" y="4188365"/>
            <a:ext cx="6960787" cy="410400"/>
          </a:xfrm>
        </p:spPr>
        <p:txBody>
          <a:bodyPr anchor="b">
            <a:normAutofit fontScale="62500" lnSpcReduction="20000"/>
          </a:bodyPr>
          <a:lstStyle/>
          <a:p>
            <a:r>
              <a:rPr lang="pt-BR"/>
              <a:t>FURTADO, Celso. Formação Econômica do Brasil. 24ª. ed. São Paulo: São Paulo: Editora Nacional, 1991. (Biblioteca Universitária. Série 2. Ciências Sociais, v. 23), p. 124..</a:t>
            </a:r>
            <a:endParaRPr lang="pt-BR" dirty="0"/>
          </a:p>
        </p:txBody>
      </p:sp>
      <p:sp>
        <p:nvSpPr>
          <p:cNvPr id="2" name="Título 1">
            <a:extLst>
              <a:ext uri="{FF2B5EF4-FFF2-40B4-BE49-F238E27FC236}">
                <a16:creationId xmlns:a16="http://schemas.microsoft.com/office/drawing/2014/main" id="{D3631116-3646-C042-8458-9D19E1EF144A}"/>
              </a:ext>
            </a:extLst>
          </p:cNvPr>
          <p:cNvSpPr>
            <a:spLocks noGrp="1"/>
          </p:cNvSpPr>
          <p:nvPr>
            <p:ph type="title"/>
          </p:nvPr>
        </p:nvSpPr>
        <p:spPr>
          <a:xfrm>
            <a:off x="1091607" y="783771"/>
            <a:ext cx="6960787" cy="3317965"/>
          </a:xfrm>
        </p:spPr>
        <p:txBody>
          <a:bodyPr/>
          <a:lstStyle/>
          <a:p>
            <a:r>
              <a:rPr lang="pt-BR" dirty="0"/>
              <a:t>A circunstância de que o algodão era um produto volumoso, ocupando grande espaço nos navios, enquanto as manufaturas que importavam os norte-americanos apresentavam uma grande densidade econômica, favoreceu a baixa nos fretes de retorno da Europa para os EUA</a:t>
            </a:r>
          </a:p>
        </p:txBody>
      </p:sp>
    </p:spTree>
    <p:extLst>
      <p:ext uri="{BB962C8B-B14F-4D97-AF65-F5344CB8AC3E}">
        <p14:creationId xmlns:p14="http://schemas.microsoft.com/office/powerpoint/2010/main" val="2825235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1091607" y="4188365"/>
            <a:ext cx="6960787" cy="410400"/>
          </a:xfrm>
        </p:spPr>
        <p:txBody>
          <a:bodyPr anchor="b">
            <a:normAutofit fontScale="62500" lnSpcReduction="20000"/>
          </a:bodyPr>
          <a:lstStyle/>
          <a:p>
            <a:r>
              <a:rPr lang="pt-BR" dirty="0"/>
              <a:t>FURTADO, Celso. Formação Econômica do Brasil. 24ª. ed. São Paulo: São Paulo: Editora Nacional, 1991. (Biblioteca Universitária. Série 2. Ciências Sociais, v. 23), p. 124..</a:t>
            </a:r>
          </a:p>
        </p:txBody>
      </p:sp>
      <p:sp>
        <p:nvSpPr>
          <p:cNvPr id="2" name="Título 1">
            <a:extLst>
              <a:ext uri="{FF2B5EF4-FFF2-40B4-BE49-F238E27FC236}">
                <a16:creationId xmlns:a16="http://schemas.microsoft.com/office/drawing/2014/main" id="{6DDB3B6A-2439-724F-AF12-4E8C030A6818}"/>
              </a:ext>
            </a:extLst>
          </p:cNvPr>
          <p:cNvSpPr>
            <a:spLocks noGrp="1"/>
          </p:cNvSpPr>
          <p:nvPr>
            <p:ph type="title"/>
          </p:nvPr>
        </p:nvSpPr>
        <p:spPr>
          <a:xfrm>
            <a:off x="1091607" y="783771"/>
            <a:ext cx="6960787" cy="3317965"/>
          </a:xfrm>
        </p:spPr>
        <p:txBody>
          <a:bodyPr/>
          <a:lstStyle/>
          <a:p>
            <a:r>
              <a:rPr lang="pt-BR" dirty="0"/>
              <a:t>E foi essa baixa dos preços das passagens – em navios cargueiros e </a:t>
            </a:r>
            <a:r>
              <a:rPr lang="pt-BR" dirty="0" err="1"/>
              <a:t>semicargueiros</a:t>
            </a:r>
            <a:r>
              <a:rPr lang="pt-BR" dirty="0"/>
              <a:t> – que permitiu se avolumasse de tal forma a emigração espontânea da Europa para os EUA. Contudo, os baixos preços das passagens não seria condição suficiente para que se criasse a grande corrente migratória. </a:t>
            </a:r>
            <a:br>
              <a:rPr lang="pt-BR" dirty="0"/>
            </a:br>
            <a:r>
              <a:rPr lang="pt-BR" dirty="0"/>
              <a:t>	</a:t>
            </a:r>
          </a:p>
        </p:txBody>
      </p:sp>
    </p:spTree>
    <p:extLst>
      <p:ext uri="{BB962C8B-B14F-4D97-AF65-F5344CB8AC3E}">
        <p14:creationId xmlns:p14="http://schemas.microsoft.com/office/powerpoint/2010/main" val="2301166237"/>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p:txBody>
          <a:bodyPr anchor="b">
            <a:normAutofit fontScale="62500" lnSpcReduction="20000"/>
          </a:bodyPr>
          <a:lstStyle/>
          <a:p>
            <a:r>
              <a:rPr lang="pt-BR" dirty="0"/>
              <a:t>FURTADO, Celso. Formação Econômica do Brasil. 24ª. ed. São Paulo: São Paulo: Editora Nacional, 1991. (Biblioteca Universitária. Série 2. Ciências Sociais, v. 23), p. 124..</a:t>
            </a:r>
          </a:p>
        </p:txBody>
      </p:sp>
      <p:sp>
        <p:nvSpPr>
          <p:cNvPr id="2" name="Título 1">
            <a:extLst>
              <a:ext uri="{FF2B5EF4-FFF2-40B4-BE49-F238E27FC236}">
                <a16:creationId xmlns:a16="http://schemas.microsoft.com/office/drawing/2014/main" id="{5213CDAF-B2DE-FC4E-A841-0242A0DEE2E4}"/>
              </a:ext>
            </a:extLst>
          </p:cNvPr>
          <p:cNvSpPr>
            <a:spLocks noGrp="1"/>
          </p:cNvSpPr>
          <p:nvPr>
            <p:ph type="title"/>
          </p:nvPr>
        </p:nvSpPr>
        <p:spPr/>
        <p:txBody>
          <a:bodyPr/>
          <a:lstStyle/>
          <a:p>
            <a:r>
              <a:rPr lang="pt-BR" dirty="0"/>
              <a:t>O fundamental era que os colonos contavam com um mercado em expansão para vender os seus produtos, expansão erra que era em grande parte um reflexo do desenvolvimento das plantações do sul, à base de trabalho escravo. </a:t>
            </a:r>
          </a:p>
        </p:txBody>
      </p:sp>
    </p:spTree>
    <p:extLst>
      <p:ext uri="{BB962C8B-B14F-4D97-AF65-F5344CB8AC3E}">
        <p14:creationId xmlns:p14="http://schemas.microsoft.com/office/powerpoint/2010/main" val="84894953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51636" y="1304925"/>
            <a:ext cx="6040727" cy="2533650"/>
          </a:xfrm>
        </p:spPr>
        <p:txBody>
          <a:bodyPr wrap="square" anchor="ctr">
            <a:normAutofit/>
          </a:bodyPr>
          <a:lstStyle/>
          <a:p>
            <a:r>
              <a:rPr lang="pt-BR" sz="4400" dirty="0"/>
              <a:t>Imigrantes para o Brasil</a:t>
            </a:r>
          </a:p>
        </p:txBody>
      </p:sp>
    </p:spTree>
    <p:extLst>
      <p:ext uri="{BB962C8B-B14F-4D97-AF65-F5344CB8AC3E}">
        <p14:creationId xmlns:p14="http://schemas.microsoft.com/office/powerpoint/2010/main" val="161533327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rotWithShape="1">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l="53500" t="6445" r="2617" b="26042"/>
          <a:stretch/>
        </p:blipFill>
        <p:spPr bwMode="auto">
          <a:xfrm>
            <a:off x="1269010" y="605181"/>
            <a:ext cx="6605980" cy="393313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3289694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subTitle" idx="1"/>
          </p:nvPr>
        </p:nvSpPr>
        <p:spPr>
          <a:xfrm>
            <a:off x="1092200" y="4187825"/>
            <a:ext cx="6959600" cy="411163"/>
          </a:xfrm>
        </p:spPr>
        <p:txBody>
          <a:bodyPr>
            <a:normAutofit fontScale="62500" lnSpcReduction="20000"/>
          </a:bodyPr>
          <a:lstStyle/>
          <a:p>
            <a:r>
              <a:rPr lang="pt-BR" dirty="0"/>
              <a:t>BACHA, Edmar Lisboa. In: MARTINS, M. &amp; JOHNSTON, E. 150 anos de café. São Paulo: Salamandra Consultoria Editorial, 1992, p. 21</a:t>
            </a:r>
          </a:p>
        </p:txBody>
      </p:sp>
      <p:sp>
        <p:nvSpPr>
          <p:cNvPr id="6" name="Título 5">
            <a:extLst>
              <a:ext uri="{FF2B5EF4-FFF2-40B4-BE49-F238E27FC236}">
                <a16:creationId xmlns:a16="http://schemas.microsoft.com/office/drawing/2014/main" id="{C54574EC-5B36-9F48-A638-170BD99617FA}"/>
              </a:ext>
            </a:extLst>
          </p:cNvPr>
          <p:cNvSpPr>
            <a:spLocks noGrp="1"/>
          </p:cNvSpPr>
          <p:nvPr>
            <p:ph type="title"/>
          </p:nvPr>
        </p:nvSpPr>
        <p:spPr>
          <a:xfrm>
            <a:off x="1091607" y="783771"/>
            <a:ext cx="6960787" cy="3317965"/>
          </a:xfrm>
        </p:spPr>
        <p:txBody>
          <a:bodyPr/>
          <a:lstStyle/>
          <a:p>
            <a:r>
              <a:rPr lang="pt-BR" dirty="0"/>
              <a:t>Brasil apresentou um desenvolvimento extraordinário da produção a partir do final de década de 1810. Mas essa expansão acelerada praticamente terminou no final da década de 1840. Nas três décadas seguintes, a expansão foi muito lenta. Os principais problemas deste período da história brasileira do café foram a falta de transporte e de mão de obra.</a:t>
            </a:r>
          </a:p>
        </p:txBody>
      </p:sp>
    </p:spTree>
    <p:extLst>
      <p:ext uri="{BB962C8B-B14F-4D97-AF65-F5344CB8AC3E}">
        <p14:creationId xmlns:p14="http://schemas.microsoft.com/office/powerpoint/2010/main" val="60224809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CaixaDeTexto 6"/>
          <p:cNvSpPr txBox="1"/>
          <p:nvPr/>
        </p:nvSpPr>
        <p:spPr>
          <a:xfrm>
            <a:off x="6677891" y="3771879"/>
            <a:ext cx="2148704" cy="854080"/>
          </a:xfrm>
          <a:prstGeom prst="rect">
            <a:avLst/>
          </a:prstGeom>
          <a:noFill/>
        </p:spPr>
        <p:txBody>
          <a:bodyPr wrap="square" rtlCol="0">
            <a:spAutoFit/>
          </a:bodyPr>
          <a:lstStyle/>
          <a:p>
            <a:pPr algn="just"/>
            <a:r>
              <a:rPr lang="pt-BR" sz="825" dirty="0"/>
              <a:t>Imigrantes posando para fotografia no pátio central da Hospedaria dos Imigrantes, São Paulo, </a:t>
            </a:r>
            <a:r>
              <a:rPr lang="pt-BR" sz="825" dirty="0" err="1"/>
              <a:t>ca</a:t>
            </a:r>
            <a:r>
              <a:rPr lang="pt-BR" sz="825" dirty="0"/>
              <a:t>. 1890. Guilherme </a:t>
            </a:r>
            <a:r>
              <a:rPr lang="pt-BR" sz="825" dirty="0" err="1"/>
              <a:t>Gaensly</a:t>
            </a:r>
            <a:r>
              <a:rPr lang="pt-BR" sz="825" dirty="0"/>
              <a:t> (1843-1928) - Fundação Patrimônio da Energia de São Paulo - Memorial do Imigrante. </a:t>
            </a:r>
          </a:p>
        </p:txBody>
      </p:sp>
      <p:pic>
        <p:nvPicPr>
          <p:cNvPr id="2050" name="Picture 2" descr="https://upload.wikimedia.org/wikipedia/commons/thumb/f/fc/Italians_Sao_Paulo.jpg/1280px-Italians_Sao_Paulo.jpg"/>
          <p:cNvPicPr>
            <a:picLocks noChangeAspect="1" noChangeArrowheads="1"/>
          </p:cNvPicPr>
          <p:nvPr/>
        </p:nvPicPr>
        <p:blipFill rotWithShape="1">
          <a:blip r:embed="rId2">
            <a:extLst>
              <a:ext uri="{28A0092B-C50C-407E-A947-70E740481C1C}">
                <a14:useLocalDpi xmlns:a14="http://schemas.microsoft.com/office/drawing/2010/main" val="0"/>
              </a:ext>
            </a:extLst>
          </a:blip>
          <a:srcRect t="2925" r="27550"/>
          <a:stretch/>
        </p:blipFill>
        <p:spPr bwMode="auto">
          <a:xfrm>
            <a:off x="664477" y="517540"/>
            <a:ext cx="5875409" cy="4108419"/>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016619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6310437" y="3699164"/>
            <a:ext cx="2333163" cy="997527"/>
          </a:xfrm>
        </p:spPr>
        <p:txBody>
          <a:bodyPr anchor="b">
            <a:noAutofit/>
          </a:bodyPr>
          <a:lstStyle/>
          <a:p>
            <a:r>
              <a:rPr lang="pt-BR" sz="825" dirty="0">
                <a:solidFill>
                  <a:schemeClr val="tx1"/>
                </a:solidFill>
                <a:latin typeface="+mn-lt"/>
              </a:rPr>
              <a:t>Professor e alunos da Escola Alemã. Rio Claro (SP) , c. 1900. Acervo digital do M.I.</a:t>
            </a:r>
          </a:p>
        </p:txBody>
      </p:sp>
      <p:pic>
        <p:nvPicPr>
          <p:cNvPr id="3074" name="Picture 2" descr="http://www.museudaimigracao.org.br/acervodigital/upload/fotografias/MI_ICO_AMP_008_001_039_001.jpg"/>
          <p:cNvPicPr>
            <a:picLocks noChangeAspect="1" noChangeArrowheads="1"/>
          </p:cNvPicPr>
          <p:nvPr/>
        </p:nvPicPr>
        <p:blipFill rotWithShape="1">
          <a:blip r:embed="rId2">
            <a:extLst>
              <a:ext uri="{28A0092B-C50C-407E-A947-70E740481C1C}">
                <a14:useLocalDpi xmlns:a14="http://schemas.microsoft.com/office/drawing/2010/main" val="0"/>
              </a:ext>
            </a:extLst>
          </a:blip>
          <a:srcRect l="1613" t="2837" r="1702" b="3679"/>
          <a:stretch/>
        </p:blipFill>
        <p:spPr bwMode="auto">
          <a:xfrm>
            <a:off x="500399" y="516965"/>
            <a:ext cx="5810039" cy="417972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7575928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idx="4294967295"/>
          </p:nvPr>
        </p:nvSpPr>
        <p:spPr>
          <a:xfrm>
            <a:off x="6820765" y="3671456"/>
            <a:ext cx="1884219" cy="870672"/>
          </a:xfrm>
        </p:spPr>
        <p:txBody>
          <a:bodyPr>
            <a:noAutofit/>
          </a:bodyPr>
          <a:lstStyle/>
          <a:p>
            <a:pPr algn="just"/>
            <a:r>
              <a:rPr lang="pt-BR" sz="825" dirty="0">
                <a:solidFill>
                  <a:schemeClr val="tx1"/>
                </a:solidFill>
              </a:rPr>
              <a:t>Legenda: Alojamento e família do imigrante russo Adam </a:t>
            </a:r>
            <a:r>
              <a:rPr lang="pt-BR" sz="825" dirty="0" err="1">
                <a:solidFill>
                  <a:schemeClr val="tx1"/>
                </a:solidFill>
              </a:rPr>
              <a:t>Kramin</a:t>
            </a:r>
            <a:r>
              <a:rPr lang="pt-BR" sz="825" dirty="0">
                <a:solidFill>
                  <a:schemeClr val="tx1"/>
                </a:solidFill>
              </a:rPr>
              <a:t>, estabelecido no N.C. Nova Odessa a 19 Junho de 1906. Campinas, 12.Dez.1906. Arquivo do Estado de São Paulo.</a:t>
            </a:r>
          </a:p>
        </p:txBody>
      </p:sp>
      <p:pic>
        <p:nvPicPr>
          <p:cNvPr id="4098" name="Picture 2" descr="http://www.museudaimigracao.org.br/acervodigital/upload/fotografias/MI_ICO_AMP_019_001_050_001.jpg"/>
          <p:cNvPicPr>
            <a:picLocks noChangeAspect="1" noChangeArrowheads="1"/>
          </p:cNvPicPr>
          <p:nvPr/>
        </p:nvPicPr>
        <p:blipFill rotWithShape="1">
          <a:blip r:embed="rId2">
            <a:extLst>
              <a:ext uri="{28A0092B-C50C-407E-A947-70E740481C1C}">
                <a14:useLocalDpi xmlns:a14="http://schemas.microsoft.com/office/drawing/2010/main" val="0"/>
              </a:ext>
            </a:extLst>
          </a:blip>
          <a:srcRect l="2043" t="5747" r="2501" b="3962"/>
          <a:stretch/>
        </p:blipFill>
        <p:spPr bwMode="auto">
          <a:xfrm>
            <a:off x="612616" y="356269"/>
            <a:ext cx="6208149" cy="443096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181668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5" name="Espaço Reservado para Conteúdo 294">
            <a:extLst>
              <a:ext uri="{FF2B5EF4-FFF2-40B4-BE49-F238E27FC236}">
                <a16:creationId xmlns:a16="http://schemas.microsoft.com/office/drawing/2014/main" id="{9D07A086-9CAF-ED4A-AF64-CC1851BF758E}"/>
              </a:ext>
            </a:extLst>
          </p:cNvPr>
          <p:cNvGraphicFramePr>
            <a:graphicFrameLocks noGrp="1"/>
          </p:cNvGraphicFramePr>
          <p:nvPr>
            <p:ph idx="4294967295"/>
          </p:nvPr>
        </p:nvGraphicFramePr>
        <p:xfrm>
          <a:off x="307817" y="968721"/>
          <a:ext cx="8374455" cy="382961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2">
            <a:extLst>
              <a:ext uri="{FF2B5EF4-FFF2-40B4-BE49-F238E27FC236}">
                <a16:creationId xmlns:a16="http://schemas.microsoft.com/office/drawing/2014/main" id="{C250A5E0-04EE-1242-8763-C5E994FDDBDC}"/>
              </a:ext>
            </a:extLst>
          </p:cNvPr>
          <p:cNvSpPr txBox="1">
            <a:spLocks noGrp="1" noChangeArrowheads="1"/>
          </p:cNvSpPr>
          <p:nvPr>
            <p:ph type="subTitle" idx="1"/>
          </p:nvPr>
        </p:nvSpPr>
        <p:spPr>
          <a:xfrm>
            <a:off x="1091607" y="467391"/>
            <a:ext cx="6960787" cy="410400"/>
          </a:xfrm>
          <a:prstGeom prst="rect">
            <a:avLst/>
          </a:prstGeom>
          <a:noFill/>
          <a:ln>
            <a:noFill/>
          </a:ln>
        </p:spPr>
        <p:txBody>
          <a:bodyPr spcFirstLastPara="1" vert="horz" wrap="square" lIns="68580" tIns="34290" rIns="68580" bIns="34290" rtlCol="0" anchor="b" anchorCtr="0">
            <a:normAutofit fontScale="25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Libre Baskerville"/>
              <a:buNone/>
              <a:defRPr sz="7000" b="1" i="0" u="none" strike="noStrike" cap="none">
                <a:solidFill>
                  <a:schemeClr val="dk2"/>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r>
              <a:rPr lang="en-US" dirty="0"/>
              <a:t>Entrada de </a:t>
            </a:r>
            <a:r>
              <a:rPr lang="en-US" dirty="0" err="1"/>
              <a:t>escravos</a:t>
            </a:r>
            <a:r>
              <a:rPr lang="en-US" dirty="0"/>
              <a:t> e </a:t>
            </a:r>
            <a:r>
              <a:rPr lang="en-US" dirty="0" err="1"/>
              <a:t>imigrantes</a:t>
            </a:r>
            <a:r>
              <a:rPr lang="en-US" dirty="0"/>
              <a:t> no </a:t>
            </a:r>
            <a:r>
              <a:rPr lang="en-US" dirty="0" err="1"/>
              <a:t>Brasil</a:t>
            </a:r>
            <a:r>
              <a:rPr lang="en-US" dirty="0"/>
              <a:t>, 1801-1945</a:t>
            </a:r>
          </a:p>
        </p:txBody>
      </p:sp>
    </p:spTree>
    <p:extLst>
      <p:ext uri="{BB962C8B-B14F-4D97-AF65-F5344CB8AC3E}">
        <p14:creationId xmlns:p14="http://schemas.microsoft.com/office/powerpoint/2010/main" val="3532498797"/>
      </p:ext>
    </p:extLst>
  </p:cSld>
  <p:clrMapOvr>
    <a:masterClrMapping/>
  </p:clrMapOvr>
  <p:transition spd="med"/>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pt-BR" sz="2400" dirty="0"/>
              <a:t>Número de italianos entrados em São Paulo, 1874-1889</a:t>
            </a:r>
          </a:p>
        </p:txBody>
      </p:sp>
      <p:sp>
        <p:nvSpPr>
          <p:cNvPr id="9" name="CaixaDeTexto 8"/>
          <p:cNvSpPr txBox="1"/>
          <p:nvPr/>
        </p:nvSpPr>
        <p:spPr>
          <a:xfrm>
            <a:off x="3213294" y="4568887"/>
            <a:ext cx="2717411" cy="253916"/>
          </a:xfrm>
          <a:prstGeom prst="rect">
            <a:avLst/>
          </a:prstGeom>
          <a:noFill/>
        </p:spPr>
        <p:txBody>
          <a:bodyPr wrap="none" rtlCol="0">
            <a:spAutoFit/>
          </a:bodyPr>
          <a:lstStyle/>
          <a:p>
            <a:r>
              <a:rPr lang="pt-BR" sz="1050" dirty="0"/>
              <a:t>PETRONE, </a:t>
            </a:r>
            <a:r>
              <a:rPr lang="pt-BR" sz="1050" i="1" dirty="0"/>
              <a:t>Imigração assalariada</a:t>
            </a:r>
            <a:r>
              <a:rPr lang="pt-BR" sz="1050" dirty="0"/>
              <a:t>, p. 277.</a:t>
            </a:r>
          </a:p>
        </p:txBody>
      </p:sp>
      <p:graphicFrame>
        <p:nvGraphicFramePr>
          <p:cNvPr id="7" name="Espaço Reservado para Conteúdo 7">
            <a:extLst>
              <a:ext uri="{FF2B5EF4-FFF2-40B4-BE49-F238E27FC236}">
                <a16:creationId xmlns:a16="http://schemas.microsoft.com/office/drawing/2014/main" id="{DC9FF19C-2006-FF47-B4D9-68A267C55C23}"/>
              </a:ext>
            </a:extLst>
          </p:cNvPr>
          <p:cNvGraphicFramePr>
            <a:graphicFrameLocks noGrp="1"/>
          </p:cNvGraphicFramePr>
          <p:nvPr>
            <p:ph idx="4294967295"/>
            <p:extLst>
              <p:ext uri="{D42A27DB-BD31-4B8C-83A1-F6EECF244321}">
                <p14:modId xmlns:p14="http://schemas.microsoft.com/office/powerpoint/2010/main" val="2890026723"/>
              </p:ext>
            </p:extLst>
          </p:nvPr>
        </p:nvGraphicFramePr>
        <p:xfrm>
          <a:off x="387927" y="1427356"/>
          <a:ext cx="8354291" cy="30060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50972936"/>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ítulo 1"/>
          <p:cNvSpPr>
            <a:spLocks noGrp="1"/>
          </p:cNvSpPr>
          <p:nvPr>
            <p:ph type="title"/>
          </p:nvPr>
        </p:nvSpPr>
        <p:spPr/>
        <p:txBody>
          <a:bodyPr/>
          <a:lstStyle/>
          <a:p>
            <a:r>
              <a:rPr lang="pt-BR" sz="2400" dirty="0"/>
              <a:t>Brasil: Imigração total no país e em São Paulo </a:t>
            </a:r>
          </a:p>
        </p:txBody>
      </p:sp>
      <p:graphicFrame>
        <p:nvGraphicFramePr>
          <p:cNvPr id="4" name="Espaço Reservado para Conteúdo 3"/>
          <p:cNvGraphicFramePr>
            <a:graphicFrameLocks noGrp="1"/>
          </p:cNvGraphicFramePr>
          <p:nvPr>
            <p:ph sz="quarter" idx="4294967295"/>
            <p:extLst>
              <p:ext uri="{D42A27DB-BD31-4B8C-83A1-F6EECF244321}">
                <p14:modId xmlns:p14="http://schemas.microsoft.com/office/powerpoint/2010/main" val="306584876"/>
              </p:ext>
            </p:extLst>
          </p:nvPr>
        </p:nvGraphicFramePr>
        <p:xfrm>
          <a:off x="883576" y="1427356"/>
          <a:ext cx="7546299" cy="2733105"/>
        </p:xfrm>
        <a:graphic>
          <a:graphicData uri="http://schemas.openxmlformats.org/drawingml/2006/table">
            <a:tbl>
              <a:tblPr firstRow="1" bandRow="1">
                <a:tableStyleId>{7DF18680-E054-41AD-8BC1-D1AEF772440D}</a:tableStyleId>
              </a:tblPr>
              <a:tblGrid>
                <a:gridCol w="2515433">
                  <a:extLst>
                    <a:ext uri="{9D8B030D-6E8A-4147-A177-3AD203B41FA5}">
                      <a16:colId xmlns:a16="http://schemas.microsoft.com/office/drawing/2014/main" val="20000"/>
                    </a:ext>
                  </a:extLst>
                </a:gridCol>
                <a:gridCol w="2515433">
                  <a:extLst>
                    <a:ext uri="{9D8B030D-6E8A-4147-A177-3AD203B41FA5}">
                      <a16:colId xmlns:a16="http://schemas.microsoft.com/office/drawing/2014/main" val="20001"/>
                    </a:ext>
                  </a:extLst>
                </a:gridCol>
                <a:gridCol w="2515433">
                  <a:extLst>
                    <a:ext uri="{9D8B030D-6E8A-4147-A177-3AD203B41FA5}">
                      <a16:colId xmlns:a16="http://schemas.microsoft.com/office/drawing/2014/main" val="20002"/>
                    </a:ext>
                  </a:extLst>
                </a:gridCol>
              </a:tblGrid>
              <a:tr h="577417">
                <a:tc>
                  <a:txBody>
                    <a:bodyPr/>
                    <a:lstStyle/>
                    <a:p>
                      <a:pPr algn="ctr"/>
                      <a:r>
                        <a:rPr lang="pt-BR" sz="2000" dirty="0"/>
                        <a:t>Período</a:t>
                      </a:r>
                    </a:p>
                  </a:txBody>
                  <a:tcPr marL="68580" marR="68580" marT="34290" marB="34290" anchor="ctr"/>
                </a:tc>
                <a:tc>
                  <a:txBody>
                    <a:bodyPr/>
                    <a:lstStyle/>
                    <a:p>
                      <a:pPr algn="ctr"/>
                      <a:r>
                        <a:rPr lang="pt-BR" sz="2000" dirty="0"/>
                        <a:t>Brasil</a:t>
                      </a:r>
                    </a:p>
                  </a:txBody>
                  <a:tcPr marL="68580" marR="68580" marT="34290" marB="34290" anchor="ctr"/>
                </a:tc>
                <a:tc>
                  <a:txBody>
                    <a:bodyPr/>
                    <a:lstStyle/>
                    <a:p>
                      <a:pPr algn="ctr"/>
                      <a:r>
                        <a:rPr lang="pt-BR" sz="2000" dirty="0"/>
                        <a:t>São Paulo</a:t>
                      </a:r>
                    </a:p>
                  </a:txBody>
                  <a:tcPr marL="68580" marR="68580" marT="34290" marB="34290" anchor="ctr"/>
                </a:tc>
                <a:extLst>
                  <a:ext uri="{0D108BD9-81ED-4DB2-BD59-A6C34878D82A}">
                    <a16:rowId xmlns:a16="http://schemas.microsoft.com/office/drawing/2014/main" val="10000"/>
                  </a:ext>
                </a:extLst>
              </a:tr>
              <a:tr h="538922">
                <a:tc>
                  <a:txBody>
                    <a:bodyPr/>
                    <a:lstStyle/>
                    <a:p>
                      <a:pPr algn="ctr"/>
                      <a:r>
                        <a:rPr lang="pt-BR" sz="1800" dirty="0"/>
                        <a:t>1884-1887</a:t>
                      </a:r>
                    </a:p>
                  </a:txBody>
                  <a:tcPr marL="68580" marR="68580" marT="34290" marB="34290"/>
                </a:tc>
                <a:tc>
                  <a:txBody>
                    <a:bodyPr/>
                    <a:lstStyle/>
                    <a:p>
                      <a:pPr marL="720000" lvl="2" algn="l"/>
                      <a:r>
                        <a:rPr lang="pt-BR" sz="1800" dirty="0"/>
                        <a:t>   145.880</a:t>
                      </a:r>
                    </a:p>
                  </a:txBody>
                  <a:tcPr marL="68580" marR="68580" marT="34290" marB="34290"/>
                </a:tc>
                <a:tc>
                  <a:txBody>
                    <a:bodyPr/>
                    <a:lstStyle/>
                    <a:p>
                      <a:pPr marL="720000" lvl="2" algn="l"/>
                      <a:r>
                        <a:rPr lang="pt-BR" sz="1800" dirty="0"/>
                        <a:t> 53.023</a:t>
                      </a:r>
                    </a:p>
                  </a:txBody>
                  <a:tcPr marL="68580" marR="68580" marT="34290" marB="34290"/>
                </a:tc>
                <a:extLst>
                  <a:ext uri="{0D108BD9-81ED-4DB2-BD59-A6C34878D82A}">
                    <a16:rowId xmlns:a16="http://schemas.microsoft.com/office/drawing/2014/main" val="10001"/>
                  </a:ext>
                </a:extLst>
              </a:tr>
              <a:tr h="538922">
                <a:tc>
                  <a:txBody>
                    <a:bodyPr/>
                    <a:lstStyle/>
                    <a:p>
                      <a:pPr algn="ctr"/>
                      <a:r>
                        <a:rPr lang="pt-BR" sz="1800" dirty="0"/>
                        <a:t>1888-1890</a:t>
                      </a:r>
                    </a:p>
                  </a:txBody>
                  <a:tcPr marL="68580" marR="68580" marT="34290" marB="34290"/>
                </a:tc>
                <a:tc>
                  <a:txBody>
                    <a:bodyPr/>
                    <a:lstStyle/>
                    <a:p>
                      <a:pPr marL="720000" lvl="2" algn="l"/>
                      <a:r>
                        <a:rPr lang="pt-BR" sz="1800" dirty="0"/>
                        <a:t>   304.054</a:t>
                      </a:r>
                    </a:p>
                  </a:txBody>
                  <a:tcPr marL="68580" marR="68580" marT="34290" marB="34290"/>
                </a:tc>
                <a:tc>
                  <a:txBody>
                    <a:bodyPr/>
                    <a:lstStyle/>
                    <a:p>
                      <a:pPr marL="720000" lvl="2" algn="l"/>
                      <a:r>
                        <a:rPr lang="pt-BR" sz="1800" dirty="0"/>
                        <a:t>157.781</a:t>
                      </a:r>
                    </a:p>
                  </a:txBody>
                  <a:tcPr marL="68580" marR="68580" marT="34290" marB="34290"/>
                </a:tc>
                <a:extLst>
                  <a:ext uri="{0D108BD9-81ED-4DB2-BD59-A6C34878D82A}">
                    <a16:rowId xmlns:a16="http://schemas.microsoft.com/office/drawing/2014/main" val="10002"/>
                  </a:ext>
                </a:extLst>
              </a:tr>
              <a:tr h="538922">
                <a:tc>
                  <a:txBody>
                    <a:bodyPr/>
                    <a:lstStyle/>
                    <a:p>
                      <a:pPr algn="ctr"/>
                      <a:r>
                        <a:rPr lang="pt-BR" sz="1800" dirty="0"/>
                        <a:t>1891-1900</a:t>
                      </a:r>
                    </a:p>
                  </a:txBody>
                  <a:tcPr marL="68580" marR="68580" marT="34290" marB="34290"/>
                </a:tc>
                <a:tc>
                  <a:txBody>
                    <a:bodyPr/>
                    <a:lstStyle/>
                    <a:p>
                      <a:pPr marL="720000" lvl="2" algn="l"/>
                      <a:r>
                        <a:rPr lang="pt-BR" sz="1800" dirty="0"/>
                        <a:t>1.129.315</a:t>
                      </a:r>
                    </a:p>
                  </a:txBody>
                  <a:tcPr marL="68580" marR="68580" marT="34290" marB="34290"/>
                </a:tc>
                <a:tc>
                  <a:txBody>
                    <a:bodyPr/>
                    <a:lstStyle/>
                    <a:p>
                      <a:pPr marL="720000" lvl="2" algn="l"/>
                      <a:r>
                        <a:rPr lang="pt-BR" sz="1800" dirty="0"/>
                        <a:t>733.335</a:t>
                      </a:r>
                    </a:p>
                  </a:txBody>
                  <a:tcPr marL="68580" marR="68580" marT="34290" marB="34290"/>
                </a:tc>
                <a:extLst>
                  <a:ext uri="{0D108BD9-81ED-4DB2-BD59-A6C34878D82A}">
                    <a16:rowId xmlns:a16="http://schemas.microsoft.com/office/drawing/2014/main" val="10003"/>
                  </a:ext>
                </a:extLst>
              </a:tr>
              <a:tr h="538922">
                <a:tc>
                  <a:txBody>
                    <a:bodyPr/>
                    <a:lstStyle/>
                    <a:p>
                      <a:pPr algn="ctr"/>
                      <a:r>
                        <a:rPr lang="pt-BR" sz="1800" dirty="0"/>
                        <a:t>1901-1920</a:t>
                      </a:r>
                    </a:p>
                  </a:txBody>
                  <a:tcPr marL="68580" marR="68580" marT="34290" marB="34290"/>
                </a:tc>
                <a:tc>
                  <a:txBody>
                    <a:bodyPr/>
                    <a:lstStyle/>
                    <a:p>
                      <a:pPr marL="720000" lvl="2" algn="l"/>
                      <a:r>
                        <a:rPr lang="pt-BR" sz="1800" dirty="0"/>
                        <a:t>1</a:t>
                      </a:r>
                      <a:r>
                        <a:rPr lang="pt-BR" sz="1800" baseline="0" dirty="0"/>
                        <a:t>.469.095</a:t>
                      </a:r>
                      <a:endParaRPr lang="pt-BR" sz="1800" dirty="0"/>
                    </a:p>
                  </a:txBody>
                  <a:tcPr marL="68580" marR="68580" marT="34290" marB="34290"/>
                </a:tc>
                <a:tc>
                  <a:txBody>
                    <a:bodyPr/>
                    <a:lstStyle/>
                    <a:p>
                      <a:pPr marL="720000" lvl="2" algn="l"/>
                      <a:r>
                        <a:rPr lang="pt-BR" sz="1800" dirty="0"/>
                        <a:t>857.149</a:t>
                      </a:r>
                    </a:p>
                  </a:txBody>
                  <a:tcPr marL="68580" marR="68580" marT="34290" marB="34290"/>
                </a:tc>
                <a:extLst>
                  <a:ext uri="{0D108BD9-81ED-4DB2-BD59-A6C34878D82A}">
                    <a16:rowId xmlns:a16="http://schemas.microsoft.com/office/drawing/2014/main" val="10004"/>
                  </a:ext>
                </a:extLst>
              </a:tr>
            </a:tbl>
          </a:graphicData>
        </a:graphic>
      </p:graphicFrame>
      <p:sp>
        <p:nvSpPr>
          <p:cNvPr id="16413" name="CaixaDeTexto 4"/>
          <p:cNvSpPr txBox="1">
            <a:spLocks noChangeArrowheads="1"/>
          </p:cNvSpPr>
          <p:nvPr/>
        </p:nvSpPr>
        <p:spPr bwMode="auto">
          <a:xfrm>
            <a:off x="883575" y="4290237"/>
            <a:ext cx="7546299" cy="415498"/>
          </a:xfrm>
          <a:prstGeom prst="rect">
            <a:avLst/>
          </a:prstGeom>
          <a:noFill/>
          <a:ln w="9525">
            <a:noFill/>
            <a:miter lim="800000"/>
            <a:headEnd/>
            <a:tailEnd/>
          </a:ln>
        </p:spPr>
        <p:txBody>
          <a:bodyPr wrap="square">
            <a:spAutoFit/>
          </a:bodyPr>
          <a:lstStyle/>
          <a:p>
            <a:pPr algn="ctr"/>
            <a:r>
              <a:rPr lang="pt-BR" sz="1050" dirty="0">
                <a:latin typeface="Gill Sans MT"/>
              </a:rPr>
              <a:t>Fonte: FAUSTO, Boris.  (</a:t>
            </a:r>
            <a:r>
              <a:rPr lang="pt-BR" sz="1050" dirty="0" err="1">
                <a:latin typeface="Gill Sans MT"/>
              </a:rPr>
              <a:t>org</a:t>
            </a:r>
            <a:r>
              <a:rPr lang="pt-BR" sz="1050" dirty="0">
                <a:latin typeface="Gill Sans MT"/>
              </a:rPr>
              <a:t>) </a:t>
            </a:r>
            <a:r>
              <a:rPr lang="pt-BR" sz="1050" i="1" dirty="0">
                <a:latin typeface="Gill Sans MT"/>
              </a:rPr>
              <a:t>História Geral da Civilização Brasileira</a:t>
            </a:r>
            <a:r>
              <a:rPr lang="pt-BR" sz="1050" dirty="0">
                <a:latin typeface="Gill Sans MT"/>
              </a:rPr>
              <a:t>. São Paulo:  </a:t>
            </a:r>
            <a:r>
              <a:rPr lang="pt-BR" sz="1050" dirty="0" err="1">
                <a:latin typeface="Gill Sans MT"/>
              </a:rPr>
              <a:t>Difel</a:t>
            </a:r>
            <a:r>
              <a:rPr lang="pt-BR" sz="1050" dirty="0">
                <a:latin typeface="Gill Sans MT"/>
              </a:rPr>
              <a:t>, 1977.  Tomo 3 (O Brasil Republicano), Volume 1 (Estrutura de Poder e Economia), p. 22.</a:t>
            </a:r>
          </a:p>
        </p:txBody>
      </p:sp>
    </p:spTree>
    <p:extLst>
      <p:ext uri="{BB962C8B-B14F-4D97-AF65-F5344CB8AC3E}">
        <p14:creationId xmlns:p14="http://schemas.microsoft.com/office/powerpoint/2010/main" val="383234726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429489" y="543950"/>
            <a:ext cx="8326584" cy="883406"/>
          </a:xfrm>
        </p:spPr>
        <p:txBody>
          <a:bodyPr/>
          <a:lstStyle/>
          <a:p>
            <a:r>
              <a:rPr lang="pt-BR" sz="2000" dirty="0"/>
              <a:t>Brasil: distribuição percentual por setores de produção da mão-de-obra estrangeira no país, 1872-1920</a:t>
            </a:r>
          </a:p>
        </p:txBody>
      </p:sp>
      <p:graphicFrame>
        <p:nvGraphicFramePr>
          <p:cNvPr id="4" name="Espaço Reservado para Conteúdo 3"/>
          <p:cNvGraphicFramePr>
            <a:graphicFrameLocks noGrp="1"/>
          </p:cNvGraphicFramePr>
          <p:nvPr>
            <p:ph sz="quarter" idx="4294967295"/>
            <p:extLst>
              <p:ext uri="{D42A27DB-BD31-4B8C-83A1-F6EECF244321}">
                <p14:modId xmlns:p14="http://schemas.microsoft.com/office/powerpoint/2010/main" val="781121436"/>
              </p:ext>
            </p:extLst>
          </p:nvPr>
        </p:nvGraphicFramePr>
        <p:xfrm>
          <a:off x="408708" y="1481058"/>
          <a:ext cx="8326584" cy="2820664"/>
        </p:xfrm>
        <a:graphic>
          <a:graphicData uri="http://schemas.openxmlformats.org/drawingml/2006/table">
            <a:tbl>
              <a:tblPr firstRow="1" bandRow="1">
                <a:tableStyleId>{FABFCF23-3B69-468F-B69F-88F6DE6A72F2}</a:tableStyleId>
              </a:tblPr>
              <a:tblGrid>
                <a:gridCol w="2081646">
                  <a:extLst>
                    <a:ext uri="{9D8B030D-6E8A-4147-A177-3AD203B41FA5}">
                      <a16:colId xmlns:a16="http://schemas.microsoft.com/office/drawing/2014/main" val="20000"/>
                    </a:ext>
                  </a:extLst>
                </a:gridCol>
                <a:gridCol w="2081646">
                  <a:extLst>
                    <a:ext uri="{9D8B030D-6E8A-4147-A177-3AD203B41FA5}">
                      <a16:colId xmlns:a16="http://schemas.microsoft.com/office/drawing/2014/main" val="20001"/>
                    </a:ext>
                  </a:extLst>
                </a:gridCol>
                <a:gridCol w="2081646">
                  <a:extLst>
                    <a:ext uri="{9D8B030D-6E8A-4147-A177-3AD203B41FA5}">
                      <a16:colId xmlns:a16="http://schemas.microsoft.com/office/drawing/2014/main" val="20002"/>
                    </a:ext>
                  </a:extLst>
                </a:gridCol>
                <a:gridCol w="2081646">
                  <a:extLst>
                    <a:ext uri="{9D8B030D-6E8A-4147-A177-3AD203B41FA5}">
                      <a16:colId xmlns:a16="http://schemas.microsoft.com/office/drawing/2014/main" val="20003"/>
                    </a:ext>
                  </a:extLst>
                </a:gridCol>
              </a:tblGrid>
              <a:tr h="617220">
                <a:tc>
                  <a:txBody>
                    <a:bodyPr/>
                    <a:lstStyle/>
                    <a:p>
                      <a:pPr algn="ctr"/>
                      <a:r>
                        <a:rPr lang="pt-BR" sz="1800" dirty="0"/>
                        <a:t>Discriminação</a:t>
                      </a:r>
                      <a:endParaRPr lang="pt-BR" sz="1800" dirty="0">
                        <a:solidFill>
                          <a:schemeClr val="tx1"/>
                        </a:solidFill>
                      </a:endParaRPr>
                    </a:p>
                  </a:txBody>
                  <a:tcPr marL="68580" marR="68580" marT="34290" marB="34290" anchor="ctr"/>
                </a:tc>
                <a:tc>
                  <a:txBody>
                    <a:bodyPr/>
                    <a:lstStyle/>
                    <a:p>
                      <a:pPr algn="ctr"/>
                      <a:r>
                        <a:rPr lang="pt-BR" sz="1800" dirty="0"/>
                        <a:t>1872</a:t>
                      </a:r>
                      <a:endParaRPr lang="pt-BR" sz="1800" dirty="0">
                        <a:solidFill>
                          <a:schemeClr val="tx1"/>
                        </a:solidFill>
                      </a:endParaRPr>
                    </a:p>
                  </a:txBody>
                  <a:tcPr marL="68580" marR="68580" marT="34290" marB="34290" anchor="ctr"/>
                </a:tc>
                <a:tc>
                  <a:txBody>
                    <a:bodyPr/>
                    <a:lstStyle/>
                    <a:p>
                      <a:pPr algn="ctr"/>
                      <a:r>
                        <a:rPr lang="pt-BR" sz="1800" dirty="0"/>
                        <a:t>1900</a:t>
                      </a:r>
                      <a:endParaRPr lang="pt-BR" sz="1800" dirty="0">
                        <a:solidFill>
                          <a:schemeClr val="tx1"/>
                        </a:solidFill>
                      </a:endParaRPr>
                    </a:p>
                  </a:txBody>
                  <a:tcPr marL="68580" marR="68580" marT="34290" marB="34290" anchor="ctr"/>
                </a:tc>
                <a:tc>
                  <a:txBody>
                    <a:bodyPr/>
                    <a:lstStyle/>
                    <a:p>
                      <a:pPr algn="ctr"/>
                      <a:r>
                        <a:rPr lang="pt-BR" sz="1800" dirty="0"/>
                        <a:t>1920</a:t>
                      </a:r>
                      <a:endParaRPr lang="pt-BR" sz="1800" dirty="0">
                        <a:solidFill>
                          <a:schemeClr val="tx1"/>
                        </a:solidFill>
                      </a:endParaRPr>
                    </a:p>
                  </a:txBody>
                  <a:tcPr marL="68580" marR="68580" marT="34290" marB="34290" anchor="ctr"/>
                </a:tc>
                <a:extLst>
                  <a:ext uri="{0D108BD9-81ED-4DB2-BD59-A6C34878D82A}">
                    <a16:rowId xmlns:a16="http://schemas.microsoft.com/office/drawing/2014/main" val="10000"/>
                  </a:ext>
                </a:extLst>
              </a:tr>
              <a:tr h="550861">
                <a:tc>
                  <a:txBody>
                    <a:bodyPr/>
                    <a:lstStyle/>
                    <a:p>
                      <a:r>
                        <a:rPr lang="pt-BR" sz="1800" dirty="0"/>
                        <a:t>Total ocupado</a:t>
                      </a:r>
                    </a:p>
                  </a:txBody>
                  <a:tcPr marL="68580" marR="68580" marT="34290" marB="34290" anchor="ctr"/>
                </a:tc>
                <a:tc>
                  <a:txBody>
                    <a:bodyPr/>
                    <a:lstStyle/>
                    <a:p>
                      <a:pPr algn="ctr"/>
                      <a:r>
                        <a:rPr lang="pt-BR" sz="1800" dirty="0"/>
                        <a:t>209.455</a:t>
                      </a:r>
                    </a:p>
                  </a:txBody>
                  <a:tcPr marL="68580" marR="68580" marT="34290" marB="34290" anchor="ctr"/>
                </a:tc>
                <a:tc>
                  <a:txBody>
                    <a:bodyPr/>
                    <a:lstStyle/>
                    <a:p>
                      <a:pPr algn="ctr"/>
                      <a:r>
                        <a:rPr lang="pt-BR" sz="1800" dirty="0"/>
                        <a:t>762.669</a:t>
                      </a:r>
                    </a:p>
                  </a:txBody>
                  <a:tcPr marL="68580" marR="68580" marT="34290" marB="34290" anchor="ctr"/>
                </a:tc>
                <a:tc>
                  <a:txBody>
                    <a:bodyPr/>
                    <a:lstStyle/>
                    <a:p>
                      <a:pPr algn="ctr"/>
                      <a:r>
                        <a:rPr lang="pt-BR" sz="1800" dirty="0"/>
                        <a:t>867.067</a:t>
                      </a:r>
                    </a:p>
                  </a:txBody>
                  <a:tcPr marL="68580" marR="68580" marT="34290" marB="34290" anchor="ctr"/>
                </a:tc>
                <a:extLst>
                  <a:ext uri="{0D108BD9-81ED-4DB2-BD59-A6C34878D82A}">
                    <a16:rowId xmlns:a16="http://schemas.microsoft.com/office/drawing/2014/main" val="10001"/>
                  </a:ext>
                </a:extLst>
              </a:tr>
              <a:tr h="550861">
                <a:tc>
                  <a:txBody>
                    <a:bodyPr/>
                    <a:lstStyle/>
                    <a:p>
                      <a:r>
                        <a:rPr lang="pt-BR" sz="1800" dirty="0"/>
                        <a:t>Agricultura</a:t>
                      </a:r>
                    </a:p>
                  </a:txBody>
                  <a:tcPr marL="68580" marR="68580" marT="34290" marB="34290" anchor="ctr"/>
                </a:tc>
                <a:tc>
                  <a:txBody>
                    <a:bodyPr/>
                    <a:lstStyle/>
                    <a:p>
                      <a:pPr algn="ctr"/>
                      <a:r>
                        <a:rPr lang="pt-BR" sz="1800" dirty="0"/>
                        <a:t>55,2</a:t>
                      </a:r>
                    </a:p>
                  </a:txBody>
                  <a:tcPr marL="68580" marR="68580" marT="34290" marB="34290" anchor="ctr"/>
                </a:tc>
                <a:tc>
                  <a:txBody>
                    <a:bodyPr/>
                    <a:lstStyle/>
                    <a:p>
                      <a:pPr algn="ctr"/>
                      <a:r>
                        <a:rPr lang="pt-BR" sz="1800" dirty="0"/>
                        <a:t>43,9</a:t>
                      </a:r>
                    </a:p>
                  </a:txBody>
                  <a:tcPr marL="68580" marR="68580" marT="34290" marB="34290" anchor="ctr"/>
                </a:tc>
                <a:tc>
                  <a:txBody>
                    <a:bodyPr/>
                    <a:lstStyle/>
                    <a:p>
                      <a:pPr algn="ctr"/>
                      <a:r>
                        <a:rPr lang="pt-BR" sz="1800" dirty="0"/>
                        <a:t>44,9</a:t>
                      </a:r>
                    </a:p>
                  </a:txBody>
                  <a:tcPr marL="68580" marR="68580" marT="34290" marB="34290" anchor="ctr"/>
                </a:tc>
                <a:extLst>
                  <a:ext uri="{0D108BD9-81ED-4DB2-BD59-A6C34878D82A}">
                    <a16:rowId xmlns:a16="http://schemas.microsoft.com/office/drawing/2014/main" val="10002"/>
                  </a:ext>
                </a:extLst>
              </a:tr>
              <a:tr h="550861">
                <a:tc>
                  <a:txBody>
                    <a:bodyPr/>
                    <a:lstStyle/>
                    <a:p>
                      <a:r>
                        <a:rPr lang="pt-BR" sz="1800" dirty="0"/>
                        <a:t>Indústria</a:t>
                      </a:r>
                    </a:p>
                  </a:txBody>
                  <a:tcPr marL="68580" marR="68580" marT="34290" marB="34290" anchor="ctr"/>
                </a:tc>
                <a:tc>
                  <a:txBody>
                    <a:bodyPr/>
                    <a:lstStyle/>
                    <a:p>
                      <a:pPr algn="ctr"/>
                      <a:r>
                        <a:rPr lang="pt-BR" sz="1800" dirty="0"/>
                        <a:t>10,1</a:t>
                      </a:r>
                    </a:p>
                  </a:txBody>
                  <a:tcPr marL="68580" marR="68580" marT="34290" marB="34290" anchor="ctr"/>
                </a:tc>
                <a:tc>
                  <a:txBody>
                    <a:bodyPr/>
                    <a:lstStyle/>
                    <a:p>
                      <a:pPr algn="ctr"/>
                      <a:r>
                        <a:rPr lang="pt-BR" sz="1800" dirty="0"/>
                        <a:t>8,0</a:t>
                      </a:r>
                    </a:p>
                  </a:txBody>
                  <a:tcPr marL="68580" marR="68580" marT="34290" marB="34290" anchor="ctr"/>
                </a:tc>
                <a:tc>
                  <a:txBody>
                    <a:bodyPr/>
                    <a:lstStyle/>
                    <a:p>
                      <a:pPr algn="ctr"/>
                      <a:r>
                        <a:rPr lang="pt-BR" sz="1800" dirty="0"/>
                        <a:t>24,2</a:t>
                      </a:r>
                    </a:p>
                  </a:txBody>
                  <a:tcPr marL="68580" marR="68580" marT="34290" marB="34290" anchor="ctr"/>
                </a:tc>
                <a:extLst>
                  <a:ext uri="{0D108BD9-81ED-4DB2-BD59-A6C34878D82A}">
                    <a16:rowId xmlns:a16="http://schemas.microsoft.com/office/drawing/2014/main" val="10003"/>
                  </a:ext>
                </a:extLst>
              </a:tr>
              <a:tr h="550861">
                <a:tc>
                  <a:txBody>
                    <a:bodyPr/>
                    <a:lstStyle/>
                    <a:p>
                      <a:r>
                        <a:rPr lang="pt-BR" sz="1800" dirty="0"/>
                        <a:t>Serviços</a:t>
                      </a:r>
                    </a:p>
                  </a:txBody>
                  <a:tcPr marL="68580" marR="68580" marT="34290" marB="34290" anchor="ctr"/>
                </a:tc>
                <a:tc>
                  <a:txBody>
                    <a:bodyPr/>
                    <a:lstStyle/>
                    <a:p>
                      <a:pPr algn="ctr"/>
                      <a:r>
                        <a:rPr lang="pt-BR" sz="1800" dirty="0"/>
                        <a:t>34,7</a:t>
                      </a:r>
                    </a:p>
                  </a:txBody>
                  <a:tcPr marL="68580" marR="68580" marT="34290" marB="34290" anchor="ctr"/>
                </a:tc>
                <a:tc>
                  <a:txBody>
                    <a:bodyPr/>
                    <a:lstStyle/>
                    <a:p>
                      <a:pPr algn="ctr"/>
                      <a:r>
                        <a:rPr lang="pt-BR" sz="1800" dirty="0"/>
                        <a:t>48,1</a:t>
                      </a:r>
                    </a:p>
                  </a:txBody>
                  <a:tcPr marL="68580" marR="68580" marT="34290" marB="34290" anchor="ctr"/>
                </a:tc>
                <a:tc>
                  <a:txBody>
                    <a:bodyPr/>
                    <a:lstStyle/>
                    <a:p>
                      <a:pPr algn="ctr"/>
                      <a:r>
                        <a:rPr lang="pt-BR" sz="1800" dirty="0"/>
                        <a:t>30,9</a:t>
                      </a:r>
                    </a:p>
                  </a:txBody>
                  <a:tcPr marL="68580" marR="68580" marT="34290" marB="34290" anchor="ctr"/>
                </a:tc>
                <a:extLst>
                  <a:ext uri="{0D108BD9-81ED-4DB2-BD59-A6C34878D82A}">
                    <a16:rowId xmlns:a16="http://schemas.microsoft.com/office/drawing/2014/main" val="10004"/>
                  </a:ext>
                </a:extLst>
              </a:tr>
            </a:tbl>
          </a:graphicData>
        </a:graphic>
      </p:graphicFrame>
      <p:sp>
        <p:nvSpPr>
          <p:cNvPr id="17443" name="CaixaDeTexto 4"/>
          <p:cNvSpPr txBox="1">
            <a:spLocks noChangeArrowheads="1"/>
          </p:cNvSpPr>
          <p:nvPr/>
        </p:nvSpPr>
        <p:spPr bwMode="auto">
          <a:xfrm>
            <a:off x="1223628" y="4391801"/>
            <a:ext cx="6696744" cy="415498"/>
          </a:xfrm>
          <a:prstGeom prst="rect">
            <a:avLst/>
          </a:prstGeom>
          <a:noFill/>
          <a:ln w="9525">
            <a:noFill/>
            <a:miter lim="800000"/>
            <a:headEnd/>
            <a:tailEnd/>
          </a:ln>
        </p:spPr>
        <p:txBody>
          <a:bodyPr wrap="square">
            <a:spAutoFit/>
          </a:bodyPr>
          <a:lstStyle/>
          <a:p>
            <a:pPr algn="ctr"/>
            <a:r>
              <a:rPr lang="pt-BR" sz="1050" dirty="0">
                <a:latin typeface="Gill Sans MT"/>
              </a:rPr>
              <a:t>Fonte: FAUSTO, Boris.  (</a:t>
            </a:r>
            <a:r>
              <a:rPr lang="pt-BR" sz="1050" dirty="0" err="1">
                <a:latin typeface="Gill Sans MT"/>
              </a:rPr>
              <a:t>org</a:t>
            </a:r>
            <a:r>
              <a:rPr lang="pt-BR" sz="1050" dirty="0">
                <a:latin typeface="Gill Sans MT"/>
              </a:rPr>
              <a:t>) </a:t>
            </a:r>
            <a:r>
              <a:rPr lang="pt-BR" sz="1050" i="1" dirty="0">
                <a:latin typeface="Gill Sans MT"/>
              </a:rPr>
              <a:t>História Geral da Civilização Brasileira</a:t>
            </a:r>
            <a:r>
              <a:rPr lang="pt-BR" sz="1050" dirty="0">
                <a:latin typeface="Gill Sans MT"/>
              </a:rPr>
              <a:t>. São Paulo:  </a:t>
            </a:r>
            <a:r>
              <a:rPr lang="pt-BR" sz="1050" dirty="0" err="1">
                <a:latin typeface="Gill Sans MT"/>
              </a:rPr>
              <a:t>Difel</a:t>
            </a:r>
            <a:r>
              <a:rPr lang="pt-BR" sz="1050" dirty="0">
                <a:latin typeface="Gill Sans MT"/>
              </a:rPr>
              <a:t>, 1977.  Tomo 3 (O Brasil Republicano), Volume 1 (Estrutura de Poder e Economia), p. 23.</a:t>
            </a:r>
          </a:p>
        </p:txBody>
      </p:sp>
    </p:spTree>
    <p:extLst>
      <p:ext uri="{BB962C8B-B14F-4D97-AF65-F5344CB8AC3E}">
        <p14:creationId xmlns:p14="http://schemas.microsoft.com/office/powerpoint/2010/main" val="385205409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617"/>
        <p:cNvGrpSpPr/>
        <p:nvPr/>
      </p:nvGrpSpPr>
      <p:grpSpPr>
        <a:xfrm>
          <a:off x="0" y="0"/>
          <a:ext cx="0" cy="0"/>
          <a:chOff x="0" y="0"/>
          <a:chExt cx="0" cy="0"/>
        </a:xfrm>
      </p:grpSpPr>
      <p:sp>
        <p:nvSpPr>
          <p:cNvPr id="618" name="Google Shape;618;p48"/>
          <p:cNvSpPr txBox="1">
            <a:spLocks noGrp="1"/>
          </p:cNvSpPr>
          <p:nvPr>
            <p:ph type="title" idx="6"/>
          </p:nvPr>
        </p:nvSpPr>
        <p:spPr>
          <a:xfrm>
            <a:off x="714125" y="641060"/>
            <a:ext cx="77157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 </a:t>
            </a:r>
            <a:r>
              <a:rPr lang="en" dirty="0" err="1"/>
              <a:t>imigração</a:t>
            </a:r>
            <a:r>
              <a:rPr lang="en" dirty="0"/>
              <a:t> </a:t>
            </a:r>
            <a:r>
              <a:rPr lang="en" dirty="0" err="1"/>
              <a:t>em</a:t>
            </a:r>
            <a:r>
              <a:rPr lang="en" dirty="0"/>
              <a:t> </a:t>
            </a:r>
            <a:r>
              <a:rPr lang="en" dirty="0" err="1"/>
              <a:t>três</a:t>
            </a:r>
            <a:r>
              <a:rPr lang="en" dirty="0"/>
              <a:t> </a:t>
            </a:r>
            <a:r>
              <a:rPr lang="en" dirty="0" err="1"/>
              <a:t>momentos</a:t>
            </a:r>
            <a:endParaRPr dirty="0"/>
          </a:p>
        </p:txBody>
      </p:sp>
      <p:sp>
        <p:nvSpPr>
          <p:cNvPr id="619" name="Google Shape;619;p48"/>
          <p:cNvSpPr txBox="1">
            <a:spLocks noGrp="1"/>
          </p:cNvSpPr>
          <p:nvPr>
            <p:ph type="subTitle" idx="3"/>
          </p:nvPr>
        </p:nvSpPr>
        <p:spPr>
          <a:xfrm>
            <a:off x="3383225" y="3623454"/>
            <a:ext cx="2377500" cy="7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As </a:t>
            </a:r>
            <a:r>
              <a:rPr lang="en" dirty="0" err="1"/>
              <a:t>primeiras</a:t>
            </a:r>
            <a:r>
              <a:rPr lang="en" dirty="0"/>
              <a:t> </a:t>
            </a:r>
            <a:r>
              <a:rPr lang="en" dirty="0" err="1"/>
              <a:t>experiências</a:t>
            </a:r>
            <a:r>
              <a:rPr lang="en" dirty="0"/>
              <a:t> com a </a:t>
            </a:r>
            <a:r>
              <a:rPr lang="en" dirty="0" err="1"/>
              <a:t>imigração</a:t>
            </a:r>
            <a:endParaRPr dirty="0"/>
          </a:p>
        </p:txBody>
      </p:sp>
      <p:sp>
        <p:nvSpPr>
          <p:cNvPr id="620" name="Google Shape;620;p48"/>
          <p:cNvSpPr txBox="1">
            <a:spLocks noGrp="1"/>
          </p:cNvSpPr>
          <p:nvPr>
            <p:ph type="title" idx="5"/>
          </p:nvPr>
        </p:nvSpPr>
        <p:spPr>
          <a:xfrm>
            <a:off x="3672012" y="3075468"/>
            <a:ext cx="18000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Sistema de </a:t>
            </a:r>
            <a:r>
              <a:rPr lang="en" dirty="0" err="1"/>
              <a:t>parceria</a:t>
            </a:r>
            <a:endParaRPr dirty="0"/>
          </a:p>
        </p:txBody>
      </p:sp>
      <p:sp>
        <p:nvSpPr>
          <p:cNvPr id="621" name="Google Shape;621;p48"/>
          <p:cNvSpPr txBox="1">
            <a:spLocks noGrp="1"/>
          </p:cNvSpPr>
          <p:nvPr>
            <p:ph type="subTitle" idx="1"/>
          </p:nvPr>
        </p:nvSpPr>
        <p:spPr>
          <a:xfrm>
            <a:off x="624575" y="3623454"/>
            <a:ext cx="2377500" cy="7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err="1"/>
              <a:t>Iniciativas</a:t>
            </a:r>
            <a:r>
              <a:rPr lang="en" dirty="0"/>
              <a:t> </a:t>
            </a:r>
            <a:r>
              <a:rPr lang="en" dirty="0" err="1"/>
              <a:t>colonizadoras</a:t>
            </a:r>
            <a:r>
              <a:rPr lang="en" dirty="0"/>
              <a:t> – </a:t>
            </a:r>
            <a:r>
              <a:rPr lang="en" dirty="0" err="1"/>
              <a:t>Colônia</a:t>
            </a:r>
            <a:r>
              <a:rPr lang="en" dirty="0"/>
              <a:t> e </a:t>
            </a:r>
            <a:r>
              <a:rPr lang="en" dirty="0" err="1"/>
              <a:t>Império</a:t>
            </a:r>
            <a:endParaRPr dirty="0"/>
          </a:p>
        </p:txBody>
      </p:sp>
      <p:sp>
        <p:nvSpPr>
          <p:cNvPr id="622" name="Google Shape;622;p48"/>
          <p:cNvSpPr txBox="1">
            <a:spLocks noGrp="1"/>
          </p:cNvSpPr>
          <p:nvPr>
            <p:ph type="subTitle" idx="2"/>
          </p:nvPr>
        </p:nvSpPr>
        <p:spPr>
          <a:xfrm>
            <a:off x="6141949" y="3623454"/>
            <a:ext cx="2377500" cy="7146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A </a:t>
            </a:r>
            <a:r>
              <a:rPr lang="en" dirty="0" err="1"/>
              <a:t>solução</a:t>
            </a:r>
            <a:r>
              <a:rPr lang="en" dirty="0"/>
              <a:t> para o </a:t>
            </a:r>
            <a:r>
              <a:rPr lang="en" dirty="0" err="1"/>
              <a:t>problema</a:t>
            </a:r>
            <a:r>
              <a:rPr lang="en" dirty="0"/>
              <a:t> da </a:t>
            </a:r>
            <a:r>
              <a:rPr lang="en" dirty="0" err="1"/>
              <a:t>mão</a:t>
            </a:r>
            <a:r>
              <a:rPr lang="en" dirty="0"/>
              <a:t> de </a:t>
            </a:r>
            <a:r>
              <a:rPr lang="en" dirty="0" err="1"/>
              <a:t>obra</a:t>
            </a:r>
            <a:endParaRPr dirty="0"/>
          </a:p>
        </p:txBody>
      </p:sp>
      <p:sp>
        <p:nvSpPr>
          <p:cNvPr id="623" name="Google Shape;623;p48"/>
          <p:cNvSpPr txBox="1">
            <a:spLocks noGrp="1"/>
          </p:cNvSpPr>
          <p:nvPr>
            <p:ph type="title"/>
          </p:nvPr>
        </p:nvSpPr>
        <p:spPr>
          <a:xfrm>
            <a:off x="913325" y="3075468"/>
            <a:ext cx="18000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err="1"/>
              <a:t>Núcleos</a:t>
            </a:r>
            <a:r>
              <a:rPr lang="en" dirty="0"/>
              <a:t> </a:t>
            </a:r>
            <a:r>
              <a:rPr lang="en" dirty="0" err="1"/>
              <a:t>coloniais</a:t>
            </a:r>
            <a:endParaRPr dirty="0"/>
          </a:p>
        </p:txBody>
      </p:sp>
      <p:sp>
        <p:nvSpPr>
          <p:cNvPr id="624" name="Google Shape;624;p48"/>
          <p:cNvSpPr txBox="1">
            <a:spLocks noGrp="1"/>
          </p:cNvSpPr>
          <p:nvPr>
            <p:ph type="title" idx="4"/>
          </p:nvPr>
        </p:nvSpPr>
        <p:spPr>
          <a:xfrm>
            <a:off x="6430699" y="3075468"/>
            <a:ext cx="1800000" cy="365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dirty="0"/>
              <a:t>Grande </a:t>
            </a:r>
            <a:r>
              <a:rPr lang="en" dirty="0" err="1"/>
              <a:t>imigração</a:t>
            </a:r>
            <a:r>
              <a:rPr lang="en" dirty="0"/>
              <a:t> </a:t>
            </a:r>
            <a:endParaRPr dirty="0"/>
          </a:p>
        </p:txBody>
      </p:sp>
      <p:sp>
        <p:nvSpPr>
          <p:cNvPr id="40" name="Oval 39">
            <a:extLst>
              <a:ext uri="{FF2B5EF4-FFF2-40B4-BE49-F238E27FC236}">
                <a16:creationId xmlns:a16="http://schemas.microsoft.com/office/drawing/2014/main" id="{2AD08825-CB22-6245-9560-E71861644315}"/>
              </a:ext>
            </a:extLst>
          </p:cNvPr>
          <p:cNvSpPr/>
          <p:nvPr/>
        </p:nvSpPr>
        <p:spPr>
          <a:xfrm>
            <a:off x="1154540" y="1549429"/>
            <a:ext cx="1207499" cy="1185542"/>
          </a:xfrm>
          <a:prstGeom prst="ellipse">
            <a:avLst/>
          </a:prstGeom>
          <a:blipFill>
            <a:blip r:embed="rId3">
              <a:extLst>
                <a:ext uri="{28A0092B-C50C-407E-A947-70E740481C1C}">
                  <a14:useLocalDpi xmlns:a14="http://schemas.microsoft.com/office/drawing/2010/main" val="0"/>
                </a:ext>
              </a:extLst>
            </a:blip>
            <a:srcRect/>
            <a:stretch>
              <a:fillRect l="-20000" r="-20000"/>
            </a:stretch>
          </a:blipFill>
        </p:spPr>
        <p:style>
          <a:lnRef idx="0">
            <a:schemeClr val="lt1">
              <a:hueOff val="0"/>
              <a:satOff val="0"/>
              <a:lumOff val="0"/>
              <a:alphaOff val="0"/>
            </a:schemeClr>
          </a:lnRef>
          <a:fillRef idx="1">
            <a:scrgbClr r="0" g="0" b="0"/>
          </a:fillRef>
          <a:effectRef idx="2">
            <a:schemeClr val="accent2">
              <a:tint val="50000"/>
              <a:hueOff val="0"/>
              <a:satOff val="0"/>
              <a:lumOff val="0"/>
              <a:alphaOff val="0"/>
            </a:schemeClr>
          </a:effectRef>
          <a:fontRef idx="minor">
            <a:schemeClr val="lt1">
              <a:hueOff val="0"/>
              <a:satOff val="0"/>
              <a:lumOff val="0"/>
              <a:alphaOff val="0"/>
            </a:schemeClr>
          </a:fontRef>
        </p:style>
      </p:sp>
      <p:sp>
        <p:nvSpPr>
          <p:cNvPr id="41" name="Oval 40">
            <a:extLst>
              <a:ext uri="{FF2B5EF4-FFF2-40B4-BE49-F238E27FC236}">
                <a16:creationId xmlns:a16="http://schemas.microsoft.com/office/drawing/2014/main" id="{B6EE7F03-BDAA-CD46-8C1E-E309EC6095BC}"/>
              </a:ext>
            </a:extLst>
          </p:cNvPr>
          <p:cNvSpPr/>
          <p:nvPr/>
        </p:nvSpPr>
        <p:spPr>
          <a:xfrm>
            <a:off x="3910760" y="1549429"/>
            <a:ext cx="1243525" cy="1185542"/>
          </a:xfrm>
          <a:prstGeom prst="ellipse">
            <a:avLst/>
          </a:prstGeom>
          <a:blipFill>
            <a:blip r:embed="rId4">
              <a:extLst>
                <a:ext uri="{28A0092B-C50C-407E-A947-70E740481C1C}">
                  <a14:useLocalDpi xmlns:a14="http://schemas.microsoft.com/office/drawing/2010/main" val="0"/>
                </a:ext>
              </a:extLst>
            </a:blip>
            <a:srcRect/>
            <a:stretch>
              <a:fillRect l="-21000" r="-21000"/>
            </a:stretch>
          </a:blipFill>
        </p:spPr>
        <p:style>
          <a:lnRef idx="0">
            <a:schemeClr val="lt1">
              <a:hueOff val="0"/>
              <a:satOff val="0"/>
              <a:lumOff val="0"/>
              <a:alphaOff val="0"/>
            </a:schemeClr>
          </a:lnRef>
          <a:fillRef idx="1">
            <a:scrgbClr r="0" g="0" b="0"/>
          </a:fillRef>
          <a:effectRef idx="2">
            <a:schemeClr val="accent3">
              <a:tint val="50000"/>
              <a:hueOff val="0"/>
              <a:satOff val="0"/>
              <a:lumOff val="0"/>
              <a:alphaOff val="0"/>
            </a:schemeClr>
          </a:effectRef>
          <a:fontRef idx="minor">
            <a:schemeClr val="lt1">
              <a:hueOff val="0"/>
              <a:satOff val="0"/>
              <a:lumOff val="0"/>
              <a:alphaOff val="0"/>
            </a:schemeClr>
          </a:fontRef>
        </p:style>
      </p:sp>
      <p:sp>
        <p:nvSpPr>
          <p:cNvPr id="42" name="Oval 41">
            <a:extLst>
              <a:ext uri="{FF2B5EF4-FFF2-40B4-BE49-F238E27FC236}">
                <a16:creationId xmlns:a16="http://schemas.microsoft.com/office/drawing/2014/main" id="{DFD9CBC1-761E-224C-9A06-19CF6F88B232}"/>
              </a:ext>
            </a:extLst>
          </p:cNvPr>
          <p:cNvSpPr/>
          <p:nvPr/>
        </p:nvSpPr>
        <p:spPr>
          <a:xfrm>
            <a:off x="6708937" y="1549430"/>
            <a:ext cx="1243525" cy="1185541"/>
          </a:xfrm>
          <a:prstGeom prst="ellipse">
            <a:avLst/>
          </a:prstGeom>
          <a:blipFill dpi="0" rotWithShape="1">
            <a:blip r:embed="rId5">
              <a:extLst>
                <a:ext uri="{28A0092B-C50C-407E-A947-70E740481C1C}">
                  <a14:useLocalDpi xmlns:a14="http://schemas.microsoft.com/office/drawing/2010/main" val="0"/>
                </a:ext>
              </a:extLst>
            </a:blip>
            <a:srcRect/>
            <a:stretch>
              <a:fillRect l="-9185" t="-8164" r="-15196" b="-23722"/>
            </a:stretch>
          </a:blipFill>
        </p:spPr>
        <p:style>
          <a:lnRef idx="0">
            <a:schemeClr val="lt1">
              <a:hueOff val="0"/>
              <a:satOff val="0"/>
              <a:lumOff val="0"/>
              <a:alphaOff val="0"/>
            </a:schemeClr>
          </a:lnRef>
          <a:fillRef idx="1">
            <a:scrgbClr r="0" g="0" b="0"/>
          </a:fillRef>
          <a:effectRef idx="2">
            <a:schemeClr val="accent4">
              <a:tint val="50000"/>
              <a:hueOff val="0"/>
              <a:satOff val="0"/>
              <a:lumOff val="0"/>
              <a:alphaOff val="0"/>
            </a:schemeClr>
          </a:effectRef>
          <a:fontRef idx="minor">
            <a:schemeClr val="lt1">
              <a:hueOff val="0"/>
              <a:satOff val="0"/>
              <a:lumOff val="0"/>
              <a:alphaOff val="0"/>
            </a:schemeClr>
          </a:fontRef>
        </p:style>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1091607" y="4188365"/>
            <a:ext cx="6960787" cy="410400"/>
          </a:xfrm>
        </p:spPr>
        <p:txBody>
          <a:bodyPr anchor="b">
            <a:normAutofit fontScale="62500" lnSpcReduction="20000"/>
          </a:bodyPr>
          <a:lstStyle/>
          <a:p>
            <a:r>
              <a:rPr lang="pt-BR" dirty="0"/>
              <a:t>FURTADO, Celso. Formação Econômica do Brasil. 24ª. ed. São Paulo: São Paulo: Editora Nacional, 1991. (Biblioteca Universitária. Série 2. Ciências Sociais, v. 23), p. 124.</a:t>
            </a:r>
          </a:p>
        </p:txBody>
      </p:sp>
      <p:sp>
        <p:nvSpPr>
          <p:cNvPr id="2" name="Título 1">
            <a:extLst>
              <a:ext uri="{FF2B5EF4-FFF2-40B4-BE49-F238E27FC236}">
                <a16:creationId xmlns:a16="http://schemas.microsoft.com/office/drawing/2014/main" id="{BE141579-C7AA-A84B-90E9-52B398CB3672}"/>
              </a:ext>
            </a:extLst>
          </p:cNvPr>
          <p:cNvSpPr>
            <a:spLocks noGrp="1"/>
          </p:cNvSpPr>
          <p:nvPr>
            <p:ph type="title"/>
          </p:nvPr>
        </p:nvSpPr>
        <p:spPr>
          <a:xfrm>
            <a:off x="1091607" y="783771"/>
            <a:ext cx="6960787" cy="3317965"/>
          </a:xfrm>
        </p:spPr>
        <p:txBody>
          <a:bodyPr/>
          <a:lstStyle/>
          <a:p>
            <a:r>
              <a:rPr lang="pt-BR" dirty="0"/>
              <a:t>As colônias criadas em distintas partes do Brasil pelo governo imperial careciam totalmente de fundamento econômico; tinham como razão de ser a crença na superioridade inata do trabalhador europeu, particularmente daqueles cuja “raça” era distinta da dos europeus que haviam colonizado o país. Era essa uma colonização amplamente subsidiada.</a:t>
            </a:r>
            <a:br>
              <a:rPr lang="pt-BR" dirty="0"/>
            </a:br>
            <a:endParaRPr lang="pt-BR" dirty="0"/>
          </a:p>
        </p:txBody>
      </p:sp>
    </p:spTree>
    <p:extLst>
      <p:ext uri="{BB962C8B-B14F-4D97-AF65-F5344CB8AC3E}">
        <p14:creationId xmlns:p14="http://schemas.microsoft.com/office/powerpoint/2010/main" val="5918149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a:xfrm>
            <a:off x="1091607" y="4188365"/>
            <a:ext cx="6960787" cy="410400"/>
          </a:xfrm>
        </p:spPr>
        <p:txBody>
          <a:bodyPr anchor="b">
            <a:normAutofit fontScale="62500" lnSpcReduction="20000"/>
          </a:bodyPr>
          <a:lstStyle/>
          <a:p>
            <a:r>
              <a:rPr lang="pt-BR" dirty="0"/>
              <a:t>FURTADO, Celso. Formação Econômica do Brasil. 24ª. ed. São Paulo: São Paulo: Editora Nacional, 1991. (Biblioteca Universitária. Série 2. Ciências Sociais, v. 23), p. 124.</a:t>
            </a:r>
          </a:p>
        </p:txBody>
      </p:sp>
      <p:sp>
        <p:nvSpPr>
          <p:cNvPr id="8" name="Título 7">
            <a:extLst>
              <a:ext uri="{FF2B5EF4-FFF2-40B4-BE49-F238E27FC236}">
                <a16:creationId xmlns:a16="http://schemas.microsoft.com/office/drawing/2014/main" id="{D030375E-E723-8946-A655-2615357787C0}"/>
              </a:ext>
            </a:extLst>
          </p:cNvPr>
          <p:cNvSpPr>
            <a:spLocks noGrp="1"/>
          </p:cNvSpPr>
          <p:nvPr>
            <p:ph type="title"/>
          </p:nvPr>
        </p:nvSpPr>
        <p:spPr>
          <a:xfrm>
            <a:off x="1091607" y="783771"/>
            <a:ext cx="6960787" cy="3317965"/>
          </a:xfrm>
        </p:spPr>
        <p:txBody>
          <a:bodyPr/>
          <a:lstStyle/>
          <a:p>
            <a:r>
              <a:rPr lang="pt-BR" dirty="0"/>
              <a:t>Pagavam-se transporte e gastos de instalação e promoviam-se obras públicas artificiais para dar trabalho aos colonos, obras essas que se prolongavam algumas vezes de forma absurda. E, quase sempre, quando, após vultosos gastos, se deixava a colônia entregue a suas próprias forças, ela tendia a definhar, </a:t>
            </a:r>
            <a:r>
              <a:rPr lang="pt-BR" dirty="0" err="1"/>
              <a:t>involuindo</a:t>
            </a:r>
            <a:r>
              <a:rPr lang="pt-BR" dirty="0"/>
              <a:t> em simples economia de subsistência. </a:t>
            </a:r>
          </a:p>
        </p:txBody>
      </p:sp>
    </p:spTree>
    <p:extLst>
      <p:ext uri="{BB962C8B-B14F-4D97-AF65-F5344CB8AC3E}">
        <p14:creationId xmlns:p14="http://schemas.microsoft.com/office/powerpoint/2010/main" val="22246572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95" name="Espaço Reservado para Conteúdo 294">
            <a:extLst>
              <a:ext uri="{FF2B5EF4-FFF2-40B4-BE49-F238E27FC236}">
                <a16:creationId xmlns:a16="http://schemas.microsoft.com/office/drawing/2014/main" id="{9D07A086-9CAF-ED4A-AF64-CC1851BF758E}"/>
              </a:ext>
            </a:extLst>
          </p:cNvPr>
          <p:cNvGraphicFramePr>
            <a:graphicFrameLocks noGrp="1"/>
          </p:cNvGraphicFramePr>
          <p:nvPr>
            <p:ph idx="4294967295"/>
            <p:extLst>
              <p:ext uri="{D42A27DB-BD31-4B8C-83A1-F6EECF244321}">
                <p14:modId xmlns:p14="http://schemas.microsoft.com/office/powerpoint/2010/main" val="1667366594"/>
              </p:ext>
            </p:extLst>
          </p:nvPr>
        </p:nvGraphicFramePr>
        <p:xfrm>
          <a:off x="307817" y="968721"/>
          <a:ext cx="8374455" cy="3829615"/>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2">
            <a:extLst>
              <a:ext uri="{FF2B5EF4-FFF2-40B4-BE49-F238E27FC236}">
                <a16:creationId xmlns:a16="http://schemas.microsoft.com/office/drawing/2014/main" id="{C250A5E0-04EE-1242-8763-C5E994FDDBDC}"/>
              </a:ext>
            </a:extLst>
          </p:cNvPr>
          <p:cNvSpPr txBox="1">
            <a:spLocks noGrp="1" noChangeArrowheads="1"/>
          </p:cNvSpPr>
          <p:nvPr>
            <p:ph type="subTitle" idx="1"/>
          </p:nvPr>
        </p:nvSpPr>
        <p:spPr>
          <a:xfrm>
            <a:off x="1091607" y="467391"/>
            <a:ext cx="6960787" cy="410400"/>
          </a:xfrm>
          <a:prstGeom prst="rect">
            <a:avLst/>
          </a:prstGeom>
          <a:noFill/>
          <a:ln>
            <a:noFill/>
          </a:ln>
        </p:spPr>
        <p:txBody>
          <a:bodyPr spcFirstLastPara="1" vert="horz" wrap="square" lIns="68580" tIns="34290" rIns="68580" bIns="34290" rtlCol="0" anchor="b" anchorCtr="0">
            <a:normAutofit fontScale="25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Libre Baskerville"/>
              <a:buNone/>
              <a:defRPr sz="7000" b="1" i="0" u="none" strike="noStrike" cap="none">
                <a:solidFill>
                  <a:schemeClr val="dk2"/>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r>
              <a:rPr lang="en-US" dirty="0"/>
              <a:t>Entrada de </a:t>
            </a:r>
            <a:r>
              <a:rPr lang="en-US" dirty="0" err="1"/>
              <a:t>escravos</a:t>
            </a:r>
            <a:r>
              <a:rPr lang="en-US" dirty="0"/>
              <a:t> e </a:t>
            </a:r>
            <a:r>
              <a:rPr lang="en-US" dirty="0" err="1"/>
              <a:t>imigrantes</a:t>
            </a:r>
            <a:r>
              <a:rPr lang="en-US" dirty="0"/>
              <a:t> no </a:t>
            </a:r>
            <a:r>
              <a:rPr lang="en-US" dirty="0" err="1"/>
              <a:t>Brasil</a:t>
            </a:r>
            <a:r>
              <a:rPr lang="en-US" dirty="0"/>
              <a:t>, 1801-1945</a:t>
            </a:r>
          </a:p>
        </p:txBody>
      </p:sp>
    </p:spTree>
    <p:extLst>
      <p:ext uri="{BB962C8B-B14F-4D97-AF65-F5344CB8AC3E}">
        <p14:creationId xmlns:p14="http://schemas.microsoft.com/office/powerpoint/2010/main" val="1905324363"/>
      </p:ext>
    </p:extLst>
  </p:cSld>
  <p:clrMapOvr>
    <a:masterClrMapping/>
  </p:clrMapOvr>
  <p:transition spd="med"/>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ítulo 1"/>
          <p:cNvSpPr>
            <a:spLocks noGrp="1"/>
          </p:cNvSpPr>
          <p:nvPr>
            <p:ph type="title"/>
          </p:nvPr>
        </p:nvSpPr>
        <p:spPr>
          <a:xfrm>
            <a:off x="714125" y="543950"/>
            <a:ext cx="7716000" cy="883406"/>
          </a:xfrm>
        </p:spPr>
        <p:txBody>
          <a:bodyPr/>
          <a:lstStyle/>
          <a:p>
            <a:r>
              <a:rPr lang="pt-BR" dirty="0"/>
              <a:t>Sistema de parceria</a:t>
            </a:r>
          </a:p>
        </p:txBody>
      </p:sp>
      <p:sp>
        <p:nvSpPr>
          <p:cNvPr id="27651" name="Subtítulo 2"/>
          <p:cNvSpPr>
            <a:spLocks noGrp="1"/>
          </p:cNvSpPr>
          <p:nvPr>
            <p:ph type="body" idx="1"/>
          </p:nvPr>
        </p:nvSpPr>
        <p:spPr>
          <a:xfrm>
            <a:off x="714000" y="1516565"/>
            <a:ext cx="7716000" cy="3082985"/>
          </a:xfrm>
        </p:spPr>
        <p:txBody>
          <a:bodyPr anchor="ctr">
            <a:normAutofit lnSpcReduction="10000"/>
          </a:bodyPr>
          <a:lstStyle/>
          <a:p>
            <a:r>
              <a:rPr lang="pt-BR" dirty="0"/>
              <a:t>Origem nos anos de 1840</a:t>
            </a:r>
          </a:p>
          <a:p>
            <a:r>
              <a:rPr lang="pt-BR" dirty="0"/>
              <a:t>Estímulo dado o fracasso da política imperial e pelo fim do tráfico negreiro</a:t>
            </a:r>
          </a:p>
          <a:p>
            <a:r>
              <a:rPr lang="pt-BR" dirty="0"/>
              <a:t>Iniciativa do Senador Nicolau Vergueiro: contratação direta de trabalhadores na Europa – alemães; suíços; portugueses e espanhóis</a:t>
            </a:r>
          </a:p>
          <a:p>
            <a:r>
              <a:rPr lang="pt-BR" dirty="0"/>
              <a:t>Incentivo para que outros fazendeiros paulistas invistam no processo</a:t>
            </a:r>
          </a:p>
          <a:p>
            <a:r>
              <a:rPr lang="pt-BR" dirty="0"/>
              <a:t>Contrato assinado pelos colonos na Europa</a:t>
            </a:r>
          </a:p>
          <a:p>
            <a:r>
              <a:rPr lang="pt-BR" dirty="0"/>
              <a:t>Passagens + sustento nos primeiros tempos = DÍVIDA</a:t>
            </a:r>
          </a:p>
          <a:p>
            <a:r>
              <a:rPr lang="pt-BR" dirty="0"/>
              <a:t>Colonos colocados em cafezais já constituídos, em terras já impróprias à produção de gêneros de subsistência</a:t>
            </a:r>
          </a:p>
          <a:p>
            <a:r>
              <a:rPr lang="pt-BR" dirty="0"/>
              <a:t>Meação do lucro líquido oriundo da produção de café e também dos excedentes comercializáveis da produção de subsistência</a:t>
            </a:r>
          </a:p>
        </p:txBody>
      </p:sp>
    </p:spTree>
    <p:extLst>
      <p:ext uri="{BB962C8B-B14F-4D97-AF65-F5344CB8AC3E}">
        <p14:creationId xmlns:p14="http://schemas.microsoft.com/office/powerpoint/2010/main" val="3703337392"/>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2230800" y="1304550"/>
            <a:ext cx="4682400" cy="2534400"/>
          </a:xfrm>
        </p:spPr>
        <p:txBody>
          <a:bodyPr/>
          <a:lstStyle/>
          <a:p>
            <a:r>
              <a:rPr lang="pt-BR" sz="4400" dirty="0"/>
              <a:t>A revolta da fazenda </a:t>
            </a:r>
            <a:r>
              <a:rPr lang="pt-BR" sz="4400" dirty="0" err="1"/>
              <a:t>Ibicaba</a:t>
            </a:r>
            <a:endParaRPr lang="pt-BR" sz="4400" dirty="0"/>
          </a:p>
        </p:txBody>
      </p:sp>
    </p:spTree>
    <p:extLst>
      <p:ext uri="{BB962C8B-B14F-4D97-AF65-F5344CB8AC3E}">
        <p14:creationId xmlns:p14="http://schemas.microsoft.com/office/powerpoint/2010/main" val="280021304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p:txBody>
          <a:bodyPr anchor="b">
            <a:normAutofit fontScale="70000" lnSpcReduction="20000"/>
          </a:bodyPr>
          <a:lstStyle/>
          <a:p>
            <a:r>
              <a:rPr lang="pt-BR" dirty="0"/>
              <a:t>WITTER, José Sebastião. </a:t>
            </a:r>
            <a:r>
              <a:rPr lang="pt-BR" i="1" dirty="0"/>
              <a:t>A revolta dos parceiros. </a:t>
            </a:r>
            <a:r>
              <a:rPr lang="pt-BR" dirty="0"/>
              <a:t>São Paulo: Brasiliense, 1986. (Coleção Tudo é História, 110), p. 34.</a:t>
            </a:r>
          </a:p>
        </p:txBody>
      </p:sp>
      <p:sp>
        <p:nvSpPr>
          <p:cNvPr id="5" name="Título 4">
            <a:extLst>
              <a:ext uri="{FF2B5EF4-FFF2-40B4-BE49-F238E27FC236}">
                <a16:creationId xmlns:a16="http://schemas.microsoft.com/office/drawing/2014/main" id="{7CDC911B-1390-A041-A726-A2C915EA4E86}"/>
              </a:ext>
            </a:extLst>
          </p:cNvPr>
          <p:cNvSpPr>
            <a:spLocks noGrp="1"/>
          </p:cNvSpPr>
          <p:nvPr>
            <p:ph type="title"/>
          </p:nvPr>
        </p:nvSpPr>
        <p:spPr/>
        <p:txBody>
          <a:bodyPr/>
          <a:lstStyle/>
          <a:p>
            <a:r>
              <a:rPr lang="pt-BR" dirty="0" err="1"/>
              <a:t>Ibicaba</a:t>
            </a:r>
            <a:r>
              <a:rPr lang="pt-BR" dirty="0"/>
              <a:t> não tinha somente alemães e suíços. Vergueiro e Cia. ali introduziram espanhóis e portugueses, que contavam com o idioma a favorece-los. Por ocasião dos conflitos de 1856 e 1857, os colonos da península não participaram do movimento e não ficaram solidários com os suíços e alemães.</a:t>
            </a:r>
          </a:p>
        </p:txBody>
      </p:sp>
    </p:spTree>
    <p:extLst>
      <p:ext uri="{BB962C8B-B14F-4D97-AF65-F5344CB8AC3E}">
        <p14:creationId xmlns:p14="http://schemas.microsoft.com/office/powerpoint/2010/main" val="66204234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125" y="543950"/>
            <a:ext cx="7716000" cy="883406"/>
          </a:xfrm>
        </p:spPr>
        <p:txBody>
          <a:bodyPr/>
          <a:lstStyle/>
          <a:p>
            <a:r>
              <a:rPr lang="pt-BR" dirty="0"/>
              <a:t>Problemas</a:t>
            </a:r>
          </a:p>
        </p:txBody>
      </p:sp>
      <p:sp>
        <p:nvSpPr>
          <p:cNvPr id="3" name="Content Placeholder 2"/>
          <p:cNvSpPr>
            <a:spLocks noGrp="1"/>
          </p:cNvSpPr>
          <p:nvPr>
            <p:ph type="body" idx="1"/>
          </p:nvPr>
        </p:nvSpPr>
        <p:spPr>
          <a:xfrm>
            <a:off x="714000" y="1516565"/>
            <a:ext cx="7716000" cy="3082985"/>
          </a:xfrm>
        </p:spPr>
        <p:txBody>
          <a:bodyPr>
            <a:normAutofit/>
          </a:bodyPr>
          <a:lstStyle/>
          <a:p>
            <a:r>
              <a:rPr lang="pt-BR" dirty="0"/>
              <a:t>Renda incerta (longo intervalo temporal entre colheita, beneficiamento e venda do café)</a:t>
            </a:r>
          </a:p>
          <a:p>
            <a:r>
              <a:rPr lang="pt-BR" dirty="0"/>
              <a:t>Endividamento (custo da imigração e consumo nos armazéns das fazendas) traduzia-se num instrumento contra a mobilidade espacial</a:t>
            </a:r>
          </a:p>
          <a:p>
            <a:r>
              <a:rPr lang="pt-BR" dirty="0"/>
              <a:t>Tratamento ruim recebido nas fazendas</a:t>
            </a:r>
          </a:p>
          <a:p>
            <a:r>
              <a:rPr lang="pt-BR" dirty="0"/>
              <a:t>Situação de incerteza, muitas vezes acentuado por fraudes nos armazéns, em especial com a manipulação dos conjuntos de pesos e medidas</a:t>
            </a:r>
          </a:p>
          <a:p>
            <a:r>
              <a:rPr lang="pt-BR" dirty="0"/>
              <a:t>Revolta na fazenda </a:t>
            </a:r>
            <a:r>
              <a:rPr lang="pt-BR" dirty="0" err="1"/>
              <a:t>Ibicaba</a:t>
            </a:r>
            <a:r>
              <a:rPr lang="pt-BR" dirty="0"/>
              <a:t> (Natal de 1856)</a:t>
            </a:r>
          </a:p>
          <a:p>
            <a:endParaRPr lang="pt-BR" dirty="0"/>
          </a:p>
        </p:txBody>
      </p:sp>
    </p:spTree>
    <p:extLst>
      <p:ext uri="{BB962C8B-B14F-4D97-AF65-F5344CB8AC3E}">
        <p14:creationId xmlns:p14="http://schemas.microsoft.com/office/powerpoint/2010/main" val="324389965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dirty="0"/>
              <a:t>As dívidas</a:t>
            </a:r>
          </a:p>
        </p:txBody>
      </p:sp>
      <p:graphicFrame>
        <p:nvGraphicFramePr>
          <p:cNvPr id="4" name="Content Placeholder 3"/>
          <p:cNvGraphicFramePr>
            <a:graphicFrameLocks noGrp="1"/>
          </p:cNvGraphicFramePr>
          <p:nvPr>
            <p:ph idx="4294967295"/>
            <p:extLst>
              <p:ext uri="{D42A27DB-BD31-4B8C-83A1-F6EECF244321}">
                <p14:modId xmlns:p14="http://schemas.microsoft.com/office/powerpoint/2010/main" val="741048567"/>
              </p:ext>
            </p:extLst>
          </p:nvPr>
        </p:nvGraphicFramePr>
        <p:xfrm>
          <a:off x="713874" y="1427356"/>
          <a:ext cx="7716000" cy="2430270"/>
        </p:xfrm>
        <a:graphic>
          <a:graphicData uri="http://schemas.openxmlformats.org/drawingml/2006/table">
            <a:tbl>
              <a:tblPr firstRow="1" bandRow="1">
                <a:tableStyleId>{21E4AEA4-8DFA-4A89-87EB-49C32662AFE0}</a:tableStyleId>
              </a:tblPr>
              <a:tblGrid>
                <a:gridCol w="2572000">
                  <a:extLst>
                    <a:ext uri="{9D8B030D-6E8A-4147-A177-3AD203B41FA5}">
                      <a16:colId xmlns:a16="http://schemas.microsoft.com/office/drawing/2014/main" val="20000"/>
                    </a:ext>
                  </a:extLst>
                </a:gridCol>
                <a:gridCol w="2572000">
                  <a:extLst>
                    <a:ext uri="{9D8B030D-6E8A-4147-A177-3AD203B41FA5}">
                      <a16:colId xmlns:a16="http://schemas.microsoft.com/office/drawing/2014/main" val="20001"/>
                    </a:ext>
                  </a:extLst>
                </a:gridCol>
                <a:gridCol w="2572000">
                  <a:extLst>
                    <a:ext uri="{9D8B030D-6E8A-4147-A177-3AD203B41FA5}">
                      <a16:colId xmlns:a16="http://schemas.microsoft.com/office/drawing/2014/main" val="20002"/>
                    </a:ext>
                  </a:extLst>
                </a:gridCol>
              </a:tblGrid>
              <a:tr h="887577">
                <a:tc>
                  <a:txBody>
                    <a:bodyPr/>
                    <a:lstStyle/>
                    <a:p>
                      <a:pPr algn="ctr"/>
                      <a:r>
                        <a:rPr lang="pt-BR" sz="1800" dirty="0"/>
                        <a:t>Ano</a:t>
                      </a:r>
                    </a:p>
                  </a:txBody>
                  <a:tcPr marL="68580" marR="68580" marT="34290" marB="34290" anchor="ctr"/>
                </a:tc>
                <a:tc>
                  <a:txBody>
                    <a:bodyPr/>
                    <a:lstStyle/>
                    <a:p>
                      <a:pPr algn="ctr"/>
                      <a:r>
                        <a:rPr lang="pt-BR" sz="1800" dirty="0"/>
                        <a:t>Famílias com saldo DEVEDOR</a:t>
                      </a:r>
                    </a:p>
                  </a:txBody>
                  <a:tcPr marL="68580" marR="68580" marT="34290" marB="34290" anchor="ctr"/>
                </a:tc>
                <a:tc>
                  <a:txBody>
                    <a:bodyPr/>
                    <a:lstStyle/>
                    <a:p>
                      <a:pPr algn="ctr"/>
                      <a:r>
                        <a:rPr lang="pt-BR" sz="1800" dirty="0"/>
                        <a:t>Famílias com saldo CREDOR</a:t>
                      </a:r>
                      <a:endParaRPr lang="pt-BR" sz="1800" i="0" dirty="0"/>
                    </a:p>
                  </a:txBody>
                  <a:tcPr marL="68580" marR="68580" marT="34290" marB="34290" anchor="ctr"/>
                </a:tc>
                <a:extLst>
                  <a:ext uri="{0D108BD9-81ED-4DB2-BD59-A6C34878D82A}">
                    <a16:rowId xmlns:a16="http://schemas.microsoft.com/office/drawing/2014/main" val="10000"/>
                  </a:ext>
                </a:extLst>
              </a:tr>
              <a:tr h="514231">
                <a:tc>
                  <a:txBody>
                    <a:bodyPr/>
                    <a:lstStyle/>
                    <a:p>
                      <a:pPr algn="ctr"/>
                      <a:r>
                        <a:rPr lang="pt-BR" sz="1800" dirty="0"/>
                        <a:t>1863</a:t>
                      </a:r>
                    </a:p>
                  </a:txBody>
                  <a:tcPr marL="68580" marR="68580" marT="34290" marB="34290" anchor="ctr"/>
                </a:tc>
                <a:tc>
                  <a:txBody>
                    <a:bodyPr/>
                    <a:lstStyle/>
                    <a:p>
                      <a:pPr algn="ctr"/>
                      <a:r>
                        <a:rPr lang="pt-BR" sz="1800" dirty="0"/>
                        <a:t>67</a:t>
                      </a:r>
                    </a:p>
                  </a:txBody>
                  <a:tcPr marL="68580" marR="68580" marT="34290" marB="34290" anchor="ctr"/>
                </a:tc>
                <a:tc>
                  <a:txBody>
                    <a:bodyPr/>
                    <a:lstStyle/>
                    <a:p>
                      <a:pPr algn="ctr"/>
                      <a:r>
                        <a:rPr lang="pt-BR" sz="1800" dirty="0"/>
                        <a:t>23</a:t>
                      </a:r>
                    </a:p>
                  </a:txBody>
                  <a:tcPr marL="68580" marR="68580" marT="34290" marB="34290" anchor="ctr"/>
                </a:tc>
                <a:extLst>
                  <a:ext uri="{0D108BD9-81ED-4DB2-BD59-A6C34878D82A}">
                    <a16:rowId xmlns:a16="http://schemas.microsoft.com/office/drawing/2014/main" val="10001"/>
                  </a:ext>
                </a:extLst>
              </a:tr>
              <a:tr h="514231">
                <a:tc>
                  <a:txBody>
                    <a:bodyPr/>
                    <a:lstStyle/>
                    <a:p>
                      <a:pPr algn="ctr"/>
                      <a:r>
                        <a:rPr lang="pt-BR" sz="1800" dirty="0"/>
                        <a:t>1864</a:t>
                      </a:r>
                    </a:p>
                  </a:txBody>
                  <a:tcPr marL="68580" marR="68580" marT="34290" marB="34290" anchor="ctr"/>
                </a:tc>
                <a:tc>
                  <a:txBody>
                    <a:bodyPr/>
                    <a:lstStyle/>
                    <a:p>
                      <a:pPr algn="ctr"/>
                      <a:r>
                        <a:rPr lang="pt-BR" sz="1800" dirty="0"/>
                        <a:t>71</a:t>
                      </a:r>
                    </a:p>
                  </a:txBody>
                  <a:tcPr marL="68580" marR="68580" marT="34290" marB="34290" anchor="ctr"/>
                </a:tc>
                <a:tc>
                  <a:txBody>
                    <a:bodyPr/>
                    <a:lstStyle/>
                    <a:p>
                      <a:pPr algn="ctr"/>
                      <a:r>
                        <a:rPr lang="pt-BR" sz="1800" dirty="0"/>
                        <a:t>18</a:t>
                      </a:r>
                    </a:p>
                  </a:txBody>
                  <a:tcPr marL="68580" marR="68580" marT="34290" marB="34290" anchor="ctr"/>
                </a:tc>
                <a:extLst>
                  <a:ext uri="{0D108BD9-81ED-4DB2-BD59-A6C34878D82A}">
                    <a16:rowId xmlns:a16="http://schemas.microsoft.com/office/drawing/2014/main" val="10002"/>
                  </a:ext>
                </a:extLst>
              </a:tr>
              <a:tr h="514231">
                <a:tc>
                  <a:txBody>
                    <a:bodyPr/>
                    <a:lstStyle/>
                    <a:p>
                      <a:pPr algn="ctr"/>
                      <a:r>
                        <a:rPr lang="pt-BR" sz="1800" dirty="0"/>
                        <a:t>1865</a:t>
                      </a:r>
                    </a:p>
                  </a:txBody>
                  <a:tcPr marL="68580" marR="68580" marT="34290" marB="34290" anchor="ctr"/>
                </a:tc>
                <a:tc>
                  <a:txBody>
                    <a:bodyPr/>
                    <a:lstStyle/>
                    <a:p>
                      <a:pPr algn="ctr"/>
                      <a:r>
                        <a:rPr lang="pt-BR" sz="1800" dirty="0"/>
                        <a:t>65</a:t>
                      </a:r>
                    </a:p>
                  </a:txBody>
                  <a:tcPr marL="68580" marR="68580" marT="34290" marB="34290" anchor="ctr"/>
                </a:tc>
                <a:tc>
                  <a:txBody>
                    <a:bodyPr/>
                    <a:lstStyle/>
                    <a:p>
                      <a:pPr algn="ctr"/>
                      <a:r>
                        <a:rPr lang="pt-BR" sz="1800" dirty="0"/>
                        <a:t>20</a:t>
                      </a:r>
                    </a:p>
                  </a:txBody>
                  <a:tcPr marL="68580" marR="68580" marT="34290" marB="34290" anchor="ctr"/>
                </a:tc>
                <a:extLst>
                  <a:ext uri="{0D108BD9-81ED-4DB2-BD59-A6C34878D82A}">
                    <a16:rowId xmlns:a16="http://schemas.microsoft.com/office/drawing/2014/main" val="10003"/>
                  </a:ext>
                </a:extLst>
              </a:tr>
            </a:tbl>
          </a:graphicData>
        </a:graphic>
      </p:graphicFrame>
      <p:sp>
        <p:nvSpPr>
          <p:cNvPr id="6" name="Rectangle 5"/>
          <p:cNvSpPr/>
          <p:nvPr/>
        </p:nvSpPr>
        <p:spPr>
          <a:xfrm>
            <a:off x="1493658" y="4245936"/>
            <a:ext cx="6264696" cy="415498"/>
          </a:xfrm>
          <a:prstGeom prst="rect">
            <a:avLst/>
          </a:prstGeom>
        </p:spPr>
        <p:txBody>
          <a:bodyPr wrap="square">
            <a:spAutoFit/>
          </a:bodyPr>
          <a:lstStyle/>
          <a:p>
            <a:r>
              <a:rPr lang="pt-BR" sz="1050" dirty="0"/>
              <a:t>WITTER, José Sebastião. </a:t>
            </a:r>
            <a:r>
              <a:rPr lang="pt-BR" sz="1050" i="1" dirty="0"/>
              <a:t>A revolta dos parceiros. </a:t>
            </a:r>
            <a:r>
              <a:rPr lang="pt-BR" sz="1050" dirty="0"/>
              <a:t>São Paulo: Brasiliense, 1986. (Coleção Tudo é História, 110), p. 36.</a:t>
            </a:r>
          </a:p>
        </p:txBody>
      </p:sp>
    </p:spTree>
    <p:extLst>
      <p:ext uri="{BB962C8B-B14F-4D97-AF65-F5344CB8AC3E}">
        <p14:creationId xmlns:p14="http://schemas.microsoft.com/office/powerpoint/2010/main" val="264068528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p:txBody>
          <a:bodyPr anchor="b">
            <a:normAutofit fontScale="70000" lnSpcReduction="20000"/>
          </a:bodyPr>
          <a:lstStyle/>
          <a:p>
            <a:r>
              <a:rPr lang="pt-BR" dirty="0"/>
              <a:t>WITTER, José Sebastião. </a:t>
            </a:r>
            <a:r>
              <a:rPr lang="pt-BR" i="1" dirty="0"/>
              <a:t>A revolta dos parceiros. </a:t>
            </a:r>
            <a:r>
              <a:rPr lang="pt-BR" dirty="0"/>
              <a:t>São Paulo: Brasiliense, 1986. (Coleção Tudo é História, 110), p. 62.</a:t>
            </a:r>
          </a:p>
        </p:txBody>
      </p:sp>
      <p:sp>
        <p:nvSpPr>
          <p:cNvPr id="5" name="Título 4">
            <a:extLst>
              <a:ext uri="{FF2B5EF4-FFF2-40B4-BE49-F238E27FC236}">
                <a16:creationId xmlns:a16="http://schemas.microsoft.com/office/drawing/2014/main" id="{485C13C3-E472-B94A-9799-F5F1EA6CE8CA}"/>
              </a:ext>
            </a:extLst>
          </p:cNvPr>
          <p:cNvSpPr>
            <a:spLocks noGrp="1"/>
          </p:cNvSpPr>
          <p:nvPr>
            <p:ph type="title"/>
          </p:nvPr>
        </p:nvSpPr>
        <p:spPr/>
        <p:txBody>
          <a:bodyPr/>
          <a:lstStyle/>
          <a:p>
            <a:r>
              <a:rPr lang="pt-BR" dirty="0"/>
              <a:t>“Depois da rebelião de </a:t>
            </a:r>
            <a:r>
              <a:rPr lang="pt-BR" dirty="0" err="1"/>
              <a:t>Ibicaba</a:t>
            </a:r>
            <a:r>
              <a:rPr lang="pt-BR" dirty="0"/>
              <a:t>” descrita com tanta vivacidade pelo colono Thomaz </a:t>
            </a:r>
            <a:r>
              <a:rPr lang="pt-BR" dirty="0" err="1"/>
              <a:t>Davatz</a:t>
            </a:r>
            <a:r>
              <a:rPr lang="pt-BR" dirty="0"/>
              <a:t>, cessou quase bruscamente o engajamento de imigrantes para as colônias de parceria. E com isso o regime idealizado por Vergueiro ficou condenado a desaparecer antes do esperado.</a:t>
            </a:r>
          </a:p>
        </p:txBody>
      </p:sp>
    </p:spTree>
    <p:extLst>
      <p:ext uri="{BB962C8B-B14F-4D97-AF65-F5344CB8AC3E}">
        <p14:creationId xmlns:p14="http://schemas.microsoft.com/office/powerpoint/2010/main" val="1687937569"/>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p:txBody>
          <a:bodyPr anchor="b">
            <a:normAutofit fontScale="70000" lnSpcReduction="20000"/>
          </a:bodyPr>
          <a:lstStyle/>
          <a:p>
            <a:r>
              <a:rPr lang="pt-BR" dirty="0"/>
              <a:t>WITTER, José Sebastião. </a:t>
            </a:r>
            <a:r>
              <a:rPr lang="pt-BR" i="1" dirty="0"/>
              <a:t>A revolta dos parceiros. </a:t>
            </a:r>
            <a:r>
              <a:rPr lang="pt-BR" dirty="0"/>
              <a:t>São Paulo: Brasiliense, 1986. (Coleção Tudo é História, 110), p. 62.</a:t>
            </a:r>
          </a:p>
        </p:txBody>
      </p:sp>
      <p:sp>
        <p:nvSpPr>
          <p:cNvPr id="5" name="Título 4">
            <a:extLst>
              <a:ext uri="{FF2B5EF4-FFF2-40B4-BE49-F238E27FC236}">
                <a16:creationId xmlns:a16="http://schemas.microsoft.com/office/drawing/2014/main" id="{53683481-8FCF-2641-B058-541C65FC3C22}"/>
              </a:ext>
            </a:extLst>
          </p:cNvPr>
          <p:cNvSpPr>
            <a:spLocks noGrp="1"/>
          </p:cNvSpPr>
          <p:nvPr>
            <p:ph type="title"/>
          </p:nvPr>
        </p:nvSpPr>
        <p:spPr/>
        <p:txBody>
          <a:bodyPr/>
          <a:lstStyle/>
          <a:p>
            <a:r>
              <a:rPr lang="pt-BR" dirty="0"/>
              <a:t>Três anos depois, em 1860, ainda vegetavam na província 29 colônias baseadas nesse sistema. Já em 1870 seu número estava reduzido a treze, sendo que algumas tinham perdido muito de progressivamente desde a sublevação ou desde a morte do Senador Vergueiro.</a:t>
            </a:r>
          </a:p>
        </p:txBody>
      </p:sp>
    </p:spTree>
    <p:extLst>
      <p:ext uri="{BB962C8B-B14F-4D97-AF65-F5344CB8AC3E}">
        <p14:creationId xmlns:p14="http://schemas.microsoft.com/office/powerpoint/2010/main" val="221557290"/>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14125" y="543950"/>
            <a:ext cx="7716000" cy="883406"/>
          </a:xfrm>
        </p:spPr>
        <p:txBody>
          <a:bodyPr/>
          <a:lstStyle/>
          <a:p>
            <a:r>
              <a:rPr lang="pt-BR" dirty="0"/>
              <a:t>A modificação do sistema</a:t>
            </a:r>
          </a:p>
        </p:txBody>
      </p:sp>
      <p:sp>
        <p:nvSpPr>
          <p:cNvPr id="3" name="Content Placeholder 2"/>
          <p:cNvSpPr>
            <a:spLocks noGrp="1"/>
          </p:cNvSpPr>
          <p:nvPr>
            <p:ph type="body" idx="1"/>
          </p:nvPr>
        </p:nvSpPr>
        <p:spPr>
          <a:xfrm>
            <a:off x="714000" y="1516565"/>
            <a:ext cx="7716000" cy="3082985"/>
          </a:xfrm>
        </p:spPr>
        <p:txBody>
          <a:bodyPr/>
          <a:lstStyle/>
          <a:p>
            <a:r>
              <a:rPr lang="pt-BR" dirty="0"/>
              <a:t>Feita de forma gradual em diferentes fazendas</a:t>
            </a:r>
          </a:p>
          <a:p>
            <a:r>
              <a:rPr lang="pt-BR" dirty="0"/>
              <a:t>Meados da década de 1870: quatro tipos de contratos eram celebrados em São Paulo</a:t>
            </a:r>
          </a:p>
          <a:p>
            <a:pPr lvl="1"/>
            <a:r>
              <a:rPr lang="pt-BR" dirty="0"/>
              <a:t>Contratos de parceria</a:t>
            </a:r>
          </a:p>
          <a:p>
            <a:pPr lvl="1"/>
            <a:r>
              <a:rPr lang="pt-BR" dirty="0"/>
              <a:t>Preço fixo por alqueire de café colhido</a:t>
            </a:r>
          </a:p>
          <a:p>
            <a:pPr lvl="1"/>
            <a:r>
              <a:rPr lang="pt-BR" dirty="0"/>
              <a:t>Salário fixo + pagamento por colheita</a:t>
            </a:r>
          </a:p>
          <a:p>
            <a:pPr lvl="1"/>
            <a:r>
              <a:rPr lang="pt-BR" dirty="0"/>
              <a:t>Nova </a:t>
            </a:r>
            <a:r>
              <a:rPr lang="pt-BR" dirty="0" err="1"/>
              <a:t>Lousã</a:t>
            </a:r>
            <a:r>
              <a:rPr lang="pt-BR" dirty="0"/>
              <a:t>: pagamento de salários mensais</a:t>
            </a:r>
          </a:p>
          <a:p>
            <a:pPr lvl="1"/>
            <a:endParaRPr lang="pt-BR" dirty="0"/>
          </a:p>
          <a:p>
            <a:pPr lvl="1"/>
            <a:endParaRPr lang="pt-BR" dirty="0"/>
          </a:p>
        </p:txBody>
      </p:sp>
    </p:spTree>
    <p:extLst>
      <p:ext uri="{BB962C8B-B14F-4D97-AF65-F5344CB8AC3E}">
        <p14:creationId xmlns:p14="http://schemas.microsoft.com/office/powerpoint/2010/main" val="1309811830"/>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a:stretch/>
        </p:blipFill>
        <p:spPr bwMode="auto">
          <a:xfrm>
            <a:off x="1896755" y="457020"/>
            <a:ext cx="2567237" cy="405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 Placeholder 3"/>
          <p:cNvSpPr txBox="1">
            <a:spLocks/>
          </p:cNvSpPr>
          <p:nvPr/>
        </p:nvSpPr>
        <p:spPr>
          <a:xfrm rot="21359935" flipH="1">
            <a:off x="4797322" y="844042"/>
            <a:ext cx="2861722" cy="2724168"/>
          </a:xfrm>
          <a:prstGeom prst="rect">
            <a:avLst/>
          </a:prstGeom>
          <a:noFill/>
        </p:spPr>
        <p:style>
          <a:lnRef idx="2">
            <a:schemeClr val="accent2"/>
          </a:lnRef>
          <a:fillRef idx="1">
            <a:schemeClr val="lt1"/>
          </a:fillRef>
          <a:effectRef idx="0">
            <a:schemeClr val="accent2"/>
          </a:effectRef>
          <a:fontRef idx="minor">
            <a:schemeClr val="dk1"/>
          </a:fontRef>
        </p:style>
        <p:txBody>
          <a:bodyPr anchor="ctr">
            <a:norm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lgn="ctr">
              <a:buNone/>
            </a:pPr>
            <a:r>
              <a:rPr lang="pt-BR" sz="1950" i="1" dirty="0">
                <a:solidFill>
                  <a:schemeClr val="tx1"/>
                </a:solidFill>
              </a:rPr>
              <a:t>Estes fatos falam bem alto, em abono do digno proprietário e diretor da ‘Nova </a:t>
            </a:r>
            <a:r>
              <a:rPr lang="pt-BR" sz="1950" i="1" dirty="0" err="1">
                <a:solidFill>
                  <a:schemeClr val="tx1"/>
                </a:solidFill>
              </a:rPr>
              <a:t>Louzã</a:t>
            </a:r>
            <a:r>
              <a:rPr lang="pt-BR" sz="1950" i="1" dirty="0">
                <a:solidFill>
                  <a:schemeClr val="tx1"/>
                </a:solidFill>
              </a:rPr>
              <a:t>’ e servem de abono e incentivo à imigração para o Brasil.</a:t>
            </a:r>
          </a:p>
        </p:txBody>
      </p:sp>
      <p:pic>
        <p:nvPicPr>
          <p:cNvPr id="5" name="Picture 3" descr="P:\Desenhos\Icones\T.tif"/>
          <p:cNvPicPr>
            <a:picLocks noChangeAspect="1" noChangeArrowheads="1"/>
          </p:cNvPicPr>
          <p:nvPr/>
        </p:nvPicPr>
        <p:blipFill>
          <a:blip r:embed="rId3" cstate="print">
            <a:duotone>
              <a:prstClr val="black"/>
              <a:schemeClr val="accent2">
                <a:tint val="45000"/>
                <a:satMod val="400000"/>
              </a:schemeClr>
            </a:duotone>
          </a:blip>
          <a:srcRect/>
          <a:stretch>
            <a:fillRect/>
          </a:stretch>
        </p:blipFill>
        <p:spPr bwMode="auto">
          <a:xfrm>
            <a:off x="5916126" y="747523"/>
            <a:ext cx="312058" cy="396734"/>
          </a:xfrm>
          <a:prstGeom prst="rect">
            <a:avLst/>
          </a:prstGeom>
          <a:noFill/>
          <a:ln>
            <a:noFill/>
          </a:ln>
          <a:effectLst>
            <a:outerShdw blurRad="76200" dir="18900000" sy="23000" kx="-1200000" algn="bl" rotWithShape="0">
              <a:prstClr val="black">
                <a:alpha val="20000"/>
              </a:prstClr>
            </a:outerShdw>
          </a:effectLst>
        </p:spPr>
      </p:pic>
      <p:sp>
        <p:nvSpPr>
          <p:cNvPr id="6" name="Text Placeholder 2"/>
          <p:cNvSpPr txBox="1">
            <a:spLocks/>
          </p:cNvSpPr>
          <p:nvPr/>
        </p:nvSpPr>
        <p:spPr>
          <a:xfrm>
            <a:off x="4752014" y="3664730"/>
            <a:ext cx="3240360" cy="594066"/>
          </a:xfrm>
          <a:prstGeom prst="rect">
            <a:avLst/>
          </a:prstGeom>
        </p:spPr>
        <p:txBody>
          <a:bodyPr anchor="b">
            <a:noAutofit/>
          </a:bodyPr>
          <a:lstStyle>
            <a:lvl1pPr marL="228600" indent="-228600" algn="l" defTabSz="914400" rtl="0" eaLnBrk="1" latinLnBrk="0" hangingPunct="1">
              <a:spcBef>
                <a:spcPts val="2000"/>
              </a:spcBef>
              <a:buClr>
                <a:schemeClr val="accent1"/>
              </a:buClr>
              <a:buSzPct val="75000"/>
              <a:buFont typeface="Wingdings" pitchFamily="2" charset="2"/>
              <a:buChar char="n"/>
              <a:defRPr sz="2000" kern="1200">
                <a:solidFill>
                  <a:schemeClr val="tx1">
                    <a:lumMod val="65000"/>
                    <a:lumOff val="35000"/>
                  </a:schemeClr>
                </a:solidFill>
                <a:latin typeface="+mn-lt"/>
                <a:ea typeface="+mn-ea"/>
                <a:cs typeface="+mn-cs"/>
              </a:defRPr>
            </a:lvl1pPr>
            <a:lvl2pPr marL="4572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2pPr>
            <a:lvl3pPr marL="6858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3pPr>
            <a:lvl4pPr marL="914400" indent="-228600" algn="l" defTabSz="914400" rtl="0" eaLnBrk="1" latinLnBrk="0" hangingPunct="1">
              <a:spcBef>
                <a:spcPts val="600"/>
              </a:spcBef>
              <a:buClr>
                <a:schemeClr val="accent1">
                  <a:lumMod val="60000"/>
                  <a:lumOff val="40000"/>
                </a:schemeClr>
              </a:buClr>
              <a:buSzPct val="75000"/>
              <a:buFont typeface="Wingdings" pitchFamily="2" charset="2"/>
              <a:buChar char="n"/>
              <a:defRPr sz="1800" kern="1200">
                <a:solidFill>
                  <a:schemeClr val="tx1">
                    <a:lumMod val="65000"/>
                    <a:lumOff val="35000"/>
                  </a:schemeClr>
                </a:solidFill>
                <a:latin typeface="+mn-lt"/>
                <a:ea typeface="+mn-ea"/>
                <a:cs typeface="+mn-cs"/>
              </a:defRPr>
            </a:lvl4pPr>
            <a:lvl5pPr marL="1143000" indent="-228600" algn="l" defTabSz="914400" rtl="0" eaLnBrk="1" latinLnBrk="0" hangingPunct="1">
              <a:spcBef>
                <a:spcPts val="600"/>
              </a:spcBef>
              <a:buClr>
                <a:schemeClr val="accent1"/>
              </a:buClr>
              <a:buSzPct val="75000"/>
              <a:buFont typeface="Wingdings" pitchFamily="2" charset="2"/>
              <a:buChar char="n"/>
              <a:defRPr sz="1800" kern="1200">
                <a:solidFill>
                  <a:schemeClr val="tx1">
                    <a:lumMod val="65000"/>
                    <a:lumOff val="35000"/>
                  </a:schemeClr>
                </a:solidFill>
                <a:latin typeface="+mn-lt"/>
                <a:ea typeface="+mn-ea"/>
                <a:cs typeface="+mn-cs"/>
              </a:defRPr>
            </a:lvl5pPr>
            <a:lvl6pPr marL="1377950"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dirty="0" smtClean="0">
                <a:solidFill>
                  <a:schemeClr val="tx1">
                    <a:lumMod val="65000"/>
                    <a:lumOff val="35000"/>
                  </a:schemeClr>
                </a:solidFill>
                <a:latin typeface="+mn-lt"/>
                <a:ea typeface="+mn-ea"/>
                <a:cs typeface="+mn-cs"/>
              </a:defRPr>
            </a:lvl6pPr>
            <a:lvl7pPr marL="1603375" indent="-228600" algn="l" defTabSz="914400" rtl="0" eaLnBrk="1" latinLnBrk="0" hangingPunct="1">
              <a:spcBef>
                <a:spcPct val="20000"/>
              </a:spcBef>
              <a:buClr>
                <a:schemeClr val="accent1"/>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7pPr>
            <a:lvl8pPr marL="1830388" indent="-228600" algn="l" defTabSz="914400" rtl="0" eaLnBrk="1" latinLnBrk="0" hangingPunct="1">
              <a:spcBef>
                <a:spcPct val="20000"/>
              </a:spcBef>
              <a:buClr>
                <a:schemeClr val="accent1">
                  <a:lumMod val="60000"/>
                  <a:lumOff val="40000"/>
                </a:schemeClr>
              </a:buClr>
              <a:buSzPct val="75000"/>
              <a:buFont typeface="Wingdings" pitchFamily="2" charset="2"/>
              <a:buChar char=""/>
              <a:defRPr lang="en-US" sz="1800" kern="1200" baseline="0" dirty="0" smtClean="0">
                <a:solidFill>
                  <a:schemeClr val="tx1">
                    <a:lumMod val="65000"/>
                    <a:lumOff val="35000"/>
                  </a:schemeClr>
                </a:solidFill>
                <a:latin typeface="+mn-lt"/>
                <a:ea typeface="+mn-ea"/>
                <a:cs typeface="+mn-cs"/>
              </a:defRPr>
            </a:lvl8pPr>
            <a:lvl9pPr marL="2057400" indent="-228600" algn="l" defTabSz="914400" rtl="0" eaLnBrk="1" latinLnBrk="0" hangingPunct="1">
              <a:spcBef>
                <a:spcPct val="20000"/>
              </a:spcBef>
              <a:buClr>
                <a:schemeClr val="accent1"/>
              </a:buClr>
              <a:buSzPct val="75000"/>
              <a:buFont typeface="Wingdings" pitchFamily="2" charset="2"/>
              <a:buChar char=""/>
              <a:defRPr lang="en-US" sz="1800" kern="1200" baseline="0" dirty="0">
                <a:solidFill>
                  <a:schemeClr val="tx1">
                    <a:lumMod val="65000"/>
                    <a:lumOff val="35000"/>
                  </a:schemeClr>
                </a:solidFill>
                <a:latin typeface="+mn-lt"/>
                <a:ea typeface="+mn-ea"/>
                <a:cs typeface="+mn-cs"/>
              </a:defRPr>
            </a:lvl9pPr>
          </a:lstStyle>
          <a:p>
            <a:pPr marL="0" indent="0">
              <a:buNone/>
            </a:pPr>
            <a:r>
              <a:rPr lang="pt-BR" sz="1050" dirty="0"/>
              <a:t>Jornal ‘A Província de São Paulo’, edição de 8 de julho de 1876, página 2. </a:t>
            </a:r>
          </a:p>
        </p:txBody>
      </p:sp>
    </p:spTree>
    <p:extLst>
      <p:ext uri="{BB962C8B-B14F-4D97-AF65-F5344CB8AC3E}">
        <p14:creationId xmlns:p14="http://schemas.microsoft.com/office/powerpoint/2010/main" val="3821324100"/>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2"/>
          <p:cNvSpPr>
            <a:spLocks noGrp="1"/>
          </p:cNvSpPr>
          <p:nvPr>
            <p:ph type="title"/>
          </p:nvPr>
        </p:nvSpPr>
        <p:spPr>
          <a:xfrm>
            <a:off x="714125" y="543950"/>
            <a:ext cx="7716000" cy="883406"/>
          </a:xfrm>
        </p:spPr>
        <p:txBody>
          <a:bodyPr/>
          <a:lstStyle/>
          <a:p>
            <a:r>
              <a:rPr lang="pt-BR" dirty="0"/>
              <a:t>A imigração subsidiada</a:t>
            </a:r>
          </a:p>
        </p:txBody>
      </p:sp>
      <p:sp>
        <p:nvSpPr>
          <p:cNvPr id="6" name="Espaço Reservado para Texto 5">
            <a:extLst>
              <a:ext uri="{FF2B5EF4-FFF2-40B4-BE49-F238E27FC236}">
                <a16:creationId xmlns:a16="http://schemas.microsoft.com/office/drawing/2014/main" id="{23C7969C-2154-DE4F-8D41-146A5637B4CE}"/>
              </a:ext>
            </a:extLst>
          </p:cNvPr>
          <p:cNvSpPr>
            <a:spLocks noGrp="1"/>
          </p:cNvSpPr>
          <p:nvPr>
            <p:ph type="body" idx="1"/>
          </p:nvPr>
        </p:nvSpPr>
        <p:spPr/>
        <p:txBody>
          <a:bodyPr/>
          <a:lstStyle/>
          <a:p>
            <a:r>
              <a:rPr lang="pt-BR" dirty="0"/>
              <a:t>A solução definitiva para o problema da mão de obra</a:t>
            </a:r>
          </a:p>
          <a:p>
            <a:r>
              <a:rPr lang="pt-BR" dirty="0"/>
              <a:t>Iniciativa da província de São Paulo</a:t>
            </a:r>
          </a:p>
          <a:p>
            <a:r>
              <a:rPr lang="pt-BR" dirty="0"/>
              <a:t>1886: criação da Sociedade Promotora de Imigração</a:t>
            </a:r>
          </a:p>
        </p:txBody>
      </p:sp>
    </p:spTree>
    <p:extLst>
      <p:ext uri="{BB962C8B-B14F-4D97-AF65-F5344CB8AC3E}">
        <p14:creationId xmlns:p14="http://schemas.microsoft.com/office/powerpoint/2010/main" val="368749843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250A5E0-04EE-1242-8763-C5E994FDDBDC}"/>
              </a:ext>
            </a:extLst>
          </p:cNvPr>
          <p:cNvSpPr txBox="1">
            <a:spLocks noGrp="1" noChangeArrowheads="1"/>
          </p:cNvSpPr>
          <p:nvPr>
            <p:ph type="subTitle" idx="1"/>
          </p:nvPr>
        </p:nvSpPr>
        <p:spPr>
          <a:xfrm>
            <a:off x="1091607" y="467391"/>
            <a:ext cx="6960787" cy="410400"/>
          </a:xfrm>
          <a:prstGeom prst="rect">
            <a:avLst/>
          </a:prstGeom>
          <a:noFill/>
          <a:ln>
            <a:noFill/>
          </a:ln>
        </p:spPr>
        <p:txBody>
          <a:bodyPr spcFirstLastPara="1" vert="horz" wrap="square" lIns="68580" tIns="34290" rIns="68580" bIns="34290" rtlCol="0" anchor="b" anchorCtr="0">
            <a:normAutofit fontScale="25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Libre Baskerville"/>
              <a:buNone/>
              <a:defRPr sz="7000" b="1" i="0" u="none" strike="noStrike" cap="none">
                <a:solidFill>
                  <a:schemeClr val="dk2"/>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r>
              <a:rPr lang="en-US" dirty="0"/>
              <a:t>Entrada de </a:t>
            </a:r>
            <a:r>
              <a:rPr lang="en-US" dirty="0" err="1"/>
              <a:t>escravos</a:t>
            </a:r>
            <a:r>
              <a:rPr lang="en-US" dirty="0"/>
              <a:t> e </a:t>
            </a:r>
            <a:r>
              <a:rPr lang="en-US" dirty="0" err="1"/>
              <a:t>imigrantes</a:t>
            </a:r>
            <a:r>
              <a:rPr lang="en-US" dirty="0"/>
              <a:t> no </a:t>
            </a:r>
            <a:r>
              <a:rPr lang="en-US" dirty="0" err="1"/>
              <a:t>Brasil</a:t>
            </a:r>
            <a:r>
              <a:rPr lang="en-US" dirty="0"/>
              <a:t>, 1822-1889</a:t>
            </a:r>
          </a:p>
        </p:txBody>
      </p:sp>
      <p:graphicFrame>
        <p:nvGraphicFramePr>
          <p:cNvPr id="4" name="Espaço Reservado para Conteúdo 5">
            <a:extLst>
              <a:ext uri="{FF2B5EF4-FFF2-40B4-BE49-F238E27FC236}">
                <a16:creationId xmlns:a16="http://schemas.microsoft.com/office/drawing/2014/main" id="{12BA32A4-0404-4A4C-8207-F81A0192CF7D}"/>
              </a:ext>
            </a:extLst>
          </p:cNvPr>
          <p:cNvGraphicFramePr>
            <a:graphicFrameLocks/>
          </p:cNvGraphicFramePr>
          <p:nvPr>
            <p:extLst>
              <p:ext uri="{D42A27DB-BD31-4B8C-83A1-F6EECF244321}">
                <p14:modId xmlns:p14="http://schemas.microsoft.com/office/powerpoint/2010/main" val="1349414908"/>
              </p:ext>
            </p:extLst>
          </p:nvPr>
        </p:nvGraphicFramePr>
        <p:xfrm>
          <a:off x="247135" y="1063156"/>
          <a:ext cx="8662087" cy="36129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27741282"/>
      </p:ext>
    </p:extLst>
  </p:cSld>
  <p:clrMapOvr>
    <a:masterClrMapping/>
  </p:clrMapOvr>
  <p:transition spd="med"/>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p:txBody>
          <a:bodyPr anchor="b">
            <a:normAutofit fontScale="62500" lnSpcReduction="20000"/>
          </a:bodyPr>
          <a:lstStyle/>
          <a:p>
            <a:r>
              <a:rPr lang="pt-BR" dirty="0"/>
              <a:t>PETRONE, M. T. S. Imigração assalariada. HOLANDA, S. B. de (org.). História Geral da Civilização Brasileira. 5.ed. São Paulo: DIFEL, 1969. Tomo II (O Brasil Monárquico), vol. 3 (Reações e transações), pp. 274-296, p. 279.</a:t>
            </a:r>
          </a:p>
        </p:txBody>
      </p:sp>
      <p:sp>
        <p:nvSpPr>
          <p:cNvPr id="5" name="Título 4">
            <a:extLst>
              <a:ext uri="{FF2B5EF4-FFF2-40B4-BE49-F238E27FC236}">
                <a16:creationId xmlns:a16="http://schemas.microsoft.com/office/drawing/2014/main" id="{DE152B76-B7BE-7D49-9BEB-E9A183383EB9}"/>
              </a:ext>
            </a:extLst>
          </p:cNvPr>
          <p:cNvSpPr>
            <a:spLocks noGrp="1"/>
          </p:cNvSpPr>
          <p:nvPr>
            <p:ph type="title"/>
          </p:nvPr>
        </p:nvSpPr>
        <p:spPr>
          <a:xfrm>
            <a:off x="429491" y="783771"/>
            <a:ext cx="8326582" cy="3317965"/>
          </a:xfrm>
        </p:spPr>
        <p:txBody>
          <a:bodyPr/>
          <a:lstStyle/>
          <a:p>
            <a:r>
              <a:rPr lang="pt-BR" dirty="0"/>
              <a:t>Com a finalidade de promover a imigração mediante os favores concedidos pela lei de 1871 foi fundada a Associação Auxiliadora da Colonização e Emigração para a Província de São Paulo. A Província não poupou esforços, principalmente depois de 1880, para atrair imigrantes [...] prova disso temos nas somas gastas com os serviços de imigração e nas leis [...] que ampliaram os meios de ação do governo e regularizaram o serviço de imigração. </a:t>
            </a:r>
            <a:br>
              <a:rPr lang="pt-BR" dirty="0"/>
            </a:br>
            <a:endParaRPr lang="pt-BR" dirty="0"/>
          </a:p>
        </p:txBody>
      </p:sp>
    </p:spTree>
    <p:extLst>
      <p:ext uri="{BB962C8B-B14F-4D97-AF65-F5344CB8AC3E}">
        <p14:creationId xmlns:p14="http://schemas.microsoft.com/office/powerpoint/2010/main" val="2465063551"/>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subTitle" idx="1"/>
          </p:nvPr>
        </p:nvSpPr>
        <p:spPr/>
        <p:txBody>
          <a:bodyPr anchor="b">
            <a:normAutofit fontScale="62500" lnSpcReduction="20000"/>
          </a:bodyPr>
          <a:lstStyle/>
          <a:p>
            <a:r>
              <a:rPr lang="pt-BR" dirty="0"/>
              <a:t>PETRONE, M. T. S. Imigração assalariada. HOLANDA, S. B. de (org.). História Geral da Civilização Brasileira. 5.ed. São Paulo: DIFEL, 1969. Tomo II (O Brasil Monárquico), vol. 3 (Reações e transações), pp. 274-296, p. 279.</a:t>
            </a:r>
          </a:p>
        </p:txBody>
      </p:sp>
      <p:sp>
        <p:nvSpPr>
          <p:cNvPr id="5" name="Título 4">
            <a:extLst>
              <a:ext uri="{FF2B5EF4-FFF2-40B4-BE49-F238E27FC236}">
                <a16:creationId xmlns:a16="http://schemas.microsoft.com/office/drawing/2014/main" id="{BC35C5B8-18EA-0A42-800D-69E45790C0E0}"/>
              </a:ext>
            </a:extLst>
          </p:cNvPr>
          <p:cNvSpPr>
            <a:spLocks noGrp="1"/>
          </p:cNvSpPr>
          <p:nvPr>
            <p:ph type="title"/>
          </p:nvPr>
        </p:nvSpPr>
        <p:spPr>
          <a:xfrm>
            <a:off x="401782" y="783771"/>
            <a:ext cx="8437417" cy="3317965"/>
          </a:xfrm>
        </p:spPr>
        <p:txBody>
          <a:bodyPr/>
          <a:lstStyle/>
          <a:p>
            <a:r>
              <a:rPr lang="pt-BR" dirty="0"/>
              <a:t>Como na Província de São Paulo todos se preocupassem com a imigração, surgiram em várias cidades associações tendentes a promovê-la ou a prestar auxílio aos imigrantes. Entre estas destaca-se a Sociedade Promotora de Imigração, que prestou grandes serviços à Província [...] Em 1887, por exemplo, São Paulo despendeu 3.202:891$704 para os serviços de imigração. As somas gastas foram em parte fornecidas por impostos sobre escravos. </a:t>
            </a:r>
          </a:p>
        </p:txBody>
      </p:sp>
    </p:spTree>
    <p:extLst>
      <p:ext uri="{BB962C8B-B14F-4D97-AF65-F5344CB8AC3E}">
        <p14:creationId xmlns:p14="http://schemas.microsoft.com/office/powerpoint/2010/main" val="3414990889"/>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ítulo 1"/>
          <p:cNvSpPr>
            <a:spLocks noGrp="1"/>
          </p:cNvSpPr>
          <p:nvPr>
            <p:ph type="title"/>
          </p:nvPr>
        </p:nvSpPr>
        <p:spPr>
          <a:xfrm>
            <a:off x="714125" y="543950"/>
            <a:ext cx="7716000" cy="883406"/>
          </a:xfrm>
        </p:spPr>
        <p:txBody>
          <a:bodyPr/>
          <a:lstStyle/>
          <a:p>
            <a:r>
              <a:rPr lang="pt-BR" dirty="0"/>
              <a:t>Imigração subvencionada, 1888-1915</a:t>
            </a:r>
          </a:p>
        </p:txBody>
      </p:sp>
      <p:graphicFrame>
        <p:nvGraphicFramePr>
          <p:cNvPr id="4" name="Espaço Reservado para Conteúdo 3"/>
          <p:cNvGraphicFramePr>
            <a:graphicFrameLocks noGrp="1"/>
          </p:cNvGraphicFramePr>
          <p:nvPr>
            <p:ph sz="quarter" idx="4294967295"/>
            <p:extLst>
              <p:ext uri="{D42A27DB-BD31-4B8C-83A1-F6EECF244321}">
                <p14:modId xmlns:p14="http://schemas.microsoft.com/office/powerpoint/2010/main" val="432889648"/>
              </p:ext>
            </p:extLst>
          </p:nvPr>
        </p:nvGraphicFramePr>
        <p:xfrm>
          <a:off x="394854" y="1427163"/>
          <a:ext cx="8354292" cy="2715345"/>
        </p:xfrm>
        <a:graphic>
          <a:graphicData uri="http://schemas.openxmlformats.org/drawingml/2006/table">
            <a:tbl>
              <a:tblPr firstRow="1" bandRow="1">
                <a:tableStyleId>{F5AB1C69-6EDB-4FF4-983F-18BD219EF322}</a:tableStyleId>
              </a:tblPr>
              <a:tblGrid>
                <a:gridCol w="2784764">
                  <a:extLst>
                    <a:ext uri="{9D8B030D-6E8A-4147-A177-3AD203B41FA5}">
                      <a16:colId xmlns:a16="http://schemas.microsoft.com/office/drawing/2014/main" val="20000"/>
                    </a:ext>
                  </a:extLst>
                </a:gridCol>
                <a:gridCol w="2784764">
                  <a:extLst>
                    <a:ext uri="{9D8B030D-6E8A-4147-A177-3AD203B41FA5}">
                      <a16:colId xmlns:a16="http://schemas.microsoft.com/office/drawing/2014/main" val="20001"/>
                    </a:ext>
                  </a:extLst>
                </a:gridCol>
                <a:gridCol w="2784764">
                  <a:extLst>
                    <a:ext uri="{9D8B030D-6E8A-4147-A177-3AD203B41FA5}">
                      <a16:colId xmlns:a16="http://schemas.microsoft.com/office/drawing/2014/main" val="20002"/>
                    </a:ext>
                  </a:extLst>
                </a:gridCol>
              </a:tblGrid>
              <a:tr h="914637">
                <a:tc>
                  <a:txBody>
                    <a:bodyPr/>
                    <a:lstStyle/>
                    <a:p>
                      <a:pPr algn="ctr"/>
                      <a:r>
                        <a:rPr lang="pt-BR" sz="2000" dirty="0"/>
                        <a:t>Período</a:t>
                      </a:r>
                    </a:p>
                  </a:txBody>
                  <a:tcPr marL="68580" marR="68580" marT="34290" marB="34290" anchor="ctr"/>
                </a:tc>
                <a:tc>
                  <a:txBody>
                    <a:bodyPr/>
                    <a:lstStyle/>
                    <a:p>
                      <a:pPr algn="ctr"/>
                      <a:r>
                        <a:rPr lang="pt-BR" sz="2000" dirty="0"/>
                        <a:t>Total de imigrantes</a:t>
                      </a:r>
                    </a:p>
                  </a:txBody>
                  <a:tcPr marL="68580" marR="68580" marT="34290" marB="34290" anchor="ctr"/>
                </a:tc>
                <a:tc>
                  <a:txBody>
                    <a:bodyPr/>
                    <a:lstStyle/>
                    <a:p>
                      <a:pPr algn="ctr"/>
                      <a:r>
                        <a:rPr lang="pt-BR" sz="2000" dirty="0"/>
                        <a:t>% imigrantes</a:t>
                      </a:r>
                      <a:r>
                        <a:rPr lang="pt-BR" sz="2000" baseline="0" dirty="0"/>
                        <a:t> subvencionados</a:t>
                      </a:r>
                      <a:endParaRPr lang="pt-BR" sz="2000" dirty="0"/>
                    </a:p>
                  </a:txBody>
                  <a:tcPr marL="68580" marR="68580" marT="34290" marB="34290" anchor="ctr"/>
                </a:tc>
                <a:extLst>
                  <a:ext uri="{0D108BD9-81ED-4DB2-BD59-A6C34878D82A}">
                    <a16:rowId xmlns:a16="http://schemas.microsoft.com/office/drawing/2014/main" val="10000"/>
                  </a:ext>
                </a:extLst>
              </a:tr>
              <a:tr h="450177">
                <a:tc>
                  <a:txBody>
                    <a:bodyPr/>
                    <a:lstStyle/>
                    <a:p>
                      <a:pPr algn="ctr"/>
                      <a:r>
                        <a:rPr lang="pt-BR" sz="2000" dirty="0"/>
                        <a:t>1888-1890</a:t>
                      </a:r>
                    </a:p>
                  </a:txBody>
                  <a:tcPr marL="68580" marR="68580" marT="34290" marB="34290" anchor="ctr"/>
                </a:tc>
                <a:tc>
                  <a:txBody>
                    <a:bodyPr/>
                    <a:lstStyle/>
                    <a:p>
                      <a:pPr algn="ctr"/>
                      <a:r>
                        <a:rPr lang="pt-BR" sz="2000" dirty="0"/>
                        <a:t>158 240</a:t>
                      </a:r>
                    </a:p>
                  </a:txBody>
                  <a:tcPr marL="68580" marR="68580" marT="34290" marB="34290" anchor="ctr"/>
                </a:tc>
                <a:tc>
                  <a:txBody>
                    <a:bodyPr/>
                    <a:lstStyle/>
                    <a:p>
                      <a:pPr algn="ctr"/>
                      <a:r>
                        <a:rPr lang="pt-BR" sz="2000" dirty="0"/>
                        <a:t>63,4</a:t>
                      </a:r>
                    </a:p>
                  </a:txBody>
                  <a:tcPr marL="68580" marR="68580" marT="34290" marB="34290" anchor="ctr"/>
                </a:tc>
                <a:extLst>
                  <a:ext uri="{0D108BD9-81ED-4DB2-BD59-A6C34878D82A}">
                    <a16:rowId xmlns:a16="http://schemas.microsoft.com/office/drawing/2014/main" val="10001"/>
                  </a:ext>
                </a:extLst>
              </a:tr>
              <a:tr h="450177">
                <a:tc>
                  <a:txBody>
                    <a:bodyPr/>
                    <a:lstStyle/>
                    <a:p>
                      <a:pPr algn="ctr"/>
                      <a:r>
                        <a:rPr lang="pt-BR" sz="2000" dirty="0"/>
                        <a:t>1891-1900</a:t>
                      </a:r>
                    </a:p>
                  </a:txBody>
                  <a:tcPr marL="68580" marR="68580" marT="34290" marB="34290" anchor="ctr"/>
                </a:tc>
                <a:tc>
                  <a:txBody>
                    <a:bodyPr/>
                    <a:lstStyle/>
                    <a:p>
                      <a:pPr algn="ctr"/>
                      <a:r>
                        <a:rPr lang="pt-BR" sz="2000" dirty="0"/>
                        <a:t>719 595</a:t>
                      </a:r>
                    </a:p>
                  </a:txBody>
                  <a:tcPr marL="68580" marR="68580" marT="34290" marB="34290" anchor="ctr"/>
                </a:tc>
                <a:tc>
                  <a:txBody>
                    <a:bodyPr/>
                    <a:lstStyle/>
                    <a:p>
                      <a:pPr algn="ctr"/>
                      <a:r>
                        <a:rPr lang="pt-BR" sz="2000" dirty="0"/>
                        <a:t>79,9</a:t>
                      </a:r>
                    </a:p>
                  </a:txBody>
                  <a:tcPr marL="68580" marR="68580" marT="34290" marB="34290" anchor="ctr"/>
                </a:tc>
                <a:extLst>
                  <a:ext uri="{0D108BD9-81ED-4DB2-BD59-A6C34878D82A}">
                    <a16:rowId xmlns:a16="http://schemas.microsoft.com/office/drawing/2014/main" val="10002"/>
                  </a:ext>
                </a:extLst>
              </a:tr>
              <a:tr h="450177">
                <a:tc>
                  <a:txBody>
                    <a:bodyPr/>
                    <a:lstStyle/>
                    <a:p>
                      <a:pPr algn="ctr"/>
                      <a:r>
                        <a:rPr lang="pt-BR" sz="2000" dirty="0"/>
                        <a:t>1901-1910</a:t>
                      </a:r>
                    </a:p>
                  </a:txBody>
                  <a:tcPr marL="68580" marR="68580" marT="34290" marB="34290" anchor="ctr"/>
                </a:tc>
                <a:tc>
                  <a:txBody>
                    <a:bodyPr/>
                    <a:lstStyle/>
                    <a:p>
                      <a:pPr algn="ctr"/>
                      <a:r>
                        <a:rPr lang="pt-BR" sz="2000" dirty="0"/>
                        <a:t>420 447</a:t>
                      </a:r>
                    </a:p>
                  </a:txBody>
                  <a:tcPr marL="68580" marR="68580" marT="34290" marB="34290" anchor="ctr"/>
                </a:tc>
                <a:tc>
                  <a:txBody>
                    <a:bodyPr/>
                    <a:lstStyle/>
                    <a:p>
                      <a:pPr algn="ctr"/>
                      <a:r>
                        <a:rPr lang="pt-BR" sz="2000" dirty="0"/>
                        <a:t>40,1</a:t>
                      </a:r>
                    </a:p>
                  </a:txBody>
                  <a:tcPr marL="68580" marR="68580" marT="34290" marB="34290" anchor="ctr"/>
                </a:tc>
                <a:extLst>
                  <a:ext uri="{0D108BD9-81ED-4DB2-BD59-A6C34878D82A}">
                    <a16:rowId xmlns:a16="http://schemas.microsoft.com/office/drawing/2014/main" val="10003"/>
                  </a:ext>
                </a:extLst>
              </a:tr>
              <a:tr h="450177">
                <a:tc>
                  <a:txBody>
                    <a:bodyPr/>
                    <a:lstStyle/>
                    <a:p>
                      <a:pPr algn="ctr"/>
                      <a:r>
                        <a:rPr lang="pt-BR" sz="2000" dirty="0"/>
                        <a:t>1911-1915</a:t>
                      </a:r>
                    </a:p>
                  </a:txBody>
                  <a:tcPr marL="68580" marR="68580" marT="34290" marB="34290" anchor="ctr"/>
                </a:tc>
                <a:tc>
                  <a:txBody>
                    <a:bodyPr/>
                    <a:lstStyle/>
                    <a:p>
                      <a:pPr algn="ctr"/>
                      <a:r>
                        <a:rPr lang="pt-BR" sz="2000" dirty="0"/>
                        <a:t>356 045</a:t>
                      </a:r>
                    </a:p>
                  </a:txBody>
                  <a:tcPr marL="68580" marR="68580" marT="34290" marB="34290" anchor="ctr"/>
                </a:tc>
                <a:tc>
                  <a:txBody>
                    <a:bodyPr/>
                    <a:lstStyle/>
                    <a:p>
                      <a:pPr algn="ctr"/>
                      <a:r>
                        <a:rPr lang="pt-BR" sz="2000" dirty="0"/>
                        <a:t>36,0</a:t>
                      </a:r>
                    </a:p>
                  </a:txBody>
                  <a:tcPr marL="68580" marR="68580" marT="34290" marB="34290" anchor="ctr"/>
                </a:tc>
                <a:extLst>
                  <a:ext uri="{0D108BD9-81ED-4DB2-BD59-A6C34878D82A}">
                    <a16:rowId xmlns:a16="http://schemas.microsoft.com/office/drawing/2014/main" val="10004"/>
                  </a:ext>
                </a:extLst>
              </a:tr>
            </a:tbl>
          </a:graphicData>
        </a:graphic>
      </p:graphicFrame>
      <p:sp>
        <p:nvSpPr>
          <p:cNvPr id="18461" name="CaixaDeTexto 4"/>
          <p:cNvSpPr txBox="1">
            <a:spLocks noChangeArrowheads="1"/>
          </p:cNvSpPr>
          <p:nvPr/>
        </p:nvSpPr>
        <p:spPr bwMode="auto">
          <a:xfrm>
            <a:off x="394853" y="4290057"/>
            <a:ext cx="8354291" cy="415498"/>
          </a:xfrm>
          <a:prstGeom prst="rect">
            <a:avLst/>
          </a:prstGeom>
          <a:noFill/>
          <a:ln w="9525">
            <a:noFill/>
            <a:miter lim="800000"/>
            <a:headEnd/>
            <a:tailEnd/>
          </a:ln>
        </p:spPr>
        <p:txBody>
          <a:bodyPr wrap="square">
            <a:spAutoFit/>
          </a:bodyPr>
          <a:lstStyle/>
          <a:p>
            <a:pPr algn="ctr"/>
            <a:r>
              <a:rPr lang="pt-BR" sz="1050" dirty="0">
                <a:latin typeface="Gill Sans MT"/>
              </a:rPr>
              <a:t>Fonte: FAUSTO, Boris.  (</a:t>
            </a:r>
            <a:r>
              <a:rPr lang="pt-BR" sz="1050" dirty="0" err="1">
                <a:latin typeface="Gill Sans MT"/>
              </a:rPr>
              <a:t>org</a:t>
            </a:r>
            <a:r>
              <a:rPr lang="pt-BR" sz="1050" dirty="0">
                <a:latin typeface="Gill Sans MT"/>
              </a:rPr>
              <a:t>) </a:t>
            </a:r>
            <a:r>
              <a:rPr lang="pt-BR" sz="1050" i="1" dirty="0">
                <a:latin typeface="Gill Sans MT"/>
              </a:rPr>
              <a:t>História Geral da Civilização Brasileira</a:t>
            </a:r>
            <a:r>
              <a:rPr lang="pt-BR" sz="1050" dirty="0">
                <a:latin typeface="Gill Sans MT"/>
              </a:rPr>
              <a:t>. São Paulo:  </a:t>
            </a:r>
            <a:r>
              <a:rPr lang="pt-BR" sz="1050" dirty="0" err="1">
                <a:latin typeface="Gill Sans MT"/>
              </a:rPr>
              <a:t>Difel</a:t>
            </a:r>
            <a:r>
              <a:rPr lang="pt-BR" sz="1050" dirty="0">
                <a:latin typeface="Gill Sans MT"/>
              </a:rPr>
              <a:t>, 1977.  Tomo 3 (O Brasil Republicano), Volume 1 (Estrutura de Poder e Economia), p. 25.</a:t>
            </a:r>
          </a:p>
        </p:txBody>
      </p:sp>
    </p:spTree>
    <p:extLst>
      <p:ext uri="{BB962C8B-B14F-4D97-AF65-F5344CB8AC3E}">
        <p14:creationId xmlns:p14="http://schemas.microsoft.com/office/powerpoint/2010/main" val="281007011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ítulo 1"/>
          <p:cNvSpPr>
            <a:spLocks noGrp="1"/>
          </p:cNvSpPr>
          <p:nvPr>
            <p:ph type="title"/>
          </p:nvPr>
        </p:nvSpPr>
        <p:spPr>
          <a:xfrm>
            <a:off x="6630265" y="460971"/>
            <a:ext cx="1917989" cy="882650"/>
          </a:xfrm>
        </p:spPr>
        <p:txBody>
          <a:bodyPr/>
          <a:lstStyle/>
          <a:p>
            <a:pPr algn="l"/>
            <a:r>
              <a:rPr lang="pt-BR" dirty="0"/>
              <a:t>Imigração para São Paulo</a:t>
            </a:r>
          </a:p>
        </p:txBody>
      </p:sp>
      <p:graphicFrame>
        <p:nvGraphicFramePr>
          <p:cNvPr id="6" name="Espaço Reservado para Conteúdo 5"/>
          <p:cNvGraphicFramePr>
            <a:graphicFrameLocks noGrp="1"/>
          </p:cNvGraphicFramePr>
          <p:nvPr>
            <p:ph idx="4294967295"/>
            <p:extLst>
              <p:ext uri="{D42A27DB-BD31-4B8C-83A1-F6EECF244321}">
                <p14:modId xmlns:p14="http://schemas.microsoft.com/office/powerpoint/2010/main" val="52321617"/>
              </p:ext>
            </p:extLst>
          </p:nvPr>
        </p:nvGraphicFramePr>
        <p:xfrm>
          <a:off x="471055" y="460971"/>
          <a:ext cx="6040581" cy="4221558"/>
        </p:xfrm>
        <a:graphic>
          <a:graphicData uri="http://schemas.openxmlformats.org/drawingml/2006/table">
            <a:tbl>
              <a:tblPr firstRow="1" bandRow="1">
                <a:tableStyleId>{C083E6E3-FA7D-4D7B-A595-EF9225AFEA82}</a:tableStyleId>
              </a:tblPr>
              <a:tblGrid>
                <a:gridCol w="2013527">
                  <a:extLst>
                    <a:ext uri="{9D8B030D-6E8A-4147-A177-3AD203B41FA5}">
                      <a16:colId xmlns:a16="http://schemas.microsoft.com/office/drawing/2014/main" val="20000"/>
                    </a:ext>
                  </a:extLst>
                </a:gridCol>
                <a:gridCol w="2013527">
                  <a:extLst>
                    <a:ext uri="{9D8B030D-6E8A-4147-A177-3AD203B41FA5}">
                      <a16:colId xmlns:a16="http://schemas.microsoft.com/office/drawing/2014/main" val="20001"/>
                    </a:ext>
                  </a:extLst>
                </a:gridCol>
                <a:gridCol w="2013527">
                  <a:extLst>
                    <a:ext uri="{9D8B030D-6E8A-4147-A177-3AD203B41FA5}">
                      <a16:colId xmlns:a16="http://schemas.microsoft.com/office/drawing/2014/main" val="20002"/>
                    </a:ext>
                  </a:extLst>
                </a:gridCol>
              </a:tblGrid>
              <a:tr h="383778">
                <a:tc>
                  <a:txBody>
                    <a:bodyPr/>
                    <a:lstStyle/>
                    <a:p>
                      <a:pPr algn="ctr"/>
                      <a:r>
                        <a:rPr lang="pt-BR" sz="1600" dirty="0"/>
                        <a:t>Períodos</a:t>
                      </a:r>
                      <a:endParaRPr lang="pt-BR" sz="1600" b="1" dirty="0">
                        <a:solidFill>
                          <a:schemeClr val="tx1"/>
                        </a:solidFill>
                        <a:latin typeface="Arial Narrow" pitchFamily="34" charset="0"/>
                        <a:cs typeface="Arial" pitchFamily="34" charset="0"/>
                      </a:endParaRPr>
                    </a:p>
                  </a:txBody>
                  <a:tcPr marL="68580" marR="68580" marT="34290" marB="34290" anchor="ctr"/>
                </a:tc>
                <a:tc>
                  <a:txBody>
                    <a:bodyPr/>
                    <a:lstStyle/>
                    <a:p>
                      <a:pPr algn="ctr"/>
                      <a:r>
                        <a:rPr lang="pt-BR" sz="1600" dirty="0"/>
                        <a:t>% do Brasil</a:t>
                      </a:r>
                      <a:endParaRPr lang="pt-BR" sz="1600" b="1" dirty="0">
                        <a:solidFill>
                          <a:schemeClr val="tx1"/>
                        </a:solidFill>
                        <a:latin typeface="Arial Narrow" pitchFamily="34" charset="0"/>
                        <a:cs typeface="Arial" pitchFamily="34" charset="0"/>
                      </a:endParaRPr>
                    </a:p>
                  </a:txBody>
                  <a:tcPr marL="68580" marR="68580" marT="34290" marB="34290" anchor="ctr"/>
                </a:tc>
                <a:tc>
                  <a:txBody>
                    <a:bodyPr/>
                    <a:lstStyle/>
                    <a:p>
                      <a:pPr algn="ctr"/>
                      <a:r>
                        <a:rPr lang="pt-BR" sz="1600" dirty="0"/>
                        <a:t>% Subvencionada</a:t>
                      </a:r>
                      <a:endParaRPr lang="pt-BR" sz="1600" b="1" dirty="0">
                        <a:solidFill>
                          <a:schemeClr val="tx1"/>
                        </a:solidFill>
                        <a:latin typeface="Arial Narrow" pitchFamily="34" charset="0"/>
                        <a:cs typeface="Arial" pitchFamily="34" charset="0"/>
                      </a:endParaRPr>
                    </a:p>
                  </a:txBody>
                  <a:tcPr marL="68580" marR="68580" marT="34290" marB="34290" anchor="ctr"/>
                </a:tc>
                <a:extLst>
                  <a:ext uri="{0D108BD9-81ED-4DB2-BD59-A6C34878D82A}">
                    <a16:rowId xmlns:a16="http://schemas.microsoft.com/office/drawing/2014/main" val="10000"/>
                  </a:ext>
                </a:extLst>
              </a:tr>
              <a:tr h="383778">
                <a:tc>
                  <a:txBody>
                    <a:bodyPr/>
                    <a:lstStyle/>
                    <a:p>
                      <a:pPr algn="ctr"/>
                      <a:r>
                        <a:rPr lang="pt-BR" sz="1600" dirty="0"/>
                        <a:t>1882-84</a:t>
                      </a:r>
                      <a:endParaRPr lang="pt-BR" sz="1600" b="1" dirty="0">
                        <a:solidFill>
                          <a:srgbClr val="FFFF00"/>
                        </a:solidFill>
                        <a:latin typeface="Arial Narrow" pitchFamily="34" charset="0"/>
                        <a:cs typeface="Arial" pitchFamily="34" charset="0"/>
                      </a:endParaRPr>
                    </a:p>
                  </a:txBody>
                  <a:tcPr marL="68580" marR="68580" marT="34290" marB="34290" anchor="ctr"/>
                </a:tc>
                <a:tc>
                  <a:txBody>
                    <a:bodyPr/>
                    <a:lstStyle/>
                    <a:p>
                      <a:pPr algn="ctr"/>
                      <a:r>
                        <a:rPr lang="pt-BR" sz="1600" dirty="0"/>
                        <a:t>14</a:t>
                      </a:r>
                      <a:endParaRPr lang="pt-BR" sz="1600" b="1" dirty="0">
                        <a:solidFill>
                          <a:srgbClr val="0000CC"/>
                        </a:solidFill>
                        <a:latin typeface="Arial Narrow" pitchFamily="34" charset="0"/>
                        <a:cs typeface="Arial" pitchFamily="34" charset="0"/>
                      </a:endParaRPr>
                    </a:p>
                  </a:txBody>
                  <a:tcPr marL="68580" marR="68580" marT="34290" marB="34290" anchor="ctr"/>
                </a:tc>
                <a:tc>
                  <a:txBody>
                    <a:bodyPr/>
                    <a:lstStyle/>
                    <a:p>
                      <a:pPr algn="ctr"/>
                      <a:r>
                        <a:rPr lang="pt-BR" sz="1600" dirty="0" err="1"/>
                        <a:t>n.d.</a:t>
                      </a:r>
                      <a:endParaRPr lang="pt-BR" sz="1600" b="1" dirty="0">
                        <a:solidFill>
                          <a:srgbClr val="0000CC"/>
                        </a:solidFill>
                        <a:latin typeface="Arial Narrow" pitchFamily="34" charset="0"/>
                        <a:cs typeface="Arial" pitchFamily="34" charset="0"/>
                      </a:endParaRPr>
                    </a:p>
                  </a:txBody>
                  <a:tcPr marL="68580" marR="68580" marT="34290" marB="34290" anchor="ctr"/>
                </a:tc>
                <a:extLst>
                  <a:ext uri="{0D108BD9-81ED-4DB2-BD59-A6C34878D82A}">
                    <a16:rowId xmlns:a16="http://schemas.microsoft.com/office/drawing/2014/main" val="10001"/>
                  </a:ext>
                </a:extLst>
              </a:tr>
              <a:tr h="383778">
                <a:tc>
                  <a:txBody>
                    <a:bodyPr/>
                    <a:lstStyle/>
                    <a:p>
                      <a:pPr algn="ctr"/>
                      <a:r>
                        <a:rPr lang="pt-BR" sz="1600" dirty="0"/>
                        <a:t>1885-89</a:t>
                      </a:r>
                      <a:endParaRPr lang="pt-BR" sz="1600" b="1" dirty="0">
                        <a:solidFill>
                          <a:srgbClr val="FFFF00"/>
                        </a:solidFill>
                        <a:latin typeface="Arial Narrow" pitchFamily="34" charset="0"/>
                        <a:cs typeface="Arial" pitchFamily="34" charset="0"/>
                      </a:endParaRPr>
                    </a:p>
                  </a:txBody>
                  <a:tcPr marL="68580" marR="68580" marT="34290" marB="34290" anchor="ctr"/>
                </a:tc>
                <a:tc>
                  <a:txBody>
                    <a:bodyPr/>
                    <a:lstStyle/>
                    <a:p>
                      <a:pPr algn="ctr"/>
                      <a:r>
                        <a:rPr lang="pt-BR" sz="1600" dirty="0"/>
                        <a:t>53</a:t>
                      </a:r>
                      <a:endParaRPr lang="pt-BR" sz="1600" b="1" dirty="0">
                        <a:solidFill>
                          <a:srgbClr val="0000CC"/>
                        </a:solidFill>
                        <a:latin typeface="Arial Narrow" pitchFamily="34" charset="0"/>
                        <a:cs typeface="Arial" pitchFamily="34" charset="0"/>
                      </a:endParaRPr>
                    </a:p>
                  </a:txBody>
                  <a:tcPr marL="68580" marR="68580" marT="34290" marB="34290" anchor="ctr"/>
                </a:tc>
                <a:tc>
                  <a:txBody>
                    <a:bodyPr/>
                    <a:lstStyle/>
                    <a:p>
                      <a:pPr algn="ctr"/>
                      <a:r>
                        <a:rPr lang="pt-BR" sz="1600" dirty="0" err="1"/>
                        <a:t>n.d.</a:t>
                      </a:r>
                      <a:endParaRPr lang="pt-BR" sz="1600" b="1" dirty="0">
                        <a:solidFill>
                          <a:srgbClr val="0000CC"/>
                        </a:solidFill>
                        <a:latin typeface="Arial Narrow" pitchFamily="34" charset="0"/>
                        <a:cs typeface="Arial" pitchFamily="34" charset="0"/>
                      </a:endParaRPr>
                    </a:p>
                  </a:txBody>
                  <a:tcPr marL="68580" marR="68580" marT="34290" marB="34290" anchor="ctr"/>
                </a:tc>
                <a:extLst>
                  <a:ext uri="{0D108BD9-81ED-4DB2-BD59-A6C34878D82A}">
                    <a16:rowId xmlns:a16="http://schemas.microsoft.com/office/drawing/2014/main" val="10002"/>
                  </a:ext>
                </a:extLst>
              </a:tr>
              <a:tr h="383778">
                <a:tc>
                  <a:txBody>
                    <a:bodyPr/>
                    <a:lstStyle/>
                    <a:p>
                      <a:pPr algn="ctr"/>
                      <a:r>
                        <a:rPr lang="pt-BR" sz="1600" dirty="0"/>
                        <a:t>1890-94</a:t>
                      </a:r>
                      <a:endParaRPr lang="pt-BR" sz="1600" b="1" dirty="0">
                        <a:solidFill>
                          <a:srgbClr val="FFFF00"/>
                        </a:solidFill>
                        <a:latin typeface="Arial Narrow" pitchFamily="34" charset="0"/>
                        <a:cs typeface="Arial" pitchFamily="34" charset="0"/>
                      </a:endParaRPr>
                    </a:p>
                  </a:txBody>
                  <a:tcPr marL="68580" marR="68580" marT="34290" marB="34290" anchor="ctr"/>
                </a:tc>
                <a:tc>
                  <a:txBody>
                    <a:bodyPr/>
                    <a:lstStyle/>
                    <a:p>
                      <a:pPr algn="ctr"/>
                      <a:r>
                        <a:rPr lang="pt-BR" sz="1600" dirty="0"/>
                        <a:t>70</a:t>
                      </a:r>
                      <a:endParaRPr lang="pt-BR" sz="1600" b="1" dirty="0">
                        <a:solidFill>
                          <a:srgbClr val="0000CC"/>
                        </a:solidFill>
                        <a:latin typeface="Arial Narrow" pitchFamily="34" charset="0"/>
                        <a:cs typeface="Arial" pitchFamily="34" charset="0"/>
                      </a:endParaRPr>
                    </a:p>
                  </a:txBody>
                  <a:tcPr marL="68580" marR="68580" marT="34290" marB="34290" anchor="ctr"/>
                </a:tc>
                <a:tc>
                  <a:txBody>
                    <a:bodyPr/>
                    <a:lstStyle/>
                    <a:p>
                      <a:pPr algn="ctr"/>
                      <a:r>
                        <a:rPr lang="pt-BR" sz="1600" dirty="0"/>
                        <a:t>91</a:t>
                      </a:r>
                      <a:endParaRPr lang="pt-BR" sz="1600" b="1" dirty="0">
                        <a:solidFill>
                          <a:srgbClr val="0000CC"/>
                        </a:solidFill>
                        <a:latin typeface="Arial Narrow" pitchFamily="34" charset="0"/>
                        <a:cs typeface="Arial" pitchFamily="34" charset="0"/>
                      </a:endParaRPr>
                    </a:p>
                  </a:txBody>
                  <a:tcPr marL="68580" marR="68580" marT="34290" marB="34290" anchor="ctr"/>
                </a:tc>
                <a:extLst>
                  <a:ext uri="{0D108BD9-81ED-4DB2-BD59-A6C34878D82A}">
                    <a16:rowId xmlns:a16="http://schemas.microsoft.com/office/drawing/2014/main" val="10003"/>
                  </a:ext>
                </a:extLst>
              </a:tr>
              <a:tr h="383778">
                <a:tc>
                  <a:txBody>
                    <a:bodyPr/>
                    <a:lstStyle/>
                    <a:p>
                      <a:pPr algn="ctr"/>
                      <a:r>
                        <a:rPr lang="pt-BR" sz="1600" dirty="0"/>
                        <a:t>1895-99</a:t>
                      </a:r>
                      <a:endParaRPr lang="pt-BR" sz="1600" b="1" dirty="0">
                        <a:solidFill>
                          <a:srgbClr val="FFFF00"/>
                        </a:solidFill>
                        <a:latin typeface="Arial Narrow" pitchFamily="34" charset="0"/>
                        <a:cs typeface="Arial" pitchFamily="34" charset="0"/>
                      </a:endParaRPr>
                    </a:p>
                  </a:txBody>
                  <a:tcPr marL="68580" marR="68580" marT="34290" marB="34290" anchor="ctr"/>
                </a:tc>
                <a:tc>
                  <a:txBody>
                    <a:bodyPr/>
                    <a:lstStyle/>
                    <a:p>
                      <a:pPr algn="ctr"/>
                      <a:r>
                        <a:rPr lang="pt-BR" sz="1600" dirty="0"/>
                        <a:t>69</a:t>
                      </a:r>
                      <a:endParaRPr lang="pt-BR" sz="1600" b="1" dirty="0">
                        <a:solidFill>
                          <a:srgbClr val="0000CC"/>
                        </a:solidFill>
                        <a:latin typeface="Arial Narrow" pitchFamily="34" charset="0"/>
                        <a:cs typeface="Arial" pitchFamily="34" charset="0"/>
                      </a:endParaRPr>
                    </a:p>
                  </a:txBody>
                  <a:tcPr marL="68580" marR="68580" marT="34290" marB="34290" anchor="ctr"/>
                </a:tc>
                <a:tc>
                  <a:txBody>
                    <a:bodyPr/>
                    <a:lstStyle/>
                    <a:p>
                      <a:pPr algn="ctr"/>
                      <a:r>
                        <a:rPr lang="pt-BR" sz="1600" dirty="0"/>
                        <a:t>73</a:t>
                      </a:r>
                      <a:endParaRPr lang="pt-BR" sz="1600" b="1" dirty="0">
                        <a:solidFill>
                          <a:srgbClr val="0000CC"/>
                        </a:solidFill>
                        <a:latin typeface="Arial Narrow" pitchFamily="34" charset="0"/>
                        <a:cs typeface="Arial" pitchFamily="34" charset="0"/>
                      </a:endParaRPr>
                    </a:p>
                  </a:txBody>
                  <a:tcPr marL="68580" marR="68580" marT="34290" marB="34290" anchor="ctr"/>
                </a:tc>
                <a:extLst>
                  <a:ext uri="{0D108BD9-81ED-4DB2-BD59-A6C34878D82A}">
                    <a16:rowId xmlns:a16="http://schemas.microsoft.com/office/drawing/2014/main" val="10004"/>
                  </a:ext>
                </a:extLst>
              </a:tr>
              <a:tr h="383778">
                <a:tc>
                  <a:txBody>
                    <a:bodyPr/>
                    <a:lstStyle/>
                    <a:p>
                      <a:pPr algn="ctr"/>
                      <a:r>
                        <a:rPr lang="pt-BR" sz="1600" dirty="0"/>
                        <a:t>1900-04</a:t>
                      </a:r>
                      <a:endParaRPr lang="pt-BR" sz="1600" b="1" dirty="0">
                        <a:solidFill>
                          <a:srgbClr val="FFFF00"/>
                        </a:solidFill>
                        <a:latin typeface="Arial Narrow" pitchFamily="34" charset="0"/>
                        <a:cs typeface="Arial" pitchFamily="34" charset="0"/>
                      </a:endParaRPr>
                    </a:p>
                  </a:txBody>
                  <a:tcPr marL="68580" marR="68580" marT="34290" marB="34290" anchor="ctr"/>
                </a:tc>
                <a:tc>
                  <a:txBody>
                    <a:bodyPr/>
                    <a:lstStyle/>
                    <a:p>
                      <a:pPr algn="ctr"/>
                      <a:r>
                        <a:rPr lang="pt-BR" sz="1600" dirty="0"/>
                        <a:t>52</a:t>
                      </a:r>
                      <a:endParaRPr lang="pt-BR" sz="1600" b="1" dirty="0">
                        <a:solidFill>
                          <a:srgbClr val="0000CC"/>
                        </a:solidFill>
                        <a:latin typeface="Arial Narrow" pitchFamily="34" charset="0"/>
                        <a:cs typeface="Arial" pitchFamily="34" charset="0"/>
                      </a:endParaRPr>
                    </a:p>
                  </a:txBody>
                  <a:tcPr marL="68580" marR="68580" marT="34290" marB="34290" anchor="ctr"/>
                </a:tc>
                <a:tc>
                  <a:txBody>
                    <a:bodyPr/>
                    <a:lstStyle/>
                    <a:p>
                      <a:pPr algn="ctr"/>
                      <a:r>
                        <a:rPr lang="pt-BR" sz="1600" dirty="0"/>
                        <a:t>51</a:t>
                      </a:r>
                      <a:endParaRPr lang="pt-BR" sz="1600" b="1" dirty="0">
                        <a:solidFill>
                          <a:srgbClr val="0000CC"/>
                        </a:solidFill>
                        <a:latin typeface="Arial Narrow" pitchFamily="34" charset="0"/>
                        <a:cs typeface="Arial" pitchFamily="34" charset="0"/>
                      </a:endParaRPr>
                    </a:p>
                  </a:txBody>
                  <a:tcPr marL="68580" marR="68580" marT="34290" marB="34290" anchor="ctr"/>
                </a:tc>
                <a:extLst>
                  <a:ext uri="{0D108BD9-81ED-4DB2-BD59-A6C34878D82A}">
                    <a16:rowId xmlns:a16="http://schemas.microsoft.com/office/drawing/2014/main" val="10005"/>
                  </a:ext>
                </a:extLst>
              </a:tr>
              <a:tr h="383778">
                <a:tc>
                  <a:txBody>
                    <a:bodyPr/>
                    <a:lstStyle/>
                    <a:p>
                      <a:pPr algn="ctr"/>
                      <a:r>
                        <a:rPr lang="pt-BR" sz="1600" dirty="0"/>
                        <a:t>1905-09</a:t>
                      </a:r>
                      <a:endParaRPr lang="pt-BR" sz="1600" b="1" dirty="0">
                        <a:solidFill>
                          <a:srgbClr val="FFFF00"/>
                        </a:solidFill>
                        <a:latin typeface="Arial Narrow" pitchFamily="34" charset="0"/>
                        <a:cs typeface="Arial" pitchFamily="34" charset="0"/>
                      </a:endParaRPr>
                    </a:p>
                  </a:txBody>
                  <a:tcPr marL="68580" marR="68580" marT="34290" marB="34290" anchor="ctr"/>
                </a:tc>
                <a:tc>
                  <a:txBody>
                    <a:bodyPr/>
                    <a:lstStyle/>
                    <a:p>
                      <a:pPr algn="ctr"/>
                      <a:r>
                        <a:rPr lang="pt-BR" sz="1600" dirty="0"/>
                        <a:t>54</a:t>
                      </a:r>
                      <a:endParaRPr lang="pt-BR" sz="1600" b="1" dirty="0">
                        <a:solidFill>
                          <a:srgbClr val="0000CC"/>
                        </a:solidFill>
                        <a:latin typeface="Arial Narrow" pitchFamily="34" charset="0"/>
                        <a:cs typeface="Arial" pitchFamily="34" charset="0"/>
                      </a:endParaRPr>
                    </a:p>
                  </a:txBody>
                  <a:tcPr marL="68580" marR="68580" marT="34290" marB="34290" anchor="ctr"/>
                </a:tc>
                <a:tc>
                  <a:txBody>
                    <a:bodyPr/>
                    <a:lstStyle/>
                    <a:p>
                      <a:pPr algn="ctr"/>
                      <a:r>
                        <a:rPr lang="pt-BR" sz="1600" dirty="0"/>
                        <a:t>39</a:t>
                      </a:r>
                      <a:endParaRPr lang="pt-BR" sz="1600" b="1" dirty="0">
                        <a:solidFill>
                          <a:srgbClr val="0000CC"/>
                        </a:solidFill>
                        <a:latin typeface="Arial Narrow" pitchFamily="34" charset="0"/>
                        <a:cs typeface="Arial" pitchFamily="34" charset="0"/>
                      </a:endParaRPr>
                    </a:p>
                  </a:txBody>
                  <a:tcPr marL="68580" marR="68580" marT="34290" marB="34290" anchor="ctr"/>
                </a:tc>
                <a:extLst>
                  <a:ext uri="{0D108BD9-81ED-4DB2-BD59-A6C34878D82A}">
                    <a16:rowId xmlns:a16="http://schemas.microsoft.com/office/drawing/2014/main" val="10006"/>
                  </a:ext>
                </a:extLst>
              </a:tr>
              <a:tr h="383778">
                <a:tc>
                  <a:txBody>
                    <a:bodyPr/>
                    <a:lstStyle/>
                    <a:p>
                      <a:pPr algn="ctr"/>
                      <a:r>
                        <a:rPr lang="pt-BR" sz="1600" dirty="0"/>
                        <a:t>1910-14</a:t>
                      </a:r>
                      <a:endParaRPr lang="pt-BR" sz="1600" b="1" dirty="0">
                        <a:solidFill>
                          <a:srgbClr val="FFFF00"/>
                        </a:solidFill>
                        <a:latin typeface="Arial Narrow" pitchFamily="34" charset="0"/>
                        <a:cs typeface="Arial" pitchFamily="34" charset="0"/>
                      </a:endParaRPr>
                    </a:p>
                  </a:txBody>
                  <a:tcPr marL="68580" marR="68580" marT="34290" marB="34290" anchor="ctr"/>
                </a:tc>
                <a:tc>
                  <a:txBody>
                    <a:bodyPr/>
                    <a:lstStyle/>
                    <a:p>
                      <a:pPr algn="ctr"/>
                      <a:r>
                        <a:rPr lang="pt-BR" sz="1600" dirty="0"/>
                        <a:t>58</a:t>
                      </a:r>
                      <a:endParaRPr lang="pt-BR" sz="1600" b="1" dirty="0">
                        <a:solidFill>
                          <a:srgbClr val="0000CC"/>
                        </a:solidFill>
                        <a:latin typeface="Arial Narrow" pitchFamily="34" charset="0"/>
                        <a:cs typeface="Arial" pitchFamily="34" charset="0"/>
                      </a:endParaRPr>
                    </a:p>
                  </a:txBody>
                  <a:tcPr marL="68580" marR="68580" marT="34290" marB="34290" anchor="ctr"/>
                </a:tc>
                <a:tc>
                  <a:txBody>
                    <a:bodyPr/>
                    <a:lstStyle/>
                    <a:p>
                      <a:pPr algn="ctr"/>
                      <a:r>
                        <a:rPr lang="pt-BR" sz="1600" dirty="0"/>
                        <a:t>41</a:t>
                      </a:r>
                      <a:endParaRPr lang="pt-BR" sz="1600" b="1" dirty="0">
                        <a:solidFill>
                          <a:srgbClr val="0000CC"/>
                        </a:solidFill>
                        <a:latin typeface="Arial Narrow" pitchFamily="34" charset="0"/>
                        <a:cs typeface="Arial" pitchFamily="34" charset="0"/>
                      </a:endParaRPr>
                    </a:p>
                  </a:txBody>
                  <a:tcPr marL="68580" marR="68580" marT="34290" marB="34290" anchor="ctr"/>
                </a:tc>
                <a:extLst>
                  <a:ext uri="{0D108BD9-81ED-4DB2-BD59-A6C34878D82A}">
                    <a16:rowId xmlns:a16="http://schemas.microsoft.com/office/drawing/2014/main" val="10007"/>
                  </a:ext>
                </a:extLst>
              </a:tr>
              <a:tr h="383778">
                <a:tc>
                  <a:txBody>
                    <a:bodyPr/>
                    <a:lstStyle/>
                    <a:p>
                      <a:pPr algn="ctr"/>
                      <a:r>
                        <a:rPr lang="pt-BR" sz="1600" dirty="0"/>
                        <a:t>1915-19</a:t>
                      </a:r>
                      <a:endParaRPr lang="pt-BR" sz="1600" b="1" dirty="0">
                        <a:solidFill>
                          <a:srgbClr val="FFFF00"/>
                        </a:solidFill>
                        <a:latin typeface="Arial Narrow" pitchFamily="34" charset="0"/>
                        <a:cs typeface="Arial" pitchFamily="34" charset="0"/>
                      </a:endParaRPr>
                    </a:p>
                  </a:txBody>
                  <a:tcPr marL="68580" marR="68580" marT="34290" marB="34290" anchor="ctr"/>
                </a:tc>
                <a:tc>
                  <a:txBody>
                    <a:bodyPr/>
                    <a:lstStyle/>
                    <a:p>
                      <a:pPr algn="ctr"/>
                      <a:r>
                        <a:rPr lang="pt-BR" sz="1600" dirty="0"/>
                        <a:t>56</a:t>
                      </a:r>
                      <a:endParaRPr lang="pt-BR" sz="1600" b="1" dirty="0">
                        <a:solidFill>
                          <a:srgbClr val="0000CC"/>
                        </a:solidFill>
                        <a:latin typeface="Arial Narrow" pitchFamily="34" charset="0"/>
                        <a:cs typeface="Arial" pitchFamily="34" charset="0"/>
                      </a:endParaRPr>
                    </a:p>
                  </a:txBody>
                  <a:tcPr marL="68580" marR="68580" marT="34290" marB="34290" anchor="ctr"/>
                </a:tc>
                <a:tc>
                  <a:txBody>
                    <a:bodyPr/>
                    <a:lstStyle/>
                    <a:p>
                      <a:pPr algn="ctr"/>
                      <a:r>
                        <a:rPr lang="pt-BR" sz="1600" dirty="0"/>
                        <a:t>45</a:t>
                      </a:r>
                      <a:endParaRPr lang="pt-BR" sz="1600" b="1" dirty="0">
                        <a:solidFill>
                          <a:srgbClr val="0000CC"/>
                        </a:solidFill>
                        <a:latin typeface="Arial Narrow" pitchFamily="34" charset="0"/>
                        <a:cs typeface="Arial" pitchFamily="34" charset="0"/>
                      </a:endParaRPr>
                    </a:p>
                  </a:txBody>
                  <a:tcPr marL="68580" marR="68580" marT="34290" marB="34290" anchor="ctr"/>
                </a:tc>
                <a:extLst>
                  <a:ext uri="{0D108BD9-81ED-4DB2-BD59-A6C34878D82A}">
                    <a16:rowId xmlns:a16="http://schemas.microsoft.com/office/drawing/2014/main" val="10008"/>
                  </a:ext>
                </a:extLst>
              </a:tr>
              <a:tr h="383778">
                <a:tc>
                  <a:txBody>
                    <a:bodyPr/>
                    <a:lstStyle/>
                    <a:p>
                      <a:pPr algn="ctr"/>
                      <a:r>
                        <a:rPr lang="pt-BR" sz="1600" dirty="0"/>
                        <a:t>1920-24</a:t>
                      </a:r>
                      <a:endParaRPr lang="pt-BR" sz="1600" b="1" dirty="0">
                        <a:solidFill>
                          <a:srgbClr val="FFFF00"/>
                        </a:solidFill>
                        <a:latin typeface="Arial Narrow" pitchFamily="34" charset="0"/>
                        <a:cs typeface="Arial" pitchFamily="34" charset="0"/>
                      </a:endParaRPr>
                    </a:p>
                  </a:txBody>
                  <a:tcPr marL="68580" marR="68580" marT="34290" marB="34290" anchor="ctr"/>
                </a:tc>
                <a:tc>
                  <a:txBody>
                    <a:bodyPr/>
                    <a:lstStyle/>
                    <a:p>
                      <a:pPr algn="ctr"/>
                      <a:r>
                        <a:rPr lang="pt-BR" sz="1600" dirty="0"/>
                        <a:t>53</a:t>
                      </a:r>
                      <a:endParaRPr lang="pt-BR" sz="1600" b="1" dirty="0">
                        <a:solidFill>
                          <a:srgbClr val="0000CC"/>
                        </a:solidFill>
                        <a:latin typeface="Arial Narrow" pitchFamily="34" charset="0"/>
                        <a:cs typeface="Arial" pitchFamily="34" charset="0"/>
                      </a:endParaRPr>
                    </a:p>
                  </a:txBody>
                  <a:tcPr marL="68580" marR="68580" marT="34290" marB="34290" anchor="ctr"/>
                </a:tc>
                <a:tc>
                  <a:txBody>
                    <a:bodyPr/>
                    <a:lstStyle/>
                    <a:p>
                      <a:pPr algn="ctr"/>
                      <a:r>
                        <a:rPr lang="pt-BR" sz="1600" dirty="0"/>
                        <a:t>34</a:t>
                      </a:r>
                      <a:endParaRPr lang="pt-BR" sz="1600" b="1" dirty="0">
                        <a:solidFill>
                          <a:srgbClr val="0000CC"/>
                        </a:solidFill>
                        <a:latin typeface="Arial Narrow" pitchFamily="34" charset="0"/>
                        <a:cs typeface="Arial" pitchFamily="34" charset="0"/>
                      </a:endParaRPr>
                    </a:p>
                  </a:txBody>
                  <a:tcPr marL="68580" marR="68580" marT="34290" marB="34290" anchor="ctr"/>
                </a:tc>
                <a:extLst>
                  <a:ext uri="{0D108BD9-81ED-4DB2-BD59-A6C34878D82A}">
                    <a16:rowId xmlns:a16="http://schemas.microsoft.com/office/drawing/2014/main" val="10009"/>
                  </a:ext>
                </a:extLst>
              </a:tr>
              <a:tr h="383778">
                <a:tc>
                  <a:txBody>
                    <a:bodyPr/>
                    <a:lstStyle/>
                    <a:p>
                      <a:pPr algn="ctr"/>
                      <a:r>
                        <a:rPr lang="pt-BR" sz="1600" dirty="0"/>
                        <a:t>1925-29</a:t>
                      </a:r>
                      <a:endParaRPr lang="pt-BR" sz="1600" b="1" dirty="0">
                        <a:solidFill>
                          <a:srgbClr val="FFFF00"/>
                        </a:solidFill>
                        <a:latin typeface="Arial Narrow" pitchFamily="34" charset="0"/>
                        <a:cs typeface="Arial" pitchFamily="34" charset="0"/>
                      </a:endParaRPr>
                    </a:p>
                  </a:txBody>
                  <a:tcPr marL="68580" marR="68580" marT="34290" marB="34290" anchor="ctr"/>
                </a:tc>
                <a:tc>
                  <a:txBody>
                    <a:bodyPr/>
                    <a:lstStyle/>
                    <a:p>
                      <a:pPr algn="ctr"/>
                      <a:r>
                        <a:rPr lang="pt-BR" sz="1600" dirty="0"/>
                        <a:t>61</a:t>
                      </a:r>
                      <a:endParaRPr lang="pt-BR" sz="1600" b="1" dirty="0">
                        <a:solidFill>
                          <a:srgbClr val="0000CC"/>
                        </a:solidFill>
                        <a:latin typeface="Arial Narrow" pitchFamily="34" charset="0"/>
                        <a:cs typeface="Arial" pitchFamily="34" charset="0"/>
                      </a:endParaRPr>
                    </a:p>
                  </a:txBody>
                  <a:tcPr marL="68580" marR="68580" marT="34290" marB="34290" anchor="ctr"/>
                </a:tc>
                <a:tc>
                  <a:txBody>
                    <a:bodyPr/>
                    <a:lstStyle/>
                    <a:p>
                      <a:pPr algn="ctr"/>
                      <a:r>
                        <a:rPr lang="pt-BR" sz="1600" dirty="0"/>
                        <a:t>39</a:t>
                      </a:r>
                      <a:endParaRPr lang="pt-BR" sz="1600" b="1" dirty="0">
                        <a:solidFill>
                          <a:srgbClr val="0000CC"/>
                        </a:solidFill>
                        <a:latin typeface="Arial Narrow" pitchFamily="34" charset="0"/>
                        <a:cs typeface="Arial" pitchFamily="34" charset="0"/>
                      </a:endParaRPr>
                    </a:p>
                  </a:txBody>
                  <a:tcPr marL="68580" marR="68580" marT="34290" marB="34290" anchor="ctr"/>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1640241381"/>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2">
            <a:extLst>
              <a:ext uri="{FF2B5EF4-FFF2-40B4-BE49-F238E27FC236}">
                <a16:creationId xmlns:a16="http://schemas.microsoft.com/office/drawing/2014/main" id="{C250A5E0-04EE-1242-8763-C5E994FDDBDC}"/>
              </a:ext>
            </a:extLst>
          </p:cNvPr>
          <p:cNvSpPr txBox="1">
            <a:spLocks noGrp="1" noChangeArrowheads="1"/>
          </p:cNvSpPr>
          <p:nvPr>
            <p:ph type="subTitle" idx="1"/>
          </p:nvPr>
        </p:nvSpPr>
        <p:spPr>
          <a:xfrm>
            <a:off x="1091607" y="467391"/>
            <a:ext cx="6960787" cy="410400"/>
          </a:xfrm>
          <a:prstGeom prst="rect">
            <a:avLst/>
          </a:prstGeom>
          <a:noFill/>
          <a:ln>
            <a:noFill/>
          </a:ln>
        </p:spPr>
        <p:txBody>
          <a:bodyPr spcFirstLastPara="1" vert="horz" wrap="square" lIns="68580" tIns="34290" rIns="68580" bIns="34290" rtlCol="0" anchor="b" anchorCtr="0">
            <a:normAutofit fontScale="25000" lnSpcReduction="20000"/>
          </a:bodyPr>
          <a:lstStyle>
            <a:defPPr marR="0" lvl="0" algn="l" rtl="0">
              <a:lnSpc>
                <a:spcPct val="100000"/>
              </a:lnSpc>
              <a:spcBef>
                <a:spcPts val="0"/>
              </a:spcBef>
              <a:spcAft>
                <a:spcPts val="0"/>
              </a:spcAft>
            </a:defPPr>
            <a:lvl1pPr marR="0" lvl="0" algn="ctr" rtl="0">
              <a:lnSpc>
                <a:spcPct val="100000"/>
              </a:lnSpc>
              <a:spcBef>
                <a:spcPts val="0"/>
              </a:spcBef>
              <a:spcAft>
                <a:spcPts val="0"/>
              </a:spcAft>
              <a:buClr>
                <a:schemeClr val="dk2"/>
              </a:buClr>
              <a:buSzPts val="3600"/>
              <a:buFont typeface="Libre Baskerville"/>
              <a:buNone/>
              <a:defRPr sz="7000" b="1" i="0" u="none" strike="noStrike" cap="none">
                <a:solidFill>
                  <a:schemeClr val="dk2"/>
                </a:solidFill>
                <a:latin typeface="Libre Baskerville"/>
                <a:ea typeface="Libre Baskerville"/>
                <a:cs typeface="Libre Baskerville"/>
                <a:sym typeface="Libre Baskerville"/>
              </a:defRPr>
            </a:lvl1pPr>
            <a:lvl2pPr marR="0" lvl="1"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2pPr>
            <a:lvl3pPr marR="0" lvl="2"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3pPr>
            <a:lvl4pPr marR="0" lvl="3"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4pPr>
            <a:lvl5pPr marR="0" lvl="4"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5pPr>
            <a:lvl6pPr marR="0" lvl="5"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6pPr>
            <a:lvl7pPr marR="0" lvl="6"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7pPr>
            <a:lvl8pPr marR="0" lvl="7"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8pPr>
            <a:lvl9pPr marR="0" lvl="8" algn="ctr" rtl="0">
              <a:lnSpc>
                <a:spcPct val="100000"/>
              </a:lnSpc>
              <a:spcBef>
                <a:spcPts val="0"/>
              </a:spcBef>
              <a:spcAft>
                <a:spcPts val="0"/>
              </a:spcAft>
              <a:buClr>
                <a:schemeClr val="lt1"/>
              </a:buClr>
              <a:buSzPts val="3600"/>
              <a:buFont typeface="Arial"/>
              <a:buNone/>
              <a:defRPr sz="3600" b="0" i="0" u="none" strike="noStrike" cap="none">
                <a:solidFill>
                  <a:schemeClr val="lt1"/>
                </a:solidFill>
                <a:latin typeface="Arial"/>
                <a:ea typeface="Arial"/>
                <a:cs typeface="Arial"/>
                <a:sym typeface="Arial"/>
              </a:defRPr>
            </a:lvl9pPr>
          </a:lstStyle>
          <a:p>
            <a:r>
              <a:rPr lang="en-US" dirty="0"/>
              <a:t>Entrada de </a:t>
            </a:r>
            <a:r>
              <a:rPr lang="en-US" dirty="0" err="1"/>
              <a:t>escravos</a:t>
            </a:r>
            <a:r>
              <a:rPr lang="en-US" dirty="0"/>
              <a:t> e </a:t>
            </a:r>
            <a:r>
              <a:rPr lang="en-US" dirty="0" err="1"/>
              <a:t>imigrantes</a:t>
            </a:r>
            <a:r>
              <a:rPr lang="en-US" dirty="0"/>
              <a:t> no </a:t>
            </a:r>
            <a:r>
              <a:rPr lang="en-US" dirty="0" err="1"/>
              <a:t>Brasil</a:t>
            </a:r>
            <a:r>
              <a:rPr lang="en-US" dirty="0"/>
              <a:t>, 1801-1945</a:t>
            </a:r>
          </a:p>
        </p:txBody>
      </p:sp>
      <p:graphicFrame>
        <p:nvGraphicFramePr>
          <p:cNvPr id="4" name="Gráfico 3">
            <a:extLst>
              <a:ext uri="{FF2B5EF4-FFF2-40B4-BE49-F238E27FC236}">
                <a16:creationId xmlns:a16="http://schemas.microsoft.com/office/drawing/2014/main" id="{081719C7-A0ED-F543-AAE2-F96451A07F58}"/>
              </a:ext>
            </a:extLst>
          </p:cNvPr>
          <p:cNvGraphicFramePr>
            <a:graphicFrameLocks/>
          </p:cNvGraphicFramePr>
          <p:nvPr>
            <p:extLst>
              <p:ext uri="{D42A27DB-BD31-4B8C-83A1-F6EECF244321}">
                <p14:modId xmlns:p14="http://schemas.microsoft.com/office/powerpoint/2010/main" val="2439185135"/>
              </p:ext>
            </p:extLst>
          </p:nvPr>
        </p:nvGraphicFramePr>
        <p:xfrm>
          <a:off x="249382" y="1080655"/>
          <a:ext cx="8631382" cy="359545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984770924"/>
      </p:ext>
    </p:extLst>
  </p:cSld>
  <p:clrMapOvr>
    <a:masterClrMapping/>
  </p:clrMapOvr>
  <p:transition spd="med"/>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B9A0A53B-ACC9-7642-B39F-BC3151896DFA}"/>
              </a:ext>
            </a:extLst>
          </p:cNvPr>
          <p:cNvSpPr>
            <a:spLocks noGrp="1"/>
          </p:cNvSpPr>
          <p:nvPr>
            <p:ph type="subTitle" idx="1"/>
          </p:nvPr>
        </p:nvSpPr>
        <p:spPr>
          <a:xfrm>
            <a:off x="1091607" y="4188365"/>
            <a:ext cx="6960787" cy="410400"/>
          </a:xfrm>
        </p:spPr>
        <p:txBody>
          <a:bodyPr>
            <a:normAutofit fontScale="62500" lnSpcReduction="20000"/>
          </a:bodyPr>
          <a:lstStyle/>
          <a:p>
            <a:r>
              <a:rPr lang="pt-BR" dirty="0"/>
              <a:t>SAES, Flávio A. M. de. O término do Escravismo: uma nota sobre a historiografia. Estudos Econômicos, v.12, </a:t>
            </a:r>
            <a:r>
              <a:rPr lang="pt-BR" dirty="0" err="1"/>
              <a:t>n</a:t>
            </a:r>
            <a:r>
              <a:rPr lang="pt-BR" dirty="0"/>
              <a:t>. 3, p. 29-40, set./dez. 1982. </a:t>
            </a:r>
          </a:p>
        </p:txBody>
      </p:sp>
      <p:sp>
        <p:nvSpPr>
          <p:cNvPr id="7" name="Espaço Reservado para Conteúdo 3">
            <a:extLst>
              <a:ext uri="{FF2B5EF4-FFF2-40B4-BE49-F238E27FC236}">
                <a16:creationId xmlns:a16="http://schemas.microsoft.com/office/drawing/2014/main" id="{9C4E75D9-8B02-D34E-957F-2576A7C845F1}"/>
              </a:ext>
            </a:extLst>
          </p:cNvPr>
          <p:cNvSpPr>
            <a:spLocks noGrp="1"/>
          </p:cNvSpPr>
          <p:nvPr>
            <p:ph type="title"/>
          </p:nvPr>
        </p:nvSpPr>
        <p:spPr>
          <a:xfrm>
            <a:off x="1091607" y="783771"/>
            <a:ext cx="6960787" cy="3317965"/>
          </a:xfrm>
        </p:spPr>
        <p:txBody>
          <a:bodyPr/>
          <a:lstStyle/>
          <a:p>
            <a:r>
              <a:rPr lang="pt-BR" dirty="0"/>
              <a:t>O entendimento do término do escravismo no Brasil tem oscilado entre dois níveis explicativos: o da inadequação do trabalho escravo a uma economia mais “progressiva” e o da pura escassez de mão de obra escrava, a exigir formas alternativas de trabalho. </a:t>
            </a:r>
          </a:p>
        </p:txBody>
      </p:sp>
    </p:spTree>
    <p:extLst>
      <p:ext uri="{BB962C8B-B14F-4D97-AF65-F5344CB8AC3E}">
        <p14:creationId xmlns:p14="http://schemas.microsoft.com/office/powerpoint/2010/main" val="25073807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ço Reservado para Texto 4">
            <a:extLst>
              <a:ext uri="{FF2B5EF4-FFF2-40B4-BE49-F238E27FC236}">
                <a16:creationId xmlns:a16="http://schemas.microsoft.com/office/drawing/2014/main" id="{B9A0A53B-ACC9-7642-B39F-BC3151896DFA}"/>
              </a:ext>
            </a:extLst>
          </p:cNvPr>
          <p:cNvSpPr>
            <a:spLocks noGrp="1"/>
          </p:cNvSpPr>
          <p:nvPr>
            <p:ph type="subTitle" idx="1"/>
          </p:nvPr>
        </p:nvSpPr>
        <p:spPr>
          <a:xfrm>
            <a:off x="1092200" y="4187825"/>
            <a:ext cx="6959600" cy="411163"/>
          </a:xfrm>
        </p:spPr>
        <p:txBody>
          <a:bodyPr>
            <a:normAutofit fontScale="62500" lnSpcReduction="20000"/>
          </a:bodyPr>
          <a:lstStyle/>
          <a:p>
            <a:r>
              <a:rPr lang="pt-BR" dirty="0"/>
              <a:t>SAES, Flávio A. M. de. O término do Escravismo: uma nota sobre a historiografia. Estudos Econômicos, v.12, </a:t>
            </a:r>
            <a:r>
              <a:rPr lang="pt-BR" dirty="0" err="1"/>
              <a:t>n</a:t>
            </a:r>
            <a:r>
              <a:rPr lang="pt-BR" dirty="0"/>
              <a:t>. 3, p. 29-40, set./dez. 1982. </a:t>
            </a:r>
          </a:p>
        </p:txBody>
      </p:sp>
      <p:sp>
        <p:nvSpPr>
          <p:cNvPr id="7" name="Espaço Reservado para Conteúdo 3">
            <a:extLst>
              <a:ext uri="{FF2B5EF4-FFF2-40B4-BE49-F238E27FC236}">
                <a16:creationId xmlns:a16="http://schemas.microsoft.com/office/drawing/2014/main" id="{57018CD9-55D2-044C-8513-4A1ABC5527A1}"/>
              </a:ext>
            </a:extLst>
          </p:cNvPr>
          <p:cNvSpPr>
            <a:spLocks noGrp="1"/>
          </p:cNvSpPr>
          <p:nvPr>
            <p:ph type="title"/>
          </p:nvPr>
        </p:nvSpPr>
        <p:spPr>
          <a:xfrm>
            <a:off x="1091607" y="783771"/>
            <a:ext cx="6960787" cy="3317965"/>
          </a:xfrm>
        </p:spPr>
        <p:txBody>
          <a:bodyPr/>
          <a:lstStyle/>
          <a:p>
            <a:r>
              <a:rPr lang="pt-BR" dirty="0"/>
              <a:t>Os argumentos para tanto utilizados devem estar articulados com os dois eventos básicos do processo que leva ao fim do trabalho escravo: a imigração (e a substituição do trabalho escravo pelo livre) e a abolição do escravismo em 1888.</a:t>
            </a:r>
          </a:p>
        </p:txBody>
      </p:sp>
    </p:spTree>
    <p:extLst>
      <p:ext uri="{BB962C8B-B14F-4D97-AF65-F5344CB8AC3E}">
        <p14:creationId xmlns:p14="http://schemas.microsoft.com/office/powerpoint/2010/main" val="805276577"/>
      </p:ext>
    </p:extLst>
  </p:cSld>
  <p:clrMapOvr>
    <a:masterClrMapping/>
  </p:clrMapOvr>
</p:sld>
</file>

<file path=ppt/theme/theme1.xml><?xml version="1.0" encoding="utf-8"?>
<a:theme xmlns:a="http://schemas.openxmlformats.org/drawingml/2006/main" name="Generation of '27 by Slidesgo">
  <a:themeElements>
    <a:clrScheme name="Simple Light">
      <a:dk1>
        <a:srgbClr val="000000"/>
      </a:dk1>
      <a:lt1>
        <a:srgbClr val="FFFFFF"/>
      </a:lt1>
      <a:dk2>
        <a:srgbClr val="7F694C"/>
      </a:dk2>
      <a:lt2>
        <a:srgbClr val="E0DAC8"/>
      </a:lt2>
      <a:accent1>
        <a:srgbClr val="E7D8AC"/>
      </a:accent1>
      <a:accent2>
        <a:srgbClr val="BEB296"/>
      </a:accent2>
      <a:accent3>
        <a:srgbClr val="8A7C5C"/>
      </a:accent3>
      <a:accent4>
        <a:srgbClr val="BB9245"/>
      </a:accent4>
      <a:accent5>
        <a:srgbClr val="D8D0B7"/>
      </a:accent5>
      <a:accent6>
        <a:srgbClr val="FFF1C6"/>
      </a:accent6>
      <a:hlink>
        <a:srgbClr val="7F694C"/>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6273</TotalTime>
  <Words>4432</Words>
  <Application>Microsoft Macintosh PowerPoint</Application>
  <PresentationFormat>Apresentação na tela (16:9)</PresentationFormat>
  <Paragraphs>312</Paragraphs>
  <Slides>74</Slides>
  <Notes>12</Notes>
  <HiddenSlides>0</HiddenSlides>
  <MMClips>0</MMClips>
  <ScaleCrop>false</ScaleCrop>
  <HeadingPairs>
    <vt:vector size="6" baseType="variant">
      <vt:variant>
        <vt:lpstr>Fontes usadas</vt:lpstr>
      </vt:variant>
      <vt:variant>
        <vt:i4>9</vt:i4>
      </vt:variant>
      <vt:variant>
        <vt:lpstr>Tema</vt:lpstr>
      </vt:variant>
      <vt:variant>
        <vt:i4>1</vt:i4>
      </vt:variant>
      <vt:variant>
        <vt:lpstr>Títulos de slides</vt:lpstr>
      </vt:variant>
      <vt:variant>
        <vt:i4>74</vt:i4>
      </vt:variant>
    </vt:vector>
  </HeadingPairs>
  <TitlesOfParts>
    <vt:vector size="84" baseType="lpstr">
      <vt:lpstr>Arial</vt:lpstr>
      <vt:lpstr>Wingdings</vt:lpstr>
      <vt:lpstr>Abel</vt:lpstr>
      <vt:lpstr>Roboto</vt:lpstr>
      <vt:lpstr>Arial Narrow</vt:lpstr>
      <vt:lpstr>Roboto Condensed Light</vt:lpstr>
      <vt:lpstr>Gill Sans MT</vt:lpstr>
      <vt:lpstr>Candara</vt:lpstr>
      <vt:lpstr>Libre Baskerville</vt:lpstr>
      <vt:lpstr>Generation of '27 by Slidesgo</vt:lpstr>
      <vt:lpstr>A transição da mão de obra</vt:lpstr>
      <vt:lpstr>Apresentação do PowerPoint</vt:lpstr>
      <vt:lpstr>Original da Lei Áurea – Lei 3353 de 13 de maio de 1888 – e reprodução enviada às comarcas</vt:lpstr>
      <vt:lpstr>É tempo de irmos acabando  gradualmente até os últimos vestígios  da escravidão entre nós, para que venhamos a formar em poucas gerações uma nação homogênea, sem o que nunca seremos verdadeiramente livres, respeitáveis e felizes. É da maior necessidade ir acabando tanta heterogeneidade física e civil [...]</vt:lpstr>
      <vt:lpstr>Brasil apresentou um desenvolvimento extraordinário da produção a partir do final de década de 1810. Mas essa expansão acelerada praticamente terminou no final da década de 1840. Nas três décadas seguintes, a expansão foi muito lenta. Os principais problemas deste período da história brasileira do café foram a falta de transporte e de mão de obra.</vt:lpstr>
      <vt:lpstr>Apresentação do PowerPoint</vt:lpstr>
      <vt:lpstr>Apresentação do PowerPoint</vt:lpstr>
      <vt:lpstr>O entendimento do término do escravismo no Brasil tem oscilado entre dois níveis explicativos: o da inadequação do trabalho escravo a uma economia mais “progressiva” e o da pura escassez de mão de obra escrava, a exigir formas alternativas de trabalho. </vt:lpstr>
      <vt:lpstr>Os argumentos para tanto utilizados devem estar articulados com os dois eventos básicos do processo que leva ao fim do trabalho escravo: a imigração (e a substituição do trabalho escravo pelo livre) e a abolição do escravismo em 1888.</vt:lpstr>
      <vt:lpstr>Incompatibilidade entre Escravismo e Capitalismo</vt:lpstr>
      <vt:lpstr>Incompatibilidade entre Escravismo e Capitalismo: argumentos</vt:lpstr>
      <vt:lpstr>Término do escravismo por escassez de mão de obra</vt:lpstr>
      <vt:lpstr>Há entretanto, um aspecto importante, que merece ser aqui retomado. Nas duas correntes interpretativas esquematizadas anteriormente, sugere-se terem os fazendeiros de café das áreas mais recentes (Oeste Paulista) papel decisivo na Abolição do Escravismo. </vt:lpstr>
      <vt:lpstr>As razões arroladas variam de acordo com as bases interpretativas: a incompatibilidade entre trabalho escravo e capitalismo (levantada por vários autores) faria com que os agentes da transformação capitalista (os fazendeiros de café do Oeste Paulista) buscassem destruir o escravismo como instituição.</vt:lpstr>
      <vt:lpstr>Já os que vêem na introdução do trabalho livre do imigrante europeu apenas uma forma de enfrentar a escassez de mão de obra encontram no plano político motivos para os fazendeiros do café promoverem a Abolição: para Furtado, a fim de enfraquecer a base de poder da velha aristocracia; para Paula Beiguelman, a fim de favorecer a empresa da imigração por meio de incentivos ao nível de política econômica. </vt:lpstr>
      <vt:lpstr>Mas será que realmente a escravidão é mesmo incompatível com o capitalismo?</vt:lpstr>
      <vt:lpstr>A visão de Caio Prado Júnior</vt:lpstr>
      <vt:lpstr>A visão de Caio Prado Júnior A escravidão é incompatível com o capitalism e vai perdendo sua base moral</vt:lpstr>
      <vt:lpstr>Já nos primeiros anos do séc. XIX a condenação geral do tráfico africano achava-se consumada. Encabeça o movimento a Inglaterra [...]</vt:lpstr>
      <vt:lpstr>Não discutiremos aqui esta brusca mudança de atitude de uma potência que chegou a se envolver em guerras para obter e conservar a prioridade sobre as demais nações no tráfico ultramarino de escravos, e que ainda nos últimos anos do séc. XVIII realizava mais da metade de todo esse comércio. O fato é que a Inglaterra, depois de abolir em 1807 o tráfico nas suas colônias, torna-se o paladino internacional da luta contra ele.</vt:lpstr>
      <vt:lpstr>O escravo corresponde a um capital fixo cujo ciclo tem a duração da vida de um indivíduo; assim sendo, mesmo sem considerar o risco que representa a vida humana, forma um adiantamento a longo prazo de sobretrabalho eventual a ser produzido; e portanto um empate de capital. O assalariado, pelo contrário, fornece aquele sobretrabalho sem adiantamento ou risco algum. Nestas condições, o capitalismo é incompatível com a escravidão;  o capital, permitindo dispensá-la, a exclui. É o que se deu  com o advento da indústria moderna.</vt:lpstr>
      <vt:lpstr>Como Furtado trata a transição???</vt:lpstr>
      <vt:lpstr>A economia brasileira e a demanda por MO</vt:lpstr>
      <vt:lpstr>Observada a abolição de uma perspectiva ampla, comprova-se que a mesma constitui uma medida de caráter mais político que econômico. A escravidão tinha mais importância como base de um sistema regional de poder que como forma de organização da produção.</vt:lpstr>
      <vt:lpstr>A visão de Paula Beiguelman</vt:lpstr>
      <vt:lpstr>A problemática da destruição da escravidão negra na América, no curso do século XIX, costuma ser proposta em termos de um processo de depuração progressiva do capitalismo. [...] É com referência ao capitalismo que se define o escravismo moderno.</vt:lpstr>
      <vt:lpstr>É com referência ao capitalismo que se define o escravismo moderno. Com efeito, ao mesmo tempo que se constitui como analiticamente fundado na existência do trabalho livre, o capitalismo implica histórica ou empiricamente o estabelecimento de uma constelação peculiar que inclui a escravidão negra no momento colonial, como recurso para acumulação de capital.</vt:lpstr>
      <vt:lpstr>Escravismo versus Capitalismo</vt:lpstr>
      <vt:lpstr>[...] temos que o sistema, depois da revolução industrial, tanto pode inserir como dispensar a escravidão, diversamente do que ocorria quando o tráfico [...] era peça relevante no processo de acumulação capitalista.</vt:lpstr>
      <vt:lpstr>Mas se escravidão e capitalismo não são incompatíveis, como explicar o fim do tráfico?</vt:lpstr>
      <vt:lpstr>A extinção do tráfico se insere no processo de competição interna de cada economia açucareira, podendo ser teoricamente referida ao interesse dos plantadores mais antigos em valorizar a escravaria de que dispunham – através da procura por parte das áreas mais novas, carentes de braços, uma vez proibida a entrada de novos escravos importados.</vt:lpstr>
      <vt:lpstr>Do fim do tráfico à abolição A transição no Brasil sob a ótica de Paula Beiguelman</vt:lpstr>
      <vt:lpstr>Extinção do tráfico</vt:lpstr>
      <vt:lpstr>Libertação dos nascituros</vt:lpstr>
      <vt:lpstr>No caso da lei do ventre livre, o papel da Coroa é fundamental já na própria proposição do problema, que é por ela levantado praticamente do nada – para criar um irreversível, posto tratar-se de questão que, uma vez agitada, precisava ser resolvida. Subjetivamente, a Coroa atuava investida da missão de tornar manifesta a repulsa ao escravismo (mal necessário) formulada pela consciência ético-jurídica do país, desde a Independência. Objetivamente, operava como o instrumento histórico através do qual se respondia às exigências estruturais profundas da economia em crescimento</vt:lpstr>
      <vt:lpstr>A iniciativa veio agora da Coroa, embora as razões não sejam claras. [...] Segundo Nabuco, a proposta teve ‘o efeito de um raio caindo de céu sem nuvens. Ninguém esperava tal pronunciamento. Tocar assim na escravidão pareceu a muitos, na perturbação do momento, uma espécie de sacrilégio histórico, de loucura dinástica, de suicídio nacional’. Mas Pedro II manteve a iniciativa e até a promulgação da lei, em setembro de 1871, sua influência foi constante e determinante.”</vt:lpstr>
      <vt:lpstr>Pós-lei do ventre livre</vt:lpstr>
      <vt:lpstr>Abolição</vt:lpstr>
      <vt:lpstr>Paula Beiguelman e a eliminação do trabalho escravo no Brasil</vt:lpstr>
      <vt:lpstr>Imigrantes para o café</vt:lpstr>
      <vt:lpstr>Os fluxos migratórios mundiais</vt:lpstr>
      <vt:lpstr>Apresentação do PowerPoint</vt:lpstr>
      <vt:lpstr>Apresentação do PowerPoint</vt:lpstr>
      <vt:lpstr>A emigração europeia aos EUA nada tinha a ver com a oferta de mão de obra para as grandes plantações. Se bem que estavam interligados os dois movimentos – a expansão das plantações e a corrente migratória europeia – os mesmos constituem sem embargo fenômenos autônomos.  </vt:lpstr>
      <vt:lpstr>A circunstância de que o algodão era um produto volumoso, ocupando grande espaço nos navios, enquanto as manufaturas que importavam os norte-americanos apresentavam uma grande densidade econômica, favoreceu a baixa nos fretes de retorno da Europa para os EUA</vt:lpstr>
      <vt:lpstr>E foi essa baixa dos preços das passagens – em navios cargueiros e semicargueiros – que permitiu se avolumasse de tal forma a emigração espontânea da Europa para os EUA. Contudo, os baixos preços das passagens não seria condição suficiente para que se criasse a grande corrente migratória.   </vt:lpstr>
      <vt:lpstr>O fundamental era que os colonos contavam com um mercado em expansão para vender os seus produtos, expansão erra que era em grande parte um reflexo do desenvolvimento das plantações do sul, à base de trabalho escravo. </vt:lpstr>
      <vt:lpstr>Imigrantes para o Brasil</vt:lpstr>
      <vt:lpstr>Apresentação do PowerPoint</vt:lpstr>
      <vt:lpstr>Apresentação do PowerPoint</vt:lpstr>
      <vt:lpstr>Professor e alunos da Escola Alemã. Rio Claro (SP) , c. 1900. Acervo digital do M.I.</vt:lpstr>
      <vt:lpstr>Legenda: Alojamento e família do imigrante russo Adam Kramin, estabelecido no N.C. Nova Odessa a 19 Junho de 1906. Campinas, 12.Dez.1906. Arquivo do Estado de São Paulo.</vt:lpstr>
      <vt:lpstr>Apresentação do PowerPoint</vt:lpstr>
      <vt:lpstr>Número de italianos entrados em São Paulo, 1874-1889</vt:lpstr>
      <vt:lpstr>Brasil: Imigração total no país e em São Paulo </vt:lpstr>
      <vt:lpstr>Brasil: distribuição percentual por setores de produção da mão-de-obra estrangeira no país, 1872-1920</vt:lpstr>
      <vt:lpstr>A imigração em três momentos</vt:lpstr>
      <vt:lpstr>As colônias criadas em distintas partes do Brasil pelo governo imperial careciam totalmente de fundamento econômico; tinham como razão de ser a crença na superioridade inata do trabalhador europeu, particularmente daqueles cuja “raça” era distinta da dos europeus que haviam colonizado o país. Era essa uma colonização amplamente subsidiada. </vt:lpstr>
      <vt:lpstr>Pagavam-se transporte e gastos de instalação e promoviam-se obras públicas artificiais para dar trabalho aos colonos, obras essas que se prolongavam algumas vezes de forma absurda. E, quase sempre, quando, após vultosos gastos, se deixava a colônia entregue a suas próprias forças, ela tendia a definhar, involuindo em simples economia de subsistência. </vt:lpstr>
      <vt:lpstr>Sistema de parceria</vt:lpstr>
      <vt:lpstr>A revolta da fazenda Ibicaba</vt:lpstr>
      <vt:lpstr>Ibicaba não tinha somente alemães e suíços. Vergueiro e Cia. ali introduziram espanhóis e portugueses, que contavam com o idioma a favorece-los. Por ocasião dos conflitos de 1856 e 1857, os colonos da península não participaram do movimento e não ficaram solidários com os suíços e alemães.</vt:lpstr>
      <vt:lpstr>Problemas</vt:lpstr>
      <vt:lpstr>As dívidas</vt:lpstr>
      <vt:lpstr>“Depois da rebelião de Ibicaba” descrita com tanta vivacidade pelo colono Thomaz Davatz, cessou quase bruscamente o engajamento de imigrantes para as colônias de parceria. E com isso o regime idealizado por Vergueiro ficou condenado a desaparecer antes do esperado.</vt:lpstr>
      <vt:lpstr>Três anos depois, em 1860, ainda vegetavam na província 29 colônias baseadas nesse sistema. Já em 1870 seu número estava reduzido a treze, sendo que algumas tinham perdido muito de progressivamente desde a sublevação ou desde a morte do Senador Vergueiro.</vt:lpstr>
      <vt:lpstr>A modificação do sistema</vt:lpstr>
      <vt:lpstr>Apresentação do PowerPoint</vt:lpstr>
      <vt:lpstr>A imigração subsidiada</vt:lpstr>
      <vt:lpstr>Com a finalidade de promover a imigração mediante os favores concedidos pela lei de 1871 foi fundada a Associação Auxiliadora da Colonização e Emigração para a Província de São Paulo. A Província não poupou esforços, principalmente depois de 1880, para atrair imigrantes [...] prova disso temos nas somas gastas com os serviços de imigração e nas leis [...] que ampliaram os meios de ação do governo e regularizaram o serviço de imigração.  </vt:lpstr>
      <vt:lpstr>Como na Província de São Paulo todos se preocupassem com a imigração, surgiram em várias cidades associações tendentes a promovê-la ou a prestar auxílio aos imigrantes. Entre estas destaca-se a Sociedade Promotora de Imigração, que prestou grandes serviços à Província [...] Em 1887, por exemplo, São Paulo despendeu 3.202:891$704 para os serviços de imigração. As somas gastas foram em parte fornecidas por impostos sobre escravos. </vt:lpstr>
      <vt:lpstr>Imigração subvencionada, 1888-1915</vt:lpstr>
      <vt:lpstr>Imigração para São Paulo</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Generation of ‘27 </dc:title>
  <cp:lastModifiedBy>Luciana Suarez Galvão</cp:lastModifiedBy>
  <cp:revision>39</cp:revision>
  <dcterms:modified xsi:type="dcterms:W3CDTF">2021-11-16T21:02:45Z</dcterms:modified>
</cp:coreProperties>
</file>