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38"/>
  </p:handoutMasterIdLst>
  <p:sldIdLst>
    <p:sldId id="256" r:id="rId3"/>
    <p:sldId id="257" r:id="rId4"/>
    <p:sldId id="260" r:id="rId5"/>
    <p:sldId id="283" r:id="rId6"/>
    <p:sldId id="261" r:id="rId7"/>
    <p:sldId id="293" r:id="rId8"/>
    <p:sldId id="282" r:id="rId9"/>
    <p:sldId id="270" r:id="rId10"/>
    <p:sldId id="294" r:id="rId11"/>
    <p:sldId id="295" r:id="rId12"/>
    <p:sldId id="264" r:id="rId13"/>
    <p:sldId id="265" r:id="rId14"/>
    <p:sldId id="284" r:id="rId15"/>
    <p:sldId id="286" r:id="rId16"/>
    <p:sldId id="297" r:id="rId17"/>
    <p:sldId id="289" r:id="rId18"/>
    <p:sldId id="266" r:id="rId19"/>
    <p:sldId id="291" r:id="rId20"/>
    <p:sldId id="267" r:id="rId21"/>
    <p:sldId id="296" r:id="rId22"/>
    <p:sldId id="288" r:id="rId23"/>
    <p:sldId id="268" r:id="rId24"/>
    <p:sldId id="290" r:id="rId25"/>
    <p:sldId id="298" r:id="rId26"/>
    <p:sldId id="269" r:id="rId27"/>
    <p:sldId id="275" r:id="rId28"/>
    <p:sldId id="280" r:id="rId29"/>
    <p:sldId id="305" r:id="rId30"/>
    <p:sldId id="279" r:id="rId31"/>
    <p:sldId id="304" r:id="rId32"/>
    <p:sldId id="276" r:id="rId33"/>
    <p:sldId id="281" r:id="rId34"/>
    <p:sldId id="302" r:id="rId35"/>
    <p:sldId id="301" r:id="rId36"/>
    <p:sldId id="259" r:id="rId37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33"/>
    <a:srgbClr val="33CCFF"/>
    <a:srgbClr val="FF99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1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79D3ED-1FBE-4432-B4B9-DF0B7E8A9AC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58C5-2992-4121-B1B6-2176946B28D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93D5-D4E8-4E56-8D34-670A2C2AF60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BB3-D48C-49E6-B2E7-B5D007AE641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A51F25-D654-4A2E-9449-13538181E32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25CD-8F89-4534-9876-17711050B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FFB8-531B-4560-9735-B61C4D7DD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151E-DEC5-460D-A357-A87931CBA5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B5A7-3A29-48B7-AA31-C81A3E2F72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A5D7-B35F-4B43-89DA-48DCEBAFF8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A45D-5DBF-4413-B5BF-A612F351D6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A6A1-7B82-4565-B9B9-FAF29F9781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175C-AE79-4DE7-8C7C-6806B3A29D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92D1-B03F-476D-A6DE-C771D608EA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7241-0475-4283-8817-DDEF788D69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7E1F-A908-4717-999E-235A1DD23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4B39-BD39-4902-B894-DE244BE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9476-423C-4BE2-A3E7-0B3AB2CACF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685B-2E79-44FC-8E78-64B74074EA7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E59B-7DE6-4D0F-BCD1-1A2D0873AC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6253-322F-4407-92CD-9D584A86AA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B5DA-C5E7-4777-918E-D42BCBDBC12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0C84-75F4-4F74-BF19-9AB96FACF7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8AE8-743B-479A-A190-167D6B19BA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7C17-F85E-4DC8-A4A1-7893C69E51B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02764A-24F5-46BB-9E22-D21A80F4EE3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0565133-B034-4D64-8236-CF67F69B7E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92275" y="2205038"/>
            <a:ext cx="5759450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632700" cy="2376487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pt-BR" sz="3200">
                <a:latin typeface="Tw Cen MT Condensed Extra Bold" pitchFamily="34" charset="0"/>
              </a:rPr>
              <a:t>Métodos de amostragem</a:t>
            </a:r>
            <a:br>
              <a:rPr lang="pt-BR" sz="3200">
                <a:latin typeface="Tw Cen MT Condensed Extra Bold" pitchFamily="34" charset="0"/>
              </a:rPr>
            </a:br>
            <a:r>
              <a:rPr lang="pt-BR" sz="3200">
                <a:latin typeface="Tw Cen MT Condensed Extra Bold" pitchFamily="34" charset="0"/>
              </a:rPr>
              <a:t>Cálculo do tamanho de amostra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5300" y="5518150"/>
            <a:ext cx="5614988" cy="863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sz="2000" dirty="0" smtClean="0">
                <a:latin typeface="Tw Cen MT Condensed Extra Bold" pitchFamily="34" charset="0"/>
              </a:rPr>
              <a:t>Prof. Grisi</a:t>
            </a:r>
          </a:p>
          <a:p>
            <a:pPr>
              <a:lnSpc>
                <a:spcPct val="130000"/>
              </a:lnSpc>
            </a:pPr>
            <a:r>
              <a:rPr lang="pt-BR" sz="2000" dirty="0" smtClean="0">
                <a:latin typeface="Tw Cen MT Condensed Extra Bold" pitchFamily="34" charset="0"/>
              </a:rPr>
              <a:t>e Prof. Mauro Borba (UFRGS)</a:t>
            </a:r>
            <a:endParaRPr lang="pt-BR" sz="2000" dirty="0">
              <a:latin typeface="Tw Cen MT Condensed Extra Bold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50" y="404813"/>
            <a:ext cx="8569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pt-BR" sz="2000">
                <a:latin typeface="Tw Cen MT Condensed Extra Bold" pitchFamily="34" charset="0"/>
              </a:rPr>
              <a:t>Universidade de São Paulo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pt-BR" sz="2000">
                <a:latin typeface="Tw Cen MT Condensed Extra Bold" pitchFamily="34" charset="0"/>
              </a:rPr>
              <a:t>Faculdade de Medicina Veterinária e Zootecnia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pt-BR" sz="2000">
                <a:latin typeface="Tw Cen MT Condensed Extra Bold" pitchFamily="34" charset="0"/>
              </a:rPr>
              <a:t>VPS126 - Métodos Quantitativos em Medicina Veterinária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 algn="just">
              <a:lnSpc>
                <a:spcPct val="130000"/>
              </a:lnSpc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Aplicações de amostragem em Medicina Veterinária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pt-BR" sz="1800">
              <a:latin typeface="Tw Cen MT Condensed Extra Bold" pitchFamily="34" charset="0"/>
            </a:endParaRP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Caracterização da população de cães e gatos domiciliados em São Paulo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Detecção dos fatores de risco de lesões musculares em cavalos de corrida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Estimação de animais e propriedades positivas para a brucelose bovina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Detecção da prevalência de </a:t>
            </a:r>
            <a:r>
              <a:rPr lang="pt-BR" sz="2000" i="1">
                <a:latin typeface="Tw Cen MT Condensed Extra Bold" pitchFamily="34" charset="0"/>
              </a:rPr>
              <a:t>Salmonella </a:t>
            </a:r>
            <a:r>
              <a:rPr lang="pt-BR" sz="2000">
                <a:latin typeface="Tw Cen MT Condensed Extra Bold" pitchFamily="34" charset="0"/>
              </a:rPr>
              <a:t>spp.</a:t>
            </a:r>
            <a:r>
              <a:rPr lang="pt-BR" sz="2000" i="1">
                <a:latin typeface="Tw Cen MT Condensed Extra Bold" pitchFamily="34" charset="0"/>
              </a:rPr>
              <a:t> </a:t>
            </a:r>
            <a:r>
              <a:rPr lang="pt-BR" sz="2000">
                <a:latin typeface="Tw Cen MT Condensed Extra Bold" pitchFamily="34" charset="0"/>
              </a:rPr>
              <a:t>em granjas de suínos utilizando alimentação seca ou líquida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Estimação da densidade de aves criadas em sistema fundo de quintal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Detecção sorológica de agentes infecciosos em animais selvagens</a:t>
            </a:r>
          </a:p>
          <a:p>
            <a:pPr marL="609600" indent="-609600"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Quantificação da densidade populacional de camarões em viveiros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Tipos de amostra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Amostras não-probabilísticas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Critério de escolha é definido pelo investigador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Não são necessariamente representativas da população alvo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Não permitem a comprovação de hipóteses</a:t>
            </a:r>
          </a:p>
          <a:p>
            <a:pPr marL="1371600" lvl="2" indent="-457200"/>
            <a:r>
              <a:rPr lang="pt-BR" sz="2000">
                <a:latin typeface="Tw Cen MT Condensed Extra Bold" pitchFamily="34" charset="0"/>
              </a:rPr>
              <a:t>Mas permitem a geração de hipóteses</a:t>
            </a:r>
          </a:p>
          <a:p>
            <a:pPr marL="1371600" lvl="2" indent="-457200">
              <a:buFontTx/>
              <a:buNone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Cada unidade amostral tem probabilidade igual de ser selecionada  (base da amostra aleatória)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São representativas da população alvo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Tipos de amostra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Amostras não-probabilísticas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de conveniência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intencional</a:t>
            </a:r>
          </a:p>
          <a:p>
            <a:pPr marL="990600" lvl="1" indent="-533400">
              <a:buFontTx/>
              <a:buNone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sistemática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estratificada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por aglomerados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Amostra multi-estágio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por conveniência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Seleção de unidades amostrais mais acessíveis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Obtenção de informações de forma mais simples e rápida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Cuidado ao extrapolar resultados para a população alvo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Ex.: estudo de câncer de mama em cães atendidos em um      determinado hospital veterinário</a:t>
            </a:r>
          </a:p>
          <a:p>
            <a:pPr marL="990600" lvl="1" indent="-533400"/>
            <a:endParaRPr lang="pt-BR" sz="1600">
              <a:latin typeface="Tw Cen MT Condensed Extra Bold" pitchFamily="34" charset="0"/>
            </a:endParaRP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intencional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Seleção intencional e subjetiva de unidades amostrais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Cuidado ao extrapolar resultados para a população alvo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Ex.: estudo de produção de leite em bovinos participantes de uma      feira agropecuária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aleatória simples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Cada unidade amostral da população tem a mesma, e conhecida, probabilidade de ser selecionada a partir de um quadro amostral</a:t>
            </a:r>
          </a:p>
          <a:p>
            <a:pPr marL="1371600" lvl="2" indent="-457200"/>
            <a:endParaRPr lang="pt-BR" sz="1800">
              <a:latin typeface="Tw Cen MT Condensed Extra Bold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1. Numeração de todos os indivíduos da população de estudo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2. Seleção do número necessário de indivíduos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3. Escolha dos indivíduos</a:t>
            </a:r>
          </a:p>
          <a:p>
            <a:pPr marL="1752600" lvl="3" indent="-381000"/>
            <a:r>
              <a:rPr lang="pt-BR" sz="1800">
                <a:latin typeface="Tw Cen MT Condensed Extra Bold" pitchFamily="34" charset="0"/>
              </a:rPr>
              <a:t>Sorteio</a:t>
            </a:r>
          </a:p>
          <a:p>
            <a:pPr marL="1752600" lvl="3" indent="-381000"/>
            <a:r>
              <a:rPr lang="pt-BR" sz="1800">
                <a:latin typeface="Tw Cen MT Condensed Extra Bold" pitchFamily="34" charset="0"/>
              </a:rPr>
              <a:t>Tabela de números aleatórios</a:t>
            </a:r>
          </a:p>
          <a:p>
            <a:pPr marL="1752600" lvl="3" indent="-381000"/>
            <a:r>
              <a:rPr lang="pt-BR" sz="1800">
                <a:latin typeface="Tw Cen MT Condensed Extra Bold" pitchFamily="34" charset="0"/>
              </a:rPr>
              <a:t>Geração de números aleatórios no computador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37" name="Rectangle 841"/>
          <p:cNvSpPr>
            <a:spLocks noChangeArrowheads="1"/>
          </p:cNvSpPr>
          <p:nvPr/>
        </p:nvSpPr>
        <p:spPr bwMode="auto">
          <a:xfrm>
            <a:off x="684213" y="1196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8" name="Rectangle 842"/>
          <p:cNvSpPr>
            <a:spLocks noChangeArrowheads="1"/>
          </p:cNvSpPr>
          <p:nvPr/>
        </p:nvSpPr>
        <p:spPr bwMode="auto">
          <a:xfrm>
            <a:off x="684213" y="1916113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9" name="Rectangle 843"/>
          <p:cNvSpPr>
            <a:spLocks noChangeArrowheads="1"/>
          </p:cNvSpPr>
          <p:nvPr/>
        </p:nvSpPr>
        <p:spPr bwMode="auto">
          <a:xfrm>
            <a:off x="684213" y="3355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0" name="Rectangle 844"/>
          <p:cNvSpPr>
            <a:spLocks noChangeArrowheads="1"/>
          </p:cNvSpPr>
          <p:nvPr/>
        </p:nvSpPr>
        <p:spPr bwMode="auto">
          <a:xfrm>
            <a:off x="684213" y="5589588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1" name="Rectangle 845"/>
          <p:cNvSpPr>
            <a:spLocks noChangeArrowheads="1"/>
          </p:cNvSpPr>
          <p:nvPr/>
        </p:nvSpPr>
        <p:spPr bwMode="auto">
          <a:xfrm>
            <a:off x="684213" y="5948363"/>
            <a:ext cx="77041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6136" name="Group 840"/>
          <p:cNvGraphicFramePr>
            <a:graphicFrameLocks noGrp="1"/>
          </p:cNvGraphicFramePr>
          <p:nvPr/>
        </p:nvGraphicFramePr>
        <p:xfrm>
          <a:off x="684213" y="827088"/>
          <a:ext cx="7704137" cy="5852160"/>
        </p:xfrm>
        <a:graphic>
          <a:graphicData uri="http://schemas.openxmlformats.org/drawingml/2006/table">
            <a:tbl>
              <a:tblPr/>
              <a:tblGrid>
                <a:gridCol w="1284287"/>
                <a:gridCol w="1284288"/>
                <a:gridCol w="1284287"/>
                <a:gridCol w="1282700"/>
                <a:gridCol w="1284288"/>
                <a:gridCol w="12842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Nome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Peso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Idade (anos)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Sexo (M/F)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Espécie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Raça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Sansão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SRD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Pepe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Poodle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Pamela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29,1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Afganhound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Nick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15,6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Lucas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14,5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July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3,75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Bishon Frisè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Bree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Guga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Spike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Biba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Sky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21,8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Chow chow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Duque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Votan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Dique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27,4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Collie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Pituca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Daschound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143" name="Text Box 847"/>
          <p:cNvSpPr txBox="1">
            <a:spLocks noChangeArrowheads="1"/>
          </p:cNvSpPr>
          <p:nvPr/>
        </p:nvSpPr>
        <p:spPr bwMode="auto">
          <a:xfrm>
            <a:off x="755650" y="325438"/>
            <a:ext cx="748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Tabela. População de estudo de 15 cães. Amostrar aleatoriamente 5 cães.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37" grpId="0" animBg="1"/>
      <p:bldP spid="56138" grpId="0" animBg="1"/>
      <p:bldP spid="56139" grpId="0" animBg="1"/>
      <p:bldP spid="56140" grpId="0" animBg="1"/>
      <p:bldP spid="56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sistemática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As unidades amostrais são selecionados em intervalos iguais, que podem ser definidos inicialmente, sendo a primeira selecionada ao acaso</a:t>
            </a:r>
          </a:p>
          <a:p>
            <a:pPr marL="990600" lvl="1" indent="-533400"/>
            <a:endParaRPr lang="pt-BR" sz="18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I = N / n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I = intervalo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N = tamanho da população alvo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n = número de indivíduos a selecionar</a:t>
            </a:r>
          </a:p>
          <a:p>
            <a:pPr marL="1371600" lvl="2" indent="-457200"/>
            <a:endParaRPr lang="pt-BR" sz="18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Útil em algumas situações de campo quando 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não se dispõe da numeração de todos os indivíduos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é difícil individualizar o animal correspondente ao número selecionado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345238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http://earth.google.com/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250825" y="260350"/>
            <a:ext cx="8642350" cy="6048375"/>
            <a:chOff x="158" y="164"/>
            <a:chExt cx="5444" cy="3810"/>
          </a:xfrm>
        </p:grpSpPr>
        <p:pic>
          <p:nvPicPr>
            <p:cNvPr id="1433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16478" t="6476" b="4237"/>
            <a:stretch>
              <a:fillRect/>
            </a:stretch>
          </p:blipFill>
          <p:spPr bwMode="auto">
            <a:xfrm>
              <a:off x="158" y="164"/>
              <a:ext cx="5444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2018" y="2659"/>
              <a:ext cx="318" cy="9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2017" y="346"/>
              <a:ext cx="500" cy="2404"/>
              <a:chOff x="2018" y="346"/>
              <a:chExt cx="500" cy="2404"/>
            </a:xfrm>
          </p:grpSpPr>
          <p:grpSp>
            <p:nvGrpSpPr>
              <p:cNvPr id="14344" name="Group 8"/>
              <p:cNvGrpSpPr>
                <a:grpSpLocks/>
              </p:cNvGrpSpPr>
              <p:nvPr/>
            </p:nvGrpSpPr>
            <p:grpSpPr bwMode="auto">
              <a:xfrm>
                <a:off x="2018" y="346"/>
                <a:ext cx="499" cy="2404"/>
                <a:chOff x="2018" y="346"/>
                <a:chExt cx="499" cy="2404"/>
              </a:xfrm>
            </p:grpSpPr>
            <p:sp>
              <p:nvSpPr>
                <p:cNvPr id="14340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2018" y="346"/>
                  <a:ext cx="182" cy="2404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335" y="391"/>
                  <a:ext cx="182" cy="2268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343" name="Line 7"/>
              <p:cNvSpPr>
                <a:spLocks noChangeShapeType="1"/>
              </p:cNvSpPr>
              <p:nvPr/>
            </p:nvSpPr>
            <p:spPr bwMode="auto">
              <a:xfrm>
                <a:off x="2200" y="346"/>
                <a:ext cx="318" cy="45"/>
              </a:xfrm>
              <a:prstGeom prst="line">
                <a:avLst/>
              </a:prstGeom>
              <a:noFill/>
              <a:ln w="857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estratificada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Permite uma representação adequada de todos os grupos da população alvo na composição final da amostra</a:t>
            </a:r>
          </a:p>
          <a:p>
            <a:pPr marL="990600" lvl="1" indent="-533400"/>
            <a:endParaRPr lang="pt-BR" sz="1800">
              <a:latin typeface="Tw Cen MT Condensed Extra Bold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	</a:t>
            </a:r>
            <a:r>
              <a:rPr lang="pt-BR" sz="2000">
                <a:latin typeface="Tw Cen MT Condensed Extra Bold" pitchFamily="34" charset="0"/>
              </a:rPr>
              <a:t>1. A população alvo é subdividida em grupos (estratos) com base em características importantes para o estudo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2. Os indivíduos em cada estrato são selecionados aleatoriamente  (várias amostras simples aleatórias)</a:t>
            </a:r>
          </a:p>
          <a:p>
            <a:pPr marL="990600" lvl="1" indent="-533400">
              <a:buFontTx/>
              <a:buNone/>
            </a:pPr>
            <a:endParaRPr lang="pt-BR" sz="18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Diminui os efeitos (sub ou superestimação) de uma amostra simples aleatória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Deve-se conhecer antecipadamente a composição da população em relação a essas características</a:t>
            </a: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971550" y="404813"/>
            <a:ext cx="7416800" cy="5761037"/>
            <a:chOff x="612" y="255"/>
            <a:chExt cx="4672" cy="3629"/>
          </a:xfrm>
        </p:grpSpPr>
        <p:pic>
          <p:nvPicPr>
            <p:cNvPr id="1536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8701" t="14127" r="16756" b="6606"/>
            <a:stretch>
              <a:fillRect/>
            </a:stretch>
          </p:blipFill>
          <p:spPr bwMode="auto">
            <a:xfrm>
              <a:off x="612" y="255"/>
              <a:ext cx="4672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3" name="Text Box 5"/>
            <p:cNvSpPr txBox="1">
              <a:spLocks noChangeArrowheads="1"/>
            </p:cNvSpPr>
            <p:nvPr/>
          </p:nvSpPr>
          <p:spPr bwMode="auto">
            <a:xfrm>
              <a:off x="1870" y="1389"/>
              <a:ext cx="196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Estratificação por raça</a:t>
              </a:r>
            </a:p>
          </p:txBody>
        </p:sp>
        <p:sp>
          <p:nvSpPr>
            <p:cNvPr id="15364" name="Text Box 6"/>
            <p:cNvSpPr txBox="1">
              <a:spLocks noChangeArrowheads="1"/>
            </p:cNvSpPr>
            <p:nvPr/>
          </p:nvSpPr>
          <p:spPr bwMode="auto">
            <a:xfrm>
              <a:off x="1610" y="2953"/>
              <a:ext cx="90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A</a:t>
              </a:r>
            </a:p>
          </p:txBody>
        </p:sp>
        <p:sp>
          <p:nvSpPr>
            <p:cNvPr id="15365" name="Text Box 7"/>
            <p:cNvSpPr txBox="1">
              <a:spLocks noChangeArrowheads="1"/>
            </p:cNvSpPr>
            <p:nvPr/>
          </p:nvSpPr>
          <p:spPr bwMode="auto">
            <a:xfrm>
              <a:off x="3515" y="2976"/>
              <a:ext cx="108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B</a:t>
              </a:r>
            </a:p>
          </p:txBody>
        </p:sp>
        <p:sp>
          <p:nvSpPr>
            <p:cNvPr id="15366" name="Text Box 8"/>
            <p:cNvSpPr txBox="1">
              <a:spLocks noChangeArrowheads="1"/>
            </p:cNvSpPr>
            <p:nvPr/>
          </p:nvSpPr>
          <p:spPr bwMode="auto">
            <a:xfrm>
              <a:off x="1229" y="3430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  <p:sp>
          <p:nvSpPr>
            <p:cNvPr id="15367" name="Text Box 9"/>
            <p:cNvSpPr txBox="1">
              <a:spLocks noChangeArrowheads="1"/>
            </p:cNvSpPr>
            <p:nvPr/>
          </p:nvSpPr>
          <p:spPr bwMode="auto">
            <a:xfrm>
              <a:off x="3288" y="3442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55650" y="6437313"/>
            <a:ext cx="756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latin typeface="Tw Cen MT Condensed Extra Bold" pitchFamily="34" charset="0"/>
              </a:rPr>
              <a:t>Adaptado de: PFEIFFER, D. Veterinary Epidemiology - An Introduction.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Roteiro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pt-BR" sz="2400">
                <a:latin typeface="Tw Cen MT Condensed Extra Bold" pitchFamily="34" charset="0"/>
              </a:rPr>
              <a:t>Introdução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População x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Definições e composição da amostra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>
                <a:latin typeface="Tw Cen MT Condensed Extra Bold" pitchFamily="34" charset="0"/>
              </a:rPr>
              <a:t>Métodos de amostragem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Amostras probabilísticas e não-probabilísticas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Principais métodos de amostragem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>
                <a:latin typeface="Tw Cen MT Condensed Extra Bold" pitchFamily="34" charset="0"/>
              </a:rPr>
              <a:t>Cálculo do tamanho de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Estimativa de média e prevalência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Detecção de doença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67" name="Group 115"/>
          <p:cNvGraphicFramePr>
            <a:graphicFrameLocks noGrp="1"/>
          </p:cNvGraphicFramePr>
          <p:nvPr>
            <p:ph/>
          </p:nvPr>
        </p:nvGraphicFramePr>
        <p:xfrm>
          <a:off x="468313" y="1628775"/>
          <a:ext cx="8229600" cy="28495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Região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de vacas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amostrado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Devon e Cornwall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 x 0,05 = 15.132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Sul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 x 0,05 = 23.474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Gales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 x 0,05 = 17.117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Norte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 x 0,05 = 13.692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1.388.317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69.415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539750" y="404813"/>
            <a:ext cx="7993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Tabela. Amostragem estratificada de vacas em diferentes regiões da Grã-Bretanha, baseada em amostragem de 5% do total das vacas.                                      (Dados extraídos de Wilson </a:t>
            </a:r>
            <a:r>
              <a:rPr lang="pt-BR" sz="2000" i="1">
                <a:latin typeface="Tw Cen MT Condensed Extra Bold" pitchFamily="34" charset="0"/>
              </a:rPr>
              <a:t>et al.</a:t>
            </a:r>
            <a:r>
              <a:rPr lang="pt-BR" sz="2000">
                <a:latin typeface="Tw Cen MT Condensed Extra Bold" pitchFamily="34" charset="0"/>
              </a:rPr>
              <a:t> 1983)</a:t>
            </a:r>
          </a:p>
        </p:txBody>
      </p:sp>
      <p:sp>
        <p:nvSpPr>
          <p:cNvPr id="49268" name="Text Box 116"/>
          <p:cNvSpPr txBox="1">
            <a:spLocks noChangeArrowheads="1"/>
          </p:cNvSpPr>
          <p:nvPr/>
        </p:nvSpPr>
        <p:spPr bwMode="auto">
          <a:xfrm>
            <a:off x="539750" y="4687888"/>
            <a:ext cx="7993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latin typeface="Tw Cen MT Condensed Extra Bold" pitchFamily="34" charset="0"/>
              </a:rPr>
              <a:t>Adaptado de: THRUSFIELD, M. Epidemiologia Veterinária. p. 227.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pt-BR" sz="2400">
                <a:latin typeface="Tw Cen MT Condensed Extra Bold" pitchFamily="34" charset="0"/>
              </a:rPr>
              <a:t>Amostragem por aglomerados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Aplicação em nível agregado (grupo) de unidades individuais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Indivíduo continua sendo a unidade de interesse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Unidade amostral transforma-se em grupo de indivíduos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Amostragem de grupo em um estágio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Amostragem de todos os indivíduos nos grupos selecionados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Amostragem de grupo em dois estágios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Tw Cen MT Condensed Extra Bold" pitchFamily="34" charset="0"/>
              </a:rPr>
              <a:t>Amostragem de alguns indivíduos nos grupos selecionados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562350" y="369888"/>
            <a:ext cx="5473700" cy="4787900"/>
            <a:chOff x="1973" y="210"/>
            <a:chExt cx="3448" cy="3016"/>
          </a:xfrm>
        </p:grpSpPr>
        <p:pic>
          <p:nvPicPr>
            <p:cNvPr id="1638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7798" t="15842" r="10120" b="21507"/>
            <a:stretch>
              <a:fillRect/>
            </a:stretch>
          </p:blipFill>
          <p:spPr bwMode="auto">
            <a:xfrm>
              <a:off x="1973" y="210"/>
              <a:ext cx="3448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2835" y="2976"/>
              <a:ext cx="1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Tw Cen MT Condensed Extra Bold" pitchFamily="34" charset="0"/>
                  <a:cs typeface="Arial" charset="0"/>
                </a:rPr>
                <a:t>Porca = aglomerado de leitões</a:t>
              </a:r>
            </a:p>
          </p:txBody>
        </p:sp>
      </p:grp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23850" y="269875"/>
            <a:ext cx="51117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Qual a prevalência de </a:t>
            </a:r>
            <a:r>
              <a:rPr lang="pt-BR" sz="2000" i="1" dirty="0">
                <a:latin typeface="Tw Cen MT Condensed Extra Bold" pitchFamily="34" charset="0"/>
                <a:cs typeface="Arial" charset="0"/>
              </a:rPr>
              <a:t>E. coli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 em leitões?</a:t>
            </a:r>
          </a:p>
          <a:p>
            <a:pPr>
              <a:lnSpc>
                <a:spcPct val="170000"/>
              </a:lnSpc>
            </a:pPr>
            <a:endParaRPr lang="pt-BR" sz="2000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 de 30 leitões</a:t>
            </a:r>
          </a:p>
          <a:p>
            <a:pPr>
              <a:lnSpc>
                <a:spcPct val="170000"/>
              </a:lnSpc>
            </a:pPr>
            <a:r>
              <a:rPr lang="pt-BR" sz="2000" b="1" dirty="0">
                <a:latin typeface="Tw Cen MT Condensed Extra Bold" pitchFamily="34" charset="0"/>
                <a:cs typeface="Arial" charset="0"/>
                <a:sym typeface="Symbol" pitchFamily="18" charset="2"/>
              </a:rPr>
              <a:t>              </a:t>
            </a: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9 leitões por porca</a:t>
            </a:r>
          </a:p>
          <a:p>
            <a:pPr>
              <a:lnSpc>
                <a:spcPct val="170000"/>
              </a:lnSpc>
            </a:pPr>
            <a:r>
              <a:rPr lang="pt-BR" b="1" dirty="0">
                <a:sym typeface="Symbol" pitchFamily="18" charset="2"/>
              </a:rPr>
              <a:t>              </a:t>
            </a:r>
            <a:endParaRPr lang="pt-BR" sz="2000" b="1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Amostrar </a:t>
            </a:r>
            <a:r>
              <a:rPr lang="pt-BR" sz="2000" dirty="0" smtClean="0">
                <a:latin typeface="Tw Cen MT Condensed Extra Bold" pitchFamily="34" charset="0"/>
                <a:cs typeface="Arial" charset="0"/>
              </a:rPr>
              <a:t>4 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porcas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92500" y="5300663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latin typeface="Tw Cen MT Condensed Extra Bold" pitchFamily="34" charset="0"/>
              </a:rPr>
              <a:t>Adaptado de: PFEIFFER, D. Veterinary Epidemiology - An Introduction. 2002.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11188" y="584676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Desvantagem: grande variação inter-aglomerados e pequena variação intra-aglomerados resultará em estimativas enviesadas (variância elevada).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Métodos de amostragem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 multi-estágios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Deve ser efetuada em dois ou mais estágios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Em cada estágio pode ser aplicado um dos métodos vistos anteriormente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Método aplicado em estudos amostrais em grande escala, com populações heterogêneas</a:t>
            </a:r>
          </a:p>
          <a:p>
            <a:pPr marL="990600" lvl="1" indent="-533400"/>
            <a:endParaRPr lang="pt-BR" sz="1800">
              <a:latin typeface="Tw Cen MT Condensed Extra Bold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1. Amostrar determinadas regiões administrativas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2. Amostrar fazendas leiteiras em cada região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Tw Cen MT Condensed Extra Bold" pitchFamily="34" charset="0"/>
              </a:rPr>
              <a:t>	3. Amostrar vacas em cada fazenda</a:t>
            </a:r>
          </a:p>
          <a:p>
            <a:pPr marL="609600" indent="-609600"/>
            <a:endParaRPr lang="pt-BR" sz="2000"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>
                <a:latin typeface="Tw Cen MT Condensed Extra Bold" pitchFamily="34" charset="0"/>
              </a:rPr>
              <a:t>Estimativa de animais e propriedades positivas para a brucelose bovina</a:t>
            </a:r>
          </a:p>
          <a:p>
            <a:pPr algn="just">
              <a:lnSpc>
                <a:spcPct val="130000"/>
              </a:lnSpc>
              <a:buFontTx/>
              <a:buNone/>
            </a:pPr>
            <a:endParaRPr lang="pt-BR" sz="2000">
              <a:latin typeface="Tw Cen MT Condensed Extra Bold" pitchFamily="34" charset="0"/>
            </a:endParaRPr>
          </a:p>
        </p:txBody>
      </p:sp>
      <p:pic>
        <p:nvPicPr>
          <p:cNvPr id="56342" name="Picture 22" descr="circuitos1"/>
          <p:cNvPicPr>
            <a:picLocks noChangeAspect="1" noChangeArrowheads="1"/>
          </p:cNvPicPr>
          <p:nvPr/>
        </p:nvPicPr>
        <p:blipFill>
          <a:blip r:embed="rId2" cstate="print"/>
          <a:srcRect l="26152" t="3329" r="26128" b="3732"/>
          <a:stretch>
            <a:fillRect/>
          </a:stretch>
        </p:blipFill>
        <p:spPr bwMode="auto">
          <a:xfrm>
            <a:off x="323850" y="1268413"/>
            <a:ext cx="3348038" cy="4895850"/>
          </a:xfrm>
          <a:prstGeom prst="rect">
            <a:avLst/>
          </a:prstGeom>
          <a:noFill/>
        </p:spPr>
      </p:pic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924300" y="1125538"/>
            <a:ext cx="395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067175" y="10525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1º. Amostragem aleatória de propriedades/rebanhos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851275" y="37099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2º. Amostragem aleatória de fêmeas com idade </a:t>
            </a:r>
            <a:r>
              <a:rPr lang="pt-BR">
                <a:latin typeface="Tw Cen MT Condensed Extra Bold" pitchFamily="34" charset="0"/>
                <a:sym typeface="Symbol" pitchFamily="18" charset="2"/>
              </a:rPr>
              <a:t> 2 anos</a:t>
            </a:r>
            <a:endParaRPr lang="pt-BR">
              <a:latin typeface="Tw Cen MT Condensed Extra Bold" pitchFamily="34" charset="0"/>
            </a:endParaRPr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457200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5435600" y="1844675"/>
            <a:ext cx="301625" cy="2889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603885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6659563" y="15573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7667625" y="1773238"/>
            <a:ext cx="269875" cy="3603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8027988" y="1484313"/>
            <a:ext cx="642937" cy="649287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4427538" y="2420938"/>
            <a:ext cx="215900" cy="2889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4932363" y="2492375"/>
            <a:ext cx="157162" cy="2174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5435600" y="2276475"/>
            <a:ext cx="674688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641191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7" name="Oval 37"/>
          <p:cNvSpPr>
            <a:spLocks noChangeArrowheads="1"/>
          </p:cNvSpPr>
          <p:nvPr/>
        </p:nvSpPr>
        <p:spPr bwMode="auto">
          <a:xfrm>
            <a:off x="7145338" y="2276475"/>
            <a:ext cx="431800" cy="4333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Oval 38"/>
          <p:cNvSpPr>
            <a:spLocks noChangeArrowheads="1"/>
          </p:cNvSpPr>
          <p:nvPr/>
        </p:nvSpPr>
        <p:spPr bwMode="auto">
          <a:xfrm>
            <a:off x="787876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Oval 39"/>
          <p:cNvSpPr>
            <a:spLocks noChangeArrowheads="1"/>
          </p:cNvSpPr>
          <p:nvPr/>
        </p:nvSpPr>
        <p:spPr bwMode="auto">
          <a:xfrm>
            <a:off x="4284663" y="2852738"/>
            <a:ext cx="7239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Oval 40"/>
          <p:cNvSpPr>
            <a:spLocks noChangeArrowheads="1"/>
          </p:cNvSpPr>
          <p:nvPr/>
        </p:nvSpPr>
        <p:spPr bwMode="auto">
          <a:xfrm>
            <a:off x="536416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Oval 41"/>
          <p:cNvSpPr>
            <a:spLocks noChangeArrowheads="1"/>
          </p:cNvSpPr>
          <p:nvPr/>
        </p:nvSpPr>
        <p:spPr bwMode="auto">
          <a:xfrm>
            <a:off x="6115050" y="2997200"/>
            <a:ext cx="32861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2" name="Oval 42"/>
          <p:cNvSpPr>
            <a:spLocks noChangeArrowheads="1"/>
          </p:cNvSpPr>
          <p:nvPr/>
        </p:nvSpPr>
        <p:spPr bwMode="auto">
          <a:xfrm>
            <a:off x="6777038" y="2852738"/>
            <a:ext cx="60325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3" name="Oval 43"/>
          <p:cNvSpPr>
            <a:spLocks noChangeArrowheads="1"/>
          </p:cNvSpPr>
          <p:nvPr/>
        </p:nvSpPr>
        <p:spPr bwMode="auto">
          <a:xfrm>
            <a:off x="7524750" y="2852738"/>
            <a:ext cx="431800" cy="4333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4" name="Oval 44"/>
          <p:cNvSpPr>
            <a:spLocks noChangeArrowheads="1"/>
          </p:cNvSpPr>
          <p:nvPr/>
        </p:nvSpPr>
        <p:spPr bwMode="auto">
          <a:xfrm>
            <a:off x="8243888" y="2708275"/>
            <a:ext cx="576262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6374" name="Picture 54" descr="Imagem1"/>
          <p:cNvPicPr>
            <a:picLocks noChangeAspect="1" noChangeArrowheads="1"/>
          </p:cNvPicPr>
          <p:nvPr/>
        </p:nvPicPr>
        <p:blipFill>
          <a:blip r:embed="rId3" cstate="print"/>
          <a:srcRect l="9694" t="40889" r="3915" b="25723"/>
          <a:stretch>
            <a:fillRect/>
          </a:stretch>
        </p:blipFill>
        <p:spPr bwMode="auto">
          <a:xfrm>
            <a:off x="4284663" y="4241800"/>
            <a:ext cx="4176712" cy="2355850"/>
          </a:xfrm>
          <a:prstGeom prst="rect">
            <a:avLst/>
          </a:prstGeom>
          <a:noFill/>
        </p:spPr>
      </p:pic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4714875" y="45799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4354513" y="5372100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>
            <a:off x="5148263" y="58753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0" name="Oval 60"/>
          <p:cNvSpPr>
            <a:spLocks noChangeArrowheads="1"/>
          </p:cNvSpPr>
          <p:nvPr/>
        </p:nvSpPr>
        <p:spPr bwMode="auto">
          <a:xfrm>
            <a:off x="6516688" y="436562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>
            <a:off x="6659563" y="486727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6946900" y="537368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7740650" y="472440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6588125" y="573405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6" grpId="0" animBg="1"/>
      <p:bldP spid="56377" grpId="0" animBg="1"/>
      <p:bldP spid="56379" grpId="0" animBg="1"/>
      <p:bldP spid="56380" grpId="0" animBg="1"/>
      <p:bldP spid="56381" grpId="0" animBg="1"/>
      <p:bldP spid="56382" grpId="0" animBg="1"/>
      <p:bldP spid="56383" grpId="0" animBg="1"/>
      <p:bldP spid="563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0" name="Group 52"/>
          <p:cNvGrpSpPr>
            <a:grpSpLocks/>
          </p:cNvGrpSpPr>
          <p:nvPr/>
        </p:nvGrpSpPr>
        <p:grpSpPr bwMode="auto">
          <a:xfrm>
            <a:off x="1268413" y="476250"/>
            <a:ext cx="6256337" cy="5832475"/>
            <a:chOff x="2110" y="572"/>
            <a:chExt cx="3174" cy="3402"/>
          </a:xfrm>
        </p:grpSpPr>
        <p:sp>
          <p:nvSpPr>
            <p:cNvPr id="17411" name="Text Box 34"/>
            <p:cNvSpPr txBox="1">
              <a:spLocks noChangeArrowheads="1"/>
            </p:cNvSpPr>
            <p:nvPr/>
          </p:nvSpPr>
          <p:spPr bwMode="auto">
            <a:xfrm>
              <a:off x="2110" y="572"/>
              <a:ext cx="6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Conveniência</a:t>
              </a:r>
            </a:p>
          </p:txBody>
        </p:sp>
        <p:sp>
          <p:nvSpPr>
            <p:cNvPr id="17412" name="Text Box 35"/>
            <p:cNvSpPr txBox="1">
              <a:spLocks noChangeArrowheads="1"/>
            </p:cNvSpPr>
            <p:nvPr/>
          </p:nvSpPr>
          <p:spPr bwMode="auto">
            <a:xfrm>
              <a:off x="3017" y="572"/>
              <a:ext cx="5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Intencional</a:t>
              </a:r>
            </a:p>
          </p:txBody>
        </p:sp>
        <p:sp>
          <p:nvSpPr>
            <p:cNvPr id="17413" name="Text Box 37"/>
            <p:cNvSpPr txBox="1">
              <a:spLocks noChangeArrowheads="1"/>
            </p:cNvSpPr>
            <p:nvPr/>
          </p:nvSpPr>
          <p:spPr bwMode="auto">
            <a:xfrm>
              <a:off x="3833" y="572"/>
              <a:ext cx="45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Aleatória</a:t>
              </a:r>
            </a:p>
          </p:txBody>
        </p:sp>
        <p:sp>
          <p:nvSpPr>
            <p:cNvPr id="17414" name="Text Box 38"/>
            <p:cNvSpPr txBox="1">
              <a:spLocks noChangeArrowheads="1"/>
            </p:cNvSpPr>
            <p:nvPr/>
          </p:nvSpPr>
          <p:spPr bwMode="auto">
            <a:xfrm>
              <a:off x="4625" y="572"/>
              <a:ext cx="5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Sistemática</a:t>
              </a:r>
            </a:p>
          </p:txBody>
        </p:sp>
        <p:grpSp>
          <p:nvGrpSpPr>
            <p:cNvPr id="17415" name="Group 85"/>
            <p:cNvGrpSpPr>
              <a:grpSpLocks/>
            </p:cNvGrpSpPr>
            <p:nvPr/>
          </p:nvGrpSpPr>
          <p:grpSpPr bwMode="auto">
            <a:xfrm>
              <a:off x="2291" y="799"/>
              <a:ext cx="2993" cy="3175"/>
              <a:chOff x="1837" y="391"/>
              <a:chExt cx="3669" cy="3769"/>
            </a:xfrm>
          </p:grpSpPr>
          <p:grpSp>
            <p:nvGrpSpPr>
              <p:cNvPr id="17416" name="Group 40"/>
              <p:cNvGrpSpPr>
                <a:grpSpLocks/>
              </p:cNvGrpSpPr>
              <p:nvPr/>
            </p:nvGrpSpPr>
            <p:grpSpPr bwMode="auto">
              <a:xfrm>
                <a:off x="1837" y="391"/>
                <a:ext cx="408" cy="3769"/>
                <a:chOff x="1837" y="391"/>
                <a:chExt cx="408" cy="3769"/>
              </a:xfrm>
            </p:grpSpPr>
            <p:pic>
              <p:nvPicPr>
                <p:cNvPr id="17417" name="Picture 7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18" name="Picture 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19" name="Picture 1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0" name="Picture 1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1" name="Picture 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2" name="Picture 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3" name="Picture 3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24" name="Group 41"/>
              <p:cNvGrpSpPr>
                <a:grpSpLocks/>
              </p:cNvGrpSpPr>
              <p:nvPr/>
            </p:nvGrpSpPr>
            <p:grpSpPr bwMode="auto">
              <a:xfrm>
                <a:off x="2880" y="391"/>
                <a:ext cx="408" cy="3769"/>
                <a:chOff x="1837" y="391"/>
                <a:chExt cx="408" cy="3769"/>
              </a:xfrm>
            </p:grpSpPr>
            <p:pic>
              <p:nvPicPr>
                <p:cNvPr id="17425" name="Picture 4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6" name="Picture 4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7" name="Picture 44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8" name="Picture 45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9" name="Picture 4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0" name="Picture 47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1" name="Picture 48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32" name="Group 49"/>
              <p:cNvGrpSpPr>
                <a:grpSpLocks/>
              </p:cNvGrpSpPr>
              <p:nvPr/>
            </p:nvGrpSpPr>
            <p:grpSpPr bwMode="auto">
              <a:xfrm>
                <a:off x="3833" y="391"/>
                <a:ext cx="408" cy="3769"/>
                <a:chOff x="1837" y="391"/>
                <a:chExt cx="408" cy="3769"/>
              </a:xfrm>
            </p:grpSpPr>
            <p:pic>
              <p:nvPicPr>
                <p:cNvPr id="17433" name="Picture 5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4" name="Picture 5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5" name="Picture 5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6" name="Picture 5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7" name="Picture 5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8" name="Picture 55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9" name="Picture 5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40" name="Group 57"/>
              <p:cNvGrpSpPr>
                <a:grpSpLocks/>
              </p:cNvGrpSpPr>
              <p:nvPr/>
            </p:nvGrpSpPr>
            <p:grpSpPr bwMode="auto">
              <a:xfrm>
                <a:off x="4876" y="391"/>
                <a:ext cx="408" cy="3769"/>
                <a:chOff x="1837" y="391"/>
                <a:chExt cx="408" cy="3769"/>
              </a:xfrm>
            </p:grpSpPr>
            <p:pic>
              <p:nvPicPr>
                <p:cNvPr id="17441" name="Picture 5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2" name="Picture 59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3" name="Picture 6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4" name="Picture 6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5" name="Picture 62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6" name="Picture 63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7" name="Picture 6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448" name="Picture 7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9" name="Picture 7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0" name="Picture 75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706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1" name="Picture 76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2" name="Picture 77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3" name="Picture 78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2205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4" name="Picture 79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5" name="Picture 80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275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6" name="Picture 81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7" name="Picture 82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8" name="Picture 8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221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9" name="Picture 8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Tamanho da amostra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z="2400">
                <a:latin typeface="Tw Cen MT Condensed Extra Bold" pitchFamily="34" charset="0"/>
              </a:rPr>
              <a:t>Quantos indivíduos devem ser selecionados para o estudo?</a:t>
            </a:r>
          </a:p>
          <a:p>
            <a:pPr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	Depende dos objetivos e das circunstâncias do estudo.</a:t>
            </a:r>
          </a:p>
          <a:p>
            <a:pPr>
              <a:buFontTx/>
              <a:buNone/>
            </a:pPr>
            <a:endParaRPr lang="pt-BR" sz="2400">
              <a:latin typeface="Tw Cen MT Condensed Extra Bold" pitchFamily="34" charset="0"/>
            </a:endParaRPr>
          </a:p>
          <a:p>
            <a:r>
              <a:rPr lang="pt-BR" sz="2400">
                <a:latin typeface="Tw Cen MT Condensed Extra Bold" pitchFamily="34" charset="0"/>
              </a:rPr>
              <a:t>Tamanho da amostra é determinado por:</a:t>
            </a:r>
          </a:p>
          <a:p>
            <a:pPr lvl="1"/>
            <a:r>
              <a:rPr lang="pt-BR" sz="2000">
                <a:latin typeface="Tw Cen MT Condensed Extra Bold" pitchFamily="34" charset="0"/>
              </a:rPr>
              <a:t>Fatores não-estatísticos:</a:t>
            </a:r>
          </a:p>
          <a:p>
            <a:pPr lvl="2"/>
            <a:r>
              <a:rPr lang="pt-BR" sz="1800">
                <a:latin typeface="Tw Cen MT Condensed Extra Bold" pitchFamily="34" charset="0"/>
              </a:rPr>
              <a:t>Infra-estrutura</a:t>
            </a:r>
          </a:p>
          <a:p>
            <a:pPr lvl="2"/>
            <a:r>
              <a:rPr lang="pt-BR" sz="1800">
                <a:latin typeface="Tw Cen MT Condensed Extra Bold" pitchFamily="34" charset="0"/>
              </a:rPr>
              <a:t>Existência de quadros amostrais</a:t>
            </a:r>
          </a:p>
          <a:p>
            <a:pPr lvl="2"/>
            <a:r>
              <a:rPr lang="pt-BR" sz="1800">
                <a:latin typeface="Tw Cen MT Condensed Extra Bold" pitchFamily="34" charset="0"/>
              </a:rPr>
              <a:t>Disponibilidade de recursos financeiros e logísticos</a:t>
            </a:r>
          </a:p>
          <a:p>
            <a:pPr lvl="1"/>
            <a:r>
              <a:rPr lang="pt-BR" sz="2000">
                <a:latin typeface="Tw Cen MT Condensed Extra Bold" pitchFamily="34" charset="0"/>
              </a:rPr>
              <a:t>Fatores estatísticos:</a:t>
            </a:r>
          </a:p>
          <a:p>
            <a:pPr lvl="2"/>
            <a:r>
              <a:rPr lang="pt-BR" sz="1800">
                <a:latin typeface="Tw Cen MT Condensed Extra Bold" pitchFamily="34" charset="0"/>
              </a:rPr>
              <a:t>Erro “desejado”</a:t>
            </a:r>
          </a:p>
          <a:p>
            <a:pPr lvl="2"/>
            <a:r>
              <a:rPr lang="pt-BR" sz="1800">
                <a:latin typeface="Tw Cen MT Condensed Extra Bold" pitchFamily="34" charset="0"/>
              </a:rPr>
              <a:t>Prevalência esperada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Estimativa de média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11480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Distribuição normal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População infinita</a:t>
            </a: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 = tamanho da amostra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 = desvio padrão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 = erro</a:t>
            </a:r>
            <a:endParaRPr lang="pt-BR" sz="2000">
              <a:latin typeface="Tw Cen MT Condensed Extra Bold" pitchFamily="34" charset="0"/>
            </a:endParaRPr>
          </a:p>
        </p:txBody>
      </p:sp>
      <p:pic>
        <p:nvPicPr>
          <p:cNvPr id="30724" name="Picture 8" descr="Imagem8"/>
          <p:cNvPicPr>
            <a:picLocks noChangeAspect="1" noChangeArrowheads="1"/>
          </p:cNvPicPr>
          <p:nvPr/>
        </p:nvPicPr>
        <p:blipFill>
          <a:blip r:embed="rId2" cstate="print"/>
          <a:srcRect l="2238" t="5142" r="2872" b="6743"/>
          <a:stretch>
            <a:fillRect/>
          </a:stretch>
        </p:blipFill>
        <p:spPr bwMode="auto">
          <a:xfrm>
            <a:off x="827088" y="3213100"/>
            <a:ext cx="3095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95738" y="1600200"/>
            <a:ext cx="4824412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pt-BR" sz="2400">
                <a:latin typeface="Tw Cen MT Condensed Extra Bold" pitchFamily="34" charset="0"/>
              </a:rPr>
              <a:t>Correção para populações pequenas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Distribuição normal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População finita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n</a:t>
            </a:r>
            <a:r>
              <a:rPr lang="pt-BR" sz="2000" baseline="-25000">
                <a:latin typeface="Tw Cen MT Condensed Extra Bold" pitchFamily="34" charset="0"/>
              </a:rPr>
              <a:t>ajus</a:t>
            </a:r>
            <a:r>
              <a:rPr lang="pt-BR" sz="2000">
                <a:latin typeface="Tw Cen MT Condensed Extra Bold" pitchFamily="34" charset="0"/>
              </a:rPr>
              <a:t> = tamanho da amostra ajustado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  <a:sym typeface="Symbol" pitchFamily="18" charset="2"/>
              </a:rPr>
              <a:t>N = tamanho da população total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  <a:sym typeface="Symbol" pitchFamily="18" charset="2"/>
              </a:rPr>
              <a:t>n = tamanho inicial da amostra</a:t>
            </a:r>
            <a:endParaRPr lang="pt-BR" sz="2000">
              <a:latin typeface="Tw Cen MT Condensed Extra Bold" pitchFamily="34" charset="0"/>
            </a:endParaRPr>
          </a:p>
        </p:txBody>
      </p:sp>
      <p:pic>
        <p:nvPicPr>
          <p:cNvPr id="30726" name="Picture 8" descr="Imagem9"/>
          <p:cNvPicPr>
            <a:picLocks noChangeAspect="1" noChangeArrowheads="1"/>
          </p:cNvPicPr>
          <p:nvPr/>
        </p:nvPicPr>
        <p:blipFill>
          <a:blip r:embed="rId3" cstate="print"/>
          <a:srcRect l="2190" t="5142" r="2919" b="6743"/>
          <a:stretch>
            <a:fillRect/>
          </a:stretch>
        </p:blipFill>
        <p:spPr bwMode="auto">
          <a:xfrm>
            <a:off x="4500563" y="3213100"/>
            <a:ext cx="3095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908050"/>
            <a:ext cx="8229600" cy="114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sz="1800">
                <a:latin typeface="Tw Cen MT Condensed Extra Bold" pitchFamily="34" charset="0"/>
              </a:rPr>
              <a:t>A) Qual o tamanho de amostra necessária para se estimar o peso médio de cervos em uma dada população (considerada infinita) de estudo. Sabe-se que o desvio padrão de peso para animais dessa idade é de 30 kg. Utilize um erro de 10 kg e confiança de 95%. B) Se essa população fosse composta por 200 cervos, qual o número de animais deveria ser amostrado?</a:t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</a:rPr>
              <a:t/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 = 30					N= 200</a:t>
            </a:r>
            <a:br>
              <a:rPr lang="pt-BR" sz="1800">
                <a:latin typeface="Tw Cen MT Condensed Extra Bold" pitchFamily="34" charset="0"/>
                <a:sym typeface="Symbol" pitchFamily="18" charset="2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 = 10 				</a:t>
            </a:r>
          </a:p>
        </p:txBody>
      </p:sp>
      <p:graphicFrame>
        <p:nvGraphicFramePr>
          <p:cNvPr id="76813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150938" y="3773488"/>
          <a:ext cx="1735137" cy="1901825"/>
        </p:xfrm>
        <a:graphic>
          <a:graphicData uri="http://schemas.openxmlformats.org/presentationml/2006/ole">
            <p:oleObj spid="_x0000_s76813" name="Equação" r:id="rId3" imgW="1193760" imgH="1307880" progId="Equation.3">
              <p:embed/>
            </p:oleObj>
          </a:graphicData>
        </a:graphic>
      </p:graphicFrame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49275" y="33575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A)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445125" y="33575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B)</a:t>
            </a:r>
          </a:p>
        </p:txBody>
      </p:sp>
      <p:graphicFrame>
        <p:nvGraphicFramePr>
          <p:cNvPr id="76824" name="Object 24"/>
          <p:cNvGraphicFramePr>
            <a:graphicFrameLocks noChangeAspect="1"/>
          </p:cNvGraphicFramePr>
          <p:nvPr>
            <p:ph sz="half" idx="1"/>
          </p:nvPr>
        </p:nvGraphicFramePr>
        <p:xfrm>
          <a:off x="5940425" y="3830638"/>
          <a:ext cx="1443038" cy="1930400"/>
        </p:xfrm>
        <a:graphic>
          <a:graphicData uri="http://schemas.openxmlformats.org/presentationml/2006/ole">
            <p:oleObj spid="_x0000_s76824" name="Equação" r:id="rId4" imgW="1091880" imgH="1460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Estimativa de prevalência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11480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Aproximação distribuição normal da binomial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População infinita</a:t>
            </a: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 = tamanho da amostra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P</a:t>
            </a:r>
            <a:r>
              <a:rPr lang="pt-BR" sz="2000" baseline="-25000">
                <a:latin typeface="Tw Cen MT Condensed Extra Bold" pitchFamily="34" charset="0"/>
                <a:sym typeface="Symbol" pitchFamily="18" charset="2"/>
              </a:rPr>
              <a:t>esp</a:t>
            </a:r>
            <a:r>
              <a:rPr lang="pt-BR" sz="2000">
                <a:latin typeface="Tw Cen MT Condensed Extra Bold" pitchFamily="34" charset="0"/>
                <a:sym typeface="Symbol" pitchFamily="18" charset="2"/>
              </a:rPr>
              <a:t> = prevalência esperada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d = erro</a:t>
            </a:r>
            <a:endParaRPr lang="pt-BR" sz="2000">
              <a:latin typeface="Tw Cen MT Condensed Extra Bold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95738" y="1600200"/>
            <a:ext cx="4824412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pt-BR" sz="2400">
                <a:latin typeface="Tw Cen MT Condensed Extra Bold" pitchFamily="34" charset="0"/>
              </a:rPr>
              <a:t>Correção para populações pequenas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Aproximação distribuição         normal da binomial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População finita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</a:rPr>
              <a:t>n</a:t>
            </a:r>
            <a:r>
              <a:rPr lang="pt-BR" sz="2000" baseline="-25000">
                <a:latin typeface="Tw Cen MT Condensed Extra Bold" pitchFamily="34" charset="0"/>
              </a:rPr>
              <a:t>ajus</a:t>
            </a:r>
            <a:r>
              <a:rPr lang="pt-BR" sz="2000">
                <a:latin typeface="Tw Cen MT Condensed Extra Bold" pitchFamily="34" charset="0"/>
              </a:rPr>
              <a:t> = tamanho da amostra ajustado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  <a:sym typeface="Symbol" pitchFamily="18" charset="2"/>
              </a:rPr>
              <a:t>N = tamanho da população total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>
                <a:latin typeface="Tw Cen MT Condensed Extra Bold" pitchFamily="34" charset="0"/>
                <a:sym typeface="Symbol" pitchFamily="18" charset="2"/>
              </a:rPr>
              <a:t>n = tamanho inicial da amostra</a:t>
            </a:r>
          </a:p>
        </p:txBody>
      </p:sp>
      <p:pic>
        <p:nvPicPr>
          <p:cNvPr id="27655" name="Picture 8" descr="Imagem9"/>
          <p:cNvPicPr>
            <a:picLocks noChangeAspect="1" noChangeArrowheads="1"/>
          </p:cNvPicPr>
          <p:nvPr/>
        </p:nvPicPr>
        <p:blipFill>
          <a:blip r:embed="rId2" cstate="print"/>
          <a:srcRect l="2238" t="1601" r="2872" b="5142"/>
          <a:stretch>
            <a:fillRect/>
          </a:stretch>
        </p:blipFill>
        <p:spPr bwMode="auto">
          <a:xfrm>
            <a:off x="4500563" y="3357563"/>
            <a:ext cx="3095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Imagem10"/>
          <p:cNvPicPr>
            <a:picLocks noChangeAspect="1" noChangeArrowheads="1"/>
          </p:cNvPicPr>
          <p:nvPr/>
        </p:nvPicPr>
        <p:blipFill>
          <a:blip r:embed="rId3" cstate="print"/>
          <a:srcRect l="9224" t="1601" r="10783" b="5142"/>
          <a:stretch>
            <a:fillRect/>
          </a:stretch>
        </p:blipFill>
        <p:spPr bwMode="auto">
          <a:xfrm>
            <a:off x="539750" y="3357563"/>
            <a:ext cx="3744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852988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Desafio do profissional da saúde em um estudo epidemiológico:</a:t>
            </a:r>
          </a:p>
          <a:p>
            <a:pPr marL="609600" indent="-609600" algn="just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reunir, adequadamente, um número suficiente de indivíduos </a:t>
            </a:r>
          </a:p>
          <a:p>
            <a:pPr marL="609600" indent="-609600" algn="just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para a composição do(s) grupo(s) a ser(em) investigado(s)</a:t>
            </a:r>
          </a:p>
          <a:p>
            <a:pPr marL="609600" indent="-609600" algn="just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(Pereira, 2005).</a:t>
            </a:r>
          </a:p>
          <a:p>
            <a:pPr marL="609600" indent="-609600">
              <a:buFontTx/>
              <a:buNone/>
            </a:pPr>
            <a:endParaRPr lang="pt-BR" sz="2800">
              <a:latin typeface="Tw Cen MT Condensed Extra Bold" pitchFamily="34" charset="0"/>
            </a:endParaRPr>
          </a:p>
          <a:p>
            <a:pPr marL="990600" lvl="1" indent="-533400">
              <a:lnSpc>
                <a:spcPct val="140000"/>
              </a:lnSpc>
            </a:pPr>
            <a:r>
              <a:rPr lang="pt-BR" sz="1800">
                <a:latin typeface="Tw Cen MT Condensed Extra Bold" pitchFamily="34" charset="0"/>
              </a:rPr>
              <a:t>Todos os indivíduos da população devem ser incluídos no estudo ou apenas uma amostra?</a:t>
            </a:r>
          </a:p>
          <a:p>
            <a:pPr marL="990600" lvl="1" indent="-533400">
              <a:lnSpc>
                <a:spcPct val="140000"/>
              </a:lnSpc>
            </a:pPr>
            <a:r>
              <a:rPr lang="pt-BR" sz="1800">
                <a:latin typeface="Tw Cen MT Condensed Extra Bold" pitchFamily="34" charset="0"/>
              </a:rPr>
              <a:t>Quantos indivíduos são necessários para formar uma amostra?</a:t>
            </a:r>
          </a:p>
          <a:p>
            <a:pPr marL="990600" lvl="1" indent="-533400">
              <a:lnSpc>
                <a:spcPct val="140000"/>
              </a:lnSpc>
            </a:pPr>
            <a:r>
              <a:rPr lang="pt-BR" sz="1800">
                <a:latin typeface="Tw Cen MT Condensed Extra Bold" pitchFamily="34" charset="0"/>
              </a:rPr>
              <a:t>Como obter corretamente uma amostra?</a:t>
            </a:r>
          </a:p>
          <a:p>
            <a:pPr marL="990600" lvl="1" indent="-533400">
              <a:lnSpc>
                <a:spcPct val="120000"/>
              </a:lnSpc>
              <a:buFontTx/>
              <a:buNone/>
            </a:pPr>
            <a:endParaRPr lang="pt-BR" sz="1800">
              <a:latin typeface="Tw Cen MT Condensed Extra Bold" pitchFamily="34" charset="0"/>
            </a:endParaRPr>
          </a:p>
          <a:p>
            <a:pPr marL="609600" indent="-609600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Objetivos e circunstâncias do estudo.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sz="1800">
                <a:latin typeface="Tw Cen MT Condensed Extra Bold" pitchFamily="34" charset="0"/>
              </a:rPr>
              <a:t>Uma determinada doença em bovinos apresenta uma prevalência esperada de 30% (dados de literatura). A) Quantos animais devem ser amostrados para se poder estimar a prevalência desta doença em uma dada população (considerada infinita) de estudo. Utilize um erro de 5% e confiança de 95%. B) Se essa população fosse composta por 900 bovinos, qual o número de animais deveria ser amostrado?</a:t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</a:rPr>
              <a:t/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P</a:t>
            </a:r>
            <a:r>
              <a:rPr lang="pt-BR" sz="1800" baseline="-25000">
                <a:latin typeface="Tw Cen MT Condensed Extra Bold" pitchFamily="34" charset="0"/>
                <a:sym typeface="Symbol" pitchFamily="18" charset="2"/>
              </a:rPr>
              <a:t>esp</a:t>
            </a:r>
            <a:r>
              <a:rPr lang="pt-BR" sz="1800">
                <a:latin typeface="Tw Cen MT Condensed Extra Bold" pitchFamily="34" charset="0"/>
                <a:sym typeface="Symbol" pitchFamily="18" charset="2"/>
              </a:rPr>
              <a:t> = 30%				N= 900</a:t>
            </a:r>
            <a:br>
              <a:rPr lang="pt-BR" sz="1800">
                <a:latin typeface="Tw Cen MT Condensed Extra Bold" pitchFamily="34" charset="0"/>
                <a:sym typeface="Symbol" pitchFamily="18" charset="2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d = 5%</a:t>
            </a:r>
            <a:endParaRPr lang="pt-BR" sz="1800">
              <a:latin typeface="Tw Cen MT Condensed Extra Bold" pitchFamily="34" charset="0"/>
            </a:endParaRP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854075" y="3498850"/>
          <a:ext cx="2854325" cy="2101850"/>
        </p:xfrm>
        <a:graphic>
          <a:graphicData uri="http://schemas.openxmlformats.org/presentationml/2006/ole">
            <p:oleObj spid="_x0000_s74757" name="Equação" r:id="rId3" imgW="2070000" imgH="1523880" progId="Equation.3">
              <p:embed/>
            </p:oleObj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22275" y="30686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A)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318125" y="30686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B)</a:t>
            </a:r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5796136" y="3429000"/>
          <a:ext cx="1989410" cy="2178878"/>
        </p:xfrm>
        <a:graphic>
          <a:graphicData uri="http://schemas.openxmlformats.org/presentationml/2006/ole">
            <p:oleObj spid="_x0000_s74768" name="Equação" r:id="rId4" imgW="1333440" imgH="1460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>
                <a:solidFill>
                  <a:schemeClr val="tx2"/>
                </a:solidFill>
                <a:latin typeface="Tw Cen MT Condensed Extra Bold" pitchFamily="34" charset="0"/>
              </a:rPr>
              <a:t>Tamanho da amostra</a:t>
            </a:r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431800" y="1362075"/>
          <a:ext cx="8316913" cy="3970338"/>
        </p:xfrm>
        <a:graphic>
          <a:graphicData uri="http://schemas.openxmlformats.org/presentationml/2006/ole">
            <p:oleObj spid="_x0000_s24588" name="Gráfico" r:id="rId3" imgW="5886450" imgH="28098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Detecção de doença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135938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>
                <a:latin typeface="Tw Cen MT Condensed Extra Bold" pitchFamily="34" charset="0"/>
              </a:rPr>
              <a:t>Detecção de doença sem preocupação com a prevalência</a:t>
            </a:r>
          </a:p>
          <a:p>
            <a:pPr marL="990600" lvl="1" indent="-533400">
              <a:buFontTx/>
              <a:buNone/>
            </a:pPr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endParaRPr lang="pt-BR" sz="2000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 = tamanho da amostra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p</a:t>
            </a:r>
            <a:r>
              <a:rPr lang="pt-BR" sz="2000" baseline="-25000">
                <a:latin typeface="Tw Cen MT Condensed Extra Bold" pitchFamily="34" charset="0"/>
                <a:sym typeface="Symbol" pitchFamily="18" charset="2"/>
              </a:rPr>
              <a:t>1</a:t>
            </a:r>
            <a:r>
              <a:rPr lang="pt-BR" sz="2000">
                <a:latin typeface="Tw Cen MT Condensed Extra Bold" pitchFamily="34" charset="0"/>
                <a:sym typeface="Symbol" pitchFamily="18" charset="2"/>
              </a:rPr>
              <a:t> = probabilidade de se encontrar, ao menos, um animal infectado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  <a:sym typeface="Symbol" pitchFamily="18" charset="2"/>
              </a:rPr>
              <a:t>d = número de animais infectados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N = tamanho da população</a:t>
            </a:r>
          </a:p>
        </p:txBody>
      </p:sp>
      <p:pic>
        <p:nvPicPr>
          <p:cNvPr id="31751" name="Picture 8" descr="Imagem11"/>
          <p:cNvPicPr>
            <a:picLocks noChangeAspect="1" noChangeArrowheads="1"/>
          </p:cNvPicPr>
          <p:nvPr/>
        </p:nvPicPr>
        <p:blipFill>
          <a:blip r:embed="rId2" cstate="print"/>
          <a:srcRect l="1263" t="5257" r="1593" b="6628"/>
          <a:stretch>
            <a:fillRect/>
          </a:stretch>
        </p:blipFill>
        <p:spPr bwMode="auto">
          <a:xfrm>
            <a:off x="1042988" y="2565400"/>
            <a:ext cx="56165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sz="1800">
                <a:latin typeface="Tw Cen MT Condensed Extra Bold" pitchFamily="34" charset="0"/>
              </a:rPr>
              <a:t>Um proprietário de um tanque de criação de peixes deseja saber se os seus peixes estão livres de um vírus. Qual o número de peixes que devem ser examinados de modo a detectar pelo menos 1 animal positivo com confiança de 95%, sabendo-se que se o vírus estiver presente, deve estar infectando 20% da população de 5000 peixes do tanque. </a:t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</a:rPr>
              <a:t/>
            </a:r>
            <a:br>
              <a:rPr lang="pt-BR" sz="1800">
                <a:latin typeface="Tw Cen MT Condensed Extra Bold" pitchFamily="34" charset="0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p</a:t>
            </a:r>
            <a:r>
              <a:rPr lang="pt-BR" sz="1800" baseline="-25000">
                <a:latin typeface="Tw Cen MT Condensed Extra Bold" pitchFamily="34" charset="0"/>
                <a:sym typeface="Symbol" pitchFamily="18" charset="2"/>
              </a:rPr>
              <a:t>1</a:t>
            </a:r>
            <a:r>
              <a:rPr lang="pt-BR" sz="1800">
                <a:latin typeface="Tw Cen MT Condensed Extra Bold" pitchFamily="34" charset="0"/>
                <a:sym typeface="Symbol" pitchFamily="18" charset="2"/>
              </a:rPr>
              <a:t> = 95%</a:t>
            </a:r>
            <a:br>
              <a:rPr lang="pt-BR" sz="1800">
                <a:latin typeface="Tw Cen MT Condensed Extra Bold" pitchFamily="34" charset="0"/>
                <a:sym typeface="Symbol" pitchFamily="18" charset="2"/>
              </a:rPr>
            </a:br>
            <a:r>
              <a:rPr lang="pt-BR" sz="1800">
                <a:latin typeface="Tw Cen MT Condensed Extra Bold" pitchFamily="34" charset="0"/>
                <a:sym typeface="Symbol" pitchFamily="18" charset="2"/>
              </a:rPr>
              <a:t>d = 20% = 1000</a:t>
            </a:r>
            <a:br>
              <a:rPr lang="pt-BR" sz="1800">
                <a:latin typeface="Tw Cen MT Condensed Extra Bold" pitchFamily="34" charset="0"/>
                <a:sym typeface="Symbol" pitchFamily="18" charset="2"/>
              </a:rPr>
            </a:br>
            <a:r>
              <a:rPr lang="pt-BR" sz="1800">
                <a:latin typeface="Tw Cen MT Condensed Extra Bold" pitchFamily="34" charset="0"/>
              </a:rPr>
              <a:t>N = 5000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6596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539750" y="2949575"/>
          <a:ext cx="4319588" cy="3143250"/>
        </p:xfrm>
        <a:graphic>
          <a:graphicData uri="http://schemas.openxmlformats.org/presentationml/2006/ole">
            <p:oleObj spid="_x0000_s66596" name="Equação" r:id="rId3" imgW="2425680" imgH="1765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>
                <a:solidFill>
                  <a:schemeClr val="tx2"/>
                </a:solidFill>
                <a:latin typeface="Tw Cen MT Condensed Extra Bold" pitchFamily="34" charset="0"/>
              </a:rPr>
              <a:t>Tamanho da amostra</a:t>
            </a: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395288" y="1484313"/>
          <a:ext cx="8280400" cy="3952875"/>
        </p:xfrm>
        <a:graphic>
          <a:graphicData uri="http://schemas.openxmlformats.org/presentationml/2006/ole">
            <p:oleObj spid="_x0000_s59400" name="Gráfico" r:id="rId3" imgW="5886450" imgH="28098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Referências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43481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>
                <a:latin typeface="Tw Cen MT Condensed Extra Bold" pitchFamily="34" charset="0"/>
              </a:rPr>
              <a:t>COCHRAN, W.G. </a:t>
            </a:r>
            <a:r>
              <a:rPr lang="pt-BR" sz="2000" b="1">
                <a:latin typeface="Tw Cen MT Condensed Extra Bold" pitchFamily="34" charset="0"/>
              </a:rPr>
              <a:t>Sampling techniques</a:t>
            </a:r>
            <a:r>
              <a:rPr lang="pt-BR" sz="2000">
                <a:latin typeface="Tw Cen MT Condensed Extra Bold" pitchFamily="34" charset="0"/>
              </a:rPr>
              <a:t>. 3ª ed, John Wiley &amp; Sons, 1967.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>
                <a:latin typeface="Tw Cen MT Condensed Extra Bold" pitchFamily="34" charset="0"/>
              </a:rPr>
              <a:t>PEREIRA, M.G. </a:t>
            </a:r>
            <a:r>
              <a:rPr lang="pt-BR" sz="2000" b="1">
                <a:latin typeface="Tw Cen MT Condensed Extra Bold" pitchFamily="34" charset="0"/>
              </a:rPr>
              <a:t>Epidemiologia - Teoria e Prática. </a:t>
            </a:r>
            <a:r>
              <a:rPr lang="pt-BR" sz="2000">
                <a:latin typeface="Tw Cen MT Condensed Extra Bold" pitchFamily="34" charset="0"/>
              </a:rPr>
              <a:t>Guanabara Koogan,           p. 337-357, 2005.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>
                <a:latin typeface="Tw Cen MT Condensed Extra Bold" pitchFamily="34" charset="0"/>
              </a:rPr>
              <a:t>STEVENSON, M. </a:t>
            </a:r>
            <a:r>
              <a:rPr lang="pt-BR" sz="2000" b="1">
                <a:latin typeface="Tw Cen MT Condensed Extra Bold" pitchFamily="34" charset="0"/>
              </a:rPr>
              <a:t>An introduction to veterinary epidemiology. </a:t>
            </a:r>
            <a:r>
              <a:rPr lang="pt-BR" sz="2000">
                <a:latin typeface="Tw Cen MT Condensed Extra Bold" pitchFamily="34" charset="0"/>
              </a:rPr>
              <a:t>EpiCentre, IVABS, p. 62-71, 2007. </a:t>
            </a:r>
            <a:r>
              <a:rPr lang="pt-BR" sz="2000">
                <a:solidFill>
                  <a:srgbClr val="0033CC"/>
                </a:solidFill>
                <a:latin typeface="Tw Cen MT Condensed Extra Bold" pitchFamily="34" charset="0"/>
              </a:rPr>
              <a:t>http://epicentre.massey.ac.nz/Portals/0/EpiCentre/Downloads/Education/ 227-407/Stevenson_intro_epidemiology_2007.pdf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>
              <a:solidFill>
                <a:srgbClr val="0033CC"/>
              </a:solidFill>
              <a:latin typeface="Tw Cen MT Condensed Extra Bold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>
                <a:latin typeface="Tw Cen MT Condensed Extra Bold" pitchFamily="34" charset="0"/>
              </a:rPr>
              <a:t>THRUSFIELD, M. </a:t>
            </a:r>
            <a:r>
              <a:rPr lang="pt-BR" sz="2000" b="1">
                <a:latin typeface="Tw Cen MT Condensed Extra Bold" pitchFamily="34" charset="0"/>
              </a:rPr>
              <a:t>Epidemiologia</a:t>
            </a:r>
            <a:r>
              <a:rPr lang="pt-BR" sz="2000">
                <a:latin typeface="Tw Cen MT Condensed Extra Bold" pitchFamily="34" charset="0"/>
              </a:rPr>
              <a:t> </a:t>
            </a:r>
            <a:r>
              <a:rPr lang="pt-BR" sz="2000" b="1">
                <a:latin typeface="Tw Cen MT Condensed Extra Bold" pitchFamily="34" charset="0"/>
              </a:rPr>
              <a:t>Veterinaria. </a:t>
            </a:r>
            <a:r>
              <a:rPr lang="pt-BR" sz="2000">
                <a:latin typeface="Tw Cen MT Condensed Extra Bold" pitchFamily="34" charset="0"/>
              </a:rPr>
              <a:t>2ª ed, Roca, p.223-239, 2004.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>
                <a:latin typeface="Tw Cen MT Condensed Extra Bold" pitchFamily="34" charset="0"/>
              </a:rPr>
              <a:t>THRUSFIELD, M. </a:t>
            </a:r>
            <a:r>
              <a:rPr lang="pt-BR" sz="2000" b="1">
                <a:latin typeface="Tw Cen MT Condensed Extra Bold" pitchFamily="34" charset="0"/>
              </a:rPr>
              <a:t>Veterinary epidemiology. </a:t>
            </a:r>
            <a:r>
              <a:rPr lang="pt-BR" sz="2000">
                <a:latin typeface="Tw Cen MT Condensed Extra Bold" pitchFamily="34" charset="0"/>
              </a:rPr>
              <a:t>3ª ed, Blackwell Publishing, p.228-246,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919" t="1320"/>
          <a:stretch>
            <a:fillRect/>
          </a:stretch>
        </p:blipFill>
        <p:spPr bwMode="auto">
          <a:xfrm>
            <a:off x="611188" y="1268413"/>
            <a:ext cx="79200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611188" y="1341438"/>
            <a:ext cx="3455987" cy="5295900"/>
            <a:chOff x="385" y="845"/>
            <a:chExt cx="2177" cy="3336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50" t="984"/>
            <a:stretch>
              <a:fillRect/>
            </a:stretch>
          </p:blipFill>
          <p:spPr bwMode="auto">
            <a:xfrm>
              <a:off x="385" y="2750"/>
              <a:ext cx="2177" cy="14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86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População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837" y="2795"/>
              <a:ext cx="68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Amostra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População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Conjunto de elementos que compartilham ou apresentam, em comum, uma ou mais características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Classificada em dois tipos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Finita (ex.: número de clínicas veterinárias no Município de São Paulo)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Infinita (ex.: número de zooplâncton marinho presente nos oceanos )</a:t>
            </a:r>
          </a:p>
          <a:p>
            <a:pPr marL="1371600" lvl="2" indent="-457200">
              <a:buFontTx/>
              <a:buNone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Subconjunto da população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Conjunto de elementos selecionados para um estudo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Censo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Quando </a:t>
            </a:r>
            <a:r>
              <a:rPr lang="pt-BR" sz="2000" b="1">
                <a:solidFill>
                  <a:srgbClr val="0033CC"/>
                </a:solidFill>
                <a:latin typeface="Tw Cen MT Condensed Extra Bold" pitchFamily="34" charset="0"/>
              </a:rPr>
              <a:t>todos</a:t>
            </a:r>
            <a:r>
              <a:rPr lang="pt-BR" sz="2000">
                <a:latin typeface="Tw Cen MT Condensed Extra Bold" pitchFamily="34" charset="0"/>
              </a:rPr>
              <a:t> os elementos de uma população são investigados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Determina exatamente a distribuição de uma variável na população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Geralmente são difíceis ou mesmo impossíveis de serem realizados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Logística, tempo, recursos financeiros</a:t>
            </a:r>
          </a:p>
          <a:p>
            <a:pPr marL="1371600" lvl="2" indent="-457200">
              <a:buFontTx/>
              <a:buNone/>
            </a:pPr>
            <a:endParaRPr lang="pt-BR" sz="1600">
              <a:latin typeface="Tw Cen MT Condensed Extra Bold" pitchFamily="34" charset="0"/>
            </a:endParaRP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Amostragem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Quando </a:t>
            </a:r>
            <a:r>
              <a:rPr lang="pt-BR" sz="2000" b="1">
                <a:solidFill>
                  <a:srgbClr val="0033CC"/>
                </a:solidFill>
                <a:latin typeface="Tw Cen MT Condensed Extra Bold" pitchFamily="34" charset="0"/>
              </a:rPr>
              <a:t>alguns</a:t>
            </a:r>
            <a:r>
              <a:rPr lang="pt-BR" sz="2000">
                <a:latin typeface="Tw Cen MT Condensed Extra Bold" pitchFamily="34" charset="0"/>
              </a:rPr>
              <a:t> elementos de uma população são investigados</a:t>
            </a: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Pode-se obter estimativas acuradas de uma variável na população</a:t>
            </a:r>
            <a:endParaRPr lang="pt-BR">
              <a:latin typeface="Tw Cen MT Condensed Extra Bold" pitchFamily="34" charset="0"/>
            </a:endParaRPr>
          </a:p>
          <a:p>
            <a:pPr marL="990600" lvl="1" indent="-533400"/>
            <a:r>
              <a:rPr lang="pt-BR" sz="2000">
                <a:latin typeface="Tw Cen MT Condensed Extra Bold" pitchFamily="34" charset="0"/>
              </a:rPr>
              <a:t>Vantagens em relação ao censo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Estudo operacionalmente mais simples e mais detalhado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Maior velocidade na obtenção dos resultados</a:t>
            </a:r>
          </a:p>
          <a:p>
            <a:pPr marL="1371600" lvl="2" indent="-457200"/>
            <a:r>
              <a:rPr lang="pt-BR" sz="1800">
                <a:latin typeface="Tw Cen MT Condensed Extra Bold" pitchFamily="34" charset="0"/>
              </a:rPr>
              <a:t>Menor custo</a:t>
            </a:r>
            <a:endParaRPr lang="pt-BR" sz="180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Tw Cen MT Condensed Extra Bold" pitchFamily="34" charset="0"/>
              </a:rPr>
              <a:t>População alvo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População total sobre a qual a informação é requerida</a:t>
            </a: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População de estudo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População da qual a amostra é obtida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Deveria ser a população alvo, mas nem sempre é possível</a:t>
            </a: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Unidade elementar (amostral)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Divisão menor da população de estudo (em geral é o animal)</a:t>
            </a: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Estrato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Conjunto de unidades amostrais agrupadas de acordo com características comuns</a:t>
            </a:r>
          </a:p>
          <a:p>
            <a:pPr marL="609600" indent="-609600"/>
            <a:r>
              <a:rPr lang="pt-BR" sz="2400">
                <a:latin typeface="Tw Cen MT Condensed Extra Bold" pitchFamily="34" charset="0"/>
              </a:rPr>
              <a:t>Quadro amostral</a:t>
            </a:r>
          </a:p>
          <a:p>
            <a:pPr marL="990600" lvl="1" indent="-533400"/>
            <a:r>
              <a:rPr lang="pt-BR" sz="1800">
                <a:latin typeface="Tw Cen MT Condensed Extra Bold" pitchFamily="34" charset="0"/>
              </a:rPr>
              <a:t>Lista que contém os membros da população de estudo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59563" y="1484313"/>
            <a:ext cx="2160587" cy="13684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019925" y="1700213"/>
            <a:ext cx="1441450" cy="9366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7235825" y="1916113"/>
            <a:ext cx="1008063" cy="504825"/>
            <a:chOff x="2472" y="3113"/>
            <a:chExt cx="453" cy="408"/>
          </a:xfrm>
        </p:grpSpPr>
        <p:grpSp>
          <p:nvGrpSpPr>
            <p:cNvPr id="32779" name="Group 11"/>
            <p:cNvGrpSpPr>
              <a:grpSpLocks/>
            </p:cNvGrpSpPr>
            <p:nvPr/>
          </p:nvGrpSpPr>
          <p:grpSpPr bwMode="auto">
            <a:xfrm>
              <a:off x="2472" y="3113"/>
              <a:ext cx="453" cy="408"/>
              <a:chOff x="2472" y="3113"/>
              <a:chExt cx="453" cy="408"/>
            </a:xfrm>
          </p:grpSpPr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2472" y="3113"/>
                <a:ext cx="453" cy="4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2608" y="3113"/>
                <a:ext cx="0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>
                <a:off x="2789" y="3113"/>
                <a:ext cx="0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>
                <a:off x="2472" y="3249"/>
                <a:ext cx="4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2472" y="3385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Natureza das unidades amostrais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Indivíduo (animal)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Agregado de indivíduos (rebanho, fazendas ou regiões administrativas)</a:t>
            </a:r>
          </a:p>
          <a:p>
            <a:pPr marL="990600" lvl="1" indent="-533400" algn="just">
              <a:buFontTx/>
              <a:buNone/>
            </a:pPr>
            <a:endParaRPr lang="pt-BR" sz="2000">
              <a:latin typeface="Tw Cen MT Condensed Extra Bold" pitchFamily="34" charset="0"/>
            </a:endParaRPr>
          </a:p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Unidade amostral x unidade epidemiológica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Estudos de doenças infecciosas</a:t>
            </a:r>
          </a:p>
          <a:p>
            <a:pPr marL="990600" lvl="1" indent="-533400" algn="just"/>
            <a:endParaRPr lang="pt-BR" sz="2000">
              <a:latin typeface="Tw Cen MT Condensed Extra Bold" pitchFamily="34" charset="0"/>
            </a:endParaRPr>
          </a:p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Composição da amostra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Critérios de inclusão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Critérios de exclusão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w Cen MT Condensed Extra Bold" pitchFamily="34" charset="0"/>
              </a:rPr>
              <a:t>Introdução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Objetivo da amostragem é providenciar uma estimativa sem vícios da variável estudada em uma população</a:t>
            </a:r>
          </a:p>
          <a:p>
            <a:pPr marL="990600" lvl="1" indent="-533400" algn="just"/>
            <a:endParaRPr lang="pt-BR" sz="2000">
              <a:latin typeface="Tw Cen MT Condensed Extra Bold" pitchFamily="34" charset="0"/>
            </a:endParaRPr>
          </a:p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Estimativas tendenciosas (vícios) acontecem quando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Lista de membros do quadro amostral é incompleta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Informação é obsoleta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Segmentos da população não são traçáveis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Recusa na participação ou produção de respostas erradas</a:t>
            </a:r>
          </a:p>
          <a:p>
            <a:pPr marL="990600" lvl="1" indent="-533400" algn="just"/>
            <a:r>
              <a:rPr lang="pt-BR" sz="2000">
                <a:latin typeface="Tw Cen MT Condensed Extra Bold" pitchFamily="34" charset="0"/>
              </a:rPr>
              <a:t>Processo de seleção dos indivíduos não é aleatório</a:t>
            </a:r>
          </a:p>
          <a:p>
            <a:pPr marL="990600" lvl="1" indent="-533400" algn="just"/>
            <a:endParaRPr lang="pt-BR" sz="2000">
              <a:latin typeface="Tw Cen MT Condensed Extra Bold" pitchFamily="34" charset="0"/>
            </a:endParaRPr>
          </a:p>
          <a:p>
            <a:pPr marL="609600" indent="-609600" algn="just"/>
            <a:r>
              <a:rPr lang="pt-BR" sz="2400">
                <a:latin typeface="Tw Cen MT Condensed Extra Bold" pitchFamily="34" charset="0"/>
              </a:rPr>
              <a:t>Esses vícios </a:t>
            </a:r>
            <a:r>
              <a:rPr lang="pt-BR" sz="2400" b="1">
                <a:solidFill>
                  <a:srgbClr val="0033CC"/>
                </a:solidFill>
                <a:latin typeface="Tw Cen MT Condensed Extra Bold" pitchFamily="34" charset="0"/>
              </a:rPr>
              <a:t>não são compensados</a:t>
            </a:r>
            <a:r>
              <a:rPr lang="pt-BR" sz="2400">
                <a:latin typeface="Tw Cen MT Condensed Extra Bold" pitchFamily="34" charset="0"/>
              </a:rPr>
              <a:t> pelo aumento do tamanho de amostra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1725</Words>
  <Application>Microsoft Office PowerPoint</Application>
  <PresentationFormat>Apresentação na tela (4:3)</PresentationFormat>
  <Paragraphs>413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Design padrão</vt:lpstr>
      <vt:lpstr>1_Design padrão</vt:lpstr>
      <vt:lpstr>Microsoft Equation 3.0</vt:lpstr>
      <vt:lpstr>Gráfico</vt:lpstr>
      <vt:lpstr>Métodos de amostragem Cálculo do tamanho de amostra</vt:lpstr>
      <vt:lpstr>Roteiro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Tipos de amostra</vt:lpstr>
      <vt:lpstr>Tipos de amostra</vt:lpstr>
      <vt:lpstr>Métodos de amostragem</vt:lpstr>
      <vt:lpstr>Métodos de amostragem</vt:lpstr>
      <vt:lpstr>Slide 15</vt:lpstr>
      <vt:lpstr>Métodos de amostragem</vt:lpstr>
      <vt:lpstr>Slide 17</vt:lpstr>
      <vt:lpstr>Métodos de amostragem</vt:lpstr>
      <vt:lpstr>Slide 19</vt:lpstr>
      <vt:lpstr>Slide 20</vt:lpstr>
      <vt:lpstr>Métodos de amostragem</vt:lpstr>
      <vt:lpstr>Slide 22</vt:lpstr>
      <vt:lpstr>Métodos de amostragem</vt:lpstr>
      <vt:lpstr>Slide 24</vt:lpstr>
      <vt:lpstr>Slide 25</vt:lpstr>
      <vt:lpstr>Tamanho da amostra</vt:lpstr>
      <vt:lpstr>Estimativa de média</vt:lpstr>
      <vt:lpstr>A) Qual o tamanho de amostra necessária para se estimar o peso médio de cervos em uma dada população (considerada infinita) de estudo. Sabe-se que o desvio padrão de peso para animais dessa idade é de 30 kg. Utilize um erro de 10 kg e confiança de 95%. B) Se essa população fosse composta por 200 cervos, qual o número de animais deveria ser amostrado?   = 30     N= 200  = 10     </vt:lpstr>
      <vt:lpstr>Estimativa de prevalência</vt:lpstr>
      <vt:lpstr>Uma determinada doença em bovinos apresenta uma prevalência esperada de 30% (dados de literatura). A) Quantos animais devem ser amostrados para se poder estimar a prevalência desta doença em uma dada população (considerada infinita) de estudo. Utilize um erro de 5% e confiança de 95%. B) Se essa população fosse composta por 900 bovinos, qual o número de animais deveria ser amostrado?  Pesp = 30%    N= 900 d = 5%</vt:lpstr>
      <vt:lpstr>Slide 31</vt:lpstr>
      <vt:lpstr>Detecção de doença</vt:lpstr>
      <vt:lpstr>Um proprietário de um tanque de criação de peixes deseja saber se os seus peixes estão livres de um vírus. Qual o número de peixes que devem ser examinados de modo a detectar pelo menos 1 animal positivo com confiança de 95%, sabendo-se que se o vírus estiver presente, deve estar infectando 20% da população de 5000 peixes do tanque.   p1 = 95% d = 20% = 1000 N = 5000</vt:lpstr>
      <vt:lpstr>Slide 34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Amostragem, cálculo de tamanho de amostra e cálculo de prevalência</dc:title>
  <dc:creator>Mauro Borba</dc:creator>
  <cp:lastModifiedBy>ze</cp:lastModifiedBy>
  <cp:revision>119</cp:revision>
  <dcterms:created xsi:type="dcterms:W3CDTF">2010-08-02T21:08:15Z</dcterms:created>
  <dcterms:modified xsi:type="dcterms:W3CDTF">2016-09-21T21:50:49Z</dcterms:modified>
</cp:coreProperties>
</file>