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54" r:id="rId3"/>
    <p:sldId id="343" r:id="rId4"/>
    <p:sldId id="347" r:id="rId5"/>
    <p:sldId id="355" r:id="rId6"/>
    <p:sldId id="356" r:id="rId7"/>
    <p:sldId id="358" r:id="rId8"/>
    <p:sldId id="357" r:id="rId9"/>
    <p:sldId id="349" r:id="rId10"/>
    <p:sldId id="350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48" r:id="rId19"/>
    <p:sldId id="259" r:id="rId20"/>
    <p:sldId id="267" r:id="rId21"/>
    <p:sldId id="268" r:id="rId22"/>
    <p:sldId id="322" r:id="rId23"/>
    <p:sldId id="273" r:id="rId24"/>
    <p:sldId id="269" r:id="rId25"/>
    <p:sldId id="270" r:id="rId26"/>
    <p:sldId id="337" r:id="rId27"/>
    <p:sldId id="329" r:id="rId28"/>
    <p:sldId id="331" r:id="rId29"/>
    <p:sldId id="332" r:id="rId30"/>
    <p:sldId id="333" r:id="rId31"/>
    <p:sldId id="334" r:id="rId32"/>
    <p:sldId id="335" r:id="rId33"/>
    <p:sldId id="330" r:id="rId34"/>
    <p:sldId id="336" r:id="rId35"/>
    <p:sldId id="338" r:id="rId36"/>
    <p:sldId id="274" r:id="rId37"/>
    <p:sldId id="275" r:id="rId38"/>
    <p:sldId id="309" r:id="rId39"/>
    <p:sldId id="310" r:id="rId40"/>
    <p:sldId id="311" r:id="rId41"/>
    <p:sldId id="312" r:id="rId42"/>
    <p:sldId id="313" r:id="rId4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DDDDDD"/>
    <a:srgbClr val="0066FF"/>
    <a:srgbClr val="993300"/>
    <a:srgbClr val="FFFF00"/>
    <a:srgbClr val="CC0000"/>
    <a:srgbClr val="9900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385" autoAdjust="0"/>
    <p:restoredTop sz="89661" autoAdjust="0"/>
  </p:normalViewPr>
  <p:slideViewPr>
    <p:cSldViewPr>
      <p:cViewPr>
        <p:scale>
          <a:sx n="60" d="100"/>
          <a:sy n="60" d="100"/>
        </p:scale>
        <p:origin x="-110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D14532A-A460-4B8B-8F9C-A5725B2A41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C34F38-1026-49C5-B080-12231D1EAE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01A93-BC00-4255-9736-EA4524A66027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551B44-5E2B-481D-942C-4E588129BF1C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3) Mercado em mutação: a) inovação que instabiliza mercados maduros – p. ex.: polietileno verde Brasken; b) mercado em mutação influi na decisão alocativa dos atores, que passam a investir mais em tecnologias/produtos para atender ao que será o mercado no futuro – ex.: ecoinovação, plásticos derivados do álcool, reuso de água, carro elétrico.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32FC1-0AAF-4822-A0F9-C4C65EFC1525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1136650" y="685800"/>
            <a:ext cx="4586288" cy="3440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972" name="Text Box 3"/>
          <p:cNvSpPr>
            <a:spLocks noGrp="1" noChangeArrowheads="1"/>
          </p:cNvSpPr>
          <p:nvPr>
            <p:ph type="body"/>
          </p:nvPr>
        </p:nvSpPr>
        <p:spPr>
          <a:xfrm>
            <a:off x="0" y="4357688"/>
            <a:ext cx="6856413" cy="4797425"/>
          </a:xfrm>
          <a:noFill/>
          <a:ln/>
        </p:spPr>
        <p:txBody>
          <a:bodyPr lIns="83186" tIns="41429" rIns="83186" bIns="41429">
            <a:spAutoFit/>
          </a:bodyPr>
          <a:lstStyle/>
          <a:p>
            <a:pPr defTabSz="449263" eaLnBrk="1" hangingPunct="1">
              <a:lnSpc>
                <a:spcPct val="93000"/>
              </a:lnSpc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Últimos 20 anos: crescimento médio de 14,8% a.a.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Mercado mundial:  U$140 bi (2002); U$240 bi (2000)</a:t>
            </a:r>
          </a:p>
          <a:p>
            <a:pPr defTabSz="449263" eaLnBrk="1" hangingPunct="1"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smtClean="0">
                <a:cs typeface="Times New Roman" pitchFamily="18" charset="0"/>
              </a:rPr>
              <a:t>ASICs – </a:t>
            </a:r>
            <a:r>
              <a:rPr lang="en-GB" sz="1500" i="1" smtClean="0">
                <a:cs typeface="Times New Roman" pitchFamily="18" charset="0"/>
              </a:rPr>
              <a:t>application specific integrated circuits</a:t>
            </a:r>
            <a:r>
              <a:rPr lang="en-GB" sz="1500" smtClean="0">
                <a:cs typeface="Times New Roman" pitchFamily="18" charset="0"/>
              </a:rPr>
              <a:t> </a:t>
            </a:r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smtClean="0">
                <a:cs typeface="Times New Roman" pitchFamily="18" charset="0"/>
              </a:rPr>
              <a:t>SOC – </a:t>
            </a:r>
            <a:r>
              <a:rPr lang="en-GB" sz="1500" i="1" smtClean="0">
                <a:cs typeface="Times New Roman" pitchFamily="18" charset="0"/>
              </a:rPr>
              <a:t>system on a chip</a:t>
            </a:r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i="1" smtClean="0">
              <a:cs typeface="Times New Roman" pitchFamily="18" charset="0"/>
            </a:endParaRP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smtClean="0"/>
              <a:t>PROSOFT/BNDES: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smtClean="0"/>
              <a:t>R$130 milhões contratados até 31 dez 2004 (dobra do estoque) / Pedidos em análise: R$ 224 milhões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b="1" smtClean="0"/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Brasil: mais competitivo em 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- certos BK seriados 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(p/ couros/calçados, máq. ferramentas tradicionais</a:t>
            </a:r>
          </a:p>
          <a:p>
            <a:pPr defTabSz="449263" eaLnBrk="1" hangingPunct="1">
              <a:spcBef>
                <a:spcPts val="600"/>
              </a:spcBef>
              <a:buFont typeface="Arial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certos BK encomenda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(açúcar/álcool, hidroeletricidade)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smtClean="0"/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i="1" smtClean="0">
              <a:cs typeface="Times New Roman" pitchFamily="18" charset="0"/>
            </a:endParaRPr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smtClean="0">
              <a:cs typeface="Times New Roman" pitchFamily="18" charset="0"/>
            </a:endParaRPr>
          </a:p>
          <a:p>
            <a:pPr defTabSz="449263" eaLnBrk="1" hangingPunct="1"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2EA307-1070-4194-85CD-B16D3BA21E8A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1136650" y="685800"/>
            <a:ext cx="4586288" cy="3440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4996" name="Text Box 3"/>
          <p:cNvSpPr>
            <a:spLocks noGrp="1" noChangeArrowheads="1"/>
          </p:cNvSpPr>
          <p:nvPr>
            <p:ph type="body"/>
          </p:nvPr>
        </p:nvSpPr>
        <p:spPr>
          <a:xfrm>
            <a:off x="0" y="4357688"/>
            <a:ext cx="6856413" cy="4797425"/>
          </a:xfrm>
          <a:noFill/>
          <a:ln/>
        </p:spPr>
        <p:txBody>
          <a:bodyPr lIns="83186" tIns="41429" rIns="83186" bIns="41429">
            <a:spAutoFit/>
          </a:bodyPr>
          <a:lstStyle/>
          <a:p>
            <a:pPr defTabSz="449263" eaLnBrk="1" hangingPunct="1">
              <a:lnSpc>
                <a:spcPct val="93000"/>
              </a:lnSpc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Últimos 20 anos: crescimento médio de 14,8% a.a.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Mercado mundial:  U$140 bi (2002); U$240 bi (2000)</a:t>
            </a:r>
          </a:p>
          <a:p>
            <a:pPr defTabSz="449263" eaLnBrk="1" hangingPunct="1"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smtClean="0">
                <a:cs typeface="Times New Roman" pitchFamily="18" charset="0"/>
              </a:rPr>
              <a:t>ASICs – </a:t>
            </a:r>
            <a:r>
              <a:rPr lang="en-GB" sz="1500" i="1" smtClean="0">
                <a:cs typeface="Times New Roman" pitchFamily="18" charset="0"/>
              </a:rPr>
              <a:t>application specific integrated circuits</a:t>
            </a:r>
            <a:r>
              <a:rPr lang="en-GB" sz="1500" smtClean="0">
                <a:cs typeface="Times New Roman" pitchFamily="18" charset="0"/>
              </a:rPr>
              <a:t> </a:t>
            </a:r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smtClean="0">
                <a:cs typeface="Times New Roman" pitchFamily="18" charset="0"/>
              </a:rPr>
              <a:t>SOC – </a:t>
            </a:r>
            <a:r>
              <a:rPr lang="en-GB" sz="1500" i="1" smtClean="0">
                <a:cs typeface="Times New Roman" pitchFamily="18" charset="0"/>
              </a:rPr>
              <a:t>system on a chip</a:t>
            </a:r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i="1" smtClean="0">
              <a:cs typeface="Times New Roman" pitchFamily="18" charset="0"/>
            </a:endParaRP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smtClean="0"/>
              <a:t>PROSOFT/BNDES: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smtClean="0"/>
              <a:t>R$130 milhões contratados até 31 dez 2004 (dobra do estoque) / Pedidos em análise: R$ 224 milhões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b="1" smtClean="0"/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Brasil: mais competitivo em 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- certos BK seriados 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(p/ couros/calçados, máq. ferramentas tradicionais</a:t>
            </a:r>
          </a:p>
          <a:p>
            <a:pPr defTabSz="449263" eaLnBrk="1" hangingPunct="1">
              <a:spcBef>
                <a:spcPts val="600"/>
              </a:spcBef>
              <a:buFont typeface="Arial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certos BK encomenda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(açúcar/álcool, hidroeletricidade)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smtClean="0"/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i="1" smtClean="0">
              <a:cs typeface="Times New Roman" pitchFamily="18" charset="0"/>
            </a:endParaRPr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smtClean="0">
              <a:cs typeface="Times New Roman" pitchFamily="18" charset="0"/>
            </a:endParaRPr>
          </a:p>
          <a:p>
            <a:pPr defTabSz="449263" eaLnBrk="1" hangingPunct="1"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5E0D90-C2A0-45B5-A17D-765132C59B29}" type="slidenum">
              <a:rPr lang="pt-BR" smtClean="0"/>
              <a:pPr/>
              <a:t>24</a:t>
            </a:fld>
            <a:endParaRPr lang="pt-BR" smtClean="0"/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1136650" y="685800"/>
            <a:ext cx="4586288" cy="3440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6020" name="Text Box 3"/>
          <p:cNvSpPr>
            <a:spLocks noGrp="1" noChangeArrowheads="1"/>
          </p:cNvSpPr>
          <p:nvPr>
            <p:ph type="body"/>
          </p:nvPr>
        </p:nvSpPr>
        <p:spPr>
          <a:xfrm>
            <a:off x="0" y="4357688"/>
            <a:ext cx="6856413" cy="4797425"/>
          </a:xfrm>
          <a:noFill/>
          <a:ln/>
        </p:spPr>
        <p:txBody>
          <a:bodyPr lIns="83186" tIns="41429" rIns="83186" bIns="41429">
            <a:spAutoFit/>
          </a:bodyPr>
          <a:lstStyle/>
          <a:p>
            <a:pPr defTabSz="449263" eaLnBrk="1" hangingPunct="1">
              <a:lnSpc>
                <a:spcPct val="93000"/>
              </a:lnSpc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Últimos 20 anos: crescimento médio de 14,8% a.a.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Mercado mundial:  U$140 bi (2002); U$240 bi (2000)</a:t>
            </a:r>
          </a:p>
          <a:p>
            <a:pPr defTabSz="449263" eaLnBrk="1" hangingPunct="1"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smtClean="0">
                <a:cs typeface="Times New Roman" pitchFamily="18" charset="0"/>
              </a:rPr>
              <a:t>ASICs – </a:t>
            </a:r>
            <a:r>
              <a:rPr lang="en-GB" sz="1500" i="1" smtClean="0">
                <a:cs typeface="Times New Roman" pitchFamily="18" charset="0"/>
              </a:rPr>
              <a:t>application specific integrated circuits</a:t>
            </a:r>
            <a:r>
              <a:rPr lang="en-GB" sz="1500" smtClean="0">
                <a:cs typeface="Times New Roman" pitchFamily="18" charset="0"/>
              </a:rPr>
              <a:t> </a:t>
            </a:r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smtClean="0">
                <a:cs typeface="Times New Roman" pitchFamily="18" charset="0"/>
              </a:rPr>
              <a:t>SOC – </a:t>
            </a:r>
            <a:r>
              <a:rPr lang="en-GB" sz="1500" i="1" smtClean="0">
                <a:cs typeface="Times New Roman" pitchFamily="18" charset="0"/>
              </a:rPr>
              <a:t>system on a chip</a:t>
            </a:r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i="1" smtClean="0">
              <a:cs typeface="Times New Roman" pitchFamily="18" charset="0"/>
            </a:endParaRP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smtClean="0"/>
              <a:t>PROSOFT/BNDES: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smtClean="0"/>
              <a:t>R$130 milhões contratados até 31 dez 2004 (dobra do estoque) / Pedidos em análise: R$ 224 milhões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b="1" smtClean="0"/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Brasil: mais competitivo em 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- certos BK seriados 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(p/ couros/calçados, máq. ferramentas tradicionais</a:t>
            </a:r>
          </a:p>
          <a:p>
            <a:pPr defTabSz="449263" eaLnBrk="1" hangingPunct="1">
              <a:spcBef>
                <a:spcPts val="600"/>
              </a:spcBef>
              <a:buFont typeface="Arial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certos BK encomenda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(açúcar/álcool, hidroeletricidade)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smtClean="0"/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i="1" smtClean="0">
              <a:cs typeface="Times New Roman" pitchFamily="18" charset="0"/>
            </a:endParaRPr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smtClean="0">
              <a:cs typeface="Times New Roman" pitchFamily="18" charset="0"/>
            </a:endParaRPr>
          </a:p>
          <a:p>
            <a:pPr defTabSz="449263" eaLnBrk="1" hangingPunct="1"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AB631A-7124-49D6-863C-B3EB422A214E}" type="slidenum">
              <a:rPr lang="pt-BR" smtClean="0"/>
              <a:pPr/>
              <a:t>25</a:t>
            </a:fld>
            <a:endParaRPr lang="pt-BR" smtClean="0"/>
          </a:p>
        </p:txBody>
      </p:sp>
      <p:sp>
        <p:nvSpPr>
          <p:cNvPr id="87043" name="Text Box 2"/>
          <p:cNvSpPr txBox="1">
            <a:spLocks noChangeArrowheads="1"/>
          </p:cNvSpPr>
          <p:nvPr/>
        </p:nvSpPr>
        <p:spPr bwMode="auto">
          <a:xfrm>
            <a:off x="1136650" y="685800"/>
            <a:ext cx="4586288" cy="3440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7044" name="Text Box 3"/>
          <p:cNvSpPr>
            <a:spLocks noGrp="1" noChangeArrowheads="1"/>
          </p:cNvSpPr>
          <p:nvPr>
            <p:ph type="body"/>
          </p:nvPr>
        </p:nvSpPr>
        <p:spPr>
          <a:xfrm>
            <a:off x="0" y="4357688"/>
            <a:ext cx="6856413" cy="4797425"/>
          </a:xfrm>
          <a:noFill/>
          <a:ln/>
        </p:spPr>
        <p:txBody>
          <a:bodyPr lIns="83186" tIns="41429" rIns="83186" bIns="41429">
            <a:spAutoFit/>
          </a:bodyPr>
          <a:lstStyle/>
          <a:p>
            <a:pPr defTabSz="449263" eaLnBrk="1" hangingPunct="1">
              <a:lnSpc>
                <a:spcPct val="93000"/>
              </a:lnSpc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Últimos 20 anos: crescimento médio de 14,8% a.a.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Mercado mundial:  U$140 bi (2002); U$240 bi (2000)</a:t>
            </a:r>
          </a:p>
          <a:p>
            <a:pPr defTabSz="449263" eaLnBrk="1" hangingPunct="1"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smtClean="0">
                <a:cs typeface="Times New Roman" pitchFamily="18" charset="0"/>
              </a:rPr>
              <a:t>ASICs – </a:t>
            </a:r>
            <a:r>
              <a:rPr lang="en-GB" sz="1500" i="1" smtClean="0">
                <a:cs typeface="Times New Roman" pitchFamily="18" charset="0"/>
              </a:rPr>
              <a:t>application specific integrated circuits</a:t>
            </a:r>
            <a:r>
              <a:rPr lang="en-GB" sz="1500" smtClean="0">
                <a:cs typeface="Times New Roman" pitchFamily="18" charset="0"/>
              </a:rPr>
              <a:t> </a:t>
            </a:r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smtClean="0">
                <a:cs typeface="Times New Roman" pitchFamily="18" charset="0"/>
              </a:rPr>
              <a:t>SOC – </a:t>
            </a:r>
            <a:r>
              <a:rPr lang="en-GB" sz="1500" i="1" smtClean="0">
                <a:cs typeface="Times New Roman" pitchFamily="18" charset="0"/>
              </a:rPr>
              <a:t>system on a chip</a:t>
            </a:r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i="1" smtClean="0">
              <a:cs typeface="Times New Roman" pitchFamily="18" charset="0"/>
            </a:endParaRP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smtClean="0"/>
              <a:t>PROSOFT/BNDES: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smtClean="0"/>
              <a:t>R$130 milhões contratados até 31 dez 2004 (dobra do estoque) / Pedidos em análise: R$ 224 milhões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b="1" smtClean="0"/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Brasil: mais competitivo em 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- certos BK seriados 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(p/ couros/calçados, máq. ferramentas tradicionais</a:t>
            </a:r>
          </a:p>
          <a:p>
            <a:pPr defTabSz="449263" eaLnBrk="1" hangingPunct="1">
              <a:spcBef>
                <a:spcPts val="600"/>
              </a:spcBef>
              <a:buFont typeface="Arial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certos BK encomenda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(açúcar/álcool, hidroeletricidade)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smtClean="0"/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i="1" smtClean="0">
              <a:cs typeface="Times New Roman" pitchFamily="18" charset="0"/>
            </a:endParaRPr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smtClean="0">
              <a:cs typeface="Times New Roman" pitchFamily="18" charset="0"/>
            </a:endParaRPr>
          </a:p>
          <a:p>
            <a:pPr defTabSz="449263" eaLnBrk="1" hangingPunct="1"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6239DA-C68A-4EF5-AF1F-BD078656FCE7}" type="slidenum">
              <a:rPr lang="pt-BR" smtClean="0"/>
              <a:pPr/>
              <a:t>34</a:t>
            </a:fld>
            <a:endParaRPr lang="pt-BR" smtClean="0"/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562E9BC-635D-4948-B064-6BFDC7F262C3}" type="slidenum">
              <a:rPr lang="pt-BR" sz="1200"/>
              <a:pPr algn="r"/>
              <a:t>34</a:t>
            </a:fld>
            <a:endParaRPr lang="pt-BR" sz="1200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1135063" y="685800"/>
            <a:ext cx="4587875" cy="3440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8069" name="Text Box 3"/>
          <p:cNvSpPr>
            <a:spLocks noGrp="1" noChangeArrowheads="1"/>
          </p:cNvSpPr>
          <p:nvPr>
            <p:ph type="body"/>
          </p:nvPr>
        </p:nvSpPr>
        <p:spPr>
          <a:xfrm>
            <a:off x="0" y="4357688"/>
            <a:ext cx="6856413" cy="4799012"/>
          </a:xfrm>
          <a:noFill/>
          <a:ln/>
        </p:spPr>
        <p:txBody>
          <a:bodyPr lIns="86133" tIns="42896" rIns="86133" bIns="42896">
            <a:spAutoFit/>
          </a:bodyPr>
          <a:lstStyle/>
          <a:p>
            <a:pPr defTabSz="449263" eaLnBrk="1" hangingPunct="1">
              <a:lnSpc>
                <a:spcPct val="93000"/>
              </a:lnSpc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Últimos 20 anos: crescimento médio de 14,8% a.a.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Mercado mundial:  U$140 bi (2002); U$240 bi (2000)</a:t>
            </a:r>
          </a:p>
          <a:p>
            <a:pPr defTabSz="449263" eaLnBrk="1" hangingPunct="1"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smtClean="0">
                <a:cs typeface="Times New Roman" pitchFamily="18" charset="0"/>
              </a:rPr>
              <a:t>ASICs – </a:t>
            </a:r>
            <a:r>
              <a:rPr lang="en-GB" sz="1500" i="1" smtClean="0">
                <a:cs typeface="Times New Roman" pitchFamily="18" charset="0"/>
              </a:rPr>
              <a:t>application specific integrated circuits</a:t>
            </a:r>
            <a:r>
              <a:rPr lang="en-GB" sz="1500" smtClean="0">
                <a:cs typeface="Times New Roman" pitchFamily="18" charset="0"/>
              </a:rPr>
              <a:t> </a:t>
            </a:r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smtClean="0">
                <a:cs typeface="Times New Roman" pitchFamily="18" charset="0"/>
              </a:rPr>
              <a:t>SOC – </a:t>
            </a:r>
            <a:r>
              <a:rPr lang="en-GB" sz="1500" i="1" smtClean="0">
                <a:cs typeface="Times New Roman" pitchFamily="18" charset="0"/>
              </a:rPr>
              <a:t>system on a chip</a:t>
            </a:r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i="1" smtClean="0">
              <a:cs typeface="Times New Roman" pitchFamily="18" charset="0"/>
            </a:endParaRP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smtClean="0"/>
              <a:t>PROSOFT/BNDES: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smtClean="0"/>
              <a:t>R$130 milhões contratados até 31 dez 2004 (dobra do estoque) / Pedidos em análise: R$ 224 milhões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b="1" smtClean="0"/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Brasil: mais competitivo em 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- certos BK seriados 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(p/ couros/calçados, máq. ferramentas tradicionais</a:t>
            </a:r>
          </a:p>
          <a:p>
            <a:pPr defTabSz="449263" eaLnBrk="1" hangingPunct="1">
              <a:spcBef>
                <a:spcPts val="600"/>
              </a:spcBef>
              <a:buFont typeface="Arial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certos BK encomenda</a:t>
            </a:r>
          </a:p>
          <a:p>
            <a:pPr defTabSz="449263" eaLnBrk="1" hangingPunct="1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smtClean="0"/>
              <a:t>(açúcar/álcool, hidroeletricidade)</a:t>
            </a:r>
          </a:p>
          <a:p>
            <a:pPr defTabSz="449263" eaLnBrk="1" hangingPunct="1">
              <a:spcBef>
                <a:spcPts val="5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smtClean="0"/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i="1" smtClean="0">
              <a:cs typeface="Times New Roman" pitchFamily="18" charset="0"/>
            </a:endParaRPr>
          </a:p>
          <a:p>
            <a:pPr defTabSz="449263" eaLnBrk="1" hangingPunct="1">
              <a:spcBef>
                <a:spcPts val="563"/>
              </a:spcBef>
              <a:buClr>
                <a:srgbClr val="F80000"/>
              </a:buClr>
              <a:buSzPct val="120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smtClean="0">
              <a:cs typeface="Times New Roman" pitchFamily="18" charset="0"/>
            </a:endParaRPr>
          </a:p>
          <a:p>
            <a:pPr defTabSz="449263" eaLnBrk="1" hangingPunct="1">
              <a:spcBef>
                <a:spcPts val="5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CE7695-DED5-4F28-A59D-9282271F4FEF}" type="slidenum">
              <a:rPr lang="pt-BR" smtClean="0"/>
              <a:pPr/>
              <a:t>42</a:t>
            </a:fld>
            <a:endParaRPr lang="pt-BR" smtClean="0"/>
          </a:p>
        </p:txBody>
      </p:sp>
      <p:sp>
        <p:nvSpPr>
          <p:cNvPr id="8909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3213"/>
          </a:xfrm>
          <a:noFill/>
          <a:ln/>
        </p:spPr>
        <p:txBody>
          <a:bodyPr wrap="none" lIns="88291" tIns="44145" rIns="88291" bIns="44145" anchor="ctr"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619283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619283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179388" y="115888"/>
            <a:ext cx="8785225" cy="619283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179388" y="115888"/>
            <a:ext cx="7993062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388" y="1600200"/>
            <a:ext cx="4316412" cy="22780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316413" cy="22780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179388" y="4030663"/>
            <a:ext cx="4316412" cy="22780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4030663"/>
            <a:ext cx="4316413" cy="22780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e conteúdo em cima 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7993062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8785225" cy="22780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388" y="4030663"/>
            <a:ext cx="8785225" cy="22780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316412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413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Mario Sergio Salerno</a:t>
            </a:r>
            <a:r>
              <a:rPr lang="pt-BR">
                <a:solidFill>
                  <a:schemeClr val="tx1"/>
                </a:solidFill>
              </a:rPr>
              <a:t>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5888"/>
            <a:ext cx="7993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600200"/>
            <a:ext cx="87852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87563" y="6589713"/>
            <a:ext cx="70564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</a:tabLst>
              <a:defRPr sz="1000">
                <a:solidFill>
                  <a:srgbClr val="0000CC"/>
                </a:solidFill>
              </a:defRPr>
            </a:lvl1pPr>
          </a:lstStyle>
          <a:p>
            <a:pPr>
              <a:defRPr/>
            </a:pPr>
            <a:r>
              <a:rPr lang="pt-BR"/>
              <a:t>Mario Sergio Salerno     </a:t>
            </a:r>
            <a:r>
              <a:rPr lang="pt-BR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>
                <a:solidFill>
                  <a:schemeClr val="bg2"/>
                </a:solidFill>
              </a:rPr>
              <a:t>a</a:t>
            </a:r>
            <a:r>
              <a:rPr lang="pt-BR">
                <a:solidFill>
                  <a:schemeClr val="bg2"/>
                </a:solidFill>
              </a:rPr>
              <a:t> de Produção</a:t>
            </a:r>
          </a:p>
        </p:txBody>
      </p:sp>
      <p:pic>
        <p:nvPicPr>
          <p:cNvPr id="4101" name="Picture 7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75650" y="117475"/>
            <a:ext cx="660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7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800">
          <a:solidFill>
            <a:srgbClr val="0000F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9"/>
        </a:buBlip>
        <a:defRPr sz="2400">
          <a:solidFill>
            <a:srgbClr val="0033CC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SzPct val="65000"/>
        <a:buFont typeface="Wingdings" pitchFamily="2" charset="2"/>
        <a:buChar char="ü"/>
        <a:defRPr sz="2000">
          <a:solidFill>
            <a:srgbClr val="0000CC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jpeg"/><Relationship Id="rId11" Type="http://schemas.openxmlformats.org/officeDocument/2006/relationships/image" Target="../media/image20.pn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16.png"/><Relationship Id="rId9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3.bin"/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png"/><Relationship Id="rId11" Type="http://schemas.openxmlformats.org/officeDocument/2006/relationships/image" Target="../media/image37.wmf"/><Relationship Id="rId5" Type="http://schemas.openxmlformats.org/officeDocument/2006/relationships/image" Target="../media/image32.pn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36.jpeg"/><Relationship Id="rId4" Type="http://schemas.openxmlformats.org/officeDocument/2006/relationships/image" Target="../media/image31.png"/><Relationship Id="rId9" Type="http://schemas.openxmlformats.org/officeDocument/2006/relationships/image" Target="../media/image20.png"/><Relationship Id="rId1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340768"/>
            <a:ext cx="7772400" cy="1971650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PRO 2804</a:t>
            </a:r>
            <a:br>
              <a:rPr lang="pt-BR" dirty="0" smtClean="0"/>
            </a:br>
            <a:r>
              <a:rPr lang="pt-BR" dirty="0" smtClean="0"/>
              <a:t>Projeto, Processo e Gestão da </a:t>
            </a:r>
            <a:r>
              <a:rPr lang="pt-BR" dirty="0" smtClean="0"/>
              <a:t>Inovação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3600" dirty="0" smtClean="0"/>
              <a:t>Cadeia de Valor da Inovação</a:t>
            </a:r>
            <a:br>
              <a:rPr lang="pt-BR" sz="3600" dirty="0" smtClean="0"/>
            </a:br>
            <a:r>
              <a:rPr lang="pt-BR" sz="3600" dirty="0" smtClean="0"/>
              <a:t>+ </a:t>
            </a:r>
            <a:br>
              <a:rPr lang="pt-BR" sz="3600" dirty="0" smtClean="0"/>
            </a:br>
            <a:r>
              <a:rPr lang="pt-BR" sz="3600" dirty="0" smtClean="0"/>
              <a:t>Apoio Público à inovação</a:t>
            </a:r>
            <a:endParaRPr lang="pt-BR" sz="40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Prof</a:t>
            </a:r>
            <a:r>
              <a:rPr lang="pt-BR" dirty="0" smtClean="0"/>
              <a:t>. Mario Sergio Salerno</a:t>
            </a:r>
          </a:p>
          <a:p>
            <a:endParaRPr lang="pt-BR" dirty="0" smtClean="0"/>
          </a:p>
        </p:txBody>
      </p:sp>
      <p:sp>
        <p:nvSpPr>
          <p:cNvPr id="19460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     Escola Politécnica da USP – Depto Enga de Produção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643438" y="6415088"/>
            <a:ext cx="122396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172450" cy="649287"/>
          </a:xfrm>
        </p:spPr>
        <p:txBody>
          <a:bodyPr/>
          <a:lstStyle/>
          <a:p>
            <a:pPr eaLnBrk="1" hangingPunct="1"/>
            <a:r>
              <a:rPr lang="pt-BR" sz="4000" smtClean="0"/>
              <a:t>Contingências / Parâmetros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5175"/>
            <a:ext cx="4572000" cy="6264275"/>
          </a:xfrm>
        </p:spPr>
        <p:txBody>
          <a:bodyPr/>
          <a:lstStyle/>
          <a:p>
            <a:pPr marL="361950" indent="-361950" eaLnBrk="1" hangingPunct="1">
              <a:lnSpc>
                <a:spcPct val="80000"/>
              </a:lnSpc>
              <a:buClr>
                <a:srgbClr val="993300"/>
              </a:buClr>
              <a:buSzTx/>
              <a:buFontTx/>
              <a:buAutoNum type="arabicParenR"/>
            </a:pPr>
            <a:r>
              <a:rPr lang="pt-BR" sz="1600" b="1" i="1" smtClean="0">
                <a:solidFill>
                  <a:srgbClr val="993300"/>
                </a:solidFill>
              </a:rPr>
              <a:t>Tempo de ciclo de vida do produto</a:t>
            </a:r>
            <a:r>
              <a:rPr lang="pt-BR" sz="1200" smtClean="0"/>
              <a:t>. Para diferenciar projetos conforme a duração do produto, o que possibilita distinguir entre a cadeia automotiva e a de vestuário, por exemplo.</a:t>
            </a:r>
            <a:endParaRPr lang="pt-BR" sz="1200" i="1" smtClean="0"/>
          </a:p>
          <a:p>
            <a:pPr marL="361950" indent="-361950" eaLnBrk="1" hangingPunct="1">
              <a:lnSpc>
                <a:spcPct val="80000"/>
              </a:lnSpc>
              <a:buClr>
                <a:srgbClr val="993300"/>
              </a:buClr>
              <a:buSzTx/>
              <a:buFontTx/>
              <a:buAutoNum type="arabicParenR"/>
            </a:pPr>
            <a:r>
              <a:rPr lang="pt-BR" sz="1600" b="1" smtClean="0">
                <a:solidFill>
                  <a:srgbClr val="993300"/>
                </a:solidFill>
              </a:rPr>
              <a:t>Tipo de conhecimento hegemônico, e grau de sua codificação</a:t>
            </a:r>
            <a:r>
              <a:rPr lang="pt-BR" sz="1600" b="1" smtClean="0"/>
              <a:t>.</a:t>
            </a:r>
            <a:r>
              <a:rPr lang="pt-BR" sz="1100" smtClean="0"/>
              <a:t> C</a:t>
            </a:r>
            <a:r>
              <a:rPr lang="pt-BR" sz="1200" smtClean="0"/>
              <a:t>onhecimento formalizado (científico, tecnológico) X  projetos baseados em conhecimento tácito.</a:t>
            </a:r>
            <a:endParaRPr lang="pt-BR" sz="1200" i="1" smtClean="0"/>
          </a:p>
          <a:p>
            <a:pPr marL="361950" indent="-361950" eaLnBrk="1" hangingPunct="1">
              <a:lnSpc>
                <a:spcPct val="80000"/>
              </a:lnSpc>
              <a:buClr>
                <a:srgbClr val="993300"/>
              </a:buClr>
              <a:buSzTx/>
              <a:buFontTx/>
              <a:buAutoNum type="arabicParenR"/>
            </a:pPr>
            <a:r>
              <a:rPr lang="pt-BR" sz="1600" b="1" i="1" smtClean="0">
                <a:solidFill>
                  <a:srgbClr val="993300"/>
                </a:solidFill>
              </a:rPr>
              <a:t>Mercado</a:t>
            </a:r>
            <a:r>
              <a:rPr lang="pt-BR" sz="1600" b="1" smtClean="0">
                <a:solidFill>
                  <a:srgbClr val="993300"/>
                </a:solidFill>
              </a:rPr>
              <a:t>.</a:t>
            </a:r>
            <a:r>
              <a:rPr lang="pt-BR" sz="1100" smtClean="0"/>
              <a:t> </a:t>
            </a:r>
            <a:r>
              <a:rPr lang="pt-BR" sz="1200" smtClean="0"/>
              <a:t>Maduro, Em Ampliação, Em Formação, Em Mutação (desestabiliza mercados maduros) , Inexistente – este, via produtos que “criam mercado”, via produtos que não substituem outros diretamente (ex.: walkman, </a:t>
            </a:r>
            <a:r>
              <a:rPr lang="pt-BR" sz="1200" i="1" smtClean="0"/>
              <a:t>post it)</a:t>
            </a:r>
            <a:r>
              <a:rPr lang="pt-BR" sz="1200" smtClean="0"/>
              <a:t>. Projetos que criam mercado são de difícil avaliação pelos métodos usuais de retorno, projeção de mercado etc., uma vez que não há dados históricos em que se apoiar.</a:t>
            </a:r>
            <a:endParaRPr lang="pt-BR" sz="1200" i="1" smtClean="0"/>
          </a:p>
          <a:p>
            <a:pPr marL="361950" indent="-361950" eaLnBrk="1" hangingPunct="1">
              <a:lnSpc>
                <a:spcPct val="80000"/>
              </a:lnSpc>
              <a:buClr>
                <a:srgbClr val="993300"/>
              </a:buClr>
              <a:buSzTx/>
              <a:buFontTx/>
              <a:buAutoNum type="arabicParenR"/>
            </a:pPr>
            <a:r>
              <a:rPr lang="pt-BR" sz="1600" b="1" i="1" smtClean="0">
                <a:solidFill>
                  <a:srgbClr val="993300"/>
                </a:solidFill>
              </a:rPr>
              <a:t>Trajetória tecnológica.</a:t>
            </a:r>
            <a:r>
              <a:rPr lang="pt-BR" sz="1100" smtClean="0"/>
              <a:t> </a:t>
            </a:r>
            <a:r>
              <a:rPr lang="pt-BR" sz="1200" smtClean="0"/>
              <a:t>Diferenciação entre tecnologias Maduras, Adaptação de tecnologias familiares – algumas tecnologias novas ou com novas características, Integração de novas tecnologias já existentes, Integração de tecnologias inexistentes no início do projeto  Esse último levaria a produtos baseados em tecnologias radicalmente inovadoras, mas que podem substituem produtos existentes, encaixando-se numa dada trajetória de mercado (projetos que abrem trajetória tecnológica, mas não abrem trajetória de mercado). O CD é um exemplo de produto que abre trajetória tecnológica, mas se insere no mercado substituindo os LPs (assim, há dados históricos para análises de tamanho de mercado, preços, retorno etc).</a:t>
            </a:r>
          </a:p>
          <a:p>
            <a:pPr marL="361950" indent="-361950" eaLnBrk="1" hangingPunct="1">
              <a:lnSpc>
                <a:spcPct val="80000"/>
              </a:lnSpc>
              <a:buClr>
                <a:srgbClr val="993300"/>
              </a:buClr>
              <a:buSzTx/>
              <a:buFontTx/>
              <a:buAutoNum type="arabicParenR"/>
            </a:pPr>
            <a:r>
              <a:rPr lang="pt-BR" sz="1600" b="1" i="1" smtClean="0">
                <a:solidFill>
                  <a:srgbClr val="993300"/>
                </a:solidFill>
              </a:rPr>
              <a:t>Dispêndio total para a realização do projeto</a:t>
            </a:r>
            <a:r>
              <a:rPr lang="pt-BR" sz="1000" smtClean="0"/>
              <a:t> </a:t>
            </a:r>
            <a:r>
              <a:rPr lang="pt-BR" sz="1200" smtClean="0"/>
              <a:t>considerando toda a cadeia Supõe-se que projetos que envolvam substanciais somas de recursos obtenham maior atenção gerencial, sendo mais formalizados. Há correlação com o tempo de desenvolvimento e como tempo de ciclo de vida do produto</a:t>
            </a:r>
            <a:r>
              <a:rPr lang="pt-BR" sz="1000" smtClean="0"/>
              <a:t>.</a:t>
            </a:r>
            <a:endParaRPr lang="pt-BR" sz="1000" i="1" smtClean="0"/>
          </a:p>
          <a:p>
            <a:pPr marL="361950" indent="-361950" eaLnBrk="1" hangingPunct="1">
              <a:lnSpc>
                <a:spcPct val="80000"/>
              </a:lnSpc>
              <a:buClr>
                <a:srgbClr val="993300"/>
              </a:buClr>
              <a:buSzTx/>
              <a:buFontTx/>
              <a:buAutoNum type="arabicParenR"/>
            </a:pPr>
            <a:endParaRPr lang="pt-BR" sz="1100" i="1" smtClean="0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314450"/>
            <a:ext cx="4716462" cy="5543550"/>
          </a:xfrm>
        </p:spPr>
        <p:txBody>
          <a:bodyPr/>
          <a:lstStyle/>
          <a:p>
            <a:pPr marL="266700" indent="-266700" eaLnBrk="1" hangingPunct="1">
              <a:lnSpc>
                <a:spcPct val="80000"/>
              </a:lnSpc>
              <a:buClr>
                <a:srgbClr val="993300"/>
              </a:buClr>
              <a:buSzTx/>
              <a:buFontTx/>
              <a:buAutoNum type="arabicParenR" startAt="6"/>
            </a:pPr>
            <a:r>
              <a:rPr lang="pt-BR" sz="1600" b="1" i="1" smtClean="0">
                <a:solidFill>
                  <a:srgbClr val="993300"/>
                </a:solidFill>
              </a:rPr>
              <a:t>Produto</a:t>
            </a:r>
            <a:r>
              <a:rPr lang="pt-BR" sz="1600" b="1" smtClean="0">
                <a:solidFill>
                  <a:srgbClr val="993300"/>
                </a:solidFill>
              </a:rPr>
              <a:t>.</a:t>
            </a:r>
            <a:br>
              <a:rPr lang="pt-BR" sz="1600" b="1" smtClean="0">
                <a:solidFill>
                  <a:srgbClr val="993300"/>
                </a:solidFill>
              </a:rPr>
            </a:br>
            <a:r>
              <a:rPr lang="pt-BR" sz="1200" smtClean="0"/>
              <a:t>Melhorias / Nova família / Nova Plataforma</a:t>
            </a:r>
            <a:r>
              <a:rPr lang="pt-BR" sz="1100" smtClean="0"/>
              <a:t> </a:t>
            </a:r>
            <a:br>
              <a:rPr lang="pt-BR" sz="1100" smtClean="0"/>
            </a:br>
            <a:r>
              <a:rPr lang="pt-BR" sz="1200" smtClean="0"/>
              <a:t>Dois casos:</a:t>
            </a:r>
            <a:br>
              <a:rPr lang="pt-BR" sz="1200" smtClean="0"/>
            </a:br>
            <a:r>
              <a:rPr lang="pt-BR" sz="1200" smtClean="0"/>
              <a:t> i)  quando a empresa não tem experiência prévia em dado tipo de produto, tendendo a tornar o projeto mais cuidadoso; </a:t>
            </a:r>
          </a:p>
          <a:p>
            <a:pPr marL="266700" indent="-266700" eaLnBrk="1" hangingPunct="1">
              <a:lnSpc>
                <a:spcPct val="80000"/>
              </a:lnSpc>
              <a:buClr>
                <a:srgbClr val="993300"/>
              </a:buClr>
              <a:buSzTx/>
              <a:buFontTx/>
              <a:buNone/>
            </a:pPr>
            <a:r>
              <a:rPr lang="pt-BR" sz="1200" smtClean="0"/>
              <a:t>	ii)  quando o produto / serviço é pedido de cliente e é desenvolvido a partir de produto / serviço preexistente – há desenvolvimento, mas ao menos as fases de geração de idéias e de seleção tendem a ser muito diferentes de quando se trata de um produto completamente novo.</a:t>
            </a:r>
            <a:br>
              <a:rPr lang="pt-BR" sz="1200" smtClean="0"/>
            </a:br>
            <a:endParaRPr lang="pt-BR" sz="1200" i="1" smtClean="0"/>
          </a:p>
          <a:p>
            <a:pPr marL="266700" indent="-266700" eaLnBrk="1" hangingPunct="1">
              <a:lnSpc>
                <a:spcPct val="80000"/>
              </a:lnSpc>
              <a:buClr>
                <a:srgbClr val="993300"/>
              </a:buClr>
              <a:buSzTx/>
              <a:buFontTx/>
              <a:buAutoNum type="arabicParenR" startAt="7"/>
            </a:pPr>
            <a:r>
              <a:rPr lang="pt-BR" sz="1600" b="1" i="1" smtClean="0">
                <a:solidFill>
                  <a:srgbClr val="993300"/>
                </a:solidFill>
              </a:rPr>
              <a:t>Posição na cadeia de valor</a:t>
            </a:r>
            <a:r>
              <a:rPr lang="pt-BR" sz="1600" smtClean="0">
                <a:solidFill>
                  <a:srgbClr val="993300"/>
                </a:solidFill>
              </a:rPr>
              <a:t>. </a:t>
            </a:r>
            <a:br>
              <a:rPr lang="pt-BR" sz="1600" smtClean="0">
                <a:solidFill>
                  <a:srgbClr val="993300"/>
                </a:solidFill>
              </a:rPr>
            </a:br>
            <a:r>
              <a:rPr lang="pt-BR" sz="1200" smtClean="0"/>
              <a:t>Fornecedor → Indústria → Atacado/Varejo → Cliente Final </a:t>
            </a:r>
            <a:r>
              <a:rPr lang="pt-BR" sz="1600" smtClean="0">
                <a:solidFill>
                  <a:srgbClr val="993300"/>
                </a:solidFill>
              </a:rPr>
              <a:t> </a:t>
            </a:r>
            <a:r>
              <a:rPr lang="pt-BR" sz="1000" smtClean="0"/>
              <a:t> </a:t>
            </a:r>
            <a:r>
              <a:rPr lang="pt-BR" sz="1200" smtClean="0"/>
              <a:t>Em outras palavras, maior ou menor proximidade do consumidor final. Supõe-se que produtos de consumo produtivo, como autopeças, tenham maior formalização e controle (inclusive externo) devido às exigências dos clientes, que são empresas, muitas vezes de grande porte.</a:t>
            </a:r>
            <a:endParaRPr lang="pt-BR" sz="1200" i="1" smtClean="0"/>
          </a:p>
          <a:p>
            <a:pPr marL="266700" indent="-266700" eaLnBrk="1" hangingPunct="1">
              <a:lnSpc>
                <a:spcPct val="80000"/>
              </a:lnSpc>
              <a:buClr>
                <a:srgbClr val="993300"/>
              </a:buClr>
              <a:buSzTx/>
              <a:buFontTx/>
              <a:buAutoNum type="arabicParenR" startAt="7"/>
            </a:pPr>
            <a:r>
              <a:rPr lang="pt-BR" sz="1600" b="1" i="1" smtClean="0">
                <a:solidFill>
                  <a:srgbClr val="993300"/>
                </a:solidFill>
              </a:rPr>
              <a:t>Conceito do produto</a:t>
            </a:r>
            <a:r>
              <a:rPr lang="pt-BR" sz="1200" smtClean="0">
                <a:solidFill>
                  <a:srgbClr val="993300"/>
                </a:solidFill>
              </a:rPr>
              <a:t>.</a:t>
            </a:r>
            <a:br>
              <a:rPr lang="pt-BR" sz="1200" smtClean="0">
                <a:solidFill>
                  <a:srgbClr val="993300"/>
                </a:solidFill>
              </a:rPr>
            </a:br>
            <a:r>
              <a:rPr lang="pt-BR" sz="1200" smtClean="0"/>
              <a:t>Podemos definir conceito como a descrição do objetivo e do conjunto de funções de um produto. Projetos de desenvolvimento de novos produtos podem estar relacionados: </a:t>
            </a:r>
          </a:p>
          <a:p>
            <a:pPr marL="266700" indent="-266700" eaLnBrk="1" hangingPunct="1">
              <a:lnSpc>
                <a:spcPct val="80000"/>
              </a:lnSpc>
              <a:buClr>
                <a:srgbClr val="993300"/>
              </a:buClr>
              <a:buSzTx/>
              <a:buFontTx/>
              <a:buNone/>
            </a:pPr>
            <a:r>
              <a:rPr lang="pt-BR" sz="1200" smtClean="0"/>
              <a:t>	i)  com a criação de novo conceito para produto existente;</a:t>
            </a:r>
          </a:p>
          <a:p>
            <a:pPr marL="266700" indent="-266700" eaLnBrk="1" hangingPunct="1">
              <a:lnSpc>
                <a:spcPct val="80000"/>
              </a:lnSpc>
              <a:buClr>
                <a:srgbClr val="993300"/>
              </a:buClr>
              <a:buSzTx/>
              <a:buFontTx/>
              <a:buNone/>
            </a:pPr>
            <a:r>
              <a:rPr lang="pt-BR" sz="1200" smtClean="0"/>
              <a:t>	ii)  com a criação de novo conceito via novo produto</a:t>
            </a:r>
            <a:br>
              <a:rPr lang="pt-BR" sz="1200" smtClean="0"/>
            </a:br>
            <a:r>
              <a:rPr lang="pt-BR" sz="1200" smtClean="0"/>
              <a:t>iii) com a melhoria do conceito de produto existente. </a:t>
            </a:r>
          </a:p>
          <a:p>
            <a:pPr marL="266700" indent="-266700" eaLnBrk="1" hangingPunct="1">
              <a:lnSpc>
                <a:spcPct val="80000"/>
              </a:lnSpc>
              <a:buClr>
                <a:srgbClr val="993300"/>
              </a:buClr>
              <a:buSzTx/>
              <a:buFontTx/>
              <a:buNone/>
            </a:pPr>
            <a:r>
              <a:rPr lang="pt-BR" sz="1200" smtClean="0"/>
              <a:t>	Cada um dos três casos mencionados pode eventualmente possuir contingências diferentes para o processo de gestão da cadeia de valor da inovação. Por exemplo, melhorar o conceito de produto existente tende, a priori, a ser menos demandante do que criar conceito de um produto que não existe.</a:t>
            </a:r>
          </a:p>
          <a:p>
            <a:pPr marL="266700" indent="-266700" eaLnBrk="1" hangingPunct="1">
              <a:lnSpc>
                <a:spcPct val="80000"/>
              </a:lnSpc>
              <a:buFontTx/>
              <a:buNone/>
            </a:pPr>
            <a:endParaRPr lang="pt-BR" sz="1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7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7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7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7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988"/>
            <a:ext cx="8316913" cy="1143000"/>
          </a:xfrm>
        </p:spPr>
        <p:txBody>
          <a:bodyPr/>
          <a:lstStyle/>
          <a:p>
            <a:pPr eaLnBrk="1" hangingPunct="1"/>
            <a:r>
              <a:rPr lang="pt-BR" sz="4000" smtClean="0"/>
              <a:t>Os casos sugerem melhorias no modelo inicial da cadeia de valor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32765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pt-BR" smtClean="0"/>
          </a:p>
          <a:p>
            <a:pPr marL="0" indent="0" algn="ctr" eaLnBrk="1" hangingPunct="1">
              <a:buFontTx/>
              <a:buNone/>
            </a:pPr>
            <a:endParaRPr lang="pt-BR" smtClean="0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0" y="14049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spcBef>
                <a:spcPct val="20000"/>
              </a:spcBef>
              <a:buSzPct val="65000"/>
              <a:buFontTx/>
              <a:buBlip>
                <a:blip r:embed="rId2"/>
              </a:buBlip>
              <a:tabLst>
                <a:tab pos="177800" algn="l"/>
              </a:tabLst>
            </a:pPr>
            <a:endParaRPr lang="pt-BR">
              <a:solidFill>
                <a:srgbClr val="0000FF"/>
              </a:solidFill>
            </a:endParaRPr>
          </a:p>
        </p:txBody>
      </p:sp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375"/>
            <a:ext cx="9144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988"/>
            <a:ext cx="8316913" cy="1143000"/>
          </a:xfrm>
        </p:spPr>
        <p:txBody>
          <a:bodyPr/>
          <a:lstStyle/>
          <a:p>
            <a:pPr eaLnBrk="1" hangingPunct="1"/>
            <a:r>
              <a:rPr lang="pt-BR" smtClean="0"/>
              <a:t>Os casos sugerem melhorias no modelo inicial da cadeia de valor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32765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pt-BR" smtClean="0"/>
          </a:p>
          <a:p>
            <a:pPr marL="0" indent="0" algn="ctr" eaLnBrk="1" hangingPunct="1">
              <a:buFontTx/>
              <a:buNone/>
            </a:pPr>
            <a:endParaRPr lang="pt-BR" smtClean="0"/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0" y="1404938"/>
            <a:ext cx="91440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spcBef>
                <a:spcPct val="20000"/>
              </a:spcBef>
              <a:buSzPct val="65000"/>
              <a:buFontTx/>
              <a:buBlip>
                <a:blip r:embed="rId2"/>
              </a:buBlip>
              <a:tabLst>
                <a:tab pos="177800" algn="l"/>
              </a:tabLst>
            </a:pPr>
            <a:r>
              <a:rPr lang="pt-BR" sz="2400">
                <a:solidFill>
                  <a:srgbClr val="0000FF"/>
                </a:solidFill>
              </a:rPr>
              <a:t>Relativização da linearidade dos elos e subelos</a:t>
            </a:r>
          </a:p>
          <a:p>
            <a:pPr marL="622300" lvl="1" indent="-165100">
              <a:spcBef>
                <a:spcPct val="20000"/>
              </a:spcBef>
              <a:buSzPct val="65000"/>
              <a:buFontTx/>
              <a:buBlip>
                <a:blip r:embed="rId3"/>
              </a:buBlip>
              <a:tabLst>
                <a:tab pos="177800" algn="l"/>
              </a:tabLst>
            </a:pPr>
            <a:r>
              <a:rPr lang="pt-BR" sz="2000">
                <a:solidFill>
                  <a:schemeClr val="accent2"/>
                </a:solidFill>
              </a:rPr>
              <a:t>Há retroalimentações, paralelização</a:t>
            </a:r>
          </a:p>
          <a:p>
            <a:pPr marL="622300" lvl="1" indent="-165100">
              <a:spcBef>
                <a:spcPct val="20000"/>
              </a:spcBef>
              <a:buSzPct val="65000"/>
              <a:buFontTx/>
              <a:buBlip>
                <a:blip r:embed="rId3"/>
              </a:buBlip>
              <a:tabLst>
                <a:tab pos="177800" algn="l"/>
              </a:tabLst>
            </a:pPr>
            <a:r>
              <a:rPr lang="pt-BR" sz="2000">
                <a:solidFill>
                  <a:schemeClr val="accent2"/>
                </a:solidFill>
              </a:rPr>
              <a:t>Há projetos que “pulam” etapas</a:t>
            </a:r>
          </a:p>
          <a:p>
            <a:pPr marL="266700" indent="-266700">
              <a:spcBef>
                <a:spcPct val="70000"/>
              </a:spcBef>
              <a:buSzPct val="65000"/>
              <a:buFontTx/>
              <a:buBlip>
                <a:blip r:embed="rId2"/>
              </a:buBlip>
              <a:tabLst>
                <a:tab pos="177800" algn="l"/>
              </a:tabLst>
            </a:pPr>
            <a:r>
              <a:rPr lang="pt-BR" sz="2400">
                <a:solidFill>
                  <a:srgbClr val="0000FF"/>
                </a:solidFill>
              </a:rPr>
              <a:t>Há atividades antes e depois dos elos de H&amp;B </a:t>
            </a:r>
          </a:p>
          <a:p>
            <a:pPr marL="622300" lvl="1" indent="-165100">
              <a:spcBef>
                <a:spcPct val="20000"/>
              </a:spcBef>
              <a:buSzPct val="65000"/>
              <a:buFontTx/>
              <a:buBlip>
                <a:blip r:embed="rId4"/>
              </a:buBlip>
              <a:tabLst>
                <a:tab pos="177800" algn="l"/>
              </a:tabLst>
            </a:pPr>
            <a:r>
              <a:rPr lang="pt-BR" sz="2000">
                <a:solidFill>
                  <a:schemeClr val="accent2"/>
                </a:solidFill>
              </a:rPr>
              <a:t>Predesenvolvimento da ideia; esquemas de incitação à geração de ideias</a:t>
            </a:r>
          </a:p>
          <a:p>
            <a:pPr marL="622300" lvl="1" indent="-165100">
              <a:spcBef>
                <a:spcPct val="20000"/>
              </a:spcBef>
              <a:buSzPct val="65000"/>
              <a:buFontTx/>
              <a:buBlip>
                <a:blip r:embed="rId4"/>
              </a:buBlip>
              <a:tabLst>
                <a:tab pos="177800" algn="l"/>
              </a:tabLst>
            </a:pPr>
            <a:r>
              <a:rPr lang="pt-BR" sz="2000">
                <a:solidFill>
                  <a:schemeClr val="accent2"/>
                </a:solidFill>
              </a:rPr>
              <a:t>Esquema informacional e de pós-desenvolvimento</a:t>
            </a:r>
          </a:p>
          <a:p>
            <a:pPr marL="622300" lvl="1" indent="-165100">
              <a:spcBef>
                <a:spcPct val="20000"/>
              </a:spcBef>
              <a:buSzPct val="65000"/>
              <a:buFontTx/>
              <a:buBlip>
                <a:blip r:embed="rId4"/>
              </a:buBlip>
              <a:tabLst>
                <a:tab pos="177800" algn="l"/>
              </a:tabLst>
            </a:pPr>
            <a:r>
              <a:rPr lang="pt-BR" sz="2000">
                <a:solidFill>
                  <a:schemeClr val="accent2"/>
                </a:solidFill>
              </a:rPr>
              <a:t>Realimentação pós-comercialização; mudança tb no modelo de negócios</a:t>
            </a:r>
          </a:p>
          <a:p>
            <a:pPr marL="266700" indent="-266700">
              <a:spcBef>
                <a:spcPct val="70000"/>
              </a:spcBef>
              <a:buSzPct val="65000"/>
              <a:buFontTx/>
              <a:buBlip>
                <a:blip r:embed="rId2"/>
              </a:buBlip>
              <a:tabLst>
                <a:tab pos="177800" algn="l"/>
              </a:tabLst>
            </a:pPr>
            <a:r>
              <a:rPr lang="pt-BR" sz="2400">
                <a:solidFill>
                  <a:srgbClr val="0000FF"/>
                </a:solidFill>
              </a:rPr>
              <a:t>Projetos gerados a pedido </a:t>
            </a:r>
            <a:r>
              <a:rPr lang="pt-BR" sz="2400">
                <a:solidFill>
                  <a:srgbClr val="339933"/>
                </a:solidFill>
                <a:sym typeface="Wingdings" pitchFamily="2" charset="2"/>
              </a:rPr>
              <a:t></a:t>
            </a:r>
            <a:r>
              <a:rPr lang="pt-BR" sz="2400">
                <a:solidFill>
                  <a:srgbClr val="0000FF"/>
                </a:solidFill>
                <a:sym typeface="Wingdings" pitchFamily="2" charset="2"/>
              </a:rPr>
              <a:t> ideia básica é dado </a:t>
            </a:r>
            <a:r>
              <a:rPr lang="pt-BR" sz="2000">
                <a:solidFill>
                  <a:srgbClr val="0000FF"/>
                </a:solidFill>
                <a:sym typeface="Wingdings" pitchFamily="2" charset="2"/>
              </a:rPr>
              <a:t>(geração?)</a:t>
            </a:r>
            <a:endParaRPr lang="pt-BR" sz="2400">
              <a:solidFill>
                <a:srgbClr val="0000FF"/>
              </a:solidFill>
              <a:sym typeface="Wingdings" pitchFamily="2" charset="2"/>
            </a:endParaRPr>
          </a:p>
          <a:p>
            <a:pPr marL="266700" indent="-266700">
              <a:spcBef>
                <a:spcPct val="70000"/>
              </a:spcBef>
              <a:buSzPct val="65000"/>
              <a:buFontTx/>
              <a:buBlip>
                <a:blip r:embed="rId2"/>
              </a:buBlip>
              <a:tabLst>
                <a:tab pos="177800" algn="l"/>
              </a:tabLst>
            </a:pPr>
            <a:r>
              <a:rPr lang="pt-BR" sz="2400" i="1">
                <a:solidFill>
                  <a:srgbClr val="0000FF"/>
                </a:solidFill>
              </a:rPr>
              <a:t>Open innovation</a:t>
            </a:r>
            <a:r>
              <a:rPr lang="pt-BR" sz="2400">
                <a:solidFill>
                  <a:srgbClr val="0000FF"/>
                </a:solidFill>
              </a:rPr>
              <a:t> ao longo de toda a cadeia </a:t>
            </a:r>
            <a:r>
              <a:rPr lang="pt-BR" sz="2000">
                <a:solidFill>
                  <a:srgbClr val="0000FF"/>
                </a:solidFill>
              </a:rPr>
              <a:t>(incluindo pré e pós)</a:t>
            </a:r>
          </a:p>
          <a:p>
            <a:pPr marL="266700" indent="-266700">
              <a:spcBef>
                <a:spcPct val="70000"/>
              </a:spcBef>
              <a:buSzPct val="65000"/>
              <a:buFontTx/>
              <a:buBlip>
                <a:blip r:embed="rId2"/>
              </a:buBlip>
              <a:tabLst>
                <a:tab pos="177800" algn="l"/>
              </a:tabLst>
            </a:pPr>
            <a:r>
              <a:rPr lang="pt-BR" sz="2400">
                <a:solidFill>
                  <a:srgbClr val="0000FF"/>
                </a:solidFill>
              </a:rPr>
              <a:t>“Mercados” de ideias, capitais, talentos, negócios</a:t>
            </a:r>
            <a:br>
              <a:rPr lang="pt-BR" sz="2400">
                <a:solidFill>
                  <a:srgbClr val="0000FF"/>
                </a:solidFill>
              </a:rPr>
            </a:br>
            <a:r>
              <a:rPr lang="pt-BR" sz="2400">
                <a:solidFill>
                  <a:schemeClr val="folHlink"/>
                </a:solidFill>
                <a:sym typeface="Wingdings" pitchFamily="2" charset="2"/>
              </a:rPr>
              <a:t></a:t>
            </a:r>
            <a:r>
              <a:rPr lang="pt-BR" sz="240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pt-BR" sz="2000">
                <a:solidFill>
                  <a:schemeClr val="accent2"/>
                </a:solidFill>
                <a:sym typeface="Wingdings" pitchFamily="2" charset="2"/>
              </a:rPr>
              <a:t>apoiam e viabilizam iniciativas; </a:t>
            </a:r>
            <a:r>
              <a:rPr lang="pt-BR" sz="2000">
                <a:solidFill>
                  <a:schemeClr val="accent2"/>
                </a:solidFill>
              </a:rPr>
              <a:t>“contrabando” oficializado</a:t>
            </a:r>
            <a:r>
              <a:rPr lang="pt-BR">
                <a:solidFill>
                  <a:srgbClr val="0000FF"/>
                </a:solidFill>
              </a:rPr>
              <a:t> </a:t>
            </a:r>
            <a:endParaRPr lang="pt-BR" sz="2000">
              <a:solidFill>
                <a:srgbClr val="0000FF"/>
              </a:solidFill>
            </a:endParaRPr>
          </a:p>
          <a:p>
            <a:pPr marL="266700" indent="-266700">
              <a:spcBef>
                <a:spcPct val="20000"/>
              </a:spcBef>
              <a:buSzPct val="65000"/>
              <a:buFontTx/>
              <a:buBlip>
                <a:blip r:embed="rId2"/>
              </a:buBlip>
              <a:tabLst>
                <a:tab pos="177800" algn="l"/>
              </a:tabLst>
            </a:pPr>
            <a:endParaRPr lang="pt-BR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8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968500"/>
            <a:ext cx="5375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59" name="Cloud"/>
          <p:cNvSpPr>
            <a:spLocks noChangeAspect="1" noEditPoints="1" noChangeArrowheads="1"/>
          </p:cNvSpPr>
          <p:nvPr/>
        </p:nvSpPr>
        <p:spPr bwMode="auto">
          <a:xfrm rot="-2533521">
            <a:off x="6773863" y="727075"/>
            <a:ext cx="3022600" cy="29686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3060" name="Cloud"/>
          <p:cNvSpPr>
            <a:spLocks noChangeAspect="1" noEditPoints="1" noChangeArrowheads="1"/>
          </p:cNvSpPr>
          <p:nvPr/>
        </p:nvSpPr>
        <p:spPr bwMode="auto">
          <a:xfrm rot="-2533521">
            <a:off x="-198438" y="1139825"/>
            <a:ext cx="2849563" cy="24796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179388" y="1706563"/>
            <a:ext cx="216058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>
                <a:latin typeface="Arial Rounded MT Bold" pitchFamily="34" charset="0"/>
              </a:rPr>
              <a:t>Esquemas pré-cadastro formal de ideias. 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latin typeface="Arial Rounded MT Bold" pitchFamily="34" charset="0"/>
              </a:rPr>
              <a:t>Distinção entre criação de novo negócio </a:t>
            </a:r>
            <a:r>
              <a:rPr lang="pt-BR" sz="1200" i="1">
                <a:latin typeface="Arial Rounded MT Bold" pitchFamily="34" charset="0"/>
              </a:rPr>
              <a:t>X</a:t>
            </a:r>
            <a:r>
              <a:rPr lang="pt-BR" sz="1200">
                <a:latin typeface="Arial Rounded MT Bold" pitchFamily="34" charset="0"/>
              </a:rPr>
              <a:t> projeto de adaptação de algo existente à demanda formulada por cliente </a:t>
            </a:r>
          </a:p>
        </p:txBody>
      </p:sp>
      <p:sp>
        <p:nvSpPr>
          <p:cNvPr id="173062" name="AutoShape 6"/>
          <p:cNvSpPr>
            <a:spLocks noChangeArrowheads="1"/>
          </p:cNvSpPr>
          <p:nvPr/>
        </p:nvSpPr>
        <p:spPr bwMode="auto">
          <a:xfrm rot="10800000">
            <a:off x="0" y="0"/>
            <a:ext cx="2663825" cy="1476375"/>
          </a:xfrm>
          <a:prstGeom prst="wedgeEllipseCallout">
            <a:avLst>
              <a:gd name="adj1" fmla="val 10903"/>
              <a:gd name="adj2" fmla="val -52907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pt-BR"/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0" y="254000"/>
            <a:ext cx="270033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>
                <a:latin typeface="Arial Rounded MT Bold" pitchFamily="34" charset="0"/>
              </a:rPr>
              <a:t>Incitação; prefinanciamento (teste prévio da ideia de ideia);  “contrabando”, “mercados”de idéias, talentos, financiamento”;  cultura, sistema de RH etc.</a:t>
            </a:r>
            <a:endParaRPr lang="pt-BR" sz="1200" b="1"/>
          </a:p>
        </p:txBody>
      </p:sp>
      <p:sp>
        <p:nvSpPr>
          <p:cNvPr id="173064" name="AutoShape 8"/>
          <p:cNvSpPr>
            <a:spLocks noChangeArrowheads="1"/>
          </p:cNvSpPr>
          <p:nvPr/>
        </p:nvSpPr>
        <p:spPr bwMode="auto">
          <a:xfrm>
            <a:off x="0" y="3984625"/>
            <a:ext cx="9036050" cy="1008063"/>
          </a:xfrm>
          <a:prstGeom prst="horizontalScroll">
            <a:avLst>
              <a:gd name="adj" fmla="val 12500"/>
            </a:avLst>
          </a:prstGeom>
          <a:solidFill>
            <a:srgbClr val="000099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0" y="4149725"/>
            <a:ext cx="8856663" cy="611188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62050" indent="-1162050"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</a:rPr>
              <a:t>Substrato: </a:t>
            </a:r>
            <a:r>
              <a:rPr lang="pt-BR" sz="1600">
                <a:solidFill>
                  <a:schemeClr val="bg1"/>
                </a:solidFill>
              </a:rPr>
              <a:t>esquema de organização e gestão que suporta as decisões, incita as pessoas e possibilita aproveitar oportunidades, recursos, criar valor</a:t>
            </a:r>
          </a:p>
        </p:txBody>
      </p:sp>
      <p:sp>
        <p:nvSpPr>
          <p:cNvPr id="173066" name="AutoShape 10"/>
          <p:cNvSpPr>
            <a:spLocks noChangeArrowheads="1"/>
          </p:cNvSpPr>
          <p:nvPr/>
        </p:nvSpPr>
        <p:spPr bwMode="auto">
          <a:xfrm>
            <a:off x="971550" y="3748088"/>
            <a:ext cx="360363" cy="3587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67" name="AutoShape 11"/>
          <p:cNvSpPr>
            <a:spLocks noChangeArrowheads="1"/>
          </p:cNvSpPr>
          <p:nvPr/>
        </p:nvSpPr>
        <p:spPr bwMode="auto">
          <a:xfrm>
            <a:off x="8115300" y="3722688"/>
            <a:ext cx="360363" cy="3587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68" name="AutoShape 12"/>
          <p:cNvSpPr>
            <a:spLocks noChangeArrowheads="1"/>
          </p:cNvSpPr>
          <p:nvPr/>
        </p:nvSpPr>
        <p:spPr bwMode="auto">
          <a:xfrm>
            <a:off x="2411413" y="3722688"/>
            <a:ext cx="360362" cy="3587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69" name="AutoShape 13"/>
          <p:cNvSpPr>
            <a:spLocks noChangeArrowheads="1"/>
          </p:cNvSpPr>
          <p:nvPr/>
        </p:nvSpPr>
        <p:spPr bwMode="auto">
          <a:xfrm>
            <a:off x="3078163" y="3709988"/>
            <a:ext cx="360362" cy="3587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70" name="AutoShape 14"/>
          <p:cNvSpPr>
            <a:spLocks noChangeArrowheads="1"/>
          </p:cNvSpPr>
          <p:nvPr/>
        </p:nvSpPr>
        <p:spPr bwMode="auto">
          <a:xfrm>
            <a:off x="1692275" y="3709988"/>
            <a:ext cx="360363" cy="3587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71" name="AutoShape 15"/>
          <p:cNvSpPr>
            <a:spLocks noChangeArrowheads="1"/>
          </p:cNvSpPr>
          <p:nvPr/>
        </p:nvSpPr>
        <p:spPr bwMode="auto">
          <a:xfrm>
            <a:off x="7356475" y="3722688"/>
            <a:ext cx="360363" cy="3587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72" name="AutoShape 16"/>
          <p:cNvSpPr>
            <a:spLocks noChangeArrowheads="1"/>
          </p:cNvSpPr>
          <p:nvPr/>
        </p:nvSpPr>
        <p:spPr bwMode="auto">
          <a:xfrm>
            <a:off x="6588125" y="3722688"/>
            <a:ext cx="360363" cy="3587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73" name="AutoShape 17"/>
          <p:cNvSpPr>
            <a:spLocks noChangeArrowheads="1"/>
          </p:cNvSpPr>
          <p:nvPr/>
        </p:nvSpPr>
        <p:spPr bwMode="auto">
          <a:xfrm>
            <a:off x="268288" y="3722688"/>
            <a:ext cx="360362" cy="3587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74" name="AutoShape 18"/>
          <p:cNvSpPr>
            <a:spLocks noChangeArrowheads="1"/>
          </p:cNvSpPr>
          <p:nvPr/>
        </p:nvSpPr>
        <p:spPr bwMode="auto">
          <a:xfrm>
            <a:off x="5867400" y="3709988"/>
            <a:ext cx="360363" cy="3587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75" name="AutoShape 19"/>
          <p:cNvSpPr>
            <a:spLocks noChangeArrowheads="1"/>
          </p:cNvSpPr>
          <p:nvPr/>
        </p:nvSpPr>
        <p:spPr bwMode="auto">
          <a:xfrm>
            <a:off x="3779838" y="3709988"/>
            <a:ext cx="360362" cy="3587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76" name="AutoShape 20"/>
          <p:cNvSpPr>
            <a:spLocks noChangeArrowheads="1"/>
          </p:cNvSpPr>
          <p:nvPr/>
        </p:nvSpPr>
        <p:spPr bwMode="auto">
          <a:xfrm>
            <a:off x="4427538" y="3709988"/>
            <a:ext cx="360362" cy="3587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77" name="AutoShape 21"/>
          <p:cNvSpPr>
            <a:spLocks noChangeArrowheads="1"/>
          </p:cNvSpPr>
          <p:nvPr/>
        </p:nvSpPr>
        <p:spPr bwMode="auto">
          <a:xfrm>
            <a:off x="5148263" y="3722688"/>
            <a:ext cx="360362" cy="3587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78" name="AutoShape 22"/>
          <p:cNvSpPr>
            <a:spLocks noChangeArrowheads="1"/>
          </p:cNvSpPr>
          <p:nvPr/>
        </p:nvSpPr>
        <p:spPr bwMode="auto">
          <a:xfrm>
            <a:off x="8650288" y="3735388"/>
            <a:ext cx="360362" cy="3587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79" name="AutoShape 23"/>
          <p:cNvSpPr>
            <a:spLocks noChangeArrowheads="1"/>
          </p:cNvSpPr>
          <p:nvPr/>
        </p:nvSpPr>
        <p:spPr bwMode="auto">
          <a:xfrm>
            <a:off x="2733675" y="333375"/>
            <a:ext cx="1008063" cy="1295400"/>
          </a:xfrm>
          <a:prstGeom prst="wedgeRoundRectCallout">
            <a:avLst>
              <a:gd name="adj1" fmla="val -16144"/>
              <a:gd name="adj2" fmla="val 63236"/>
              <a:gd name="adj3" fmla="val 16667"/>
            </a:avLst>
          </a:prstGeom>
          <a:solidFill>
            <a:schemeClr val="bg1"/>
          </a:solidFill>
          <a:ln w="28575" cap="rnd">
            <a:solidFill>
              <a:srgbClr val="CC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173080" name="Text Box 24"/>
          <p:cNvSpPr txBox="1">
            <a:spLocks noChangeArrowheads="1"/>
          </p:cNvSpPr>
          <p:nvPr/>
        </p:nvSpPr>
        <p:spPr bwMode="auto">
          <a:xfrm>
            <a:off x="2716213" y="404813"/>
            <a:ext cx="1008062" cy="1187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>
                <a:latin typeface="Arial Rounded MT Bold" pitchFamily="34" charset="0"/>
              </a:rPr>
              <a:t> Subelos não sequen-ciais nem excluden-tes</a:t>
            </a:r>
          </a:p>
        </p:txBody>
      </p:sp>
      <p:sp>
        <p:nvSpPr>
          <p:cNvPr id="173081" name="AutoShape 25"/>
          <p:cNvSpPr>
            <a:spLocks noChangeArrowheads="1"/>
          </p:cNvSpPr>
          <p:nvPr/>
        </p:nvSpPr>
        <p:spPr bwMode="auto">
          <a:xfrm>
            <a:off x="2843213" y="1897063"/>
            <a:ext cx="792162" cy="215900"/>
          </a:xfrm>
          <a:prstGeom prst="curvedDownArrow">
            <a:avLst>
              <a:gd name="adj1" fmla="val 73382"/>
              <a:gd name="adj2" fmla="val 1467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82" name="AutoShape 26"/>
          <p:cNvSpPr>
            <a:spLocks noChangeArrowheads="1"/>
          </p:cNvSpPr>
          <p:nvPr/>
        </p:nvSpPr>
        <p:spPr bwMode="auto">
          <a:xfrm rot="10800000">
            <a:off x="2800350" y="2328863"/>
            <a:ext cx="792163" cy="215900"/>
          </a:xfrm>
          <a:prstGeom prst="curvedDownArrow">
            <a:avLst>
              <a:gd name="adj1" fmla="val 73382"/>
              <a:gd name="adj2" fmla="val 1467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83" name="AutoShape 27"/>
          <p:cNvSpPr>
            <a:spLocks noChangeArrowheads="1"/>
          </p:cNvSpPr>
          <p:nvPr/>
        </p:nvSpPr>
        <p:spPr bwMode="auto">
          <a:xfrm>
            <a:off x="3851275" y="188913"/>
            <a:ext cx="1008063" cy="1419225"/>
          </a:xfrm>
          <a:prstGeom prst="wedgeRoundRectCallout">
            <a:avLst>
              <a:gd name="adj1" fmla="val -70157"/>
              <a:gd name="adj2" fmla="val 76847"/>
              <a:gd name="adj3" fmla="val 16667"/>
            </a:avLst>
          </a:prstGeom>
          <a:solidFill>
            <a:schemeClr val="bg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173084" name="Text Box 28"/>
          <p:cNvSpPr txBox="1">
            <a:spLocks noChangeArrowheads="1"/>
          </p:cNvSpPr>
          <p:nvPr/>
        </p:nvSpPr>
        <p:spPr bwMode="auto">
          <a:xfrm>
            <a:off x="3741738" y="254000"/>
            <a:ext cx="1223962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>
                <a:latin typeface="Arial Rounded MT Bold" pitchFamily="34" charset="0"/>
              </a:rPr>
              <a:t>Idéias chegam pré-tratadas? Esquema de triagem: quem, como, instâncias. </a:t>
            </a:r>
          </a:p>
        </p:txBody>
      </p:sp>
      <p:sp>
        <p:nvSpPr>
          <p:cNvPr id="173085" name="AutoShape 29"/>
          <p:cNvSpPr>
            <a:spLocks noChangeArrowheads="1"/>
          </p:cNvSpPr>
          <p:nvPr/>
        </p:nvSpPr>
        <p:spPr bwMode="auto">
          <a:xfrm>
            <a:off x="5010150" y="0"/>
            <a:ext cx="1001713" cy="1897063"/>
          </a:xfrm>
          <a:prstGeom prst="wedgeRoundRectCallout">
            <a:avLst>
              <a:gd name="adj1" fmla="val -109111"/>
              <a:gd name="adj2" fmla="val 56778"/>
              <a:gd name="adj3" fmla="val 16667"/>
            </a:avLst>
          </a:prstGeom>
          <a:solidFill>
            <a:schemeClr val="bg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173086" name="Text Box 30"/>
          <p:cNvSpPr txBox="1">
            <a:spLocks noChangeArrowheads="1"/>
          </p:cNvSpPr>
          <p:nvPr/>
        </p:nvSpPr>
        <p:spPr bwMode="auto">
          <a:xfrm>
            <a:off x="4864100" y="38100"/>
            <a:ext cx="12969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>
                <a:latin typeface="Arial Rounded MT Bold" pitchFamily="34" charset="0"/>
              </a:rPr>
              <a:t>Tipo de análise para seleção: financeira (ROI etc.) x “visão”. Papéis de Marketing, P&amp;D, Produção </a:t>
            </a:r>
          </a:p>
        </p:txBody>
      </p:sp>
      <p:sp>
        <p:nvSpPr>
          <p:cNvPr id="173087" name="AutoShape 31"/>
          <p:cNvSpPr>
            <a:spLocks noChangeArrowheads="1"/>
          </p:cNvSpPr>
          <p:nvPr/>
        </p:nvSpPr>
        <p:spPr bwMode="auto">
          <a:xfrm>
            <a:off x="6156325" y="188913"/>
            <a:ext cx="1081088" cy="1727200"/>
          </a:xfrm>
          <a:prstGeom prst="wedgeRoundRectCallout">
            <a:avLst>
              <a:gd name="adj1" fmla="val -21366"/>
              <a:gd name="adj2" fmla="val 46324"/>
              <a:gd name="adj3" fmla="val 16667"/>
            </a:avLst>
          </a:prstGeom>
          <a:solidFill>
            <a:schemeClr val="bg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pt-BR"/>
          </a:p>
        </p:txBody>
      </p:sp>
      <p:sp>
        <p:nvSpPr>
          <p:cNvPr id="173088" name="Text Box 32"/>
          <p:cNvSpPr txBox="1">
            <a:spLocks noChangeArrowheads="1"/>
          </p:cNvSpPr>
          <p:nvPr/>
        </p:nvSpPr>
        <p:spPr bwMode="auto">
          <a:xfrm>
            <a:off x="6089650" y="260350"/>
            <a:ext cx="1223963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>
                <a:latin typeface="Arial Rounded MT Bold" pitchFamily="34" charset="0"/>
              </a:rPr>
              <a:t>Dissemina-ção na empresa pode se dar também nos elos anteriores</a:t>
            </a:r>
          </a:p>
        </p:txBody>
      </p:sp>
      <p:sp>
        <p:nvSpPr>
          <p:cNvPr id="173089" name="AutoShape 33"/>
          <p:cNvSpPr>
            <a:spLocks noChangeArrowheads="1"/>
          </p:cNvSpPr>
          <p:nvPr/>
        </p:nvSpPr>
        <p:spPr bwMode="auto">
          <a:xfrm rot="5120500">
            <a:off x="5912644" y="1359694"/>
            <a:ext cx="357188" cy="1282700"/>
          </a:xfrm>
          <a:prstGeom prst="lightningBol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90" name="AutoShape 34"/>
          <p:cNvSpPr>
            <a:spLocks noChangeArrowheads="1"/>
          </p:cNvSpPr>
          <p:nvPr/>
        </p:nvSpPr>
        <p:spPr bwMode="auto">
          <a:xfrm rot="5120500">
            <a:off x="5084763" y="593725"/>
            <a:ext cx="276225" cy="2879725"/>
          </a:xfrm>
          <a:prstGeom prst="lightningBol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9188" name="Text Box 35"/>
          <p:cNvSpPr txBox="1">
            <a:spLocks noChangeArrowheads="1"/>
          </p:cNvSpPr>
          <p:nvPr/>
        </p:nvSpPr>
        <p:spPr bwMode="auto">
          <a:xfrm>
            <a:off x="0" y="6181725"/>
            <a:ext cx="903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>
                <a:solidFill>
                  <a:srgbClr val="CC0000"/>
                </a:solidFill>
              </a:rPr>
              <a:t>Cadeia de valor expandida da inovação na empresa – topologia reformulada</a:t>
            </a:r>
          </a:p>
        </p:txBody>
      </p:sp>
      <p:sp>
        <p:nvSpPr>
          <p:cNvPr id="173092" name="Oval 36"/>
          <p:cNvSpPr>
            <a:spLocks noChangeArrowheads="1"/>
          </p:cNvSpPr>
          <p:nvPr/>
        </p:nvSpPr>
        <p:spPr bwMode="auto">
          <a:xfrm>
            <a:off x="2484438" y="5157788"/>
            <a:ext cx="3276600" cy="9080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93" name="Text Box 37"/>
          <p:cNvSpPr txBox="1">
            <a:spLocks noChangeArrowheads="1"/>
          </p:cNvSpPr>
          <p:nvPr/>
        </p:nvSpPr>
        <p:spPr bwMode="auto">
          <a:xfrm>
            <a:off x="2843213" y="5191125"/>
            <a:ext cx="244792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>
                <a:solidFill>
                  <a:srgbClr val="FFFF00"/>
                </a:solidFill>
              </a:rPr>
              <a:t>Pano de fundo:</a:t>
            </a:r>
            <a:br>
              <a:rPr lang="pt-BR" sz="1600">
                <a:solidFill>
                  <a:srgbClr val="FFFF00"/>
                </a:solidFill>
              </a:rPr>
            </a:br>
            <a:r>
              <a:rPr lang="pt-BR" sz="1600">
                <a:solidFill>
                  <a:srgbClr val="FFFF00"/>
                </a:solidFill>
              </a:rPr>
              <a:t>estrutura de competição na indústria / negócio</a:t>
            </a:r>
          </a:p>
          <a:p>
            <a:pPr>
              <a:spcBef>
                <a:spcPct val="50000"/>
              </a:spcBef>
            </a:pPr>
            <a:endParaRPr lang="pt-BR" sz="1600">
              <a:solidFill>
                <a:srgbClr val="FFFF00"/>
              </a:solidFill>
            </a:endParaRPr>
          </a:p>
        </p:txBody>
      </p:sp>
      <p:sp>
        <p:nvSpPr>
          <p:cNvPr id="173094" name="Text Box 38"/>
          <p:cNvSpPr txBox="1">
            <a:spLocks noChangeArrowheads="1"/>
          </p:cNvSpPr>
          <p:nvPr/>
        </p:nvSpPr>
        <p:spPr bwMode="auto">
          <a:xfrm>
            <a:off x="7194550" y="1039813"/>
            <a:ext cx="20510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00">
                <a:latin typeface="Arial Rounded MT Bold" pitchFamily="34" charset="0"/>
              </a:rPr>
              <a:t>    </a:t>
            </a:r>
            <a:r>
              <a:rPr lang="pt-BR" sz="1200">
                <a:latin typeface="Arial Rounded MT Bold" pitchFamily="34" charset="0"/>
              </a:rPr>
              <a:t>Pós-comercialização: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latin typeface="Arial Rounded MT Bold" pitchFamily="34" charset="0"/>
              </a:rPr>
              <a:t>Retroalimentação, formalização de plataformas, memória técnica, aprendizagem de uso. </a:t>
            </a:r>
            <a:r>
              <a:rPr lang="pt-BR" sz="1200" i="1">
                <a:latin typeface="Arial Rounded MT Bold" pitchFamily="34" charset="0"/>
              </a:rPr>
              <a:t>Feed back</a:t>
            </a:r>
            <a:r>
              <a:rPr lang="pt-BR" sz="1200">
                <a:latin typeface="Arial Rounded MT Bold" pitchFamily="34" charset="0"/>
              </a:rPr>
              <a:t> a partir de usuários/clientes principais: adaptações ou mudanças de conceito, especificação, atributos etc.</a:t>
            </a:r>
          </a:p>
        </p:txBody>
      </p:sp>
      <p:sp>
        <p:nvSpPr>
          <p:cNvPr id="173095" name="Text Box 39"/>
          <p:cNvSpPr txBox="1">
            <a:spLocks noChangeArrowheads="1"/>
          </p:cNvSpPr>
          <p:nvPr/>
        </p:nvSpPr>
        <p:spPr bwMode="auto">
          <a:xfrm>
            <a:off x="5826125" y="5008563"/>
            <a:ext cx="28082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rgbClr val="339933"/>
                </a:solidFill>
              </a:rPr>
              <a:t>Cuidado: novo produto pode se ligar a outra/nova indústria / negócio</a:t>
            </a:r>
          </a:p>
        </p:txBody>
      </p:sp>
      <p:sp>
        <p:nvSpPr>
          <p:cNvPr id="173096" name="AutoShape 40"/>
          <p:cNvSpPr>
            <a:spLocks/>
          </p:cNvSpPr>
          <p:nvPr/>
        </p:nvSpPr>
        <p:spPr bwMode="auto">
          <a:xfrm>
            <a:off x="5915025" y="5013325"/>
            <a:ext cx="144463" cy="1223963"/>
          </a:xfrm>
          <a:prstGeom prst="leftBrace">
            <a:avLst>
              <a:gd name="adj1" fmla="val 706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srgbClr val="339933"/>
              </a:solidFill>
            </a:endParaRPr>
          </a:p>
        </p:txBody>
      </p:sp>
      <p:sp>
        <p:nvSpPr>
          <p:cNvPr id="173097" name="AutoShape 41"/>
          <p:cNvSpPr>
            <a:spLocks noChangeArrowheads="1"/>
          </p:cNvSpPr>
          <p:nvPr/>
        </p:nvSpPr>
        <p:spPr bwMode="auto">
          <a:xfrm rot="10800000">
            <a:off x="3708400" y="2492375"/>
            <a:ext cx="1223963" cy="288925"/>
          </a:xfrm>
          <a:prstGeom prst="curvedDownArrow">
            <a:avLst>
              <a:gd name="adj1" fmla="val 70310"/>
              <a:gd name="adj2" fmla="val 156055"/>
              <a:gd name="adj3" fmla="val 340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98" name="AutoShape 42"/>
          <p:cNvSpPr>
            <a:spLocks noChangeArrowheads="1"/>
          </p:cNvSpPr>
          <p:nvPr/>
        </p:nvSpPr>
        <p:spPr bwMode="auto">
          <a:xfrm rot="10800000">
            <a:off x="5148263" y="2492375"/>
            <a:ext cx="1223962" cy="288925"/>
          </a:xfrm>
          <a:prstGeom prst="curvedDownArrow">
            <a:avLst>
              <a:gd name="adj1" fmla="val 70310"/>
              <a:gd name="adj2" fmla="val 156055"/>
              <a:gd name="adj3" fmla="val 340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3099" name="AutoShape 43"/>
          <p:cNvSpPr>
            <a:spLocks noChangeArrowheads="1"/>
          </p:cNvSpPr>
          <p:nvPr/>
        </p:nvSpPr>
        <p:spPr bwMode="auto">
          <a:xfrm rot="10800000">
            <a:off x="4500563" y="2708275"/>
            <a:ext cx="1008062" cy="73025"/>
          </a:xfrm>
          <a:prstGeom prst="curvedDownArrow">
            <a:avLst>
              <a:gd name="adj1" fmla="val 225727"/>
              <a:gd name="adj2" fmla="val 55217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7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7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7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7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7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7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7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7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7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7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7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17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1" grpId="0"/>
      <p:bldP spid="173062" grpId="0" animBg="1"/>
      <p:bldP spid="173063" grpId="0"/>
      <p:bldP spid="173064" grpId="0" animBg="1"/>
      <p:bldP spid="173065" grpId="0" animBg="1"/>
      <p:bldP spid="173066" grpId="0" animBg="1"/>
      <p:bldP spid="173067" grpId="0" animBg="1"/>
      <p:bldP spid="173068" grpId="0" animBg="1"/>
      <p:bldP spid="173069" grpId="0" animBg="1"/>
      <p:bldP spid="173070" grpId="0" animBg="1"/>
      <p:bldP spid="173071" grpId="0" animBg="1"/>
      <p:bldP spid="173072" grpId="0" animBg="1"/>
      <p:bldP spid="173073" grpId="0" animBg="1"/>
      <p:bldP spid="173074" grpId="0" animBg="1"/>
      <p:bldP spid="173075" grpId="0" animBg="1"/>
      <p:bldP spid="173076" grpId="0" animBg="1"/>
      <p:bldP spid="173077" grpId="0" animBg="1"/>
      <p:bldP spid="173078" grpId="0" animBg="1"/>
      <p:bldP spid="173079" grpId="0" animBg="1"/>
      <p:bldP spid="173080" grpId="0"/>
      <p:bldP spid="173080" grpId="1"/>
      <p:bldP spid="173081" grpId="0" animBg="1"/>
      <p:bldP spid="173082" grpId="0" animBg="1"/>
      <p:bldP spid="173083" grpId="0" animBg="1"/>
      <p:bldP spid="173084" grpId="0"/>
      <p:bldP spid="173085" grpId="0" animBg="1"/>
      <p:bldP spid="173086" grpId="0"/>
      <p:bldP spid="173087" grpId="0" animBg="1"/>
      <p:bldP spid="173089" grpId="0" animBg="1"/>
      <p:bldP spid="173090" grpId="0" animBg="1"/>
      <p:bldP spid="173092" grpId="0" animBg="1"/>
      <p:bldP spid="173093" grpId="0"/>
      <p:bldP spid="173094" grpId="0"/>
      <p:bldP spid="173095" grpId="0"/>
      <p:bldP spid="173096" grpId="0" animBg="1"/>
      <p:bldP spid="173097" grpId="0" animBg="1"/>
      <p:bldP spid="173098" grpId="0" animBg="1"/>
      <p:bldP spid="1730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280400" cy="1657350"/>
          </a:xfrm>
        </p:spPr>
        <p:txBody>
          <a:bodyPr/>
          <a:lstStyle/>
          <a:p>
            <a:pPr eaLnBrk="1" hangingPunct="1"/>
            <a:r>
              <a:rPr lang="pt-BR" sz="3200" smtClean="0">
                <a:solidFill>
                  <a:srgbClr val="0000FF"/>
                </a:solidFill>
              </a:rPr>
              <a:t/>
            </a:r>
            <a:br>
              <a:rPr lang="pt-BR" sz="3200" smtClean="0">
                <a:solidFill>
                  <a:srgbClr val="0000FF"/>
                </a:solidFill>
              </a:rPr>
            </a:br>
            <a:r>
              <a:rPr lang="pt-BR" sz="3200" smtClean="0">
                <a:solidFill>
                  <a:srgbClr val="0000FF"/>
                </a:solidFill>
              </a:rPr>
              <a:t>Substrato de organização e gestão que dá vida à cadeia: </a:t>
            </a:r>
            <a:r>
              <a:rPr lang="pt-BR" sz="3200" smtClean="0"/>
              <a:t> </a:t>
            </a:r>
            <a:br>
              <a:rPr lang="pt-BR" sz="3200" smtClean="0"/>
            </a:br>
            <a:r>
              <a:rPr lang="pt-BR" sz="3200" smtClean="0"/>
              <a:t>o que sustenta o processo de inovação?</a:t>
            </a:r>
            <a:r>
              <a:rPr lang="pt-BR" sz="4000" smtClean="0"/>
              <a:t/>
            </a:r>
            <a:br>
              <a:rPr lang="pt-BR" sz="4000" smtClean="0"/>
            </a:br>
            <a:endParaRPr lang="pt-BR" sz="4000" smtClean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8964613" cy="5257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Inovação como estratégia</a:t>
            </a:r>
            <a:br>
              <a:rPr lang="pt-BR" smtClean="0"/>
            </a:br>
            <a:r>
              <a:rPr lang="pt-BR" smtClean="0"/>
              <a:t>Inovação explicitada na estratégia</a:t>
            </a:r>
          </a:p>
          <a:p>
            <a:pPr lvl="1" eaLnBrk="1" hangingPunct="1"/>
            <a:r>
              <a:rPr lang="pt-BR" sz="2400" smtClean="0"/>
              <a:t>Compromisso e prática da alta direção e da média gerência</a:t>
            </a:r>
          </a:p>
          <a:p>
            <a:pPr lvl="2" eaLnBrk="1" hangingPunct="1"/>
            <a:r>
              <a:rPr lang="pt-BR" sz="2000" smtClean="0">
                <a:solidFill>
                  <a:srgbClr val="0000FF"/>
                </a:solidFill>
              </a:rPr>
              <a:t>Atos cotidianos, mais do que </a:t>
            </a:r>
            <a:r>
              <a:rPr lang="en-US" sz="2000" i="1" smtClean="0">
                <a:solidFill>
                  <a:srgbClr val="0000FF"/>
                </a:solidFill>
              </a:rPr>
              <a:t>banners</a:t>
            </a:r>
            <a:r>
              <a:rPr lang="pt-BR" sz="2000" smtClean="0">
                <a:solidFill>
                  <a:srgbClr val="0000FF"/>
                </a:solidFill>
              </a:rPr>
              <a:t> e discursos</a:t>
            </a:r>
            <a:endParaRPr lang="pt-BR" sz="1800" smtClean="0"/>
          </a:p>
          <a:p>
            <a:pPr lvl="1" eaLnBrk="1" hangingPunct="1"/>
            <a:r>
              <a:rPr lang="pt-BR" sz="2400" smtClean="0"/>
              <a:t>Esquemas de organização e gestão compatíveis</a:t>
            </a:r>
          </a:p>
          <a:p>
            <a:pPr lvl="2" eaLnBrk="1" hangingPunct="1"/>
            <a:r>
              <a:rPr lang="pt-BR" sz="2000" smtClean="0"/>
              <a:t>Esquemas flexíveis de trabalho, relativização da hierarquia rígida</a:t>
            </a:r>
          </a:p>
          <a:p>
            <a:pPr lvl="2" eaLnBrk="1" hangingPunct="1"/>
            <a:r>
              <a:rPr lang="pt-BR" sz="2000" smtClean="0"/>
              <a:t>Trabalho em equipe com autonomia favorece inovação</a:t>
            </a:r>
          </a:p>
          <a:p>
            <a:pPr lvl="2" eaLnBrk="1" hangingPunct="1"/>
            <a:r>
              <a:rPr lang="pt-BR" sz="2000" smtClean="0"/>
              <a:t>Autonomia para gerir tempo favorece inovação</a:t>
            </a:r>
          </a:p>
          <a:p>
            <a:pPr lvl="2" eaLnBrk="1" hangingPunct="1"/>
            <a:r>
              <a:rPr lang="pt-BR" sz="2000" smtClean="0"/>
              <a:t>“Mercado” de talentos</a:t>
            </a:r>
          </a:p>
          <a:p>
            <a:pPr lvl="3" eaLnBrk="1" hangingPunct="1"/>
            <a:r>
              <a:rPr lang="pt-BR" sz="1600" smtClean="0"/>
              <a:t>Pagar pelos talentos</a:t>
            </a:r>
          </a:p>
          <a:p>
            <a:pPr lvl="3" eaLnBrk="1" hangingPunct="1"/>
            <a:r>
              <a:rPr lang="pt-BR" sz="1600" smtClean="0"/>
              <a:t>Desenvolver o talento de todos</a:t>
            </a:r>
            <a:br>
              <a:rPr lang="pt-BR" sz="1600" smtClean="0"/>
            </a:br>
            <a:endParaRPr lang="pt-BR" sz="1600" smtClean="0"/>
          </a:p>
          <a:p>
            <a:pPr lvl="2" eaLnBrk="1" hangingPunct="1"/>
            <a:endParaRPr lang="pt-BR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280400" cy="1657350"/>
          </a:xfrm>
        </p:spPr>
        <p:txBody>
          <a:bodyPr/>
          <a:lstStyle/>
          <a:p>
            <a:pPr eaLnBrk="1" hangingPunct="1"/>
            <a:r>
              <a:rPr lang="pt-BR" sz="3200" smtClean="0">
                <a:solidFill>
                  <a:srgbClr val="0000FF"/>
                </a:solidFill>
              </a:rPr>
              <a:t/>
            </a:r>
            <a:br>
              <a:rPr lang="pt-BR" sz="3200" smtClean="0">
                <a:solidFill>
                  <a:srgbClr val="0000FF"/>
                </a:solidFill>
              </a:rPr>
            </a:br>
            <a:r>
              <a:rPr lang="pt-BR" sz="3200" smtClean="0">
                <a:solidFill>
                  <a:srgbClr val="0000FF"/>
                </a:solidFill>
              </a:rPr>
              <a:t>Substrato de organização e gestão que dá vida à cadeia: </a:t>
            </a:r>
            <a:r>
              <a:rPr lang="pt-BR" sz="3200" smtClean="0"/>
              <a:t> </a:t>
            </a:r>
            <a:br>
              <a:rPr lang="pt-BR" sz="3200" smtClean="0"/>
            </a:br>
            <a:r>
              <a:rPr lang="pt-BR" sz="3200" smtClean="0"/>
              <a:t>o que sustenta o processo de inovação?</a:t>
            </a:r>
            <a:r>
              <a:rPr lang="pt-BR" sz="4000" smtClean="0"/>
              <a:t/>
            </a:r>
            <a:br>
              <a:rPr lang="pt-BR" sz="4000" smtClean="0"/>
            </a:br>
            <a:endParaRPr lang="pt-BR" sz="4000" smtClean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060575"/>
            <a:ext cx="8964612" cy="51133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Organizar para inovar</a:t>
            </a:r>
            <a:endParaRPr lang="pt-BR" smtClean="0">
              <a:solidFill>
                <a:srgbClr val="0000FF"/>
              </a:solidFill>
            </a:endParaRPr>
          </a:p>
          <a:p>
            <a:pPr lvl="1" eaLnBrk="1" hangingPunct="1"/>
            <a:r>
              <a:rPr lang="pt-BR" sz="2400" smtClean="0"/>
              <a:t>Necessidade de flexibilidade, integração e “rede” para aproveitar oportunidades ou criá-las</a:t>
            </a:r>
          </a:p>
          <a:p>
            <a:pPr lvl="2" eaLnBrk="1" hangingPunct="1">
              <a:buSzPct val="70000"/>
            </a:pPr>
            <a:r>
              <a:rPr lang="pt-BR" sz="1800" smtClean="0">
                <a:solidFill>
                  <a:srgbClr val="0000FF"/>
                </a:solidFill>
              </a:rPr>
              <a:t>Flexibilidade em operações internas e na relação com outras entidades</a:t>
            </a:r>
          </a:p>
          <a:p>
            <a:pPr lvl="1" eaLnBrk="1" hangingPunct="1"/>
            <a:r>
              <a:rPr lang="pt-BR" sz="2400" smtClean="0"/>
              <a:t>Criar e gerir redes de entidades e pessoas externas para captar/explorar/criar oportunidades</a:t>
            </a:r>
          </a:p>
          <a:p>
            <a:pPr lvl="1" eaLnBrk="1" hangingPunct="1"/>
            <a:r>
              <a:rPr lang="pt-BR" sz="2400" smtClean="0"/>
              <a:t>Desenvolver sistema “aberto” de gestão de conhecimento</a:t>
            </a:r>
          </a:p>
          <a:p>
            <a:pPr lvl="1" eaLnBrk="1" hangingPunct="1"/>
            <a:r>
              <a:rPr lang="pt-BR" sz="2400" smtClean="0"/>
              <a:t>Articulação </a:t>
            </a:r>
            <a:r>
              <a:rPr lang="pt-BR" sz="2400" smtClean="0">
                <a:sym typeface="Wingdings" pitchFamily="2" charset="2"/>
              </a:rPr>
              <a:t>de três formas de trabalho: </a:t>
            </a:r>
            <a:br>
              <a:rPr lang="pt-BR" sz="2400" smtClean="0">
                <a:sym typeface="Wingdings" pitchFamily="2" charset="2"/>
              </a:rPr>
            </a:br>
            <a:r>
              <a:rPr lang="pt-BR" sz="2400" smtClean="0">
                <a:sym typeface="Wingdings" pitchFamily="2" charset="2"/>
              </a:rPr>
              <a:t>                                           individual, em equipe e em rede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280400" cy="1657350"/>
          </a:xfrm>
        </p:spPr>
        <p:txBody>
          <a:bodyPr/>
          <a:lstStyle/>
          <a:p>
            <a:pPr eaLnBrk="1" hangingPunct="1"/>
            <a:r>
              <a:rPr lang="pt-BR" sz="3200" smtClean="0">
                <a:solidFill>
                  <a:srgbClr val="0000FF"/>
                </a:solidFill>
              </a:rPr>
              <a:t/>
            </a:r>
            <a:br>
              <a:rPr lang="pt-BR" sz="3200" smtClean="0">
                <a:solidFill>
                  <a:srgbClr val="0000FF"/>
                </a:solidFill>
              </a:rPr>
            </a:br>
            <a:r>
              <a:rPr lang="pt-BR" sz="3200" smtClean="0">
                <a:solidFill>
                  <a:srgbClr val="0000FF"/>
                </a:solidFill>
              </a:rPr>
              <a:t>Substrato de organização e gestão que dá vida à cadeia: </a:t>
            </a:r>
            <a:r>
              <a:rPr lang="pt-BR" sz="3200" smtClean="0"/>
              <a:t> </a:t>
            </a:r>
            <a:br>
              <a:rPr lang="pt-BR" sz="3200" smtClean="0"/>
            </a:br>
            <a:r>
              <a:rPr lang="pt-BR" sz="3200" smtClean="0"/>
              <a:t>o que sustenta o processo de inovação?</a:t>
            </a:r>
            <a:r>
              <a:rPr lang="pt-BR" sz="4000" smtClean="0"/>
              <a:t/>
            </a:r>
            <a:br>
              <a:rPr lang="pt-BR" sz="4000" smtClean="0"/>
            </a:br>
            <a:endParaRPr lang="pt-BR" sz="4000" smtClean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8" y="1814513"/>
            <a:ext cx="8964612" cy="5257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Gestão do processo de inovação</a:t>
            </a:r>
            <a:endParaRPr lang="pt-BR" smtClean="0">
              <a:solidFill>
                <a:srgbClr val="0000FF"/>
              </a:solidFill>
            </a:endParaRPr>
          </a:p>
          <a:p>
            <a:pPr lvl="1" eaLnBrk="1" hangingPunct="1"/>
            <a:r>
              <a:rPr lang="pt-BR" sz="2400" smtClean="0"/>
              <a:t>Integrado na empresa, fruto da dinâmica geral da empresa</a:t>
            </a:r>
          </a:p>
          <a:p>
            <a:pPr lvl="2" eaLnBrk="1" hangingPunct="1"/>
            <a:r>
              <a:rPr lang="pt-BR" sz="2000" smtClean="0"/>
              <a:t>P.ex., não existe participação “por decreto”</a:t>
            </a:r>
          </a:p>
          <a:p>
            <a:pPr lvl="1" eaLnBrk="1" hangingPunct="1"/>
            <a:r>
              <a:rPr lang="pt-BR" sz="2400" smtClean="0"/>
              <a:t>Critérios de decisão conforme o tipo de projeto</a:t>
            </a:r>
          </a:p>
          <a:p>
            <a:pPr lvl="2" eaLnBrk="1" hangingPunct="1"/>
            <a:r>
              <a:rPr lang="pt-BR" sz="2000" smtClean="0"/>
              <a:t>Contingências são relevantes</a:t>
            </a:r>
          </a:p>
          <a:p>
            <a:pPr lvl="2" eaLnBrk="1" hangingPunct="1"/>
            <a:r>
              <a:rPr lang="pt-BR" sz="2000" smtClean="0"/>
              <a:t>Esquemas para inovação incremental e esquemas para inovação radical</a:t>
            </a:r>
          </a:p>
          <a:p>
            <a:pPr lvl="3" eaLnBrk="1" hangingPunct="1"/>
            <a:r>
              <a:rPr lang="pt-BR" sz="1800" smtClean="0"/>
              <a:t>Inovação radical não pode ser “medida”por indicadores de inovação incremental</a:t>
            </a:r>
          </a:p>
          <a:p>
            <a:pPr lvl="2" eaLnBrk="1" hangingPunct="1"/>
            <a:r>
              <a:rPr lang="pt-BR" sz="2200" smtClean="0"/>
              <a:t>Empresas iniciantes têm planejamento muito mais complexo (não simplificado, como sugere senso comum)</a:t>
            </a:r>
          </a:p>
          <a:p>
            <a:pPr lvl="1" eaLnBrk="1" hangingPunct="1"/>
            <a:r>
              <a:rPr lang="pt-BR" sz="2400" smtClean="0"/>
              <a:t>Prever não retornos para projetos </a:t>
            </a:r>
            <a:r>
              <a:rPr lang="pt-BR" sz="2400" smtClean="0">
                <a:solidFill>
                  <a:schemeClr val="folHlink"/>
                </a:solidFill>
                <a:sym typeface="Wingdings" pitchFamily="2" charset="2"/>
              </a:rPr>
              <a:t></a:t>
            </a:r>
            <a:r>
              <a:rPr lang="pt-BR" sz="2400" smtClean="0">
                <a:sym typeface="Wingdings" pitchFamily="2" charset="2"/>
              </a:rPr>
              <a:t> </a:t>
            </a:r>
            <a:r>
              <a:rPr lang="pt-BR" sz="2000" smtClean="0"/>
              <a:t>parte do “preço a pagar”</a:t>
            </a:r>
          </a:p>
          <a:p>
            <a:pPr lvl="1" eaLnBrk="1" hangingPunct="1">
              <a:buFontTx/>
              <a:buNone/>
            </a:pPr>
            <a:endParaRPr lang="pt-BR" smtClean="0"/>
          </a:p>
          <a:p>
            <a:pPr lvl="3" eaLnBrk="1" hangingPunct="1"/>
            <a:endParaRPr lang="pt-BR" sz="1800" smtClean="0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6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280400" cy="1657350"/>
          </a:xfrm>
        </p:spPr>
        <p:txBody>
          <a:bodyPr/>
          <a:lstStyle/>
          <a:p>
            <a:pPr eaLnBrk="1" hangingPunct="1"/>
            <a:r>
              <a:rPr lang="pt-BR" sz="3200" smtClean="0">
                <a:solidFill>
                  <a:srgbClr val="0000FF"/>
                </a:solidFill>
              </a:rPr>
              <a:t/>
            </a:r>
            <a:br>
              <a:rPr lang="pt-BR" sz="3200" smtClean="0">
                <a:solidFill>
                  <a:srgbClr val="0000FF"/>
                </a:solidFill>
              </a:rPr>
            </a:br>
            <a:r>
              <a:rPr lang="pt-BR" sz="3200" smtClean="0">
                <a:solidFill>
                  <a:srgbClr val="0000FF"/>
                </a:solidFill>
              </a:rPr>
              <a:t>Substrato de organização e gestão que dá vida à cadeia: </a:t>
            </a:r>
            <a:r>
              <a:rPr lang="pt-BR" sz="3200" smtClean="0"/>
              <a:t> </a:t>
            </a:r>
            <a:br>
              <a:rPr lang="pt-BR" sz="3200" smtClean="0"/>
            </a:br>
            <a:r>
              <a:rPr lang="pt-BR" sz="3200" smtClean="0"/>
              <a:t>o que sustenta o processo de inovação?</a:t>
            </a:r>
            <a:r>
              <a:rPr lang="pt-BR" sz="4000" smtClean="0"/>
              <a:t/>
            </a:r>
            <a:br>
              <a:rPr lang="pt-BR" sz="4000" smtClean="0"/>
            </a:br>
            <a:endParaRPr lang="pt-BR" sz="4000" smtClean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70088"/>
            <a:ext cx="8964612" cy="48879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Pessoas são chave (óbvio, </a:t>
            </a:r>
            <a:r>
              <a:rPr lang="pt-BR" i="1" smtClean="0"/>
              <a:t>mas</a:t>
            </a:r>
            <a:r>
              <a:rPr lang="pt-BR" smtClean="0"/>
              <a:t>...)</a:t>
            </a:r>
            <a:endParaRPr lang="pt-BR" smtClean="0">
              <a:solidFill>
                <a:srgbClr val="0000FF"/>
              </a:solidFill>
            </a:endParaRPr>
          </a:p>
          <a:p>
            <a:pPr lvl="1" eaLnBrk="1" hangingPunct="1">
              <a:spcBef>
                <a:spcPct val="0"/>
              </a:spcBef>
            </a:pPr>
            <a:r>
              <a:rPr lang="pt-BR" sz="2400" smtClean="0"/>
              <a:t>São as pessoas que inovam, </a:t>
            </a:r>
            <a:r>
              <a:rPr lang="pt-BR" sz="2400" i="1" smtClean="0"/>
              <a:t>mas</a:t>
            </a:r>
            <a:r>
              <a:rPr lang="pt-BR" sz="2400" smtClean="0"/>
              <a:t> seus limites são colocados pelo esquema de organização e gestão</a:t>
            </a:r>
          </a:p>
          <a:p>
            <a:pPr lvl="1" eaLnBrk="1" hangingPunct="1"/>
            <a:r>
              <a:rPr lang="pt-BR" sz="2400" smtClean="0"/>
              <a:t>Inovação x necessidade de incitar pessoas a inovarem</a:t>
            </a:r>
          </a:p>
          <a:p>
            <a:pPr lvl="2" eaLnBrk="1" hangingPunct="1"/>
            <a:r>
              <a:rPr lang="pt-BR" sz="2000" smtClean="0"/>
              <a:t>Gestão da e pela competência: </a:t>
            </a:r>
            <a:r>
              <a:rPr lang="pt-BR" sz="2000" smtClean="0">
                <a:solidFill>
                  <a:srgbClr val="3333CC"/>
                </a:solidFill>
              </a:rPr>
              <a:t>capacidade de um indivíduo dominar uma situação complexa e evolutiva (Zarifian, 2001)</a:t>
            </a:r>
          </a:p>
          <a:p>
            <a:pPr lvl="3" eaLnBrk="1" hangingPunct="1"/>
            <a:r>
              <a:rPr lang="pt-BR" sz="1800" b="1" smtClean="0">
                <a:solidFill>
                  <a:srgbClr val="0066FF"/>
                </a:solidFill>
              </a:rPr>
              <a:t>tomar iniciativa  /  assumir responsabilidade</a:t>
            </a:r>
          </a:p>
          <a:p>
            <a:pPr lvl="3" eaLnBrk="1" hangingPunct="1"/>
            <a:r>
              <a:rPr lang="pt-BR" sz="1800" b="1" smtClean="0">
                <a:solidFill>
                  <a:srgbClr val="0066FF"/>
                </a:solidFill>
              </a:rPr>
              <a:t>assumir objetivos de desempenho, agir e responsabilizar-se </a:t>
            </a:r>
          </a:p>
          <a:p>
            <a:pPr lvl="3" eaLnBrk="1" hangingPunct="1"/>
            <a:r>
              <a:rPr lang="pt-BR" sz="1800" b="1" i="1" smtClean="0">
                <a:solidFill>
                  <a:srgbClr val="993300"/>
                </a:solidFill>
              </a:rPr>
              <a:t>mas</a:t>
            </a:r>
            <a:r>
              <a:rPr lang="pt-BR" sz="1800" b="1" smtClean="0">
                <a:solidFill>
                  <a:srgbClr val="993300"/>
                </a:solidFill>
              </a:rPr>
              <a:t>, ser recompensado por isso (óbvio, </a:t>
            </a:r>
            <a:r>
              <a:rPr lang="pt-BR" sz="1800" b="1" i="1" smtClean="0">
                <a:solidFill>
                  <a:srgbClr val="993300"/>
                </a:solidFill>
              </a:rPr>
              <a:t>mas</a:t>
            </a:r>
            <a:r>
              <a:rPr lang="pt-BR" sz="1800" b="1" smtClean="0">
                <a:solidFill>
                  <a:srgbClr val="993300"/>
                </a:solidFill>
              </a:rPr>
              <a:t>...)</a:t>
            </a:r>
          </a:p>
          <a:p>
            <a:pPr eaLnBrk="1" hangingPunct="1">
              <a:buFontTx/>
              <a:buNone/>
            </a:pPr>
            <a:r>
              <a:rPr lang="pt-BR" smtClean="0">
                <a:solidFill>
                  <a:srgbClr val="993300"/>
                </a:solidFill>
              </a:rPr>
              <a:t/>
            </a:r>
            <a:br>
              <a:rPr lang="pt-BR" smtClean="0">
                <a:solidFill>
                  <a:srgbClr val="993300"/>
                </a:solidFill>
              </a:rPr>
            </a:br>
            <a:endParaRPr lang="pt-BR" sz="2900" b="1" smtClean="0">
              <a:solidFill>
                <a:srgbClr val="993300"/>
              </a:solidFill>
            </a:endParaRPr>
          </a:p>
          <a:p>
            <a:pPr lvl="3" eaLnBrk="1" hangingPunct="1"/>
            <a:endParaRPr lang="pt-BR" smtClean="0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Sistema Nacional de Inovação</a:t>
            </a:r>
          </a:p>
        </p:txBody>
      </p:sp>
      <p:sp>
        <p:nvSpPr>
          <p:cNvPr id="54275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196975"/>
            <a:ext cx="8785225" cy="5111750"/>
          </a:xfrm>
        </p:spPr>
        <p:txBody>
          <a:bodyPr/>
          <a:lstStyle/>
          <a:p>
            <a:r>
              <a:rPr lang="pt-BR" smtClean="0"/>
              <a:t>Atores</a:t>
            </a:r>
          </a:p>
          <a:p>
            <a:pPr lvl="1"/>
            <a:r>
              <a:rPr lang="pt-BR" smtClean="0"/>
              <a:t>Ministérios, ABDI, Finep, BNDES, CNDI, ....</a:t>
            </a:r>
          </a:p>
          <a:p>
            <a:pPr lvl="1"/>
            <a:r>
              <a:rPr lang="pt-BR" smtClean="0"/>
              <a:t>Estados – FAPs, Agências, Bancos de Desenv.</a:t>
            </a:r>
          </a:p>
          <a:p>
            <a:pPr lvl="1"/>
            <a:r>
              <a:rPr lang="pt-BR" smtClean="0"/>
              <a:t>Municípios – ex.: Diadema</a:t>
            </a:r>
          </a:p>
          <a:p>
            <a:pPr lvl="1"/>
            <a:r>
              <a:rPr lang="pt-BR" smtClean="0"/>
              <a:t>Universidades, ICTs</a:t>
            </a:r>
          </a:p>
          <a:p>
            <a:pPr lvl="1"/>
            <a:r>
              <a:rPr lang="pt-BR" smtClean="0"/>
              <a:t>Marco legal</a:t>
            </a:r>
          </a:p>
          <a:p>
            <a:pPr lvl="1"/>
            <a:r>
              <a:rPr lang="pt-BR" smtClean="0"/>
              <a:t>Empresas, sistema empresarial</a:t>
            </a:r>
          </a:p>
          <a:p>
            <a:pPr lvl="1"/>
            <a:r>
              <a:rPr lang="pt-BR" smtClean="0"/>
              <a:t>“Mercados” – </a:t>
            </a:r>
            <a:r>
              <a:rPr lang="pt-BR" sz="2000" smtClean="0"/>
              <a:t>financeiro (</a:t>
            </a:r>
            <a:r>
              <a:rPr lang="pt-BR" sz="2000" i="1" smtClean="0"/>
              <a:t>venture k</a:t>
            </a:r>
            <a:r>
              <a:rPr lang="pt-BR" sz="2000" smtClean="0"/>
              <a:t> etc.), trabalho (qualificação, escolaridade), talentos, ideias</a:t>
            </a:r>
            <a:endParaRPr lang="pt-BR" smtClean="0"/>
          </a:p>
          <a:p>
            <a:r>
              <a:rPr lang="pt-BR" smtClean="0"/>
              <a:t>Ambiente no qual a inovação se desenvolve</a:t>
            </a:r>
          </a:p>
          <a:p>
            <a:pPr lvl="1"/>
            <a:r>
              <a:rPr lang="pt-BR" sz="2400" smtClean="0"/>
              <a:t>Influencia decisivamente as estratégias empresariais</a:t>
            </a:r>
            <a:endParaRPr lang="pt-BR" smtClean="0"/>
          </a:p>
        </p:txBody>
      </p:sp>
      <p:sp>
        <p:nvSpPr>
          <p:cNvPr id="54276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7993062" cy="865187"/>
          </a:xfrm>
        </p:spPr>
        <p:txBody>
          <a:bodyPr/>
          <a:lstStyle/>
          <a:p>
            <a:pPr eaLnBrk="1" hangingPunct="1"/>
            <a:r>
              <a:rPr lang="pt-BR" smtClean="0"/>
              <a:t>Vamos inovar!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785225" cy="54705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mtClean="0">
                <a:solidFill>
                  <a:srgbClr val="CC0000"/>
                </a:solidFill>
              </a:rPr>
              <a:t>Instrumentos de política pública em vigor</a:t>
            </a:r>
          </a:p>
          <a:p>
            <a:pPr eaLnBrk="1" hangingPunct="1"/>
            <a:r>
              <a:rPr lang="pt-BR" sz="2400" smtClean="0"/>
              <a:t>Lei de inovação</a:t>
            </a:r>
          </a:p>
          <a:p>
            <a:pPr lvl="1" eaLnBrk="1" hangingPunct="1"/>
            <a:r>
              <a:rPr lang="pt-BR" sz="2000" smtClean="0"/>
              <a:t>Relação público-privado (ICTs – empresas)</a:t>
            </a:r>
          </a:p>
          <a:p>
            <a:pPr lvl="1" eaLnBrk="1" hangingPunct="1"/>
            <a:r>
              <a:rPr lang="pt-BR" sz="2000" smtClean="0"/>
              <a:t>Subvenção econômica</a:t>
            </a:r>
          </a:p>
          <a:p>
            <a:pPr lvl="1" eaLnBrk="1" hangingPunct="1"/>
            <a:r>
              <a:rPr lang="pt-BR" sz="2000" smtClean="0"/>
              <a:t>Compras tecnológicas (não regulamentada)</a:t>
            </a:r>
          </a:p>
          <a:p>
            <a:pPr lvl="1" eaLnBrk="1" hangingPunct="1"/>
            <a:r>
              <a:rPr lang="pt-BR" sz="2000" smtClean="0"/>
              <a:t>Facilita </a:t>
            </a:r>
            <a:r>
              <a:rPr lang="pt-BR" sz="2000" i="1" smtClean="0"/>
              <a:t>spin offs</a:t>
            </a:r>
            <a:r>
              <a:rPr lang="pt-BR" sz="2000" smtClean="0"/>
              <a:t> acadêmicas</a:t>
            </a:r>
          </a:p>
          <a:p>
            <a:pPr eaLnBrk="1" hangingPunct="1">
              <a:spcBef>
                <a:spcPct val="50000"/>
              </a:spcBef>
            </a:pPr>
            <a:r>
              <a:rPr lang="pt-BR" sz="2400" smtClean="0"/>
              <a:t>Lei do bem</a:t>
            </a:r>
          </a:p>
          <a:p>
            <a:pPr lvl="1" eaLnBrk="1" hangingPunct="1"/>
            <a:r>
              <a:rPr lang="pt-BR" sz="2000" smtClean="0"/>
              <a:t>Incentivos fiscais para P&amp;D (automáticos, sem projeto prévio)</a:t>
            </a:r>
          </a:p>
          <a:p>
            <a:pPr lvl="2" eaLnBrk="1" hangingPunct="1"/>
            <a:r>
              <a:rPr lang="pt-BR" sz="1600" smtClean="0"/>
              <a:t>Abatimento extra de 60 a 100% das despesas de P&amp;D</a:t>
            </a:r>
          </a:p>
          <a:p>
            <a:pPr lvl="1" eaLnBrk="1" hangingPunct="1"/>
            <a:r>
              <a:rPr lang="pt-BR" sz="2000" smtClean="0"/>
              <a:t>Subsídio para fixação de mestres e doutores na empresa</a:t>
            </a:r>
            <a:endParaRPr lang="pt-BR" sz="1800" smtClean="0"/>
          </a:p>
          <a:p>
            <a:pPr eaLnBrk="1" hangingPunct="1">
              <a:spcBef>
                <a:spcPct val="50000"/>
              </a:spcBef>
            </a:pPr>
            <a:r>
              <a:rPr lang="pt-BR" sz="2400" smtClean="0"/>
              <a:t>Linhas de financiamento</a:t>
            </a:r>
          </a:p>
          <a:p>
            <a:pPr lvl="1" eaLnBrk="1" hangingPunct="1"/>
            <a:r>
              <a:rPr lang="pt-BR" sz="2000" smtClean="0"/>
              <a:t>Finep </a:t>
            </a:r>
            <a:r>
              <a:rPr lang="pt-BR" sz="2000" smtClean="0">
                <a:sym typeface="Wingdings" pitchFamily="2" charset="2"/>
              </a:rPr>
              <a:t> Pro-inovação, Juro Zero, Pappe (Pipe Fapesp)</a:t>
            </a:r>
            <a:endParaRPr lang="pt-BR" sz="2000" smtClean="0"/>
          </a:p>
          <a:p>
            <a:pPr lvl="1" eaLnBrk="1" hangingPunct="1"/>
            <a:r>
              <a:rPr lang="pt-BR" sz="2000" smtClean="0"/>
              <a:t>BNDES</a:t>
            </a:r>
            <a:r>
              <a:rPr lang="pt-BR" sz="2000" smtClean="0">
                <a:sym typeface="Wingdings" pitchFamily="2" charset="2"/>
              </a:rPr>
              <a:t> P,D&amp;I</a:t>
            </a:r>
          </a:p>
          <a:p>
            <a:pPr lvl="1" eaLnBrk="1" hangingPunct="1"/>
            <a:r>
              <a:rPr lang="pt-BR" sz="2000" smtClean="0">
                <a:sym typeface="Wingdings" pitchFamily="2" charset="2"/>
              </a:rPr>
              <a:t>Fundos de capital empreendedor, </a:t>
            </a:r>
            <a:r>
              <a:rPr lang="pt-BR" sz="2000" smtClean="0"/>
              <a:t>Lei de incentivo à pesquisa </a:t>
            </a:r>
            <a:r>
              <a:rPr lang="pt-BR" sz="1600" smtClean="0"/>
              <a:t>(Dec.6260, 20/22/2007)</a:t>
            </a:r>
          </a:p>
          <a:p>
            <a:pPr eaLnBrk="1" hangingPunct="1">
              <a:buFontTx/>
              <a:buNone/>
            </a:pPr>
            <a:endParaRPr lang="pt-BR" sz="2800" smtClean="0"/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0" y="514350"/>
            <a:ext cx="8893175" cy="6985000"/>
          </a:xfrm>
          <a:prstGeom prst="horizontalScrol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116013" y="1557338"/>
            <a:ext cx="7488237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solidFill>
                  <a:srgbClr val="FFFF00"/>
                </a:solidFill>
              </a:rPr>
              <a:t>Há um novo marco legal.</a:t>
            </a:r>
          </a:p>
          <a:p>
            <a:pPr>
              <a:spcBef>
                <a:spcPct val="50000"/>
              </a:spcBef>
            </a:pPr>
            <a:r>
              <a:rPr lang="pt-BR" sz="2800">
                <a:solidFill>
                  <a:srgbClr val="FFFF00"/>
                </a:solidFill>
              </a:rPr>
              <a:t> É política de Estado, traduzida em leis.</a:t>
            </a:r>
          </a:p>
          <a:p>
            <a:pPr>
              <a:spcBef>
                <a:spcPct val="50000"/>
              </a:spcBef>
            </a:pPr>
            <a:r>
              <a:rPr lang="pt-BR" sz="2800">
                <a:solidFill>
                  <a:srgbClr val="FFFF00"/>
                </a:solidFill>
              </a:rPr>
              <a:t>O Governo vem cumprindo fielmente o que diz, superando valores anunciados antes, revertendo sobras orçamentárias para os próprios programas (como no caso de subvenção / editais Finep).</a:t>
            </a:r>
          </a:p>
          <a:p>
            <a:pPr>
              <a:spcBef>
                <a:spcPct val="50000"/>
              </a:spcBef>
            </a:pPr>
            <a:r>
              <a:rPr lang="pt-BR" sz="2800">
                <a:solidFill>
                  <a:srgbClr val="FFFF00"/>
                </a:solidFill>
              </a:rPr>
              <a:t>Há muitas oportunidades a serem exploradas com apoio dos novos instrumentos.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6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6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6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Modelos Consagrados:</a:t>
            </a:r>
            <a:br>
              <a:rPr lang="pt-BR" sz="4000" smtClean="0"/>
            </a:br>
            <a:r>
              <a:rPr lang="pt-BR" sz="2400" smtClean="0"/>
              <a:t>Stage-gates (Cooper) / Funil (Clark e Wheelwright)</a:t>
            </a:r>
          </a:p>
        </p:txBody>
      </p:sp>
      <p:sp>
        <p:nvSpPr>
          <p:cNvPr id="39940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pt-BR" sz="2800" smtClean="0"/>
          </a:p>
        </p:txBody>
      </p:sp>
      <p:sp>
        <p:nvSpPr>
          <p:cNvPr id="14029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107950" y="3933825"/>
            <a:ext cx="9144000" cy="2278063"/>
          </a:xfrm>
        </p:spPr>
        <p:txBody>
          <a:bodyPr/>
          <a:lstStyle/>
          <a:p>
            <a:pPr eaLnBrk="1" hangingPunct="1"/>
            <a:r>
              <a:rPr lang="pt-BR" sz="2000" smtClean="0">
                <a:solidFill>
                  <a:srgbClr val="0000FF"/>
                </a:solidFill>
              </a:rPr>
              <a:t>Projeto de produto como processo estruturado, independente do projeto</a:t>
            </a:r>
          </a:p>
          <a:p>
            <a:pPr eaLnBrk="1" hangingPunct="1"/>
            <a:r>
              <a:rPr lang="pt-BR" sz="2000" smtClean="0">
                <a:solidFill>
                  <a:srgbClr val="0000FF"/>
                </a:solidFill>
              </a:rPr>
              <a:t>“Gates” predefinidos: decisões para/continua</a:t>
            </a:r>
          </a:p>
          <a:p>
            <a:pPr eaLnBrk="1" hangingPunct="1"/>
            <a:r>
              <a:rPr lang="pt-BR" sz="2000" smtClean="0">
                <a:solidFill>
                  <a:srgbClr val="0000FF"/>
                </a:solidFill>
              </a:rPr>
              <a:t>Voltado para inovações incrementais, para produtos-mercados “conhecidos”</a:t>
            </a:r>
          </a:p>
          <a:p>
            <a:pPr eaLnBrk="1" hangingPunct="1"/>
            <a:r>
              <a:rPr lang="pt-BR" sz="2000" smtClean="0">
                <a:solidFill>
                  <a:srgbClr val="0000FF"/>
                </a:solidFill>
              </a:rPr>
              <a:t>Decisões estruturadas a partir de índices tipo ROI, VPL, lucratividade etc.</a:t>
            </a:r>
          </a:p>
          <a:p>
            <a:pPr eaLnBrk="1" hangingPunct="1"/>
            <a:r>
              <a:rPr lang="pt-BR" sz="2000" smtClean="0">
                <a:solidFill>
                  <a:srgbClr val="0000FF"/>
                </a:solidFill>
              </a:rPr>
              <a:t>Pressupõe fluxo “contínuo” de projetos semelhantes (ref. avaliação/gestão)</a:t>
            </a:r>
          </a:p>
          <a:p>
            <a:pPr eaLnBrk="1" hangingPunct="1"/>
            <a:r>
              <a:rPr lang="pt-BR" sz="2000" smtClean="0">
                <a:solidFill>
                  <a:srgbClr val="0000FF"/>
                </a:solidFill>
              </a:rPr>
              <a:t>Não aborda organização e mobilização de recursos para fazer o processo “andar”</a:t>
            </a:r>
            <a:r>
              <a:rPr lang="pt-BR" sz="2400" smtClean="0"/>
              <a:t> </a:t>
            </a:r>
          </a:p>
          <a:p>
            <a:pPr eaLnBrk="1" hangingPunct="1"/>
            <a:endParaRPr lang="pt-BR" sz="2400" smtClean="0"/>
          </a:p>
          <a:p>
            <a:pPr eaLnBrk="1" hangingPunct="1"/>
            <a:endParaRPr lang="pt-BR" sz="2400" smtClean="0"/>
          </a:p>
        </p:txBody>
      </p:sp>
      <p:pic>
        <p:nvPicPr>
          <p:cNvPr id="140293" name="Imagem 1" descr="pd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9324975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40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0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0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0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0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0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88" y="55563"/>
            <a:ext cx="8102600" cy="1111250"/>
          </a:xfrm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lnSpc>
                <a:spcPct val="93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Lei do Bem</a:t>
            </a:r>
            <a:r>
              <a:rPr lang="en-GB" sz="4000" smtClean="0"/>
              <a:t> </a:t>
            </a:r>
            <a:r>
              <a:rPr lang="en-GB" sz="2800" smtClean="0"/>
              <a:t>(11.196 de 21/11/05):</a:t>
            </a:r>
            <a:r>
              <a:rPr lang="en-GB" sz="4000" smtClean="0"/>
              <a:t> </a:t>
            </a:r>
            <a:br>
              <a:rPr lang="en-GB" sz="4000" smtClean="0"/>
            </a:br>
            <a:r>
              <a:rPr lang="en-GB" sz="2800" smtClean="0"/>
              <a:t>antecedentes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964612" cy="5522912"/>
          </a:xfrm>
        </p:spPr>
        <p:txBody>
          <a:bodyPr lIns="90000" tIns="46800" rIns="90000" bIns="46800">
            <a:spAutoFit/>
          </a:bodyPr>
          <a:lstStyle/>
          <a:p>
            <a:pPr marL="266700" indent="-266700" defTabSz="449263" eaLnBrk="1" hangingPunct="1">
              <a:spcBef>
                <a:spcPct val="0"/>
              </a:spcBef>
              <a:buClr>
                <a:srgbClr val="F80000"/>
              </a:buClr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en-GB" sz="2000" smtClean="0">
                <a:solidFill>
                  <a:srgbClr val="FF5050"/>
                </a:solidFill>
                <a:cs typeface="Times New Roman" pitchFamily="18" charset="0"/>
              </a:rPr>
              <a:t>Situação anterior I:</a:t>
            </a:r>
            <a:r>
              <a:rPr lang="en-GB" sz="2000" smtClean="0">
                <a:cs typeface="Times New Roman" pitchFamily="18" charset="0"/>
              </a:rPr>
              <a:t> </a:t>
            </a:r>
            <a:r>
              <a:rPr lang="en-GB" sz="2400" smtClean="0">
                <a:solidFill>
                  <a:srgbClr val="FF5050"/>
                </a:solidFill>
                <a:cs typeface="Times New Roman" pitchFamily="18" charset="0"/>
              </a:rPr>
              <a:t>lei 8.661/93 (PDTI/PDTA</a:t>
            </a:r>
            <a:r>
              <a:rPr lang="en-GB" sz="2000" smtClean="0">
                <a:solidFill>
                  <a:srgbClr val="FF5050"/>
                </a:solidFill>
                <a:cs typeface="Times New Roman" pitchFamily="18" charset="0"/>
              </a:rPr>
              <a:t>)</a:t>
            </a:r>
          </a:p>
          <a:p>
            <a:pPr marL="708025" lvl="1" indent="-261938" defTabSz="449263" eaLnBrk="1" hangingPunct="1"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en-GB" sz="2000" smtClean="0">
                <a:cs typeface="Times New Roman" pitchFamily="18" charset="0"/>
              </a:rPr>
              <a:t>Dedução de até 8% do IR relativo a dispêndios em atividades de P&amp;D tecnológico, industrial e agropecuário </a:t>
            </a:r>
          </a:p>
          <a:p>
            <a:pPr marL="708025" lvl="1" indent="-261938" defTabSz="449263" eaLnBrk="1" hangingPunct="1"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en-GB" sz="2000" smtClean="0"/>
              <a:t>Isenção de IPI sobre equipamentos e assemelhados para P&amp;D Depreciação acelerada para equipamentos novos destinados a P&amp;D</a:t>
            </a:r>
          </a:p>
          <a:p>
            <a:pPr marL="708025" lvl="1" indent="-261938" defTabSz="449263" eaLnBrk="1" hangingPunct="1"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en-GB" sz="2000" smtClean="0"/>
              <a:t>Amortização acelerada, mediante dedução como custo ou despesa operacional dos dispêndios para aquisição de intangíveis para P&amp;D</a:t>
            </a:r>
          </a:p>
          <a:p>
            <a:pPr marL="708025" lvl="1" indent="-261938" defTabSz="449263" eaLnBrk="1" hangingPunct="1"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en-GB" sz="2000" smtClean="0"/>
              <a:t>Dedução como despesa operacional dos pagamentos de </a:t>
            </a:r>
            <a:r>
              <a:rPr lang="en-GB" sz="2000" i="1" smtClean="0"/>
              <a:t>royalties </a:t>
            </a:r>
            <a:r>
              <a:rPr lang="en-GB" sz="2000" smtClean="0"/>
              <a:t>para empresas de tecnologia de ponta ou BK não seriados</a:t>
            </a:r>
          </a:p>
          <a:p>
            <a:pPr marL="266700" indent="-266700" defTabSz="449263" eaLnBrk="1" hangingPunct="1">
              <a:spcBef>
                <a:spcPct val="40000"/>
              </a:spcBef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en-GB" sz="1800" smtClean="0"/>
              <a:t>Na prática, benefícios inexistentes devido ao “pacote 51”</a:t>
            </a:r>
          </a:p>
          <a:p>
            <a:pPr marL="266700" indent="-266700" defTabSz="449263" eaLnBrk="1" hangingPunct="1">
              <a:spcBef>
                <a:spcPct val="35000"/>
              </a:spcBef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en-GB" sz="1800" smtClean="0"/>
              <a:t>Característica</a:t>
            </a:r>
          </a:p>
          <a:p>
            <a:pPr marL="708025" lvl="1" indent="-261938" defTabSz="449263" eaLnBrk="1" hangingPunct="1">
              <a:spcBef>
                <a:spcPct val="0"/>
              </a:spcBef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en-GB" sz="2000" smtClean="0">
                <a:cs typeface="Times New Roman" pitchFamily="18" charset="0"/>
              </a:rPr>
              <a:t>Submissão de projeto ao MCT; análise; aprovação</a:t>
            </a:r>
          </a:p>
          <a:p>
            <a:pPr marL="708025" lvl="1" indent="-261938" defTabSz="449263" eaLnBrk="1" hangingPunct="1">
              <a:spcBef>
                <a:spcPct val="0"/>
              </a:spcBef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en-GB" sz="2000" smtClean="0">
                <a:cs typeface="Times New Roman" pitchFamily="18" charset="0"/>
              </a:rPr>
              <a:t>Só 196 projetos entre 1993 e 2005, envolvendo R$5 bilhões; incentivo médio de 5,75% …. muito barulho para pouco resultado…</a:t>
            </a:r>
          </a:p>
          <a:p>
            <a:pPr marL="266700" indent="-266700" defTabSz="449263" eaLnBrk="1" hangingPunct="1">
              <a:spcBef>
                <a:spcPct val="35000"/>
              </a:spcBef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en-GB" sz="2000" smtClean="0">
                <a:solidFill>
                  <a:srgbClr val="FF5050"/>
                </a:solidFill>
              </a:rPr>
              <a:t>Situação anterior II: Lei 10.637/02; Decreto 4.928/03</a:t>
            </a:r>
          </a:p>
          <a:p>
            <a:pPr marL="708025" lvl="1" indent="-261938" defTabSz="449263" eaLnBrk="1" hangingPunct="1">
              <a:spcBef>
                <a:spcPct val="0"/>
              </a:spcBef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en-GB" sz="2000" smtClean="0">
                <a:cs typeface="Times New Roman" pitchFamily="18" charset="0"/>
              </a:rPr>
              <a:t>Só 3 projetos submetidos, apenas 1 aprovado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88" y="55563"/>
            <a:ext cx="8102600" cy="1111250"/>
          </a:xfrm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lnSpc>
                <a:spcPct val="93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Lei do Bem</a:t>
            </a:r>
            <a:r>
              <a:rPr lang="en-GB" sz="4000" smtClean="0"/>
              <a:t> </a:t>
            </a:r>
            <a:r>
              <a:rPr lang="en-GB" sz="2800" smtClean="0"/>
              <a:t>(11.196 de 21/11/05): </a:t>
            </a:r>
            <a:br>
              <a:rPr lang="en-GB" sz="2800" smtClean="0"/>
            </a:br>
            <a:r>
              <a:rPr lang="en-GB" sz="2800" smtClean="0"/>
              <a:t>nova situação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78525"/>
          </a:xfrm>
        </p:spPr>
        <p:txBody>
          <a:bodyPr lIns="90000" tIns="46800" rIns="90000" bIns="46800">
            <a:spAutoFit/>
          </a:bodyPr>
          <a:lstStyle/>
          <a:p>
            <a:pPr marL="266700" indent="-266700" defTabSz="449263" eaLnBrk="1" hangingPunct="1">
              <a:lnSpc>
                <a:spcPct val="93000"/>
              </a:lnSpc>
              <a:spcBef>
                <a:spcPts val="1250"/>
              </a:spcBef>
              <a:buClr>
                <a:srgbClr val="F80000"/>
              </a:buClr>
              <a:buSzPct val="112000"/>
              <a:buFontTx/>
              <a:buNone/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endParaRPr lang="en-GB" sz="2000" b="1" smtClean="0">
              <a:cs typeface="Times New Roman" pitchFamily="18" charset="0"/>
            </a:endParaRPr>
          </a:p>
          <a:p>
            <a:pPr marL="266700" indent="-266700" algn="ctr" defTabSz="449263" eaLnBrk="1" hangingPunct="1">
              <a:lnSpc>
                <a:spcPct val="56000"/>
              </a:lnSpc>
              <a:buClr>
                <a:srgbClr val="F80000"/>
              </a:buClr>
              <a:buFontTx/>
              <a:buNone/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000" smtClean="0">
                <a:solidFill>
                  <a:srgbClr val="FF5050"/>
                </a:solidFill>
              </a:rPr>
              <a:t>Regulamentação: Decreto 5.798 de 07/06/2006</a:t>
            </a:r>
          </a:p>
          <a:p>
            <a:pPr marL="266700" indent="-266700" algn="ctr" defTabSz="449263" eaLnBrk="1" hangingPunct="1">
              <a:lnSpc>
                <a:spcPct val="56000"/>
              </a:lnSpc>
              <a:buClr>
                <a:srgbClr val="F80000"/>
              </a:buClr>
              <a:buFontTx/>
              <a:buNone/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endParaRPr lang="pt-BR" sz="2400" smtClean="0">
              <a:cs typeface="Times New Roman" pitchFamily="18" charset="0"/>
            </a:endParaRPr>
          </a:p>
          <a:p>
            <a:pPr marL="266700" indent="-266700" defTabSz="449263" eaLnBrk="1" hangingPunct="1">
              <a:lnSpc>
                <a:spcPct val="56000"/>
              </a:lnSpc>
              <a:buClr>
                <a:srgbClr val="F80000"/>
              </a:buClr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400" smtClean="0">
                <a:cs typeface="Times New Roman" pitchFamily="18" charset="0"/>
              </a:rPr>
              <a:t>A partir de 1</a:t>
            </a:r>
            <a:r>
              <a:rPr lang="pt-BR" sz="2400" baseline="30000" smtClean="0">
                <a:cs typeface="Times New Roman" pitchFamily="18" charset="0"/>
              </a:rPr>
              <a:t>º</a:t>
            </a:r>
            <a:r>
              <a:rPr lang="pt-BR" sz="2400" smtClean="0">
                <a:cs typeface="Times New Roman" pitchFamily="18" charset="0"/>
              </a:rPr>
              <a:t> de janeiro de 2006</a:t>
            </a:r>
          </a:p>
          <a:p>
            <a:pPr marL="796925" lvl="1" indent="-260350" defTabSz="449263" eaLnBrk="1" hangingPunct="1">
              <a:lnSpc>
                <a:spcPct val="90000"/>
              </a:lnSpc>
              <a:spcBef>
                <a:spcPts val="400"/>
              </a:spcBef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1900" smtClean="0"/>
              <a:t>incentivos automáticos, sem projeto / autorização prévia</a:t>
            </a:r>
          </a:p>
          <a:p>
            <a:pPr marL="796925" lvl="1" indent="-260350" defTabSz="449263" eaLnBrk="1" hangingPunct="1">
              <a:lnSpc>
                <a:spcPct val="90000"/>
              </a:lnSpc>
              <a:spcBef>
                <a:spcPts val="400"/>
              </a:spcBef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1900" smtClean="0"/>
              <a:t>depreciação e amortização aceleradas, red. IPI para eqtos de pesquisa</a:t>
            </a:r>
          </a:p>
          <a:p>
            <a:pPr marL="796925" lvl="1" indent="-260350" defTabSz="449263" eaLnBrk="1" hangingPunct="1">
              <a:lnSpc>
                <a:spcPct val="90000"/>
              </a:lnSpc>
              <a:spcBef>
                <a:spcPts val="400"/>
              </a:spcBef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1900" smtClean="0"/>
              <a:t>crédito do IR na fonte sobre </a:t>
            </a:r>
            <a:r>
              <a:rPr lang="pt-BR" sz="1900" i="1" smtClean="0"/>
              <a:t>royalties</a:t>
            </a:r>
            <a:r>
              <a:rPr lang="pt-BR" sz="1900" smtClean="0"/>
              <a:t>, assistência técnica e serviços especializados contratados no exterior</a:t>
            </a:r>
          </a:p>
          <a:p>
            <a:pPr marL="266700" indent="-266700" defTabSz="449263" eaLnBrk="1" hangingPunct="1">
              <a:lnSpc>
                <a:spcPct val="93000"/>
              </a:lnSpc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400" smtClean="0"/>
              <a:t>Deduções incentivadas</a:t>
            </a:r>
            <a:r>
              <a:rPr lang="pt-BR" sz="2000" smtClean="0"/>
              <a:t> </a:t>
            </a:r>
          </a:p>
          <a:p>
            <a:pPr marL="796925" lvl="1" indent="-260350" defTabSz="449263" eaLnBrk="1" hangingPunct="1">
              <a:lnSpc>
                <a:spcPct val="93000"/>
              </a:lnSpc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1900" smtClean="0"/>
              <a:t>60% extra (1,6) de exclusão do lucro líquido, na determinação do lucro real e da CSLL, dos dispêndios com P&amp;D de inovação tecnológica</a:t>
            </a:r>
          </a:p>
          <a:p>
            <a:pPr marL="1204913" lvl="2" defTabSz="449263" eaLnBrk="1" hangingPunct="1">
              <a:lnSpc>
                <a:spcPct val="93000"/>
              </a:lnSpc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1600" b="1" smtClean="0">
                <a:solidFill>
                  <a:srgbClr val="990000"/>
                </a:solidFill>
              </a:rPr>
              <a:t>Inclui contratos de P&amp;D com ICTs e MPE nacionais</a:t>
            </a:r>
          </a:p>
          <a:p>
            <a:pPr marL="796925" lvl="1" indent="-260350" defTabSz="449263" eaLnBrk="1" hangingPunct="1">
              <a:lnSpc>
                <a:spcPct val="93000"/>
              </a:lnSpc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1900" smtClean="0"/>
              <a:t>Exclusão de até 80% em função do número de pesquisadores contratados</a:t>
            </a:r>
          </a:p>
          <a:p>
            <a:pPr marL="796925" lvl="1" indent="-260350" defTabSz="449263" eaLnBrk="1" hangingPunct="1">
              <a:lnSpc>
                <a:spcPct val="93000"/>
              </a:lnSpc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1900" smtClean="0"/>
              <a:t>Exclusão adicional de até 20% da soma de dispêndios ou pagamentos vinculados à P&amp;D objeto de patente ou cultivar registrado</a:t>
            </a:r>
          </a:p>
          <a:p>
            <a:pPr marL="266700" indent="-266700" defTabSz="449263" eaLnBrk="1" hangingPunct="1">
              <a:lnSpc>
                <a:spcPct val="93000"/>
              </a:lnSpc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400" smtClean="0"/>
              <a:t>União pode subvencionar remuneração de MSc/ Dr </a:t>
            </a:r>
            <a:r>
              <a:rPr lang="pt-BR" sz="2000" smtClean="0"/>
              <a:t>(na empresa)</a:t>
            </a:r>
          </a:p>
          <a:p>
            <a:pPr marL="796925" lvl="1" indent="-260350" defTabSz="449263" eaLnBrk="1" hangingPunct="1">
              <a:lnSpc>
                <a:spcPct val="93000"/>
              </a:lnSpc>
              <a:spcBef>
                <a:spcPct val="15000"/>
              </a:spcBef>
              <a:buSzPct val="43000"/>
              <a:buFontTx/>
              <a:buNone/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1800" smtClean="0"/>
              <a:t>R$ 60 milhões (edital Finep nov. 2006)</a:t>
            </a:r>
          </a:p>
          <a:p>
            <a:pPr marL="266700" indent="-266700" defTabSz="449263" eaLnBrk="1" hangingPunct="1">
              <a:lnSpc>
                <a:spcPct val="93000"/>
              </a:lnSpc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400" smtClean="0"/>
              <a:t>Em 2006(2007): 130 (+ 300) empresas declararam utilizar a Lei</a:t>
            </a:r>
            <a:r>
              <a:rPr lang="pt-BR" sz="2000" smtClean="0"/>
              <a:t>  </a:t>
            </a:r>
          </a:p>
          <a:p>
            <a:pPr marL="796925" lvl="1" indent="-260350" defTabSz="449263" eaLnBrk="1" hangingPunct="1">
              <a:lnSpc>
                <a:spcPct val="93000"/>
              </a:lnSpc>
              <a:spcBef>
                <a:spcPct val="15000"/>
              </a:spcBef>
              <a:buSzPct val="43000"/>
              <a:buFontTx/>
              <a:buNone/>
              <a:tabLst>
                <a:tab pos="400050" algn="l"/>
                <a:tab pos="849313" algn="l"/>
                <a:tab pos="1298575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endParaRPr lang="pt-BR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43888" cy="908050"/>
          </a:xfrm>
        </p:spPr>
        <p:txBody>
          <a:bodyPr/>
          <a:lstStyle/>
          <a:p>
            <a:pPr eaLnBrk="1" hangingPunct="1"/>
            <a:r>
              <a:rPr lang="pt-BR" sz="4000" smtClean="0"/>
              <a:t>Lei do Bem - regulamento</a:t>
            </a:r>
            <a:r>
              <a:rPr lang="pt-BR" sz="3600" smtClean="0"/>
              <a:t> </a:t>
            </a:r>
            <a:br>
              <a:rPr lang="pt-BR" sz="3600" smtClean="0"/>
            </a:br>
            <a:r>
              <a:rPr lang="pt-BR" sz="2400" smtClean="0"/>
              <a:t>Decreto 5.798 de 07/06/2006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534400" cy="5256213"/>
          </a:xfrm>
        </p:spPr>
        <p:txBody>
          <a:bodyPr/>
          <a:lstStyle/>
          <a:p>
            <a:pPr marL="177800" indent="-177800" eaLnBrk="1" hangingPunct="1">
              <a:buFontTx/>
              <a:buNone/>
            </a:pPr>
            <a:r>
              <a:rPr lang="pt-BR" sz="2800" smtClean="0">
                <a:solidFill>
                  <a:srgbClr val="FF5050"/>
                </a:solidFill>
              </a:rPr>
              <a:t>1)</a:t>
            </a:r>
            <a:r>
              <a:rPr lang="pt-BR" sz="1800" smtClean="0">
                <a:solidFill>
                  <a:srgbClr val="FFFF00"/>
                </a:solidFill>
              </a:rPr>
              <a:t> </a:t>
            </a:r>
            <a:r>
              <a:rPr lang="pt-BR" sz="2400" smtClean="0">
                <a:solidFill>
                  <a:srgbClr val="FF3300"/>
                </a:solidFill>
              </a:rPr>
              <a:t>A dedução incentivada da lei pode chegar a</a:t>
            </a:r>
          </a:p>
          <a:p>
            <a:pPr marL="177800" indent="-177800" eaLnBrk="1" hangingPunct="1">
              <a:buFontTx/>
              <a:buNone/>
            </a:pPr>
            <a:r>
              <a:rPr lang="pt-BR" sz="1800" smtClean="0"/>
              <a:t>I - até oitenta por cento, no caso de a pessoa jurídica incrementar o número de pesquisadores contratados no ano-calendário de gozo do incentivo em percentual acima de cinco por cento, em relação à média de pesquisadores com contratos em vigor no ano-calendário anterior ao de gozo do incentivo; e</a:t>
            </a:r>
          </a:p>
          <a:p>
            <a:pPr marL="177800" indent="-177800" eaLnBrk="1" hangingPunct="1">
              <a:buFontTx/>
              <a:buNone/>
            </a:pPr>
            <a:endParaRPr lang="pt-BR" sz="1800" smtClean="0"/>
          </a:p>
          <a:p>
            <a:pPr marL="177800" indent="-177800" eaLnBrk="1" hangingPunct="1">
              <a:buFontTx/>
              <a:buNone/>
            </a:pPr>
            <a:r>
              <a:rPr lang="pt-BR" sz="1800" smtClean="0"/>
              <a:t>II - até setenta por cento, no caso de a pessoa jurídica incrementar o número de pesquisadores contratados no ano-calendário de gozo do incentivo até cinco por cento, em relação à média de pesquisadores com contratos em vigor no ano-calendário anterior ao de gozo do incentivo.</a:t>
            </a:r>
          </a:p>
          <a:p>
            <a:pPr marL="177800" indent="-177800" eaLnBrk="1" hangingPunct="1">
              <a:buFontTx/>
              <a:buNone/>
            </a:pPr>
            <a:endParaRPr lang="pt-BR" sz="1800" smtClean="0"/>
          </a:p>
          <a:p>
            <a:pPr marL="177800" indent="-177800" eaLnBrk="1" hangingPunct="1">
              <a:buFontTx/>
              <a:buNone/>
            </a:pPr>
            <a:r>
              <a:rPr lang="pt-BR" sz="1800" smtClean="0"/>
              <a:t>§ 2o Excepcionalmente, para os anos-calendário de 2006 a 2008, os percentuais referidos no § 1o deste artigo poderão ser aplicados com base no incremento do número de pesquisadores contratados no ano-calendário de gozo do incentivo, em relação à média de pesquisadores com contratos em vigor no ano-calendário de 2005.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</a:pPr>
            <a:endParaRPr lang="pt-BR" sz="1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43888" cy="908050"/>
          </a:xfrm>
        </p:spPr>
        <p:txBody>
          <a:bodyPr/>
          <a:lstStyle/>
          <a:p>
            <a:pPr eaLnBrk="1" hangingPunct="1"/>
            <a:r>
              <a:rPr lang="pt-BR" sz="3600" smtClean="0"/>
              <a:t>Fixação de pesquisadores na empresa</a:t>
            </a:r>
            <a:r>
              <a:rPr lang="pt-BR" sz="4000" smtClean="0"/>
              <a:t> </a:t>
            </a:r>
            <a:br>
              <a:rPr lang="pt-BR" sz="4000" smtClean="0"/>
            </a:br>
            <a:r>
              <a:rPr lang="pt-BR" sz="2400" smtClean="0"/>
              <a:t>Lei do Bem, Decreto 5.798 de 07/06/2006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964612" cy="5327650"/>
          </a:xfrm>
        </p:spPr>
        <p:txBody>
          <a:bodyPr/>
          <a:lstStyle/>
          <a:p>
            <a:pPr marL="177800" indent="-177800" eaLnBrk="1" hangingPunct="1">
              <a:buFontTx/>
              <a:buNone/>
            </a:pPr>
            <a:r>
              <a:rPr lang="pt-BR" sz="2400" smtClean="0">
                <a:solidFill>
                  <a:srgbClr val="FF5050"/>
                </a:solidFill>
              </a:rPr>
              <a:t>2)</a:t>
            </a:r>
            <a:r>
              <a:rPr lang="pt-BR" sz="1600" smtClean="0">
                <a:solidFill>
                  <a:srgbClr val="FFFF00"/>
                </a:solidFill>
              </a:rPr>
              <a:t> </a:t>
            </a:r>
            <a:r>
              <a:rPr lang="pt-BR" sz="2000" smtClean="0">
                <a:solidFill>
                  <a:srgbClr val="FF3300"/>
                </a:solidFill>
              </a:rPr>
              <a:t>Subvenção à pesquisador na empresa (carta convite Finep 08/11/2006)</a:t>
            </a:r>
          </a:p>
          <a:p>
            <a:pPr marL="177800" indent="-177800" eaLnBrk="1" hangingPunct="1">
              <a:spcBef>
                <a:spcPct val="50000"/>
              </a:spcBef>
              <a:buFontTx/>
              <a:buNone/>
            </a:pPr>
            <a:r>
              <a:rPr lang="pt-BR" sz="1800" smtClean="0"/>
              <a:t>Nos termos do disposto no Decreto 5.798, de 07/07/2006, e na Portaria MCT nº</a:t>
            </a:r>
          </a:p>
          <a:p>
            <a:pPr marL="177800" indent="-177800" eaLnBrk="1" hangingPunct="1">
              <a:buFontTx/>
              <a:buNone/>
            </a:pPr>
            <a:r>
              <a:rPr lang="pt-BR" sz="1800" smtClean="0"/>
              <a:t>557, de 30/08/2006, a concessão da subvenção será:</a:t>
            </a:r>
          </a:p>
          <a:p>
            <a:pPr marL="177800" indent="-177800" eaLnBrk="1" hangingPunct="1">
              <a:buFontTx/>
              <a:buNone/>
            </a:pPr>
            <a:r>
              <a:rPr lang="pt-BR" sz="1800" smtClean="0">
                <a:solidFill>
                  <a:srgbClr val="33CC33"/>
                </a:solidFill>
              </a:rPr>
              <a:t>a)</a:t>
            </a:r>
            <a:r>
              <a:rPr lang="pt-BR" sz="1800" smtClean="0"/>
              <a:t> precedida da aprovação de projeto;</a:t>
            </a:r>
          </a:p>
          <a:p>
            <a:pPr marL="177800" indent="-177800" eaLnBrk="1" hangingPunct="1">
              <a:buFontTx/>
              <a:buNone/>
            </a:pPr>
            <a:r>
              <a:rPr lang="pt-BR" sz="1800" smtClean="0">
                <a:solidFill>
                  <a:srgbClr val="33CC33"/>
                </a:solidFill>
              </a:rPr>
              <a:t>b)</a:t>
            </a:r>
            <a:r>
              <a:rPr lang="pt-BR" sz="1800" smtClean="0"/>
              <a:t> condicionada à comprovação da regularidade fiscal da PJ proponente;</a:t>
            </a:r>
          </a:p>
          <a:p>
            <a:pPr marL="177800" indent="-177800" eaLnBrk="1" hangingPunct="1">
              <a:buFontTx/>
              <a:buNone/>
            </a:pPr>
            <a:r>
              <a:rPr lang="pt-BR" sz="1800" smtClean="0">
                <a:solidFill>
                  <a:srgbClr val="33CC33"/>
                </a:solidFill>
              </a:rPr>
              <a:t>c)</a:t>
            </a:r>
            <a:r>
              <a:rPr lang="pt-BR" sz="1800" smtClean="0"/>
              <a:t> limitada a:</a:t>
            </a:r>
          </a:p>
          <a:p>
            <a:pPr marL="177800" indent="-177800" eaLnBrk="1" hangingPunct="1">
              <a:buFontTx/>
              <a:buNone/>
            </a:pPr>
            <a:r>
              <a:rPr lang="pt-BR" sz="1800" smtClean="0"/>
              <a:t> * até 60% do valor da remuneração do(s) Mestre(s) ou Doutor(es) contratado(s)</a:t>
            </a:r>
            <a:r>
              <a:rPr lang="pt-BR" sz="1600" smtClean="0"/>
              <a:t> pelas empresas para os projetos a serem executados nas regiões abrangidas pelas extintas SUDAM e SUDENE;</a:t>
            </a:r>
          </a:p>
          <a:p>
            <a:pPr marL="177800" indent="-177800" eaLnBrk="1" hangingPunct="1">
              <a:buFontTx/>
              <a:buNone/>
            </a:pPr>
            <a:r>
              <a:rPr lang="pt-BR" sz="1600" smtClean="0"/>
              <a:t>*  </a:t>
            </a:r>
            <a:r>
              <a:rPr lang="pt-BR" sz="1800" smtClean="0"/>
              <a:t>até 40% da remuneração do(s) Mestre(s) ou Doutor(es) contratado(s) pelas empresas</a:t>
            </a:r>
            <a:r>
              <a:rPr lang="pt-BR" sz="1600" smtClean="0"/>
              <a:t> para os projetos a serem executados nas demais regiões;</a:t>
            </a:r>
          </a:p>
          <a:p>
            <a:pPr marL="177800" indent="-177800" eaLnBrk="1" hangingPunct="1">
              <a:buFontTx/>
              <a:buNone/>
            </a:pPr>
            <a:r>
              <a:rPr lang="pt-BR" sz="1600" smtClean="0">
                <a:solidFill>
                  <a:srgbClr val="33CC33"/>
                </a:solidFill>
              </a:rPr>
              <a:t>d)</a:t>
            </a:r>
            <a:r>
              <a:rPr lang="pt-BR" sz="1600" smtClean="0"/>
              <a:t> </a:t>
            </a:r>
            <a:r>
              <a:rPr lang="pt-BR" sz="1800" smtClean="0"/>
              <a:t>limitada a R$7.000,00 e R$5.000,00</a:t>
            </a:r>
            <a:r>
              <a:rPr lang="pt-BR" sz="1600" smtClean="0"/>
              <a:t> (cinco mil reais), como valor mensal da remuneração subvencionada para cada novo pesquisador contratado pela empresa, titulado como doutor e mestre, respectivamente;</a:t>
            </a:r>
          </a:p>
          <a:p>
            <a:pPr marL="177800" indent="-177800" eaLnBrk="1" hangingPunct="1">
              <a:buFontTx/>
              <a:buNone/>
            </a:pPr>
            <a:r>
              <a:rPr lang="pt-BR" sz="1600" smtClean="0">
                <a:solidFill>
                  <a:srgbClr val="33CC33"/>
                </a:solidFill>
              </a:rPr>
              <a:t>e)</a:t>
            </a:r>
            <a:r>
              <a:rPr lang="pt-BR" sz="1600" smtClean="0"/>
              <a:t> até 3 (três) anos, improrrogáveis, para cada novo pesquisador contratado.</a:t>
            </a:r>
          </a:p>
          <a:p>
            <a:pPr marL="177800" indent="-177800" eaLnBrk="1" hangingPunct="1">
              <a:spcBef>
                <a:spcPct val="50000"/>
              </a:spcBef>
              <a:buFontTx/>
              <a:buNone/>
            </a:pPr>
            <a:r>
              <a:rPr lang="pt-BR" sz="1600" smtClean="0"/>
              <a:t>Uma empresa poderá contratar mais de um pesquisador, para as atividades de P,D&amp;I associadas ao desenvolvimento do projeto.</a:t>
            </a:r>
            <a:endParaRPr lang="pt-BR" sz="14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88" y="84138"/>
            <a:ext cx="8102600" cy="1054100"/>
          </a:xfrm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lnSpc>
                <a:spcPct val="93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Lei de Inovação</a:t>
            </a:r>
            <a:r>
              <a:rPr lang="en-GB" sz="4000" smtClean="0"/>
              <a:t/>
            </a:r>
            <a:br>
              <a:rPr lang="en-GB" sz="4000" smtClean="0"/>
            </a:br>
            <a:r>
              <a:rPr lang="en-GB" sz="2400" smtClean="0"/>
              <a:t>facilitar a relação público – privado (I)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408613"/>
          </a:xfrm>
        </p:spPr>
        <p:txBody>
          <a:bodyPr lIns="90000" tIns="46800" rIns="90000" bIns="46800">
            <a:spAutoFit/>
          </a:bodyPr>
          <a:lstStyle/>
          <a:p>
            <a:pPr marL="360363" indent="-360363" defTabSz="449263" eaLnBrk="1" hangingPunct="1">
              <a:lnSpc>
                <a:spcPct val="93000"/>
              </a:lnSpc>
              <a:spcBef>
                <a:spcPts val="1250"/>
              </a:spcBef>
              <a:buClr>
                <a:srgbClr val="F80000"/>
              </a:buClr>
              <a:buSzPct val="86000"/>
              <a:buFontTx/>
              <a:buNone/>
              <a:tabLst>
                <a:tab pos="539750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sz="2000" smtClean="0">
                <a:solidFill>
                  <a:srgbClr val="FF5050"/>
                </a:solidFill>
                <a:cs typeface="Times New Roman" pitchFamily="18" charset="0"/>
              </a:rPr>
              <a:t>                    Lei 10.973 (02/12/04); Decreto 5.563 (11/10/2005)</a:t>
            </a:r>
          </a:p>
          <a:p>
            <a:pPr marL="360363" indent="-360363" defTabSz="449263" eaLnBrk="1" hangingPunct="1">
              <a:spcBef>
                <a:spcPct val="50000"/>
              </a:spcBef>
              <a:buClr>
                <a:srgbClr val="F80000"/>
              </a:buClr>
              <a:tabLst>
                <a:tab pos="539750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sz="2400" smtClean="0">
                <a:cs typeface="Times New Roman" pitchFamily="18" charset="0"/>
              </a:rPr>
              <a:t>Estímulo a ambientes cooperativos ICTs - empresas</a:t>
            </a:r>
          </a:p>
          <a:p>
            <a:pPr marL="720725" lvl="1" indent="-180975" defTabSz="449263" eaLnBrk="1" hangingPunct="1">
              <a:buClr>
                <a:srgbClr val="F80000"/>
              </a:buClr>
              <a:tabLst>
                <a:tab pos="539750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sz="2200" smtClean="0">
                <a:cs typeface="Times New Roman" pitchFamily="18" charset="0"/>
              </a:rPr>
              <a:t>compartilhamento de equipamentos, instalações, laboratórios</a:t>
            </a:r>
          </a:p>
          <a:p>
            <a:pPr marL="720725" lvl="1" indent="-180975" defTabSz="449263" eaLnBrk="1" hangingPunct="1">
              <a:buClr>
                <a:srgbClr val="F80000"/>
              </a:buClr>
              <a:tabLst>
                <a:tab pos="539750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sz="2200" smtClean="0">
                <a:cs typeface="Times New Roman" pitchFamily="18" charset="0"/>
              </a:rPr>
              <a:t>participação minoritária da União no capital de empresas privadas que visem ao desenvolvimento de projetos tecnológicos</a:t>
            </a:r>
          </a:p>
          <a:p>
            <a:pPr marL="360363" indent="-360363" defTabSz="449263" eaLnBrk="1" hangingPunct="1">
              <a:spcBef>
                <a:spcPct val="50000"/>
              </a:spcBef>
              <a:buClr>
                <a:srgbClr val="F80000"/>
              </a:buClr>
              <a:tabLst>
                <a:tab pos="539750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sz="2400" smtClean="0">
                <a:cs typeface="Times New Roman" pitchFamily="18" charset="0"/>
              </a:rPr>
              <a:t>Estímulo às ICTs no processo de inovação</a:t>
            </a:r>
          </a:p>
          <a:p>
            <a:pPr marL="720725" lvl="1" indent="-180975" defTabSz="449263" eaLnBrk="1" hangingPunct="1">
              <a:spcBef>
                <a:spcPts val="500"/>
              </a:spcBef>
              <a:buClr>
                <a:srgbClr val="F80000"/>
              </a:buClr>
              <a:tabLst>
                <a:tab pos="539750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sz="2200" smtClean="0">
                <a:cs typeface="Times New Roman" pitchFamily="18" charset="0"/>
              </a:rPr>
              <a:t>faculdade de realizar contratos de transferência de tecnologia</a:t>
            </a:r>
          </a:p>
          <a:p>
            <a:pPr marL="720725" lvl="1" indent="-180975" defTabSz="449263" eaLnBrk="1" hangingPunct="1">
              <a:spcBef>
                <a:spcPts val="500"/>
              </a:spcBef>
              <a:buClr>
                <a:srgbClr val="F80000"/>
              </a:buClr>
              <a:tabLst>
                <a:tab pos="539750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sz="2200" smtClean="0">
                <a:cs typeface="Times New Roman" pitchFamily="18" charset="0"/>
              </a:rPr>
              <a:t>dispensa de licitação </a:t>
            </a:r>
            <a:r>
              <a:rPr lang="pt-BR" sz="1800" smtClean="0">
                <a:cs typeface="Times New Roman" pitchFamily="18" charset="0"/>
              </a:rPr>
              <a:t>(cf decreto 5.563)</a:t>
            </a:r>
          </a:p>
          <a:p>
            <a:pPr marL="720725" lvl="1" indent="-180975" defTabSz="449263" eaLnBrk="1" hangingPunct="1">
              <a:spcBef>
                <a:spcPts val="500"/>
              </a:spcBef>
              <a:buClr>
                <a:srgbClr val="F80000"/>
              </a:buClr>
              <a:tabLst>
                <a:tab pos="539750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sz="2200" smtClean="0">
                <a:cs typeface="Times New Roman" pitchFamily="18" charset="0"/>
              </a:rPr>
              <a:t>edital para casos de licenciamento com exclusividade </a:t>
            </a:r>
          </a:p>
          <a:p>
            <a:pPr marL="720725" lvl="1" indent="-180975" defTabSz="449263" eaLnBrk="1" hangingPunct="1">
              <a:spcBef>
                <a:spcPts val="500"/>
              </a:spcBef>
              <a:buClr>
                <a:srgbClr val="F80000"/>
              </a:buClr>
              <a:tabLst>
                <a:tab pos="539750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sz="2200" smtClean="0">
                <a:cs typeface="Times New Roman" pitchFamily="18" charset="0"/>
              </a:rPr>
              <a:t>contratação direta quando não houver exclusividade</a:t>
            </a:r>
          </a:p>
          <a:p>
            <a:pPr marL="720725" lvl="1" indent="-180975" defTabSz="449263" eaLnBrk="1" hangingPunct="1">
              <a:buClr>
                <a:srgbClr val="F80000"/>
              </a:buClr>
              <a:tabLst>
                <a:tab pos="539750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sz="2200" smtClean="0">
                <a:cs typeface="Times New Roman" pitchFamily="18" charset="0"/>
              </a:rPr>
              <a:t>contratos de parceria para P&amp;D</a:t>
            </a:r>
          </a:p>
          <a:p>
            <a:pPr marL="720725" lvl="1" indent="-180975" defTabSz="449263" eaLnBrk="1" hangingPunct="1">
              <a:buClr>
                <a:srgbClr val="009999"/>
              </a:buClr>
              <a:tabLst>
                <a:tab pos="539750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sz="2200" smtClean="0">
                <a:cs typeface="Times New Roman" pitchFamily="18" charset="0"/>
              </a:rPr>
              <a:t>bolsa de estímulo à inovação para pesquisador</a:t>
            </a:r>
          </a:p>
          <a:p>
            <a:pPr marL="720725" lvl="1" indent="-180975" defTabSz="449263" eaLnBrk="1" hangingPunct="1">
              <a:buClr>
                <a:srgbClr val="F80000"/>
              </a:buClr>
              <a:tabLst>
                <a:tab pos="539750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t-BR" sz="2200" smtClean="0">
                <a:cs typeface="Times New Roman" pitchFamily="18" charset="0"/>
              </a:rPr>
              <a:t>afastamento de funcionário para </a:t>
            </a:r>
            <a:r>
              <a:rPr lang="pt-BR" sz="2200" i="1" smtClean="0">
                <a:cs typeface="Times New Roman" pitchFamily="18" charset="0"/>
              </a:rPr>
              <a:t>start up</a:t>
            </a:r>
            <a:r>
              <a:rPr lang="pt-BR" sz="2000" smtClean="0">
                <a:cs typeface="Times New Roman" pitchFamily="18" charset="0"/>
              </a:rPr>
              <a:t> </a:t>
            </a:r>
            <a:r>
              <a:rPr lang="pt-BR" sz="1900" smtClean="0">
                <a:cs typeface="Times New Roman" pitchFamily="18" charset="0"/>
              </a:rPr>
              <a:t>(3 + 3 anos, com reposição)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88" y="84138"/>
            <a:ext cx="8102600" cy="1054100"/>
          </a:xfrm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lnSpc>
                <a:spcPct val="93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Lei de Inovação</a:t>
            </a:r>
            <a:r>
              <a:rPr lang="en-GB" sz="4000" smtClean="0"/>
              <a:t/>
            </a:r>
            <a:br>
              <a:rPr lang="en-GB" sz="4000" smtClean="0"/>
            </a:br>
            <a:r>
              <a:rPr lang="en-GB" sz="2400" smtClean="0"/>
              <a:t>facilitar a relação público – privado (II)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999538" cy="5483225"/>
          </a:xfrm>
        </p:spPr>
        <p:txBody>
          <a:bodyPr lIns="90000" tIns="46800" rIns="90000" bIns="46800">
            <a:spAutoFit/>
          </a:bodyPr>
          <a:lstStyle/>
          <a:p>
            <a:pPr marL="263525" indent="-263525" defTabSz="449263" eaLnBrk="1" hangingPunct="1">
              <a:lnSpc>
                <a:spcPct val="90000"/>
              </a:lnSpc>
              <a:spcBef>
                <a:spcPts val="1250"/>
              </a:spcBef>
              <a:buClr>
                <a:srgbClr val="F80000"/>
              </a:buClr>
              <a:tabLst>
                <a:tab pos="720725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600" smtClean="0">
                <a:cs typeface="Times New Roman" pitchFamily="18" charset="0"/>
              </a:rPr>
              <a:t>Subvenção econômica para empresas </a:t>
            </a:r>
            <a:r>
              <a:rPr lang="pt-BR" sz="2000" smtClean="0">
                <a:cs typeface="Times New Roman" pitchFamily="18" charset="0"/>
              </a:rPr>
              <a:t>(cf 1edital Finep 6/9/06)</a:t>
            </a:r>
          </a:p>
          <a:p>
            <a:pPr marL="720725" lvl="1" indent="-277813" defTabSz="449263" eaLnBrk="1" hangingPunct="1">
              <a:lnSpc>
                <a:spcPct val="90000"/>
              </a:lnSpc>
              <a:spcBef>
                <a:spcPts val="500"/>
              </a:spcBef>
              <a:buClr>
                <a:srgbClr val="F80000"/>
              </a:buClr>
              <a:tabLst>
                <a:tab pos="720725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400" smtClean="0">
                <a:cs typeface="Times New Roman" pitchFamily="18" charset="0"/>
              </a:rPr>
              <a:t>Previsão 2008-8 </a:t>
            </a:r>
            <a:r>
              <a:rPr lang="pt-BR" sz="240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pt-BR" sz="2400" smtClean="0">
                <a:cs typeface="Times New Roman" pitchFamily="18" charset="0"/>
              </a:rPr>
              <a:t>R$ 510 milhões, dos quais</a:t>
            </a:r>
          </a:p>
          <a:p>
            <a:pPr marL="1163638" lvl="2" indent="-263525" defTabSz="449263" eaLnBrk="1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ü"/>
              <a:tabLst>
                <a:tab pos="720725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1900" smtClean="0">
                <a:cs typeface="Times New Roman" pitchFamily="18" charset="0"/>
              </a:rPr>
              <a:t>R$ 150 mi Pappe (Programa de Apoio à Pesquisa em Empresas)</a:t>
            </a:r>
          </a:p>
          <a:p>
            <a:pPr marL="1163638" lvl="2" indent="-263525" defTabSz="449263" eaLnBrk="1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ü"/>
              <a:tabLst>
                <a:tab pos="720725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1900" smtClean="0">
                <a:cs typeface="Times New Roman" pitchFamily="18" charset="0"/>
              </a:rPr>
              <a:t>R$ 60 mi para </a:t>
            </a:r>
            <a:r>
              <a:rPr lang="pt-BR" sz="1900" smtClean="0">
                <a:cs typeface="Times New Roman" pitchFamily="18" charset="0"/>
                <a:sym typeface="Wingdings" pitchFamily="2" charset="2"/>
              </a:rPr>
              <a:t>subvenção a pesquisador na empresa</a:t>
            </a:r>
            <a:r>
              <a:rPr lang="pt-BR" sz="1900" smtClean="0">
                <a:cs typeface="Times New Roman" pitchFamily="18" charset="0"/>
              </a:rPr>
              <a:t> - lei do bem</a:t>
            </a:r>
          </a:p>
          <a:p>
            <a:pPr marL="720725" lvl="1" indent="-277813" defTabSz="449263" eaLnBrk="1" hangingPunct="1">
              <a:lnSpc>
                <a:spcPct val="90000"/>
              </a:lnSpc>
              <a:spcBef>
                <a:spcPts val="500"/>
              </a:spcBef>
              <a:buClr>
                <a:srgbClr val="F80000"/>
              </a:buClr>
              <a:tabLst>
                <a:tab pos="720725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400" smtClean="0">
                <a:cs typeface="Times New Roman" pitchFamily="18" charset="0"/>
              </a:rPr>
              <a:t>Recursos públicos para apoio a despesas de custeio de desenvolvimento de produtos e processos inovadores de empresas nacionais</a:t>
            </a:r>
          </a:p>
          <a:p>
            <a:pPr marL="720725" lvl="1" indent="-277813" defTabSz="449263" eaLnBrk="1" hangingPunct="1">
              <a:lnSpc>
                <a:spcPct val="90000"/>
              </a:lnSpc>
              <a:spcBef>
                <a:spcPts val="500"/>
              </a:spcBef>
              <a:buClr>
                <a:srgbClr val="F80000"/>
              </a:buClr>
              <a:tabLst>
                <a:tab pos="720725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400" smtClean="0">
                <a:cs typeface="Times New Roman" pitchFamily="18" charset="0"/>
              </a:rPr>
              <a:t>Procedimentos simplificados para MPEs</a:t>
            </a:r>
          </a:p>
          <a:p>
            <a:pPr marL="720725" lvl="1" indent="-277813" defTabSz="449263" eaLnBrk="1" hangingPunct="1">
              <a:lnSpc>
                <a:spcPct val="90000"/>
              </a:lnSpc>
              <a:spcBef>
                <a:spcPts val="500"/>
              </a:spcBef>
              <a:buClr>
                <a:srgbClr val="F80000"/>
              </a:buClr>
              <a:tabLst>
                <a:tab pos="720725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400" smtClean="0">
                <a:cs typeface="Times New Roman" pitchFamily="18" charset="0"/>
              </a:rPr>
              <a:t>Finep credencia entes estaduais locais, instituições de crédito oficiais </a:t>
            </a:r>
            <a:r>
              <a:rPr lang="pt-BR" sz="2100" smtClean="0">
                <a:cs typeface="Times New Roman" pitchFamily="18" charset="0"/>
              </a:rPr>
              <a:t>(descentralização, aumento de capilaridade para MPEs)</a:t>
            </a:r>
            <a:endParaRPr lang="pt-BR" sz="2000" smtClean="0">
              <a:cs typeface="Times New Roman" pitchFamily="18" charset="0"/>
            </a:endParaRPr>
          </a:p>
          <a:p>
            <a:pPr marL="263525" indent="-263525" defTabSz="449263" eaLnBrk="1" hangingPunct="1">
              <a:lnSpc>
                <a:spcPct val="90000"/>
              </a:lnSpc>
              <a:spcBef>
                <a:spcPct val="50000"/>
              </a:spcBef>
              <a:buClr>
                <a:srgbClr val="F80000"/>
              </a:buClr>
              <a:tabLst>
                <a:tab pos="720725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600" smtClean="0">
                <a:cs typeface="Times New Roman" pitchFamily="18" charset="0"/>
              </a:rPr>
              <a:t>Compras tecnológicas (P&amp;D) por órgãos da adm. pública para obtenção de produto/processo inovador</a:t>
            </a:r>
            <a:r>
              <a:rPr lang="pt-BR" sz="2500" smtClean="0">
                <a:cs typeface="Times New Roman" pitchFamily="18" charset="0"/>
              </a:rPr>
              <a:t> </a:t>
            </a:r>
          </a:p>
          <a:p>
            <a:pPr marL="720725" lvl="1" indent="-277813" defTabSz="449263" eaLnBrk="1" hangingPunct="1">
              <a:lnSpc>
                <a:spcPct val="90000"/>
              </a:lnSpc>
              <a:buClr>
                <a:srgbClr val="F80000"/>
              </a:buClr>
              <a:tabLst>
                <a:tab pos="720725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400" smtClean="0">
                <a:cs typeface="Times New Roman" pitchFamily="18" charset="0"/>
              </a:rPr>
              <a:t>Necessita nova lei / regulamentação</a:t>
            </a:r>
          </a:p>
          <a:p>
            <a:pPr marL="720725" lvl="1" indent="-277813" defTabSz="449263" eaLnBrk="1" hangingPunct="1">
              <a:lnSpc>
                <a:spcPct val="90000"/>
              </a:lnSpc>
              <a:spcBef>
                <a:spcPts val="500"/>
              </a:spcBef>
              <a:buClr>
                <a:srgbClr val="F80000"/>
              </a:buClr>
              <a:buSzPct val="80000"/>
              <a:buFontTx/>
              <a:buNone/>
              <a:tabLst>
                <a:tab pos="720725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endParaRPr lang="pt-BR" sz="1200" smtClean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044575" y="1052513"/>
          <a:ext cx="10801350" cy="5400675"/>
        </p:xfrm>
        <a:graphic>
          <a:graphicData uri="http://schemas.openxmlformats.org/presentationml/2006/ole">
            <p:oleObj spid="_x0000_s1026" name="Acrobat Document" r:id="rId3" imgW="7578000" imgH="6693480" progId="AcroExch.Document.7">
              <p:embed/>
            </p:oleObj>
          </a:graphicData>
        </a:graphic>
      </p:graphicFrame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0" y="260350"/>
            <a:ext cx="83169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solidFill>
                  <a:srgbClr val="CC0000"/>
                </a:solidFill>
              </a:rPr>
              <a:t>Aprovados / 1</a:t>
            </a:r>
            <a:r>
              <a:rPr lang="pt-BR" sz="2400" b="1" baseline="30000">
                <a:solidFill>
                  <a:srgbClr val="CC0000"/>
                </a:solidFill>
              </a:rPr>
              <a:t>a</a:t>
            </a:r>
            <a:r>
              <a:rPr lang="pt-BR" sz="2400" b="1">
                <a:solidFill>
                  <a:srgbClr val="CC0000"/>
                </a:solidFill>
              </a:rPr>
              <a:t> Chamada Pública de Subvenção -  2006</a:t>
            </a:r>
          </a:p>
          <a:p>
            <a:pPr algn="ctr">
              <a:spcBef>
                <a:spcPct val="50000"/>
              </a:spcBef>
            </a:pPr>
            <a:endParaRPr lang="pt-BR" sz="2400" b="1">
              <a:solidFill>
                <a:srgbClr val="CC0000"/>
              </a:solidFill>
            </a:endParaRPr>
          </a:p>
        </p:txBody>
      </p:sp>
      <p:sp>
        <p:nvSpPr>
          <p:cNvPr id="156676" name="AutoShape 4"/>
          <p:cNvSpPr>
            <a:spLocks noChangeArrowheads="1"/>
          </p:cNvSpPr>
          <p:nvPr/>
        </p:nvSpPr>
        <p:spPr bwMode="auto">
          <a:xfrm>
            <a:off x="0" y="1412875"/>
            <a:ext cx="9144000" cy="5040313"/>
          </a:xfrm>
          <a:prstGeom prst="horizontalScrol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827088" y="2349500"/>
            <a:ext cx="8137525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solidFill>
                  <a:srgbClr val="FFFF00"/>
                </a:solidFill>
              </a:rPr>
              <a:t>Chamada 01/2008: 245 projetos, R$514.000.000</a:t>
            </a:r>
          </a:p>
          <a:p>
            <a:r>
              <a:rPr lang="pt-BR" sz="2000">
                <a:solidFill>
                  <a:schemeClr val="bg1"/>
                </a:solidFill>
              </a:rPr>
              <a:t>206 projetos que totalizaram os R$450.000.000,00 alocados (09/12/2008)</a:t>
            </a:r>
          </a:p>
          <a:p>
            <a:r>
              <a:rPr lang="pt-BR" sz="2000">
                <a:solidFill>
                  <a:schemeClr val="bg1"/>
                </a:solidFill>
              </a:rPr>
              <a:t>+</a:t>
            </a:r>
          </a:p>
          <a:p>
            <a:r>
              <a:rPr lang="pt-BR" sz="2000">
                <a:solidFill>
                  <a:schemeClr val="bg1"/>
                </a:solidFill>
              </a:rPr>
              <a:t>39 projetos via R$64.000.000,00 de saldos orçamentários decorrentes da não aprovação de projetos no valor integral dos recursos alocados em seleções públicas da subvenção econômica anterior rpara apoiar a totalidade dos projetos classificados na forma da Seleção Pública atual.</a:t>
            </a:r>
            <a:endParaRPr lang="pt-BR" sz="2000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pt-BR" sz="2400" b="1">
                <a:solidFill>
                  <a:srgbClr val="FFFF00"/>
                </a:solidFill>
              </a:rPr>
              <a:t>Resultado da rodada 01/2009 em 25/11/2009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56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56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56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156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156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Outros Apoios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85225" cy="4708525"/>
          </a:xfrm>
        </p:spPr>
        <p:txBody>
          <a:bodyPr/>
          <a:lstStyle/>
          <a:p>
            <a:pPr eaLnBrk="1" hangingPunct="1"/>
            <a:r>
              <a:rPr lang="pt-BR" sz="2800" smtClean="0"/>
              <a:t>Busca de competências / difusão de informações</a:t>
            </a:r>
          </a:p>
          <a:p>
            <a:pPr lvl="1" eaLnBrk="1" hangingPunct="1"/>
            <a:r>
              <a:rPr lang="pt-BR" sz="2400" smtClean="0"/>
              <a:t>Portal da Inovação</a:t>
            </a:r>
          </a:p>
          <a:p>
            <a:pPr lvl="2" eaLnBrk="1" hangingPunct="1"/>
            <a:r>
              <a:rPr lang="pt-BR" sz="2000" smtClean="0"/>
              <a:t>Busca de competências por palavra-chave</a:t>
            </a:r>
          </a:p>
          <a:p>
            <a:pPr lvl="2" eaLnBrk="1" hangingPunct="1"/>
            <a:r>
              <a:rPr lang="pt-BR" sz="2000" smtClean="0"/>
              <a:t>Acessa a base de currículos Lattes</a:t>
            </a:r>
          </a:p>
          <a:p>
            <a:pPr lvl="2" eaLnBrk="1" hangingPunct="1"/>
            <a:r>
              <a:rPr lang="pt-BR" sz="2000" smtClean="0"/>
              <a:t>Aceita cadastro de empresas</a:t>
            </a:r>
          </a:p>
          <a:p>
            <a:pPr lvl="2" eaLnBrk="1" hangingPunct="1"/>
            <a:r>
              <a:rPr lang="pt-BR" sz="2000" smtClean="0"/>
              <a:t>Tem área para colocação de demandas empresariais</a:t>
            </a:r>
          </a:p>
          <a:p>
            <a:pPr lvl="1" eaLnBrk="1" hangingPunct="1"/>
            <a:r>
              <a:rPr lang="pt-BR" sz="2400" smtClean="0"/>
              <a:t>Renapi/ABDI </a:t>
            </a:r>
          </a:p>
          <a:p>
            <a:pPr lvl="1" eaLnBrk="1" hangingPunct="1"/>
            <a:r>
              <a:rPr lang="pt-BR" sz="2400" smtClean="0"/>
              <a:t>Portal do MCT</a:t>
            </a:r>
          </a:p>
          <a:p>
            <a:pPr lvl="1" eaLnBrk="1" hangingPunct="1"/>
            <a:r>
              <a:rPr lang="pt-BR" sz="2400" smtClean="0"/>
              <a:t>Portal da ABDI</a:t>
            </a:r>
          </a:p>
          <a:p>
            <a:pPr lvl="1" eaLnBrk="1" hangingPunct="1"/>
            <a:r>
              <a:rPr lang="pt-BR" sz="2400" smtClean="0"/>
              <a:t>Portal Rede de Inovação (FIEP)</a:t>
            </a:r>
          </a:p>
          <a:p>
            <a:pPr lvl="1" eaLnBrk="1" hangingPunct="1"/>
            <a:r>
              <a:rPr lang="pt-BR" sz="2400" smtClean="0"/>
              <a:t>..... há n outros!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5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125413"/>
            <a:ext cx="8229600" cy="1143000"/>
          </a:xfrm>
        </p:spPr>
        <p:txBody>
          <a:bodyPr/>
          <a:lstStyle/>
          <a:p>
            <a:pPr algn="l" eaLnBrk="1" hangingPunct="1"/>
            <a:r>
              <a:rPr lang="pt-PT" sz="4000" smtClean="0"/>
              <a:t>O que é o Portal Inovação?</a:t>
            </a:r>
            <a:endParaRPr lang="pt-BR" sz="4000" smtClean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70000"/>
            <a:ext cx="8569325" cy="2159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pt-PT" sz="2400" smtClean="0"/>
              <a:t>O Portal Inovação está estruturado na forma de um serviço de </a:t>
            </a:r>
            <a:r>
              <a:rPr lang="pt-PT" sz="2400" b="1" smtClean="0">
                <a:solidFill>
                  <a:srgbClr val="0000FF"/>
                </a:solidFill>
              </a:rPr>
              <a:t>governo eletrônico</a:t>
            </a:r>
            <a:r>
              <a:rPr lang="pt-PT" sz="2400" smtClean="0"/>
              <a:t>, com</a:t>
            </a:r>
            <a:r>
              <a:rPr lang="pt-BR" sz="2400" smtClean="0"/>
              <a:t> sistemas especialmente configurados e personalizados para cada tipo de usuário. 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pt-PT" sz="2400" smtClean="0"/>
              <a:t>Como portal web esse ambiente apóia os processos de</a:t>
            </a:r>
            <a:r>
              <a:rPr lang="pt-PT" sz="2400" b="1" smtClean="0">
                <a:solidFill>
                  <a:srgbClr val="0000FF"/>
                </a:solidFill>
              </a:rPr>
              <a:t>  localização, contato e  interação </a:t>
            </a:r>
            <a:r>
              <a:rPr lang="pt-PT" sz="2400" smtClean="0"/>
              <a:t>entre</a:t>
            </a:r>
            <a:r>
              <a:rPr lang="pt-PT" sz="2400" b="1" smtClean="0">
                <a:solidFill>
                  <a:srgbClr val="0000FF"/>
                </a:solidFill>
              </a:rPr>
              <a:t> empresas </a:t>
            </a:r>
            <a:r>
              <a:rPr lang="pt-PT" sz="2400" smtClean="0"/>
              <a:t>e </a:t>
            </a:r>
            <a:r>
              <a:rPr lang="pt-PT" sz="2400" b="1" smtClean="0">
                <a:solidFill>
                  <a:srgbClr val="0000FF"/>
                </a:solidFill>
              </a:rPr>
              <a:t>comunidade técnico-científica</a:t>
            </a:r>
            <a:r>
              <a:rPr lang="pt-PT" sz="2400" smtClean="0"/>
              <a:t>. </a:t>
            </a:r>
          </a:p>
        </p:txBody>
      </p:sp>
      <p:pic>
        <p:nvPicPr>
          <p:cNvPr id="6349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500438"/>
            <a:ext cx="576103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4757738"/>
            <a:ext cx="2232025" cy="1612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4516" name="Text Box 3"/>
          <p:cNvSpPr txBox="1">
            <a:spLocks noChangeArrowheads="1"/>
          </p:cNvSpPr>
          <p:nvPr/>
        </p:nvSpPr>
        <p:spPr bwMode="auto">
          <a:xfrm>
            <a:off x="0" y="44450"/>
            <a:ext cx="9180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/>
              <a:t>Buscas por Competências</a:t>
            </a:r>
          </a:p>
        </p:txBody>
      </p:sp>
      <p:pic>
        <p:nvPicPr>
          <p:cNvPr id="64517" name="Picture 4" descr="logo_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41288"/>
            <a:ext cx="10080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49275"/>
            <a:ext cx="7215187" cy="617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49275"/>
            <a:ext cx="7239000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620713"/>
            <a:ext cx="744696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1331913" y="5492750"/>
            <a:ext cx="7416800" cy="650875"/>
          </a:xfrm>
          <a:prstGeom prst="rect">
            <a:avLst/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</a:rPr>
              <a:t>SALVANDO OS ESPECIALISTAS EM “FAVORITOS” PARA FUTURA COOPERAÇÃO.</a:t>
            </a:r>
          </a:p>
        </p:txBody>
      </p:sp>
      <p:pic>
        <p:nvPicPr>
          <p:cNvPr id="64522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67713" y="549275"/>
            <a:ext cx="715962" cy="158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038" y="0"/>
            <a:ext cx="9190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CaixaDeTexto 3"/>
          <p:cNvSpPr txBox="1">
            <a:spLocks noChangeArrowheads="1"/>
          </p:cNvSpPr>
          <p:nvPr/>
        </p:nvSpPr>
        <p:spPr bwMode="auto">
          <a:xfrm>
            <a:off x="5651500" y="6165850"/>
            <a:ext cx="3097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400">
                <a:latin typeface="Cambria" pitchFamily="18" charset="0"/>
              </a:rPr>
              <a:t>Extraido de Goffin e Mitchell (2010)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Espaço Reservado para Rodapé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4868863"/>
            <a:ext cx="3240088" cy="1368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053" name="Group 3"/>
          <p:cNvGrpSpPr>
            <a:grpSpLocks/>
          </p:cNvGrpSpPr>
          <p:nvPr/>
        </p:nvGrpSpPr>
        <p:grpSpPr bwMode="auto">
          <a:xfrm>
            <a:off x="1258888" y="1557338"/>
            <a:ext cx="5400675" cy="3168650"/>
            <a:chOff x="793" y="981"/>
            <a:chExt cx="3402" cy="1996"/>
          </a:xfrm>
        </p:grpSpPr>
        <p:grpSp>
          <p:nvGrpSpPr>
            <p:cNvPr id="2083" name="Group 4"/>
            <p:cNvGrpSpPr>
              <a:grpSpLocks/>
            </p:cNvGrpSpPr>
            <p:nvPr/>
          </p:nvGrpSpPr>
          <p:grpSpPr bwMode="auto">
            <a:xfrm>
              <a:off x="793" y="981"/>
              <a:ext cx="3402" cy="1996"/>
              <a:chOff x="1429" y="709"/>
              <a:chExt cx="1305" cy="725"/>
            </a:xfrm>
          </p:grpSpPr>
          <p:sp>
            <p:nvSpPr>
              <p:cNvPr id="2086" name="Oval 5"/>
              <p:cNvSpPr>
                <a:spLocks noChangeArrowheads="1"/>
              </p:cNvSpPr>
              <p:nvPr/>
            </p:nvSpPr>
            <p:spPr bwMode="auto">
              <a:xfrm>
                <a:off x="1429" y="709"/>
                <a:ext cx="1305" cy="725"/>
              </a:xfrm>
              <a:prstGeom prst="ellipse">
                <a:avLst/>
              </a:prstGeom>
              <a:solidFill>
                <a:schemeClr val="accent1"/>
              </a:solidFill>
              <a:ln w="9525">
                <a:round/>
                <a:headEnd/>
                <a:tailEnd/>
              </a:ln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E1F2F3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pt-BR"/>
              </a:p>
            </p:txBody>
          </p:sp>
          <p:sp>
            <p:nvSpPr>
              <p:cNvPr id="2087" name="Text Box 6"/>
              <p:cNvSpPr txBox="1">
                <a:spLocks noChangeArrowheads="1"/>
              </p:cNvSpPr>
              <p:nvPr/>
            </p:nvSpPr>
            <p:spPr bwMode="auto">
              <a:xfrm>
                <a:off x="1610" y="926"/>
                <a:ext cx="90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pt-BR" sz="1400" b="1" i="1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sz="3200" b="1" i="1">
                    <a:solidFill>
                      <a:schemeClr val="bg1"/>
                    </a:solidFill>
                  </a:rPr>
                  <a:t/>
                </a:r>
                <a:br>
                  <a:rPr lang="pt-BR" sz="3200" b="1" i="1">
                    <a:solidFill>
                      <a:schemeClr val="bg1"/>
                    </a:solidFill>
                  </a:rPr>
                </a:br>
                <a:r>
                  <a:rPr lang="pt-BR" sz="3200" b="1" i="1">
                    <a:solidFill>
                      <a:schemeClr val="bg1"/>
                    </a:solidFill>
                  </a:rPr>
                  <a:t>Espaço de Interação</a:t>
                </a:r>
              </a:p>
            </p:txBody>
          </p:sp>
        </p:grpSp>
        <p:pic>
          <p:nvPicPr>
            <p:cNvPr id="2084" name="Picture 7" descr="logo_p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7" y="1542"/>
              <a:ext cx="2005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5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50" y="1161"/>
              <a:ext cx="823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2055" name="Picture 10" descr="logo_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41288"/>
            <a:ext cx="10080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15" name="AutoShape 11"/>
          <p:cNvSpPr>
            <a:spLocks noChangeArrowheads="1"/>
          </p:cNvSpPr>
          <p:nvPr/>
        </p:nvSpPr>
        <p:spPr bwMode="auto">
          <a:xfrm>
            <a:off x="1763713" y="6094413"/>
            <a:ext cx="1223962" cy="287337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200" b="1"/>
              <a:t>Infra-estrutura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156325" y="2709863"/>
            <a:ext cx="1584325" cy="2159000"/>
            <a:chOff x="4286" y="1661"/>
            <a:chExt cx="998" cy="1542"/>
          </a:xfrm>
        </p:grpSpPr>
        <p:sp>
          <p:nvSpPr>
            <p:cNvPr id="2081" name="Line 13"/>
            <p:cNvSpPr>
              <a:spLocks noChangeShapeType="1"/>
            </p:cNvSpPr>
            <p:nvPr/>
          </p:nvSpPr>
          <p:spPr bwMode="auto">
            <a:xfrm>
              <a:off x="5275" y="1661"/>
              <a:ext cx="0" cy="1542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82" name="Line 14"/>
            <p:cNvSpPr>
              <a:spLocks noChangeShapeType="1"/>
            </p:cNvSpPr>
            <p:nvPr/>
          </p:nvSpPr>
          <p:spPr bwMode="auto">
            <a:xfrm>
              <a:off x="4286" y="1661"/>
              <a:ext cx="998" cy="9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9519" name="Line 15"/>
          <p:cNvSpPr>
            <a:spLocks noChangeShapeType="1"/>
          </p:cNvSpPr>
          <p:nvPr/>
        </p:nvSpPr>
        <p:spPr bwMode="auto">
          <a:xfrm>
            <a:off x="1116013" y="3860800"/>
            <a:ext cx="0" cy="136842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59" name="Text Box 16"/>
          <p:cNvSpPr txBox="1">
            <a:spLocks noChangeArrowheads="1"/>
          </p:cNvSpPr>
          <p:nvPr/>
        </p:nvSpPr>
        <p:spPr bwMode="auto">
          <a:xfrm>
            <a:off x="395288" y="5819775"/>
            <a:ext cx="1331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solidFill>
                  <a:schemeClr val="bg1"/>
                </a:solidFill>
              </a:rPr>
              <a:t>Currículos</a:t>
            </a:r>
          </a:p>
        </p:txBody>
      </p:sp>
      <p:sp>
        <p:nvSpPr>
          <p:cNvPr id="2060" name="Text Box 17"/>
          <p:cNvSpPr txBox="1">
            <a:spLocks noChangeArrowheads="1"/>
          </p:cNvSpPr>
          <p:nvPr/>
        </p:nvSpPr>
        <p:spPr bwMode="auto">
          <a:xfrm>
            <a:off x="1079500" y="44450"/>
            <a:ext cx="810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/>
              <a:t>Formando as Fontes e Sistemas de Informação...</a:t>
            </a:r>
          </a:p>
        </p:txBody>
      </p:sp>
      <p:sp>
        <p:nvSpPr>
          <p:cNvPr id="149522" name="AutoShape 18"/>
          <p:cNvSpPr>
            <a:spLocks noChangeArrowheads="1"/>
          </p:cNvSpPr>
          <p:nvPr/>
        </p:nvSpPr>
        <p:spPr bwMode="auto">
          <a:xfrm>
            <a:off x="3130550" y="5589588"/>
            <a:ext cx="1512888" cy="792162"/>
          </a:xfrm>
          <a:prstGeom prst="can">
            <a:avLst>
              <a:gd name="adj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Empresas</a:t>
            </a:r>
            <a:br>
              <a:rPr lang="pt-BR" sz="1600" b="1">
                <a:solidFill>
                  <a:schemeClr val="bg1"/>
                </a:solidFill>
              </a:rPr>
            </a:br>
            <a:r>
              <a:rPr lang="pt-BR" sz="1600" b="1">
                <a:solidFill>
                  <a:schemeClr val="bg1"/>
                </a:solidFill>
              </a:rPr>
              <a:t>Ofertantes</a:t>
            </a:r>
          </a:p>
        </p:txBody>
      </p:sp>
      <p:sp>
        <p:nvSpPr>
          <p:cNvPr id="149523" name="AutoShape 19"/>
          <p:cNvSpPr>
            <a:spLocks noChangeArrowheads="1"/>
          </p:cNvSpPr>
          <p:nvPr/>
        </p:nvSpPr>
        <p:spPr bwMode="auto">
          <a:xfrm>
            <a:off x="6516688" y="4941888"/>
            <a:ext cx="2160587" cy="1223962"/>
          </a:xfrm>
          <a:prstGeom prst="can">
            <a:avLst>
              <a:gd name="adj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pt-BR" sz="1200" b="1">
                <a:solidFill>
                  <a:schemeClr val="bg1"/>
                </a:solidFill>
              </a:rPr>
              <a:t/>
            </a:r>
            <a:br>
              <a:rPr lang="pt-BR" sz="1200" b="1">
                <a:solidFill>
                  <a:schemeClr val="bg1"/>
                </a:solidFill>
              </a:rPr>
            </a:br>
            <a:r>
              <a:rPr lang="pt-BR" sz="1000" b="1">
                <a:solidFill>
                  <a:schemeClr val="bg1"/>
                </a:solidFill>
              </a:rPr>
              <a:t>Experiências em cooperação</a:t>
            </a:r>
          </a:p>
          <a:p>
            <a:pPr algn="ctr">
              <a:spcBef>
                <a:spcPct val="20000"/>
              </a:spcBef>
            </a:pPr>
            <a:r>
              <a:rPr lang="pt-BR" sz="1000" b="1">
                <a:solidFill>
                  <a:schemeClr val="bg1"/>
                </a:solidFill>
              </a:rPr>
              <a:t>Capacitação de Pessoal</a:t>
            </a:r>
          </a:p>
          <a:p>
            <a:pPr algn="ctr">
              <a:spcBef>
                <a:spcPct val="20000"/>
              </a:spcBef>
            </a:pPr>
            <a:r>
              <a:rPr lang="pt-BR" sz="1000" b="1">
                <a:solidFill>
                  <a:schemeClr val="bg1"/>
                </a:solidFill>
              </a:rPr>
              <a:t>Capacitação Tecnológica</a:t>
            </a:r>
          </a:p>
          <a:p>
            <a:pPr algn="ctr">
              <a:spcBef>
                <a:spcPct val="20000"/>
              </a:spcBef>
            </a:pPr>
            <a:r>
              <a:rPr lang="pt-BR" sz="1000" b="1">
                <a:solidFill>
                  <a:schemeClr val="bg1"/>
                </a:solidFill>
              </a:rPr>
              <a:t>Importações substituíveis</a:t>
            </a:r>
          </a:p>
          <a:p>
            <a:pPr algn="ctr">
              <a:spcBef>
                <a:spcPct val="20000"/>
              </a:spcBef>
            </a:pPr>
            <a:r>
              <a:rPr lang="pt-BR" sz="1000" b="1">
                <a:solidFill>
                  <a:schemeClr val="bg1"/>
                </a:solidFill>
              </a:rPr>
              <a:t>Apoio à Exportação</a:t>
            </a:r>
          </a:p>
        </p:txBody>
      </p:sp>
      <p:sp>
        <p:nvSpPr>
          <p:cNvPr id="2063" name="Text Box 20"/>
          <p:cNvSpPr txBox="1">
            <a:spLocks noChangeArrowheads="1"/>
          </p:cNvSpPr>
          <p:nvPr/>
        </p:nvSpPr>
        <p:spPr bwMode="auto">
          <a:xfrm>
            <a:off x="107950" y="6467475"/>
            <a:ext cx="4535488" cy="34607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/>
              <a:t>OFERTAS DE COMPETÊNCIAS</a:t>
            </a:r>
          </a:p>
        </p:txBody>
      </p:sp>
      <p:pic>
        <p:nvPicPr>
          <p:cNvPr id="149525" name="Picture 21" descr="e-tela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3141663"/>
            <a:ext cx="1439863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26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1125538"/>
            <a:ext cx="2016125" cy="154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050" name="Object 23"/>
          <p:cNvGraphicFramePr>
            <a:graphicFrameLocks noChangeAspect="1"/>
          </p:cNvGraphicFramePr>
          <p:nvPr>
            <p:ph sz="quarter" idx="4"/>
          </p:nvPr>
        </p:nvGraphicFramePr>
        <p:xfrm>
          <a:off x="395288" y="1989138"/>
          <a:ext cx="1223962" cy="1166812"/>
        </p:xfrm>
        <a:graphic>
          <a:graphicData uri="http://schemas.openxmlformats.org/presentationml/2006/ole">
            <p:oleObj spid="_x0000_s2050" name="CorelDRAW" r:id="rId8" imgW="3013200" imgH="2874240" progId="">
              <p:embed/>
            </p:oleObj>
          </a:graphicData>
        </a:graphic>
      </p:graphicFrame>
      <p:sp>
        <p:nvSpPr>
          <p:cNvPr id="149528" name="AutoShape 24"/>
          <p:cNvSpPr>
            <a:spLocks noChangeArrowheads="1"/>
          </p:cNvSpPr>
          <p:nvPr/>
        </p:nvSpPr>
        <p:spPr bwMode="auto">
          <a:xfrm>
            <a:off x="179388" y="6165850"/>
            <a:ext cx="1512887" cy="287338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200" b="1"/>
              <a:t>Especialistas</a:t>
            </a:r>
          </a:p>
        </p:txBody>
      </p:sp>
      <p:sp>
        <p:nvSpPr>
          <p:cNvPr id="149529" name="AutoShape 25"/>
          <p:cNvSpPr>
            <a:spLocks noChangeArrowheads="1"/>
          </p:cNvSpPr>
          <p:nvPr/>
        </p:nvSpPr>
        <p:spPr bwMode="auto">
          <a:xfrm>
            <a:off x="179388" y="5300663"/>
            <a:ext cx="1512887" cy="936625"/>
          </a:xfrm>
          <a:prstGeom prst="can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>
                <a:solidFill>
                  <a:schemeClr val="bg1"/>
                </a:solidFill>
              </a:rPr>
              <a:t>Currículos</a:t>
            </a:r>
          </a:p>
        </p:txBody>
      </p:sp>
      <p:pic>
        <p:nvPicPr>
          <p:cNvPr id="149530" name="Picture 26" descr="ambiente_empres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9" cstate="print"/>
          <a:srcRect b="5353"/>
          <a:stretch>
            <a:fillRect/>
          </a:stretch>
        </p:blipFill>
        <p:spPr>
          <a:xfrm>
            <a:off x="5089525" y="836613"/>
            <a:ext cx="2074863" cy="1712912"/>
          </a:xfrm>
          <a:noFill/>
        </p:spPr>
      </p:pic>
      <p:cxnSp>
        <p:nvCxnSpPr>
          <p:cNvPr id="2069" name="AutoShape 27"/>
          <p:cNvCxnSpPr>
            <a:cxnSpLocks noChangeShapeType="1"/>
            <a:stCxn id="149534" idx="0"/>
          </p:cNvCxnSpPr>
          <p:nvPr/>
        </p:nvCxnSpPr>
        <p:spPr bwMode="auto">
          <a:xfrm rot="-5400000" flipH="1" flipV="1">
            <a:off x="5202238" y="4456112"/>
            <a:ext cx="1944688" cy="1331913"/>
          </a:xfrm>
          <a:prstGeom prst="bentConnector3">
            <a:avLst>
              <a:gd name="adj1" fmla="val -11755"/>
            </a:avLst>
          </a:prstGeom>
          <a:noFill/>
          <a:ln w="9525">
            <a:noFill/>
            <a:miter lim="800000"/>
            <a:headEnd/>
            <a:tailEnd type="triangle" w="med" len="med"/>
          </a:ln>
        </p:spPr>
      </p:cxnSp>
      <p:cxnSp>
        <p:nvCxnSpPr>
          <p:cNvPr id="149532" name="AutoShape 28"/>
          <p:cNvCxnSpPr>
            <a:cxnSpLocks noChangeShapeType="1"/>
            <a:endCxn id="149522" idx="4"/>
          </p:cNvCxnSpPr>
          <p:nvPr/>
        </p:nvCxnSpPr>
        <p:spPr bwMode="auto">
          <a:xfrm rot="5400000">
            <a:off x="3924300" y="3716338"/>
            <a:ext cx="2989263" cy="1550987"/>
          </a:xfrm>
          <a:prstGeom prst="bentConnector2">
            <a:avLst/>
          </a:prstGeom>
          <a:noFill/>
          <a:ln w="76200">
            <a:solidFill>
              <a:srgbClr val="008000"/>
            </a:solidFill>
            <a:miter lim="800000"/>
            <a:headEnd/>
            <a:tailEnd type="triangle" w="med" len="med"/>
          </a:ln>
        </p:spPr>
      </p:cxnSp>
      <p:pic>
        <p:nvPicPr>
          <p:cNvPr id="149533" name="Picture 29" descr="j-tela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888" y="3141663"/>
            <a:ext cx="1296987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34" name="Text Box 30"/>
          <p:cNvSpPr txBox="1">
            <a:spLocks noChangeArrowheads="1"/>
          </p:cNvSpPr>
          <p:nvPr/>
        </p:nvSpPr>
        <p:spPr bwMode="auto">
          <a:xfrm>
            <a:off x="6156325" y="41497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>
                <a:solidFill>
                  <a:srgbClr val="008080"/>
                </a:solidFill>
              </a:rPr>
              <a:t>Ofertas</a:t>
            </a:r>
          </a:p>
        </p:txBody>
      </p:sp>
      <p:sp>
        <p:nvSpPr>
          <p:cNvPr id="2073" name="Text Box 31"/>
          <p:cNvSpPr txBox="1">
            <a:spLocks noChangeArrowheads="1"/>
          </p:cNvSpPr>
          <p:nvPr/>
        </p:nvSpPr>
        <p:spPr bwMode="auto">
          <a:xfrm>
            <a:off x="5148263" y="6381750"/>
            <a:ext cx="3959225" cy="34607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/>
              <a:t>OPORTUNIDADES DE COOPERAÇÃO</a:t>
            </a:r>
          </a:p>
        </p:txBody>
      </p:sp>
      <p:sp>
        <p:nvSpPr>
          <p:cNvPr id="149536" name="Text Box 32"/>
          <p:cNvSpPr txBox="1">
            <a:spLocks noChangeArrowheads="1"/>
          </p:cNvSpPr>
          <p:nvPr/>
        </p:nvSpPr>
        <p:spPr bwMode="auto">
          <a:xfrm>
            <a:off x="8026400" y="4149725"/>
            <a:ext cx="1117600" cy="3048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>
                <a:solidFill>
                  <a:srgbClr val="008080"/>
                </a:solidFill>
              </a:rPr>
              <a:t>Demandas</a:t>
            </a:r>
          </a:p>
        </p:txBody>
      </p:sp>
      <p:sp>
        <p:nvSpPr>
          <p:cNvPr id="2075" name="Text Box 33"/>
          <p:cNvSpPr txBox="1">
            <a:spLocks noChangeArrowheads="1"/>
          </p:cNvSpPr>
          <p:nvPr/>
        </p:nvSpPr>
        <p:spPr bwMode="auto">
          <a:xfrm>
            <a:off x="468313" y="3141663"/>
            <a:ext cx="1512887" cy="590550"/>
          </a:xfrm>
          <a:prstGeom prst="rect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1F2F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Ambiente</a:t>
            </a:r>
            <a:br>
              <a:rPr lang="pt-BR" sz="1600" b="1">
                <a:solidFill>
                  <a:schemeClr val="bg1"/>
                </a:solidFill>
              </a:rPr>
            </a:br>
            <a:r>
              <a:rPr lang="pt-BR" sz="1600" b="1">
                <a:solidFill>
                  <a:schemeClr val="bg1"/>
                </a:solidFill>
              </a:rPr>
              <a:t>Especialista</a:t>
            </a:r>
          </a:p>
        </p:txBody>
      </p:sp>
      <p:sp>
        <p:nvSpPr>
          <p:cNvPr id="149538" name="Line 34"/>
          <p:cNvSpPr>
            <a:spLocks noChangeShapeType="1"/>
          </p:cNvSpPr>
          <p:nvPr/>
        </p:nvSpPr>
        <p:spPr bwMode="auto">
          <a:xfrm>
            <a:off x="1403350" y="3860800"/>
            <a:ext cx="720725" cy="1439863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pic>
        <p:nvPicPr>
          <p:cNvPr id="2077" name="Picture 3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11" cstate="print"/>
          <a:srcRect/>
          <a:stretch>
            <a:fillRect/>
          </a:stretch>
        </p:blipFill>
        <p:spPr>
          <a:xfrm>
            <a:off x="7164388" y="765175"/>
            <a:ext cx="860425" cy="1906588"/>
          </a:xfrm>
          <a:noFill/>
        </p:spPr>
      </p:pic>
      <p:sp>
        <p:nvSpPr>
          <p:cNvPr id="2078" name="Text Box 36"/>
          <p:cNvSpPr txBox="1">
            <a:spLocks noChangeArrowheads="1"/>
          </p:cNvSpPr>
          <p:nvPr/>
        </p:nvSpPr>
        <p:spPr bwMode="auto">
          <a:xfrm>
            <a:off x="5940425" y="2406650"/>
            <a:ext cx="1512888" cy="590550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1F2F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Ambiente</a:t>
            </a:r>
            <a:br>
              <a:rPr lang="pt-BR" sz="1600" b="1">
                <a:solidFill>
                  <a:schemeClr val="bg1"/>
                </a:solidFill>
              </a:rPr>
            </a:br>
            <a:r>
              <a:rPr lang="pt-BR" sz="1600" b="1">
                <a:solidFill>
                  <a:schemeClr val="bg1"/>
                </a:solidFill>
              </a:rPr>
              <a:t>Empresa</a:t>
            </a:r>
          </a:p>
        </p:txBody>
      </p:sp>
      <p:sp>
        <p:nvSpPr>
          <p:cNvPr id="149541" name="AutoShape 37"/>
          <p:cNvSpPr>
            <a:spLocks noChangeArrowheads="1"/>
          </p:cNvSpPr>
          <p:nvPr/>
        </p:nvSpPr>
        <p:spPr bwMode="auto">
          <a:xfrm>
            <a:off x="1763713" y="5445125"/>
            <a:ext cx="1223962" cy="719138"/>
          </a:xfrm>
          <a:prstGeom prst="can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>
                <a:solidFill>
                  <a:schemeClr val="bg1"/>
                </a:solidFill>
              </a:rPr>
              <a:t>Grupos</a:t>
            </a:r>
          </a:p>
        </p:txBody>
      </p:sp>
      <p:pic>
        <p:nvPicPr>
          <p:cNvPr id="149542" name="Picture 3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0488" y="4114800"/>
            <a:ext cx="10255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9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9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9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9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9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5" grpId="0" animBg="1"/>
      <p:bldP spid="149519" grpId="0" animBg="1"/>
      <p:bldP spid="149522" grpId="0" animBg="1"/>
      <p:bldP spid="149523" grpId="0" animBg="1"/>
      <p:bldP spid="149528" grpId="0" animBg="1"/>
      <p:bldP spid="149529" grpId="0" animBg="1"/>
      <p:bldP spid="149534" grpId="0"/>
      <p:bldP spid="149536" grpId="0" animBg="1"/>
      <p:bldP spid="149538" grpId="0" animBg="1"/>
      <p:bldP spid="14954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Espaço Reservado para Rodapé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5832475" y="5805488"/>
            <a:ext cx="3276600" cy="936625"/>
          </a:xfrm>
          <a:prstGeom prst="rect">
            <a:avLst/>
          </a:prstGeom>
          <a:solidFill>
            <a:srgbClr val="FF6600">
              <a:alpha val="5294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3851275" y="5805488"/>
            <a:ext cx="1655763" cy="1008062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250825" y="5805488"/>
            <a:ext cx="3168650" cy="935037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3082" name="Picture 6" descr="logo_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41288"/>
            <a:ext cx="10080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Text Box 7"/>
          <p:cNvSpPr txBox="1">
            <a:spLocks noChangeArrowheads="1"/>
          </p:cNvSpPr>
          <p:nvPr/>
        </p:nvSpPr>
        <p:spPr bwMode="auto">
          <a:xfrm>
            <a:off x="1079500" y="44450"/>
            <a:ext cx="810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/>
              <a:t>Utilizando e Ampliando as Fontes de Informação</a:t>
            </a:r>
          </a:p>
        </p:txBody>
      </p:sp>
      <p:sp>
        <p:nvSpPr>
          <p:cNvPr id="3084" name="Text Box 8"/>
          <p:cNvSpPr txBox="1">
            <a:spLocks noChangeArrowheads="1"/>
          </p:cNvSpPr>
          <p:nvPr/>
        </p:nvSpPr>
        <p:spPr bwMode="auto">
          <a:xfrm>
            <a:off x="34925" y="5445125"/>
            <a:ext cx="3600450" cy="34607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/>
              <a:t>DIRETÓRIO DE COMPETÊNCIAS</a:t>
            </a:r>
          </a:p>
        </p:txBody>
      </p:sp>
      <p:pic>
        <p:nvPicPr>
          <p:cNvPr id="308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2051050"/>
            <a:ext cx="1512888" cy="1162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3086" name="Group 10"/>
          <p:cNvGrpSpPr>
            <a:grpSpLocks/>
          </p:cNvGrpSpPr>
          <p:nvPr/>
        </p:nvGrpSpPr>
        <p:grpSpPr bwMode="auto">
          <a:xfrm>
            <a:off x="1258888" y="1557338"/>
            <a:ext cx="5400675" cy="3168650"/>
            <a:chOff x="793" y="981"/>
            <a:chExt cx="3402" cy="1996"/>
          </a:xfrm>
        </p:grpSpPr>
        <p:grpSp>
          <p:nvGrpSpPr>
            <p:cNvPr id="3113" name="Group 11"/>
            <p:cNvGrpSpPr>
              <a:grpSpLocks/>
            </p:cNvGrpSpPr>
            <p:nvPr/>
          </p:nvGrpSpPr>
          <p:grpSpPr bwMode="auto">
            <a:xfrm>
              <a:off x="793" y="981"/>
              <a:ext cx="3402" cy="1996"/>
              <a:chOff x="1429" y="709"/>
              <a:chExt cx="1305" cy="725"/>
            </a:xfrm>
          </p:grpSpPr>
          <p:sp>
            <p:nvSpPr>
              <p:cNvPr id="3116" name="Oval 12"/>
              <p:cNvSpPr>
                <a:spLocks noChangeArrowheads="1"/>
              </p:cNvSpPr>
              <p:nvPr/>
            </p:nvSpPr>
            <p:spPr bwMode="auto">
              <a:xfrm>
                <a:off x="1429" y="709"/>
                <a:ext cx="1305" cy="725"/>
              </a:xfrm>
              <a:prstGeom prst="ellipse">
                <a:avLst/>
              </a:prstGeom>
              <a:solidFill>
                <a:srgbClr val="CCFFFF"/>
              </a:solidFill>
              <a:ln w="9525">
                <a:round/>
                <a:headEnd/>
                <a:tailEnd/>
              </a:ln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E1F2F3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pt-BR"/>
              </a:p>
            </p:txBody>
          </p:sp>
          <p:sp>
            <p:nvSpPr>
              <p:cNvPr id="3117" name="Text Box 13"/>
              <p:cNvSpPr txBox="1">
                <a:spLocks noChangeArrowheads="1"/>
              </p:cNvSpPr>
              <p:nvPr/>
            </p:nvSpPr>
            <p:spPr bwMode="auto">
              <a:xfrm>
                <a:off x="1610" y="926"/>
                <a:ext cx="90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pt-BR" sz="1400" b="1" i="1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sz="3200" b="1" i="1">
                    <a:solidFill>
                      <a:schemeClr val="bg1"/>
                    </a:solidFill>
                  </a:rPr>
                  <a:t/>
                </a:r>
                <a:br>
                  <a:rPr lang="pt-BR" sz="3200" b="1" i="1">
                    <a:solidFill>
                      <a:schemeClr val="bg1"/>
                    </a:solidFill>
                  </a:rPr>
                </a:br>
                <a:r>
                  <a:rPr lang="pt-BR" sz="3200" b="1" i="1">
                    <a:solidFill>
                      <a:schemeClr val="bg1"/>
                    </a:solidFill>
                  </a:rPr>
                  <a:t>Espaço de Interação</a:t>
                </a:r>
              </a:p>
            </p:txBody>
          </p:sp>
        </p:grpSp>
        <p:pic>
          <p:nvPicPr>
            <p:cNvPr id="3114" name="Picture 14" descr="logo_p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7" y="1542"/>
              <a:ext cx="2005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15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19" y="2064"/>
              <a:ext cx="582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033463" y="836613"/>
            <a:ext cx="2746375" cy="1382712"/>
            <a:chOff x="651" y="527"/>
            <a:chExt cx="1730" cy="871"/>
          </a:xfrm>
        </p:grpSpPr>
        <p:pic>
          <p:nvPicPr>
            <p:cNvPr id="3110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1" y="618"/>
              <a:ext cx="914" cy="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111" name="Picture 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48" y="527"/>
              <a:ext cx="952" cy="7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3112" name="Text Box 19"/>
            <p:cNvSpPr txBox="1">
              <a:spLocks noChangeArrowheads="1"/>
            </p:cNvSpPr>
            <p:nvPr/>
          </p:nvSpPr>
          <p:spPr bwMode="auto">
            <a:xfrm>
              <a:off x="1428" y="1026"/>
              <a:ext cx="953" cy="372"/>
            </a:xfrm>
            <a:prstGeom prst="rect">
              <a:avLst/>
            </a:prstGeom>
            <a:solidFill>
              <a:srgbClr val="800000"/>
            </a:solidFill>
            <a:ln w="9525">
              <a:miter lim="800000"/>
              <a:headEnd/>
              <a:tailEnd/>
            </a:ln>
            <a:scene3d>
              <a:camera prst="legacyPerspectiv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E1F2F3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pt-BR" sz="1600" b="1">
                  <a:solidFill>
                    <a:schemeClr val="bg1"/>
                  </a:solidFill>
                </a:rPr>
                <a:t>Ambiente</a:t>
              </a:r>
              <a:br>
                <a:rPr lang="pt-BR" sz="1600" b="1">
                  <a:solidFill>
                    <a:schemeClr val="bg1"/>
                  </a:solidFill>
                </a:rPr>
              </a:br>
              <a:r>
                <a:rPr lang="pt-BR" sz="1600" b="1">
                  <a:solidFill>
                    <a:schemeClr val="bg1"/>
                  </a:solidFill>
                </a:rPr>
                <a:t>ICTI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995738" y="692150"/>
            <a:ext cx="2305050" cy="1223963"/>
            <a:chOff x="2517" y="436"/>
            <a:chExt cx="1452" cy="771"/>
          </a:xfrm>
        </p:grpSpPr>
        <p:pic>
          <p:nvPicPr>
            <p:cNvPr id="3108" name="Picture 21" descr="j024063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17" y="436"/>
              <a:ext cx="998" cy="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9" name="Text Box 22"/>
            <p:cNvSpPr txBox="1">
              <a:spLocks noChangeArrowheads="1"/>
            </p:cNvSpPr>
            <p:nvPr/>
          </p:nvSpPr>
          <p:spPr bwMode="auto">
            <a:xfrm>
              <a:off x="2790" y="845"/>
              <a:ext cx="1179" cy="362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Perspectiv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E1F2F3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pt-BR" sz="1400" b="1">
                  <a:solidFill>
                    <a:schemeClr val="tx2"/>
                  </a:solidFill>
                </a:rPr>
                <a:t>Ambiente</a:t>
              </a:r>
              <a:br>
                <a:rPr lang="pt-BR" sz="1400" b="1">
                  <a:solidFill>
                    <a:schemeClr val="tx2"/>
                  </a:solidFill>
                </a:rPr>
              </a:br>
              <a:r>
                <a:rPr lang="pt-BR" sz="1400" b="1">
                  <a:solidFill>
                    <a:schemeClr val="tx2"/>
                  </a:solidFill>
                </a:rPr>
                <a:t>Organizações Apoio</a:t>
              </a:r>
            </a:p>
          </p:txBody>
        </p:sp>
      </p:grpSp>
      <p:pic>
        <p:nvPicPr>
          <p:cNvPr id="3089" name="Picture 2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6588125" y="765175"/>
            <a:ext cx="860425" cy="1906588"/>
          </a:xfrm>
          <a:noFill/>
        </p:spPr>
      </p:pic>
      <p:pic>
        <p:nvPicPr>
          <p:cNvPr id="3090" name="Picture 24" descr="ambiente_empres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0" cstate="print"/>
          <a:srcRect b="5353"/>
          <a:stretch>
            <a:fillRect/>
          </a:stretch>
        </p:blipFill>
        <p:spPr>
          <a:xfrm>
            <a:off x="7451725" y="1628775"/>
            <a:ext cx="1355725" cy="1119188"/>
          </a:xfrm>
          <a:noFill/>
        </p:spPr>
      </p:pic>
      <p:sp>
        <p:nvSpPr>
          <p:cNvPr id="3091" name="Text Box 25"/>
          <p:cNvSpPr txBox="1">
            <a:spLocks noChangeArrowheads="1"/>
          </p:cNvSpPr>
          <p:nvPr/>
        </p:nvSpPr>
        <p:spPr bwMode="auto">
          <a:xfrm>
            <a:off x="7451725" y="2420938"/>
            <a:ext cx="1512888" cy="590550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1F2F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Ambiente</a:t>
            </a:r>
            <a:br>
              <a:rPr lang="pt-BR" sz="1600" b="1">
                <a:solidFill>
                  <a:schemeClr val="bg1"/>
                </a:solidFill>
              </a:rPr>
            </a:br>
            <a:r>
              <a:rPr lang="pt-BR" sz="1600" b="1">
                <a:solidFill>
                  <a:schemeClr val="bg1"/>
                </a:solidFill>
              </a:rPr>
              <a:t>Empresa</a:t>
            </a:r>
          </a:p>
        </p:txBody>
      </p:sp>
      <p:cxnSp>
        <p:nvCxnSpPr>
          <p:cNvPr id="3092" name="AutoShape 26"/>
          <p:cNvCxnSpPr>
            <a:cxnSpLocks noChangeShapeType="1"/>
          </p:cNvCxnSpPr>
          <p:nvPr/>
        </p:nvCxnSpPr>
        <p:spPr bwMode="auto">
          <a:xfrm rot="-5400000" flipH="1" flipV="1">
            <a:off x="4644231" y="3810794"/>
            <a:ext cx="1836738" cy="2844800"/>
          </a:xfrm>
          <a:prstGeom prst="bentConnector4">
            <a:avLst>
              <a:gd name="adj1" fmla="val -12444"/>
              <a:gd name="adj2" fmla="val 62056"/>
            </a:avLst>
          </a:prstGeom>
          <a:noFill/>
          <a:ln w="9525">
            <a:noFill/>
            <a:miter lim="800000"/>
            <a:headEnd/>
            <a:tailEnd type="triangle" w="med" len="med"/>
          </a:ln>
        </p:spPr>
      </p:cxnSp>
      <p:sp>
        <p:nvSpPr>
          <p:cNvPr id="3093" name="Text Box 27"/>
          <p:cNvSpPr txBox="1">
            <a:spLocks noChangeArrowheads="1"/>
          </p:cNvSpPr>
          <p:nvPr/>
        </p:nvSpPr>
        <p:spPr bwMode="auto">
          <a:xfrm>
            <a:off x="3708400" y="5445125"/>
            <a:ext cx="2016125" cy="346075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/>
              <a:t>OPORTUNIDADES</a:t>
            </a:r>
          </a:p>
        </p:txBody>
      </p:sp>
      <p:sp>
        <p:nvSpPr>
          <p:cNvPr id="3094" name="Text Box 28"/>
          <p:cNvSpPr txBox="1">
            <a:spLocks noChangeArrowheads="1"/>
          </p:cNvSpPr>
          <p:nvPr/>
        </p:nvSpPr>
        <p:spPr bwMode="auto">
          <a:xfrm>
            <a:off x="395288" y="3068638"/>
            <a:ext cx="1512887" cy="590550"/>
          </a:xfrm>
          <a:prstGeom prst="rect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1F2F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Ambiente</a:t>
            </a:r>
            <a:br>
              <a:rPr lang="pt-BR" sz="1600" b="1">
                <a:solidFill>
                  <a:schemeClr val="bg1"/>
                </a:solidFill>
              </a:rPr>
            </a:br>
            <a:r>
              <a:rPr lang="pt-BR" sz="1600" b="1">
                <a:solidFill>
                  <a:schemeClr val="bg1"/>
                </a:solidFill>
              </a:rPr>
              <a:t>Especialista</a:t>
            </a:r>
          </a:p>
        </p:txBody>
      </p:sp>
      <p:pic>
        <p:nvPicPr>
          <p:cNvPr id="3095" name="Picture 2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8313" y="5948363"/>
            <a:ext cx="2808287" cy="760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96" name="Picture 3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94150" y="5948363"/>
            <a:ext cx="1368425" cy="781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0559" name="AutoShape 31"/>
          <p:cNvSpPr>
            <a:spLocks noChangeArrowheads="1"/>
          </p:cNvSpPr>
          <p:nvPr/>
        </p:nvSpPr>
        <p:spPr bwMode="auto">
          <a:xfrm>
            <a:off x="6011863" y="5878513"/>
            <a:ext cx="1439862" cy="790575"/>
          </a:xfrm>
          <a:prstGeom prst="can">
            <a:avLst>
              <a:gd name="adj" fmla="val 25000"/>
            </a:avLst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pt-BR" sz="1200" b="1">
                <a:solidFill>
                  <a:schemeClr val="bg1"/>
                </a:solidFill>
              </a:rPr>
              <a:t/>
            </a:r>
            <a:br>
              <a:rPr lang="pt-BR" sz="1200" b="1">
                <a:solidFill>
                  <a:schemeClr val="bg1"/>
                </a:solidFill>
              </a:rPr>
            </a:br>
            <a:r>
              <a:rPr lang="pt-BR" sz="1000" b="1">
                <a:solidFill>
                  <a:schemeClr val="bg1"/>
                </a:solidFill>
              </a:rPr>
              <a:t>PROPOSTAS </a:t>
            </a:r>
            <a:br>
              <a:rPr lang="pt-BR" sz="1000" b="1">
                <a:solidFill>
                  <a:schemeClr val="bg1"/>
                </a:solidFill>
              </a:rPr>
            </a:br>
            <a:r>
              <a:rPr lang="pt-BR" sz="1000" b="1">
                <a:solidFill>
                  <a:schemeClr val="bg1"/>
                </a:solidFill>
              </a:rPr>
              <a:t>DE COOPERAÇÃO</a:t>
            </a:r>
            <a:br>
              <a:rPr lang="pt-BR" sz="1000" b="1">
                <a:solidFill>
                  <a:schemeClr val="bg1"/>
                </a:solidFill>
              </a:rPr>
            </a:br>
            <a:r>
              <a:rPr lang="pt-BR" sz="1000" b="1">
                <a:solidFill>
                  <a:schemeClr val="bg1"/>
                </a:solidFill>
              </a:rPr>
              <a:t>RESPOSTAS</a:t>
            </a:r>
          </a:p>
        </p:txBody>
      </p:sp>
      <p:sp>
        <p:nvSpPr>
          <p:cNvPr id="150560" name="AutoShape 32"/>
          <p:cNvSpPr>
            <a:spLocks noChangeArrowheads="1"/>
          </p:cNvSpPr>
          <p:nvPr/>
        </p:nvSpPr>
        <p:spPr bwMode="auto">
          <a:xfrm>
            <a:off x="7524750" y="5878513"/>
            <a:ext cx="1439863" cy="790575"/>
          </a:xfrm>
          <a:prstGeom prst="can">
            <a:avLst>
              <a:gd name="adj" fmla="val 25000"/>
            </a:avLst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pt-BR" sz="1200" b="1">
                <a:solidFill>
                  <a:schemeClr val="bg1"/>
                </a:solidFill>
              </a:rPr>
              <a:t/>
            </a:r>
            <a:br>
              <a:rPr lang="pt-BR" sz="1200" b="1">
                <a:solidFill>
                  <a:schemeClr val="bg1"/>
                </a:solidFill>
              </a:rPr>
            </a:br>
            <a:r>
              <a:rPr lang="pt-BR" sz="1200" b="1">
                <a:solidFill>
                  <a:schemeClr val="bg1"/>
                </a:solidFill>
              </a:rPr>
              <a:t>FAVORITOS</a:t>
            </a:r>
          </a:p>
          <a:p>
            <a:pPr algn="ctr">
              <a:spcBef>
                <a:spcPct val="20000"/>
              </a:spcBef>
            </a:pPr>
            <a:r>
              <a:rPr lang="pt-BR" sz="900" b="1">
                <a:solidFill>
                  <a:schemeClr val="bg1"/>
                </a:solidFill>
              </a:rPr>
              <a:t>COMPETÊNCIAS</a:t>
            </a:r>
            <a:br>
              <a:rPr lang="pt-BR" sz="900" b="1">
                <a:solidFill>
                  <a:schemeClr val="bg1"/>
                </a:solidFill>
              </a:rPr>
            </a:br>
            <a:r>
              <a:rPr lang="pt-BR" sz="900" b="1">
                <a:solidFill>
                  <a:schemeClr val="bg1"/>
                </a:solidFill>
              </a:rPr>
              <a:t>OPORTUNIDADES</a:t>
            </a:r>
          </a:p>
        </p:txBody>
      </p:sp>
      <p:sp>
        <p:nvSpPr>
          <p:cNvPr id="3099" name="Text Box 33"/>
          <p:cNvSpPr txBox="1">
            <a:spLocks noChangeArrowheads="1"/>
          </p:cNvSpPr>
          <p:nvPr/>
        </p:nvSpPr>
        <p:spPr bwMode="auto">
          <a:xfrm>
            <a:off x="5795963" y="5445125"/>
            <a:ext cx="3348037" cy="346075"/>
          </a:xfrm>
          <a:prstGeom prst="rect">
            <a:avLst/>
          </a:prstGeom>
          <a:solidFill>
            <a:srgbClr val="CC3300"/>
          </a:solidFill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/>
              <a:t>COOPERAÇÃO</a:t>
            </a:r>
          </a:p>
        </p:txBody>
      </p:sp>
      <p:sp>
        <p:nvSpPr>
          <p:cNvPr id="150562" name="Line 34"/>
          <p:cNvSpPr>
            <a:spLocks noChangeShapeType="1"/>
          </p:cNvSpPr>
          <p:nvPr/>
        </p:nvSpPr>
        <p:spPr bwMode="auto">
          <a:xfrm flipV="1">
            <a:off x="1619250" y="2133600"/>
            <a:ext cx="5113338" cy="6477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arrow" w="med" len="med"/>
            <a:tailEnd type="arrow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50563" name="Text Box 35"/>
          <p:cNvSpPr txBox="1">
            <a:spLocks noChangeArrowheads="1"/>
          </p:cNvSpPr>
          <p:nvPr/>
        </p:nvSpPr>
        <p:spPr bwMode="auto">
          <a:xfrm rot="-500916">
            <a:off x="4818063" y="2219325"/>
            <a:ext cx="17129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solidFill>
                  <a:srgbClr val="008000"/>
                </a:solidFill>
              </a:rPr>
              <a:t>Propostas</a:t>
            </a:r>
          </a:p>
        </p:txBody>
      </p:sp>
      <p:sp>
        <p:nvSpPr>
          <p:cNvPr id="150564" name="Line 36"/>
          <p:cNvSpPr>
            <a:spLocks noChangeShapeType="1"/>
          </p:cNvSpPr>
          <p:nvPr/>
        </p:nvSpPr>
        <p:spPr bwMode="auto">
          <a:xfrm flipV="1">
            <a:off x="1835150" y="2781300"/>
            <a:ext cx="5329238" cy="71913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arrow" w="med" len="med"/>
            <a:tailEnd type="arrow" w="med" len="med"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50565" name="Text Box 37"/>
          <p:cNvSpPr txBox="1">
            <a:spLocks noChangeArrowheads="1"/>
          </p:cNvSpPr>
          <p:nvPr/>
        </p:nvSpPr>
        <p:spPr bwMode="auto">
          <a:xfrm rot="-501481">
            <a:off x="5019675" y="2900363"/>
            <a:ext cx="18573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solidFill>
                  <a:srgbClr val="0000FF"/>
                </a:solidFill>
              </a:rPr>
              <a:t>Respostas</a:t>
            </a:r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6588125" y="3106738"/>
            <a:ext cx="2520950" cy="1995487"/>
            <a:chOff x="4150" y="1957"/>
            <a:chExt cx="1588" cy="1257"/>
          </a:xfrm>
        </p:grpSpPr>
        <p:graphicFrame>
          <p:nvGraphicFramePr>
            <p:cNvPr id="3076" name="Object 39"/>
            <p:cNvGraphicFramePr>
              <a:graphicFrameLocks noChangeAspect="1"/>
            </p:cNvGraphicFramePr>
            <p:nvPr/>
          </p:nvGraphicFramePr>
          <p:xfrm>
            <a:off x="4332" y="1957"/>
            <a:ext cx="1261" cy="1019"/>
          </p:xfrm>
          <a:graphic>
            <a:graphicData uri="http://schemas.openxmlformats.org/presentationml/2006/ole">
              <p:oleObj spid="_x0000_s3076" name="Imagem de bitmap" r:id="rId13" imgW="7457143" imgH="6020640" progId="PBrush">
                <p:embed/>
              </p:oleObj>
            </a:graphicData>
          </a:graphic>
        </p:graphicFrame>
        <p:sp>
          <p:nvSpPr>
            <p:cNvPr id="3107" name="Text Box 40"/>
            <p:cNvSpPr txBox="1">
              <a:spLocks noChangeArrowheads="1"/>
            </p:cNvSpPr>
            <p:nvPr/>
          </p:nvSpPr>
          <p:spPr bwMode="auto">
            <a:xfrm>
              <a:off x="4150" y="3022"/>
              <a:ext cx="1588" cy="19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400" b="1">
                  <a:solidFill>
                    <a:srgbClr val="0000FF"/>
                  </a:solidFill>
                </a:rPr>
                <a:t>Busca por Competências</a:t>
              </a: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179388" y="3716338"/>
            <a:ext cx="2592387" cy="1525587"/>
            <a:chOff x="113" y="2341"/>
            <a:chExt cx="1633" cy="961"/>
          </a:xfrm>
        </p:grpSpPr>
        <p:graphicFrame>
          <p:nvGraphicFramePr>
            <p:cNvPr id="3075" name="Object 42"/>
            <p:cNvGraphicFramePr>
              <a:graphicFrameLocks noChangeAspect="1"/>
            </p:cNvGraphicFramePr>
            <p:nvPr/>
          </p:nvGraphicFramePr>
          <p:xfrm>
            <a:off x="113" y="2341"/>
            <a:ext cx="1134" cy="886"/>
          </p:xfrm>
          <a:graphic>
            <a:graphicData uri="http://schemas.openxmlformats.org/presentationml/2006/ole">
              <p:oleObj spid="_x0000_s3075" name="Imagem de bitmap" r:id="rId14" imgW="7438095" imgH="5811061" progId="PBrush">
                <p:embed/>
              </p:oleObj>
            </a:graphicData>
          </a:graphic>
        </p:graphicFrame>
        <p:sp>
          <p:nvSpPr>
            <p:cNvPr id="3106" name="Text Box 43"/>
            <p:cNvSpPr txBox="1">
              <a:spLocks noChangeArrowheads="1"/>
            </p:cNvSpPr>
            <p:nvPr/>
          </p:nvSpPr>
          <p:spPr bwMode="auto">
            <a:xfrm>
              <a:off x="612" y="2976"/>
              <a:ext cx="1134" cy="32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400" b="1">
                  <a:solidFill>
                    <a:srgbClr val="008000"/>
                  </a:solidFill>
                </a:rPr>
                <a:t>Busca por</a:t>
              </a:r>
              <a:br>
                <a:rPr lang="pt-BR" sz="1400" b="1">
                  <a:solidFill>
                    <a:srgbClr val="008000"/>
                  </a:solidFill>
                </a:rPr>
              </a:br>
              <a:r>
                <a:rPr lang="pt-BR" sz="1400" b="1">
                  <a:solidFill>
                    <a:srgbClr val="008000"/>
                  </a:solidFill>
                </a:rPr>
                <a:t>Oportunidades</a:t>
              </a:r>
            </a:p>
          </p:txBody>
        </p:sp>
      </p:grpSp>
      <p:graphicFrame>
        <p:nvGraphicFramePr>
          <p:cNvPr id="3074" name="Object 44"/>
          <p:cNvGraphicFramePr>
            <a:graphicFrameLocks noChangeAspect="1"/>
          </p:cNvGraphicFramePr>
          <p:nvPr>
            <p:ph sz="quarter" idx="4"/>
          </p:nvPr>
        </p:nvGraphicFramePr>
        <p:xfrm>
          <a:off x="250825" y="1901825"/>
          <a:ext cx="1223963" cy="1166813"/>
        </p:xfrm>
        <a:graphic>
          <a:graphicData uri="http://schemas.openxmlformats.org/presentationml/2006/ole">
            <p:oleObj spid="_x0000_s3074" name="CorelDRAW" r:id="rId15" imgW="3013200" imgH="287424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9" grpId="0" animBg="1"/>
      <p:bldP spid="150560" grpId="0" animBg="1"/>
      <p:bldP spid="150562" grpId="0" animBg="1"/>
      <p:bldP spid="150563" grpId="0"/>
      <p:bldP spid="150564" grpId="0" animBg="1"/>
      <p:bldP spid="15056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92150"/>
            <a:ext cx="7273925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Rectangle 3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0" y="44450"/>
            <a:ext cx="9180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/>
              <a:t>Ambiente Empresa</a:t>
            </a:r>
          </a:p>
        </p:txBody>
      </p:sp>
      <p:pic>
        <p:nvPicPr>
          <p:cNvPr id="65542" name="Picture 5" descr="logo_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41288"/>
            <a:ext cx="10080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4508500"/>
            <a:ext cx="812800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5544" name="Text Box 7"/>
          <p:cNvSpPr txBox="1">
            <a:spLocks noChangeArrowheads="1"/>
          </p:cNvSpPr>
          <p:nvPr/>
        </p:nvSpPr>
        <p:spPr bwMode="auto">
          <a:xfrm>
            <a:off x="5003800" y="5589588"/>
            <a:ext cx="1512888" cy="590550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1F2F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Ambiente</a:t>
            </a:r>
            <a:br>
              <a:rPr lang="pt-BR" sz="1600" b="1">
                <a:solidFill>
                  <a:schemeClr val="bg1"/>
                </a:solidFill>
              </a:rPr>
            </a:br>
            <a:r>
              <a:rPr lang="pt-BR" sz="1600" b="1">
                <a:solidFill>
                  <a:schemeClr val="bg1"/>
                </a:solidFill>
              </a:rPr>
              <a:t>Empresa</a:t>
            </a:r>
          </a:p>
        </p:txBody>
      </p:sp>
      <p:pic>
        <p:nvPicPr>
          <p:cNvPr id="6554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5675" y="5805488"/>
            <a:ext cx="25622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7993063" cy="836613"/>
          </a:xfrm>
        </p:spPr>
        <p:txBody>
          <a:bodyPr/>
          <a:lstStyle/>
          <a:p>
            <a:pPr eaLnBrk="1" hangingPunct="1"/>
            <a:r>
              <a:rPr lang="pt-BR" smtClean="0"/>
              <a:t>Outros Apoios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85225" cy="5589587"/>
          </a:xfrm>
        </p:spPr>
        <p:txBody>
          <a:bodyPr/>
          <a:lstStyle/>
          <a:p>
            <a:pPr eaLnBrk="1" hangingPunct="1"/>
            <a:r>
              <a:rPr lang="pt-BR" sz="2800" smtClean="0">
                <a:solidFill>
                  <a:srgbClr val="990000"/>
                </a:solidFill>
              </a:rPr>
              <a:t>Extensionismo gerencial</a:t>
            </a:r>
            <a:br>
              <a:rPr lang="pt-BR" sz="2800" smtClean="0">
                <a:solidFill>
                  <a:srgbClr val="990000"/>
                </a:solidFill>
              </a:rPr>
            </a:br>
            <a:r>
              <a:rPr lang="pt-BR" sz="2800" smtClean="0"/>
              <a:t>Ação </a:t>
            </a:r>
            <a:r>
              <a:rPr lang="pt-BR" sz="2800" i="1" smtClean="0"/>
              <a:t>dentro</a:t>
            </a:r>
            <a:r>
              <a:rPr lang="pt-BR" sz="2800" smtClean="0"/>
              <a:t> das empresas (consultoria)</a:t>
            </a:r>
          </a:p>
          <a:p>
            <a:pPr lvl="1" eaLnBrk="1" hangingPunct="1"/>
            <a:r>
              <a:rPr lang="pt-BR" sz="2400" smtClean="0"/>
              <a:t>Peiex (MDIC / Apex)</a:t>
            </a:r>
          </a:p>
          <a:p>
            <a:pPr lvl="1" eaLnBrk="1" hangingPunct="1"/>
            <a:r>
              <a:rPr lang="pt-BR" sz="2400" smtClean="0"/>
              <a:t>Programas locais</a:t>
            </a:r>
          </a:p>
          <a:p>
            <a:pPr lvl="2" eaLnBrk="1" hangingPunct="1"/>
            <a:r>
              <a:rPr lang="pt-BR" sz="2000" smtClean="0"/>
              <a:t>Ex.: Programa de Melhoria da Competitividade Industrial de Diadema </a:t>
            </a:r>
          </a:p>
          <a:p>
            <a:pPr lvl="2" eaLnBrk="1" hangingPunct="1"/>
            <a:r>
              <a:rPr lang="pt-BR" sz="2000" smtClean="0"/>
              <a:t>Instituto Endeavor (em construção)</a:t>
            </a:r>
          </a:p>
          <a:p>
            <a:pPr lvl="2" eaLnBrk="1" hangingPunct="1"/>
            <a:r>
              <a:rPr lang="pt-BR" sz="2000" smtClean="0"/>
              <a:t>FIEP (PR), em construção</a:t>
            </a:r>
          </a:p>
          <a:p>
            <a:pPr lvl="1" eaLnBrk="1" hangingPunct="1"/>
            <a:r>
              <a:rPr lang="pt-BR" sz="2400" smtClean="0"/>
              <a:t>É das ações mais importantes e das menos realizadas</a:t>
            </a:r>
          </a:p>
          <a:p>
            <a:pPr lvl="1" eaLnBrk="1" hangingPunct="1"/>
            <a:r>
              <a:rPr lang="pt-BR" sz="2400" smtClean="0"/>
              <a:t>Precede apoio tecnológico para PMEs</a:t>
            </a:r>
          </a:p>
          <a:p>
            <a:pPr eaLnBrk="1" hangingPunct="1"/>
            <a:r>
              <a:rPr lang="pt-BR" sz="2800" smtClean="0">
                <a:solidFill>
                  <a:srgbClr val="990000"/>
                </a:solidFill>
              </a:rPr>
              <a:t>Apoio Tecnológico</a:t>
            </a:r>
          </a:p>
          <a:p>
            <a:pPr lvl="1" eaLnBrk="1" hangingPunct="1"/>
            <a:r>
              <a:rPr lang="pt-BR" sz="2400" smtClean="0"/>
              <a:t>Progex (IPT, MCT)</a:t>
            </a:r>
          </a:p>
          <a:p>
            <a:pPr lvl="1" eaLnBrk="1" hangingPunct="1"/>
            <a:r>
              <a:rPr lang="pt-BR" sz="2400" smtClean="0"/>
              <a:t>Prumo (IPT, MCT)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6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6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388350" cy="714375"/>
          </a:xfrm>
        </p:spPr>
        <p:txBody>
          <a:bodyPr lIns="90000" tIns="46800" rIns="90000" bIns="46800">
            <a:spAutoFit/>
          </a:bodyPr>
          <a:lstStyle/>
          <a:p>
            <a:pPr defTabSz="449263" eaLnBrk="1" hangingPunct="1">
              <a:lnSpc>
                <a:spcPct val="93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Sinergia Entre os Instrumentos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050"/>
            <a:ext cx="8999538" cy="5681663"/>
          </a:xfrm>
        </p:spPr>
        <p:txBody>
          <a:bodyPr lIns="90000" tIns="46800" rIns="90000" bIns="46800">
            <a:spAutoFit/>
          </a:bodyPr>
          <a:lstStyle/>
          <a:p>
            <a:pPr marL="533400" indent="-533400" algn="ctr" defTabSz="449263" eaLnBrk="1" hangingPunct="1">
              <a:lnSpc>
                <a:spcPct val="93000"/>
              </a:lnSpc>
              <a:spcBef>
                <a:spcPts val="1300"/>
              </a:spcBef>
              <a:spcAft>
                <a:spcPct val="45000"/>
              </a:spcAft>
              <a:buClr>
                <a:srgbClr val="F80000"/>
              </a:buClr>
              <a:buFontTx/>
              <a:buNone/>
              <a:tabLst>
                <a:tab pos="1081088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mtClean="0">
                <a:solidFill>
                  <a:srgbClr val="990000"/>
                </a:solidFill>
                <a:cs typeface="Times New Roman" pitchFamily="18" charset="0"/>
              </a:rPr>
              <a:t>Há um conjunto inédito de instrumentos de incentivo à inovação</a:t>
            </a:r>
          </a:p>
          <a:p>
            <a:pPr marL="533400" indent="-533400" algn="ctr" defTabSz="449263" eaLnBrk="1" hangingPunct="1">
              <a:lnSpc>
                <a:spcPct val="93000"/>
              </a:lnSpc>
              <a:spcBef>
                <a:spcPct val="0"/>
              </a:spcBef>
              <a:buClr>
                <a:srgbClr val="F80000"/>
              </a:buClr>
              <a:buFontTx/>
              <a:buNone/>
              <a:tabLst>
                <a:tab pos="1081088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400" smtClean="0">
                <a:solidFill>
                  <a:srgbClr val="0066FF"/>
                </a:solidFill>
                <a:cs typeface="Times New Roman" pitchFamily="18" charset="0"/>
              </a:rPr>
              <a:t>Incentivos fiscais, financiamento favorecido, </a:t>
            </a:r>
          </a:p>
          <a:p>
            <a:pPr marL="533400" indent="-533400" algn="ctr" defTabSz="449263" eaLnBrk="1" hangingPunct="1">
              <a:lnSpc>
                <a:spcPct val="93000"/>
              </a:lnSpc>
              <a:spcBef>
                <a:spcPct val="0"/>
              </a:spcBef>
              <a:buClr>
                <a:srgbClr val="F80000"/>
              </a:buClr>
              <a:buFontTx/>
              <a:buNone/>
              <a:tabLst>
                <a:tab pos="1081088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400" smtClean="0">
                <a:solidFill>
                  <a:srgbClr val="0066FF"/>
                </a:solidFill>
                <a:cs typeface="Times New Roman" pitchFamily="18" charset="0"/>
              </a:rPr>
              <a:t>subvenção a projetos e para fixar pesquisadores na empresa, </a:t>
            </a:r>
          </a:p>
          <a:p>
            <a:pPr marL="533400" indent="-533400" algn="ctr" defTabSz="449263" eaLnBrk="1" hangingPunct="1">
              <a:lnSpc>
                <a:spcPct val="93000"/>
              </a:lnSpc>
              <a:spcBef>
                <a:spcPct val="0"/>
              </a:spcBef>
              <a:buClr>
                <a:srgbClr val="F80000"/>
              </a:buClr>
              <a:buFontTx/>
              <a:buNone/>
              <a:tabLst>
                <a:tab pos="1081088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400" smtClean="0">
                <a:solidFill>
                  <a:srgbClr val="0066FF"/>
                </a:solidFill>
                <a:cs typeface="Times New Roman" pitchFamily="18" charset="0"/>
              </a:rPr>
              <a:t>facilidade na relação ICTs- empresas, apoio a patentes</a:t>
            </a:r>
          </a:p>
          <a:p>
            <a:pPr marL="533400" indent="-533400" algn="ctr" defTabSz="449263" eaLnBrk="1" hangingPunct="1">
              <a:lnSpc>
                <a:spcPct val="93000"/>
              </a:lnSpc>
              <a:spcBef>
                <a:spcPct val="75000"/>
              </a:spcBef>
              <a:spcAft>
                <a:spcPct val="50000"/>
              </a:spcAft>
              <a:buClr>
                <a:srgbClr val="F80000"/>
              </a:buClr>
              <a:buFontTx/>
              <a:buNone/>
              <a:tabLst>
                <a:tab pos="1081088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800" smtClean="0">
                <a:solidFill>
                  <a:schemeClr val="hlink"/>
                </a:solidFill>
                <a:cs typeface="Times New Roman" pitchFamily="18" charset="0"/>
              </a:rPr>
              <a:t>Cenários possíveis para as empresas / entidades</a:t>
            </a:r>
          </a:p>
          <a:p>
            <a:pPr marL="533400" indent="-533400" defTabSz="449263" eaLnBrk="1" hangingPunct="1">
              <a:spcBef>
                <a:spcPct val="0"/>
              </a:spcBef>
              <a:buClr>
                <a:srgbClr val="F80000"/>
              </a:buClr>
              <a:buSzTx/>
              <a:buFont typeface="Times New Roman" pitchFamily="18" charset="0"/>
              <a:buAutoNum type="arabicParenR"/>
              <a:tabLst>
                <a:tab pos="1081088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400" smtClean="0">
                <a:cs typeface="Times New Roman" pitchFamily="18" charset="0"/>
              </a:rPr>
              <a:t>Ignorância, que leva à reclamação sem base (“choro”)</a:t>
            </a:r>
          </a:p>
          <a:p>
            <a:pPr marL="533400" indent="-533400" defTabSz="449263" eaLnBrk="1" hangingPunct="1">
              <a:spcBef>
                <a:spcPts val="500"/>
              </a:spcBef>
              <a:buClr>
                <a:srgbClr val="F80000"/>
              </a:buClr>
              <a:buSzTx/>
              <a:buFont typeface="Times New Roman" pitchFamily="18" charset="0"/>
              <a:buAutoNum type="arabicParenR"/>
              <a:tabLst>
                <a:tab pos="1081088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400" smtClean="0">
                <a:cs typeface="Times New Roman" pitchFamily="18" charset="0"/>
              </a:rPr>
              <a:t>Análise fina da adequação dos instrumentos para seu caso</a:t>
            </a:r>
          </a:p>
          <a:p>
            <a:pPr marL="533400" indent="-533400" defTabSz="449263" eaLnBrk="1" hangingPunct="1">
              <a:spcBef>
                <a:spcPts val="500"/>
              </a:spcBef>
              <a:buClr>
                <a:srgbClr val="F80000"/>
              </a:buClr>
              <a:buSzTx/>
              <a:buFont typeface="Times New Roman" pitchFamily="18" charset="0"/>
              <a:buAutoNum type="arabicParenR"/>
              <a:tabLst>
                <a:tab pos="1081088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2400" smtClean="0">
                <a:cs typeface="Times New Roman" pitchFamily="18" charset="0"/>
              </a:rPr>
              <a:t>Articulação interinstitucional para proveito coletivo. Ex:</a:t>
            </a:r>
          </a:p>
          <a:p>
            <a:pPr marL="1131888" lvl="1" indent="-419100" defTabSz="449263" eaLnBrk="1" hangingPunct="1">
              <a:spcBef>
                <a:spcPts val="500"/>
              </a:spcBef>
              <a:buClr>
                <a:schemeClr val="hlink"/>
              </a:buClr>
              <a:buFont typeface="Wingdings" pitchFamily="2" charset="2"/>
              <a:buChar char="?"/>
              <a:tabLst>
                <a:tab pos="1081088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1800" smtClean="0">
                <a:cs typeface="Times New Roman" pitchFamily="18" charset="0"/>
              </a:rPr>
              <a:t>Articulação para disputar próximo edital do Juro Zero (Pq não no ABC?)</a:t>
            </a:r>
          </a:p>
          <a:p>
            <a:pPr marL="1131888" lvl="1" indent="-419100" defTabSz="449263" eaLnBrk="1" hangingPunct="1">
              <a:spcBef>
                <a:spcPts val="500"/>
              </a:spcBef>
              <a:buClr>
                <a:schemeClr val="hlink"/>
              </a:buClr>
              <a:buFont typeface="Wingdings" pitchFamily="2" charset="2"/>
              <a:buChar char="?"/>
              <a:tabLst>
                <a:tab pos="1081088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1800" smtClean="0">
                <a:cs typeface="Times New Roman" pitchFamily="18" charset="0"/>
              </a:rPr>
              <a:t>Articulação grande empresa – pequena/média empresa – universidade / ICT para explorar benefícios de “rede” propiciados pela Lei do Bem</a:t>
            </a:r>
          </a:p>
          <a:p>
            <a:pPr marL="1131888" lvl="1" indent="-419100" defTabSz="449263" eaLnBrk="1" hangingPunct="1">
              <a:spcBef>
                <a:spcPts val="500"/>
              </a:spcBef>
              <a:buClr>
                <a:schemeClr val="hlink"/>
              </a:buClr>
              <a:buFont typeface="Wingdings" pitchFamily="2" charset="2"/>
              <a:buChar char="?"/>
              <a:tabLst>
                <a:tab pos="1081088" algn="l"/>
                <a:tab pos="1163638" algn="l"/>
                <a:tab pos="1747838" algn="l"/>
                <a:tab pos="2197100" algn="l"/>
                <a:tab pos="2646363" algn="l"/>
                <a:tab pos="3095625" algn="l"/>
                <a:tab pos="3544888" algn="l"/>
                <a:tab pos="3994150" algn="l"/>
                <a:tab pos="4443413" algn="l"/>
                <a:tab pos="4892675" algn="l"/>
                <a:tab pos="5341938" algn="l"/>
                <a:tab pos="5791200" algn="l"/>
                <a:tab pos="6240463" algn="l"/>
                <a:tab pos="6689725" algn="l"/>
                <a:tab pos="7138988" algn="l"/>
                <a:tab pos="7588250" algn="l"/>
                <a:tab pos="8037513" algn="l"/>
                <a:tab pos="8486775" algn="l"/>
                <a:tab pos="8936038" algn="l"/>
              </a:tabLst>
            </a:pPr>
            <a:r>
              <a:rPr lang="pt-BR" sz="1800" smtClean="0">
                <a:cs typeface="Times New Roman" pitchFamily="18" charset="0"/>
              </a:rPr>
              <a:t>Entidade local difundindo instrumentos, articulando empresas e projetos</a:t>
            </a:r>
            <a:r>
              <a:rPr lang="pt-BR" sz="1600" smtClean="0">
                <a:cs typeface="Times New Roman" pitchFamily="18" charset="0"/>
              </a:rPr>
              <a:t>   </a:t>
            </a:r>
            <a:endParaRPr lang="pt-BR" sz="2400" smtClean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4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4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85225" cy="5040312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9600" smtClean="0">
                <a:solidFill>
                  <a:srgbClr val="FFFF00"/>
                </a:solidFill>
              </a:rPr>
              <a:t>OBRIGADO!</a:t>
            </a:r>
          </a:p>
          <a:p>
            <a:pPr eaLnBrk="1" hangingPunct="1">
              <a:buFontTx/>
              <a:buNone/>
            </a:pPr>
            <a:endParaRPr lang="pt-BR" smtClean="0">
              <a:solidFill>
                <a:srgbClr val="FFFF00"/>
              </a:solidFill>
            </a:endParaRPr>
          </a:p>
          <a:p>
            <a:pPr algn="ctr" eaLnBrk="1" hangingPunct="1">
              <a:buFontTx/>
              <a:buNone/>
            </a:pPr>
            <a:r>
              <a:rPr lang="pt-BR" sz="4000" smtClean="0">
                <a:solidFill>
                  <a:schemeClr val="bg1"/>
                </a:solidFill>
              </a:rPr>
              <a:t>Mario Sergio Salerno</a:t>
            </a:r>
          </a:p>
          <a:p>
            <a:pPr algn="ctr" eaLnBrk="1" hangingPunct="1">
              <a:buFontTx/>
              <a:buNone/>
            </a:pPr>
            <a:r>
              <a:rPr lang="pt-BR" smtClean="0">
                <a:solidFill>
                  <a:schemeClr val="bg1"/>
                </a:solidFill>
              </a:rPr>
              <a:t>Poli-USP, Depto Eng</a:t>
            </a:r>
            <a:r>
              <a:rPr lang="pt-BR" baseline="30000" smtClean="0">
                <a:solidFill>
                  <a:schemeClr val="bg1"/>
                </a:solidFill>
              </a:rPr>
              <a:t>a</a:t>
            </a:r>
            <a:r>
              <a:rPr lang="pt-BR" smtClean="0">
                <a:solidFill>
                  <a:schemeClr val="bg1"/>
                </a:solidFill>
              </a:rPr>
              <a:t> Produção</a:t>
            </a:r>
          </a:p>
          <a:p>
            <a:pPr algn="ctr" eaLnBrk="1" hangingPunct="1">
              <a:buFontTx/>
              <a:buNone/>
            </a:pPr>
            <a:r>
              <a:rPr lang="pt-BR" smtClean="0">
                <a:solidFill>
                  <a:schemeClr val="bg1"/>
                </a:solidFill>
              </a:rPr>
              <a:t>Laboratório de Gestão da Inovação</a:t>
            </a:r>
          </a:p>
          <a:p>
            <a:pPr algn="ctr" eaLnBrk="1" hangingPunct="1">
              <a:buFontTx/>
              <a:buNone/>
            </a:pPr>
            <a:r>
              <a:rPr lang="pt-BR" smtClean="0">
                <a:solidFill>
                  <a:schemeClr val="bg1"/>
                </a:solidFill>
              </a:rPr>
              <a:t>msalerno@usp.br   tel. 3091 5353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16913" cy="908050"/>
          </a:xfrm>
        </p:spPr>
        <p:txBody>
          <a:bodyPr/>
          <a:lstStyle/>
          <a:p>
            <a:pPr eaLnBrk="1" hangingPunct="1"/>
            <a:r>
              <a:rPr lang="pt-BR" smtClean="0"/>
              <a:t>Conceitos (I)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785225" cy="5000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pt-BR" sz="2100" smtClean="0"/>
              <a:t>•</a:t>
            </a:r>
            <a:r>
              <a:rPr lang="pt-BR" sz="2100" b="1" smtClean="0"/>
              <a:t> Inovação – </a:t>
            </a:r>
            <a:r>
              <a:rPr lang="pt-BR" sz="2100" smtClean="0"/>
              <a:t>Introdução de novidade ou aperfeiçoamento no ambiente produtivo ou social que resulte em novos produtos, processos ou serviços. Não estão incluídas, para fins desta Carta-Convite, as inovações organizacionais e demais inovações não tecnológicas.</a:t>
            </a:r>
          </a:p>
          <a:p>
            <a:pPr marL="0" indent="0" eaLnBrk="1" hangingPunct="1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pt-BR" sz="2100" smtClean="0"/>
              <a:t>• </a:t>
            </a:r>
            <a:r>
              <a:rPr lang="pt-BR" sz="2100" b="1" smtClean="0"/>
              <a:t>Inovação Tecnológica – </a:t>
            </a:r>
            <a:r>
              <a:rPr lang="pt-BR" sz="2100" smtClean="0"/>
              <a:t>a concepção de novo produto ou processo de fabricação, bem como a agregação de novas funcionalidades ou características ao produto ou processo que implique em melhorias incrementais e efetivo ganho de qualidade ou produtividade, resultando maior competitividade no mercado;</a:t>
            </a:r>
          </a:p>
          <a:p>
            <a:pPr marL="0" indent="0" eaLnBrk="1" hangingPunct="1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pt-BR" sz="2100" smtClean="0"/>
              <a:t>• </a:t>
            </a:r>
            <a:r>
              <a:rPr lang="pt-BR" sz="2100" b="1" smtClean="0"/>
              <a:t>Novo pesquisador – </a:t>
            </a:r>
            <a:r>
              <a:rPr lang="pt-BR" sz="2100" smtClean="0"/>
              <a:t>pesquisador, titulado como mestre ou doutor, contratado como empregado para desenvolver atividades de inovação tecnológica vinculadas a projeto.  Para fins desta Carta-Convite, considerar-se-á novo pesquisador aquele contratado no prazo de até 6 (seis) meses antes do envio do projeto a FINEP.</a:t>
            </a:r>
          </a:p>
          <a:p>
            <a:pPr marL="0" indent="0" eaLnBrk="1" hangingPunct="1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pt-BR" sz="2100" smtClean="0"/>
              <a:t>• </a:t>
            </a:r>
            <a:r>
              <a:rPr lang="pt-BR" sz="2100" b="1" smtClean="0"/>
              <a:t>Projeto </a:t>
            </a:r>
            <a:r>
              <a:rPr lang="pt-BR" sz="2100" smtClean="0"/>
              <a:t>– Plano estratégico de desenvolvimento tecnológico empresarial, que contemple o envolvimento de novos pesquisadores, titulados como mestres ou doutores.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pt-BR" sz="21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eaLnBrk="1" hangingPunct="1"/>
            <a:r>
              <a:rPr lang="pt-BR" smtClean="0"/>
              <a:t>Conceitos (II)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4721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sz="2000" b="1" smtClean="0"/>
              <a:t>Porte – </a:t>
            </a:r>
            <a:r>
              <a:rPr lang="pt-BR" sz="2000" smtClean="0"/>
              <a:t>de acordo com a RES/DIR/0330/06, de 06/09/2006, da Diretoria Executiva da FINEP, classifica-se:</a:t>
            </a:r>
          </a:p>
          <a:p>
            <a:pPr eaLnBrk="1" hangingPunct="1">
              <a:buFontTx/>
              <a:buNone/>
            </a:pPr>
            <a:endParaRPr lang="pt-BR" sz="2000" b="1" smtClean="0"/>
          </a:p>
          <a:p>
            <a:pPr eaLnBrk="1" hangingPunct="1">
              <a:buFontTx/>
              <a:buNone/>
            </a:pPr>
            <a:r>
              <a:rPr lang="pt-BR" sz="2000" b="1" smtClean="0"/>
              <a:t>MICROEMPRESAS</a:t>
            </a:r>
            <a:r>
              <a:rPr lang="pt-BR" sz="2000" smtClean="0"/>
              <a:t>: receita operacional bruta anual ou anualizada até</a:t>
            </a:r>
          </a:p>
          <a:p>
            <a:pPr eaLnBrk="1" hangingPunct="1">
              <a:buFontTx/>
              <a:buNone/>
            </a:pPr>
            <a:r>
              <a:rPr lang="pt-BR" sz="2000" smtClean="0"/>
              <a:t>R$ 1.200.000,00 (um milhão e duzentos mil reais);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sz="2000" b="1" smtClean="0"/>
              <a:t>PEQUENAS EMPRESAS</a:t>
            </a:r>
            <a:r>
              <a:rPr lang="pt-BR" sz="2000" smtClean="0"/>
              <a:t>: receita operacional bruta anual ou analisada</a:t>
            </a:r>
          </a:p>
          <a:p>
            <a:pPr eaLnBrk="1" hangingPunct="1">
              <a:buFontTx/>
              <a:buNone/>
            </a:pPr>
            <a:r>
              <a:rPr lang="pt-BR" sz="2000" smtClean="0"/>
              <a:t>superior a R$ 1.200.000,00 (um milhão e duzentos mil reais) e inferior ou</a:t>
            </a:r>
          </a:p>
          <a:p>
            <a:pPr eaLnBrk="1" hangingPunct="1">
              <a:buFontTx/>
              <a:buNone/>
            </a:pPr>
            <a:r>
              <a:rPr lang="pt-BR" sz="2000" smtClean="0"/>
              <a:t>igual a R$ 10.500.000,00 (dez milhões e quinhentos mil reais);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sz="2000" b="1" smtClean="0"/>
              <a:t>MÉDIAS EMPRESAS</a:t>
            </a:r>
            <a:r>
              <a:rPr lang="pt-BR" sz="2000" smtClean="0"/>
              <a:t>: receita operacional bruta anual ou analisada superior</a:t>
            </a:r>
          </a:p>
          <a:p>
            <a:pPr eaLnBrk="1" hangingPunct="1">
              <a:buFontTx/>
              <a:buNone/>
            </a:pPr>
            <a:r>
              <a:rPr lang="pt-BR" sz="2000" smtClean="0"/>
              <a:t>a R$ 10.500.000,00 (dez milhões e quinhentos mil reais) e inferior ou igual a</a:t>
            </a:r>
          </a:p>
          <a:p>
            <a:pPr eaLnBrk="1" hangingPunct="1">
              <a:buFontTx/>
              <a:buNone/>
            </a:pPr>
            <a:r>
              <a:rPr lang="pt-BR" sz="2000" smtClean="0"/>
              <a:t>R$ 60.000.000,00 (sessenta milhões de reais);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sz="2000" b="1" smtClean="0"/>
              <a:t>GRANDES EMPRESAS</a:t>
            </a:r>
            <a:r>
              <a:rPr lang="pt-BR" sz="2000" smtClean="0"/>
              <a:t>: receita operacional bruta anual ou analisada</a:t>
            </a:r>
          </a:p>
          <a:p>
            <a:pPr eaLnBrk="1" hangingPunct="1">
              <a:buFontTx/>
              <a:buNone/>
            </a:pPr>
            <a:r>
              <a:rPr lang="pt-BR" sz="2000" smtClean="0"/>
              <a:t>superior a R$ 60.000.000,00 (sessenta milhões reais). </a:t>
            </a:r>
          </a:p>
        </p:txBody>
      </p:sp>
      <p:sp>
        <p:nvSpPr>
          <p:cNvPr id="7066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503237" cy="287337"/>
          </a:xfrm>
          <a:prstGeom prst="actionButtonReturn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137525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Inovação e Desenvolvimento Tecnológico</a:t>
            </a:r>
            <a:r>
              <a:rPr lang="en-GB" sz="3200" smtClean="0"/>
              <a:t> – Financiamento (I</a:t>
            </a:r>
            <a:r>
              <a:rPr lang="en-GB" sz="2800" smtClean="0"/>
              <a:t>)</a:t>
            </a:r>
            <a:endParaRPr lang="pt-BR" sz="280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4310062"/>
          </a:xfrm>
        </p:spPr>
        <p:txBody>
          <a:bodyPr/>
          <a:lstStyle/>
          <a:p>
            <a:pPr algn="ctr" eaLnBrk="1" hangingPunct="1">
              <a:spcBef>
                <a:spcPts val="1000"/>
              </a:spcBef>
              <a:spcAft>
                <a:spcPct val="50000"/>
              </a:spcAft>
              <a:buClr>
                <a:srgbClr val="F80000"/>
              </a:buClr>
              <a:buSzPct val="80000"/>
              <a:buFontTx/>
              <a:buNone/>
            </a:pPr>
            <a:r>
              <a:rPr lang="en-GB" sz="2800" smtClean="0">
                <a:cs typeface="Times New Roman" pitchFamily="18" charset="0"/>
              </a:rPr>
              <a:t>  </a:t>
            </a:r>
            <a:r>
              <a:rPr lang="en-GB" sz="2400" smtClean="0">
                <a:solidFill>
                  <a:srgbClr val="CC0000"/>
                </a:solidFill>
                <a:cs typeface="Times New Roman" pitchFamily="18" charset="0"/>
              </a:rPr>
              <a:t>Financiamento para P&amp;D </a:t>
            </a:r>
            <a:r>
              <a:rPr lang="en-GB" sz="2000" smtClean="0">
                <a:solidFill>
                  <a:srgbClr val="CC0000"/>
                </a:solidFill>
                <a:cs typeface="Times New Roman" pitchFamily="18" charset="0"/>
              </a:rPr>
              <a:t>(</a:t>
            </a:r>
            <a:r>
              <a:rPr lang="en-GB" sz="1800" smtClean="0">
                <a:solidFill>
                  <a:srgbClr val="CC0000"/>
                </a:solidFill>
                <a:cs typeface="Times New Roman" pitchFamily="18" charset="0"/>
              </a:rPr>
              <a:t>R$ 3 bi em programas BNDES e Finep - 2006)</a:t>
            </a:r>
          </a:p>
          <a:p>
            <a:pPr eaLnBrk="1" hangingPunct="1">
              <a:spcBef>
                <a:spcPct val="40000"/>
              </a:spcBef>
              <a:buClr>
                <a:srgbClr val="006666"/>
              </a:buClr>
              <a:buFont typeface="Wingdings" pitchFamily="2" charset="2"/>
              <a:buBlip>
                <a:blip r:embed="rId2"/>
              </a:buBlip>
            </a:pPr>
            <a:r>
              <a:rPr lang="en-GB" sz="2000" smtClean="0"/>
              <a:t>Novas linhas BNDES (Inovação P,D&amp;I), ProFarma P,D&amp;I, Pró-Inovação Finep e outros – </a:t>
            </a:r>
            <a:r>
              <a:rPr lang="en-GB" sz="1800" smtClean="0">
                <a:solidFill>
                  <a:srgbClr val="0066FF"/>
                </a:solidFill>
              </a:rPr>
              <a:t>redução do custo e risco para inovação (médias/grandes empresas)</a:t>
            </a:r>
          </a:p>
          <a:p>
            <a:pPr eaLnBrk="1" hangingPunct="1">
              <a:spcBef>
                <a:spcPct val="40000"/>
              </a:spcBef>
              <a:buClr>
                <a:srgbClr val="006666"/>
              </a:buClr>
              <a:buFont typeface="Wingdings" pitchFamily="2" charset="2"/>
              <a:buBlip>
                <a:blip r:embed="rId2"/>
              </a:buBlip>
            </a:pPr>
            <a:r>
              <a:rPr lang="en-GB" sz="2000" smtClean="0"/>
              <a:t>Pappe / Finep + FAP's: </a:t>
            </a:r>
            <a:r>
              <a:rPr lang="en-GB" sz="1800" smtClean="0">
                <a:solidFill>
                  <a:srgbClr val="0066FF"/>
                </a:solidFill>
              </a:rPr>
              <a:t>redução de risco para micro e pequenas empresas de base tecnológica</a:t>
            </a:r>
          </a:p>
          <a:p>
            <a:pPr eaLnBrk="1" hangingPunct="1">
              <a:spcBef>
                <a:spcPct val="40000"/>
              </a:spcBef>
              <a:buClr>
                <a:srgbClr val="006666"/>
              </a:buClr>
              <a:buFont typeface="Wingdings" pitchFamily="2" charset="2"/>
              <a:buBlip>
                <a:blip r:embed="rId2"/>
              </a:buBlip>
            </a:pPr>
            <a:r>
              <a:rPr lang="en-GB" sz="2000" smtClean="0"/>
              <a:t>Juro Zero </a:t>
            </a:r>
            <a:r>
              <a:rPr lang="en-GB" sz="2000" smtClean="0">
                <a:solidFill>
                  <a:schemeClr val="tx2"/>
                </a:solidFill>
              </a:rPr>
              <a:t>para pequenas empresas</a:t>
            </a:r>
            <a:r>
              <a:rPr lang="en-GB" sz="2000" smtClean="0"/>
              <a:t> (PR, MG, BA, Gde FLP, PE/software; em expansão – depende de contrapartidas estaduais)</a:t>
            </a:r>
          </a:p>
          <a:p>
            <a:pPr lvl="1" eaLnBrk="1" hangingPunct="1">
              <a:spcBef>
                <a:spcPct val="40000"/>
              </a:spcBef>
              <a:buClr>
                <a:srgbClr val="006666"/>
              </a:buClr>
              <a:buFont typeface="Wingdings" pitchFamily="2" charset="2"/>
              <a:buBlip>
                <a:blip r:embed="rId3"/>
              </a:buBlip>
            </a:pPr>
            <a:r>
              <a:rPr lang="en-GB" sz="1800" smtClean="0"/>
              <a:t>1</a:t>
            </a:r>
            <a:r>
              <a:rPr lang="en-GB" sz="1800" baseline="30000" smtClean="0"/>
              <a:t>os</a:t>
            </a:r>
            <a:r>
              <a:rPr lang="en-GB" sz="1800" smtClean="0"/>
              <a:t> contratos assinados pela Finep em 01/06/2006</a:t>
            </a:r>
          </a:p>
          <a:p>
            <a:pPr eaLnBrk="1" hangingPunct="1">
              <a:spcBef>
                <a:spcPct val="40000"/>
              </a:spcBef>
              <a:buClr>
                <a:srgbClr val="006666"/>
              </a:buClr>
              <a:buFont typeface="Wingdings" pitchFamily="2" charset="2"/>
              <a:buBlip>
                <a:blip r:embed="rId2"/>
              </a:buBlip>
            </a:pPr>
            <a:r>
              <a:rPr lang="en-GB" sz="2000" smtClean="0"/>
              <a:t>Fundos Setoriais (execução de 99% - 336% mais recursos em 2005 comparado a 2002 – R$316 x R$ 748mi)</a:t>
            </a:r>
          </a:p>
          <a:p>
            <a:pPr eaLnBrk="1" hangingPunct="1">
              <a:spcBef>
                <a:spcPct val="40000"/>
              </a:spcBef>
              <a:buClr>
                <a:srgbClr val="006666"/>
              </a:buClr>
              <a:buFont typeface="Wingdings" pitchFamily="2" charset="2"/>
              <a:buBlip>
                <a:blip r:embed="rId2"/>
              </a:buBlip>
            </a:pPr>
            <a:r>
              <a:rPr lang="en-GB" sz="2000" smtClean="0"/>
              <a:t>Fundo de capital empreendedor para apoio a empresas de base tecnológica (Finep – R$ 500 mi)</a:t>
            </a:r>
            <a:endParaRPr lang="en-GB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smtClean="0"/>
          </a:p>
        </p:txBody>
      </p:sp>
      <p:sp>
        <p:nvSpPr>
          <p:cNvPr id="71685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755650" cy="360362"/>
          </a:xfrm>
          <a:prstGeom prst="actionButtonReturn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Inovação e Desenvolvimento Tecnológico</a:t>
            </a:r>
            <a:r>
              <a:rPr lang="en-GB" sz="3200" smtClean="0"/>
              <a:t> – Financiamento (II</a:t>
            </a:r>
            <a:r>
              <a:rPr lang="en-GB" sz="2800" smtClean="0"/>
              <a:t>)</a:t>
            </a:r>
            <a:endParaRPr lang="pt-BR" sz="2800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31938"/>
            <a:ext cx="8964613" cy="5229225"/>
          </a:xfrm>
        </p:spPr>
        <p:txBody>
          <a:bodyPr/>
          <a:lstStyle/>
          <a:p>
            <a:pPr algn="ctr" eaLnBrk="1" hangingPunct="1">
              <a:spcBef>
                <a:spcPts val="1000"/>
              </a:spcBef>
              <a:spcAft>
                <a:spcPct val="50000"/>
              </a:spcAft>
              <a:buClr>
                <a:srgbClr val="F80000"/>
              </a:buClr>
              <a:buSzPct val="80000"/>
              <a:buFontTx/>
              <a:buNone/>
            </a:pPr>
            <a:r>
              <a:rPr lang="en-GB" sz="2400" smtClean="0">
                <a:solidFill>
                  <a:srgbClr val="CC0000"/>
                </a:solidFill>
                <a:cs typeface="Times New Roman" pitchFamily="18" charset="0"/>
              </a:rPr>
              <a:t>Financiamento para P&amp;D</a:t>
            </a:r>
            <a:r>
              <a:rPr lang="en-GB" sz="1800" smtClean="0">
                <a:solidFill>
                  <a:srgbClr val="CC0000"/>
                </a:solidFill>
                <a:cs typeface="Times New Roman" pitchFamily="18" charset="0"/>
              </a:rPr>
              <a:t> (R$ 3 bi em programas BNDES e Finep - 2006)</a:t>
            </a:r>
          </a:p>
          <a:p>
            <a:pPr eaLnBrk="1" hangingPunct="1">
              <a:spcBef>
                <a:spcPct val="40000"/>
              </a:spcBef>
              <a:buClr>
                <a:srgbClr val="006666"/>
              </a:buClr>
              <a:buFont typeface="Wingdings" pitchFamily="2" charset="2"/>
              <a:buBlip>
                <a:blip r:embed="rId2"/>
              </a:buBlip>
            </a:pPr>
            <a:r>
              <a:rPr lang="en-GB" sz="2000" smtClean="0"/>
              <a:t>Novas linhas</a:t>
            </a:r>
            <a:r>
              <a:rPr lang="en-GB" sz="1800" smtClean="0"/>
              <a:t>:  </a:t>
            </a:r>
            <a:r>
              <a:rPr lang="en-GB" sz="1600" smtClean="0"/>
              <a:t>redução do custo e risco para inovação (MGEs)</a:t>
            </a:r>
          </a:p>
          <a:p>
            <a:pPr lvl="1" eaLnBrk="1" hangingPunct="1">
              <a:spcBef>
                <a:spcPct val="40000"/>
              </a:spcBef>
              <a:buClr>
                <a:srgbClr val="006666"/>
              </a:buClr>
              <a:buFont typeface="Wingdings" pitchFamily="2" charset="2"/>
              <a:buBlip>
                <a:blip r:embed="rId3"/>
              </a:buBlip>
            </a:pPr>
            <a:r>
              <a:rPr lang="en-GB" sz="2000" smtClean="0">
                <a:solidFill>
                  <a:schemeClr val="tx2"/>
                </a:solidFill>
              </a:rPr>
              <a:t>BNDES (Inovação P,D&amp;I), </a:t>
            </a:r>
          </a:p>
          <a:p>
            <a:pPr lvl="1" eaLnBrk="1" hangingPunct="1">
              <a:spcBef>
                <a:spcPct val="40000"/>
              </a:spcBef>
              <a:buClr>
                <a:srgbClr val="006666"/>
              </a:buClr>
              <a:buFont typeface="Wingdings" pitchFamily="2" charset="2"/>
              <a:buBlip>
                <a:blip r:embed="rId3"/>
              </a:buBlip>
            </a:pPr>
            <a:r>
              <a:rPr lang="en-GB" sz="2000" smtClean="0">
                <a:solidFill>
                  <a:schemeClr val="tx2"/>
                </a:solidFill>
              </a:rPr>
              <a:t>ProFarma P,D&amp;I, </a:t>
            </a:r>
          </a:p>
          <a:p>
            <a:pPr lvl="1" eaLnBrk="1" hangingPunct="1">
              <a:spcBef>
                <a:spcPct val="40000"/>
              </a:spcBef>
              <a:buClr>
                <a:srgbClr val="006666"/>
              </a:buClr>
              <a:buFont typeface="Wingdings" pitchFamily="2" charset="2"/>
              <a:buBlip>
                <a:blip r:embed="rId3"/>
              </a:buBlip>
            </a:pPr>
            <a:r>
              <a:rPr lang="en-GB" sz="2000" smtClean="0">
                <a:solidFill>
                  <a:schemeClr val="tx2"/>
                </a:solidFill>
              </a:rPr>
              <a:t>Pró-Inovação Finep e outros</a:t>
            </a:r>
          </a:p>
          <a:p>
            <a:pPr lvl="1" eaLnBrk="1" hangingPunct="1">
              <a:spcBef>
                <a:spcPct val="60000"/>
              </a:spcBef>
              <a:buClr>
                <a:srgbClr val="006666"/>
              </a:buClr>
              <a:buFont typeface="Wingdings" pitchFamily="2" charset="2"/>
              <a:buBlip>
                <a:blip r:embed="rId3"/>
              </a:buBlip>
            </a:pPr>
            <a:r>
              <a:rPr lang="en-GB" sz="2000" smtClean="0">
                <a:solidFill>
                  <a:schemeClr val="tx2"/>
                </a:solidFill>
              </a:rPr>
              <a:t>Juro Zero Finep  </a:t>
            </a:r>
            <a:r>
              <a:rPr lang="en-GB" sz="2000" smtClean="0">
                <a:solidFill>
                  <a:srgbClr val="00FF00"/>
                </a:solidFill>
                <a:sym typeface="Wingdings" pitchFamily="2" charset="2"/>
              </a:rPr>
              <a:t></a:t>
            </a:r>
            <a:r>
              <a:rPr lang="en-GB" sz="200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GB" sz="1800" smtClean="0">
                <a:solidFill>
                  <a:srgbClr val="00FF00"/>
                </a:solidFill>
                <a:sym typeface="Wingdings" pitchFamily="2" charset="2"/>
              </a:rPr>
              <a:t>foco</a:t>
            </a:r>
            <a:r>
              <a:rPr lang="en-GB" sz="1800" smtClean="0">
                <a:solidFill>
                  <a:srgbClr val="00FF00"/>
                </a:solidFill>
              </a:rPr>
              <a:t> PMEs</a:t>
            </a:r>
            <a:r>
              <a:rPr lang="en-GB" sz="2000" smtClean="0">
                <a:solidFill>
                  <a:schemeClr val="tx2"/>
                </a:solidFill>
              </a:rPr>
              <a:t> </a:t>
            </a:r>
          </a:p>
          <a:p>
            <a:pPr lvl="2" eaLnBrk="1" hangingPunct="1">
              <a:spcBef>
                <a:spcPct val="40000"/>
              </a:spcBef>
              <a:buClr>
                <a:srgbClr val="006666"/>
              </a:buClr>
            </a:pPr>
            <a:r>
              <a:rPr lang="en-GB" sz="1400" smtClean="0">
                <a:solidFill>
                  <a:schemeClr val="tx2"/>
                </a:solidFill>
              </a:rPr>
              <a:t>PR, MG, BA, Gde FLP, PE/software – depende de contrapartidas locais</a:t>
            </a:r>
            <a:endParaRPr lang="en-GB" sz="1600" smtClean="0">
              <a:solidFill>
                <a:schemeClr val="tx2"/>
              </a:solidFill>
            </a:endParaRPr>
          </a:p>
          <a:p>
            <a:pPr lvl="1" eaLnBrk="1" hangingPunct="1">
              <a:spcBef>
                <a:spcPct val="40000"/>
              </a:spcBef>
              <a:buClr>
                <a:srgbClr val="006666"/>
              </a:buClr>
              <a:buFont typeface="Wingdings" pitchFamily="2" charset="2"/>
              <a:buBlip>
                <a:blip r:embed="rId3"/>
              </a:buBlip>
            </a:pPr>
            <a:r>
              <a:rPr lang="en-GB" sz="2000" smtClean="0">
                <a:solidFill>
                  <a:schemeClr val="tx2"/>
                </a:solidFill>
              </a:rPr>
              <a:t>Pappe / Finep + FAP's </a:t>
            </a:r>
            <a:r>
              <a:rPr lang="en-GB" sz="2000" smtClean="0">
                <a:solidFill>
                  <a:srgbClr val="00FF00"/>
                </a:solidFill>
                <a:sym typeface="Wingdings" pitchFamily="2" charset="2"/>
              </a:rPr>
              <a:t></a:t>
            </a:r>
            <a:r>
              <a:rPr lang="en-GB" sz="200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GB" sz="1800" smtClean="0">
                <a:solidFill>
                  <a:srgbClr val="00FF00"/>
                </a:solidFill>
                <a:sym typeface="Wingdings" pitchFamily="2" charset="2"/>
              </a:rPr>
              <a:t>foco</a:t>
            </a:r>
            <a:r>
              <a:rPr lang="en-GB" sz="1800" smtClean="0">
                <a:solidFill>
                  <a:srgbClr val="00FF00"/>
                </a:solidFill>
              </a:rPr>
              <a:t> EBTs nascentes</a:t>
            </a:r>
          </a:p>
          <a:p>
            <a:pPr eaLnBrk="1" hangingPunct="1">
              <a:spcBef>
                <a:spcPct val="40000"/>
              </a:spcBef>
              <a:buClr>
                <a:srgbClr val="006666"/>
              </a:buClr>
              <a:buFont typeface="Wingdings" pitchFamily="2" charset="2"/>
              <a:buBlip>
                <a:blip r:embed="rId2"/>
              </a:buBlip>
            </a:pPr>
            <a:r>
              <a:rPr lang="en-GB" sz="2000" smtClean="0"/>
              <a:t>Fundos Setoriais</a:t>
            </a:r>
            <a:r>
              <a:rPr lang="en-GB" sz="1800" smtClean="0"/>
              <a:t> </a:t>
            </a:r>
          </a:p>
          <a:p>
            <a:pPr eaLnBrk="1" hangingPunct="1">
              <a:spcBef>
                <a:spcPct val="40000"/>
              </a:spcBef>
              <a:buClr>
                <a:srgbClr val="006666"/>
              </a:buClr>
              <a:buFont typeface="Wingdings" pitchFamily="2" charset="2"/>
              <a:buNone/>
            </a:pPr>
            <a:r>
              <a:rPr lang="en-GB" sz="1600" smtClean="0"/>
              <a:t>	</a:t>
            </a:r>
            <a:r>
              <a:rPr lang="en-GB" sz="1400" smtClean="0">
                <a:solidFill>
                  <a:schemeClr val="tx2"/>
                </a:solidFill>
              </a:rPr>
              <a:t>execução de 99% - 336% mais recursos em 2005 em relação a 2002 – R$316 x R$ 748mi</a:t>
            </a:r>
          </a:p>
          <a:p>
            <a:pPr eaLnBrk="1" hangingPunct="1">
              <a:spcBef>
                <a:spcPct val="40000"/>
              </a:spcBef>
              <a:buClr>
                <a:srgbClr val="006666"/>
              </a:buClr>
              <a:buFont typeface="Wingdings" pitchFamily="2" charset="2"/>
              <a:buBlip>
                <a:blip r:embed="rId2"/>
              </a:buBlip>
            </a:pPr>
            <a:r>
              <a:rPr lang="en-GB" sz="2000" smtClean="0"/>
              <a:t>Fundo de capital empreendedor</a:t>
            </a:r>
            <a:r>
              <a:rPr lang="en-GB" sz="1800" smtClean="0"/>
              <a:t> para EBTs (Finep R$ 500 mi)</a:t>
            </a:r>
            <a:endParaRPr lang="pt-BR" sz="1600" smtClean="0"/>
          </a:p>
        </p:txBody>
      </p:sp>
      <p:sp>
        <p:nvSpPr>
          <p:cNvPr id="99332" name="AutoShape 4"/>
          <p:cNvSpPr>
            <a:spLocks/>
          </p:cNvSpPr>
          <p:nvPr/>
        </p:nvSpPr>
        <p:spPr bwMode="auto">
          <a:xfrm>
            <a:off x="4356100" y="2636838"/>
            <a:ext cx="144463" cy="1152525"/>
          </a:xfrm>
          <a:prstGeom prst="rightBrace">
            <a:avLst>
              <a:gd name="adj1" fmla="val 66483"/>
              <a:gd name="adj2" fmla="val 50000"/>
            </a:avLst>
          </a:prstGeom>
          <a:noFill/>
          <a:ln w="9525">
            <a:solidFill>
              <a:srgbClr val="00CC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srgbClr val="00FF00"/>
              </a:solidFill>
            </a:endParaRP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4500563" y="3068638"/>
            <a:ext cx="316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>
                <a:solidFill>
                  <a:srgbClr val="00FF00"/>
                </a:solidFill>
              </a:rPr>
              <a:t>Foco: grandes e médias empresas</a:t>
            </a:r>
          </a:p>
        </p:txBody>
      </p:sp>
      <p:sp>
        <p:nvSpPr>
          <p:cNvPr id="72711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755650" cy="360362"/>
          </a:xfrm>
          <a:prstGeom prst="actionButtonReturn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nimBg="1"/>
      <p:bldP spid="99332" grpId="0" animBg="1"/>
      <p:bldP spid="993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pic>
        <p:nvPicPr>
          <p:cNvPr id="38915" name="Picture 2" descr="C:\Users\Mario Sergio Salerno\Pictures\Minhas digitalizações\Penthatlon Goffin&amp;Mitchell0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CaixaDeTexto 3"/>
          <p:cNvSpPr txBox="1">
            <a:spLocks noChangeArrowheads="1"/>
          </p:cNvSpPr>
          <p:nvPr/>
        </p:nvSpPr>
        <p:spPr bwMode="auto">
          <a:xfrm>
            <a:off x="0" y="476250"/>
            <a:ext cx="59404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002060"/>
                </a:solidFill>
              </a:rPr>
              <a:t>Goffin e Mitchell (2010) - The Penthatlon Framework </a:t>
            </a:r>
            <a:r>
              <a:rPr lang="pt-BR" sz="1100" b="1">
                <a:solidFill>
                  <a:srgbClr val="002060"/>
                </a:solidFill>
              </a:rPr>
              <a:t>(p.27</a:t>
            </a:r>
            <a:r>
              <a:rPr lang="pt-BR" sz="1100"/>
              <a:t>)</a:t>
            </a:r>
            <a:endParaRPr lang="pt-BR"/>
          </a:p>
        </p:txBody>
      </p:sp>
      <p:sp>
        <p:nvSpPr>
          <p:cNvPr id="38917" name="CaixaDeTexto 4"/>
          <p:cNvSpPr txBox="1">
            <a:spLocks noChangeArrowheads="1"/>
          </p:cNvSpPr>
          <p:nvPr/>
        </p:nvSpPr>
        <p:spPr bwMode="auto">
          <a:xfrm>
            <a:off x="5867400" y="6237288"/>
            <a:ext cx="3097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400">
                <a:latin typeface="Cambria" pitchFamily="18" charset="0"/>
              </a:rPr>
              <a:t>Extraido de Goffin e Mitchell (2010)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13788" cy="981075"/>
          </a:xfrm>
        </p:spPr>
        <p:txBody>
          <a:bodyPr/>
          <a:lstStyle/>
          <a:p>
            <a:pPr eaLnBrk="1" hangingPunct="1"/>
            <a:r>
              <a:rPr lang="pt-BR" smtClean="0"/>
              <a:t>Inovação P&amp;D - BNDES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8964613" cy="5472113"/>
          </a:xfrm>
        </p:spPr>
        <p:txBody>
          <a:bodyPr/>
          <a:lstStyle/>
          <a:p>
            <a:pPr marL="444500" indent="-444500" eaLnBrk="1" hangingPunct="1">
              <a:lnSpc>
                <a:spcPct val="80000"/>
              </a:lnSpc>
            </a:pPr>
            <a:r>
              <a:rPr lang="pt-BR" sz="2000" smtClean="0"/>
              <a:t>Inovação P, D &amp; I (dados de 2006)</a:t>
            </a:r>
          </a:p>
          <a:p>
            <a:pPr marL="990600" lvl="1" indent="-277813" eaLnBrk="1" hangingPunct="1">
              <a:lnSpc>
                <a:spcPct val="80000"/>
              </a:lnSpc>
            </a:pPr>
            <a:r>
              <a:rPr lang="pt-BR" sz="2000" smtClean="0">
                <a:solidFill>
                  <a:schemeClr val="tx2"/>
                </a:solidFill>
              </a:rPr>
              <a:t>taxa fixa de 6% + spread de risco (máximo de 1,8%)</a:t>
            </a:r>
          </a:p>
          <a:p>
            <a:pPr marL="990600" lvl="1" indent="-277813" eaLnBrk="1" hangingPunct="1">
              <a:lnSpc>
                <a:spcPct val="80000"/>
              </a:lnSpc>
            </a:pPr>
            <a:r>
              <a:rPr lang="pt-BR" sz="2000" smtClean="0">
                <a:solidFill>
                  <a:schemeClr val="tx2"/>
                </a:solidFill>
              </a:rPr>
              <a:t>prazo de 12 anos </a:t>
            </a:r>
          </a:p>
          <a:p>
            <a:pPr marL="990600" lvl="1" indent="-277813" eaLnBrk="1" hangingPunct="1">
              <a:lnSpc>
                <a:spcPct val="80000"/>
              </a:lnSpc>
            </a:pPr>
            <a:r>
              <a:rPr lang="pt-BR" sz="2000" smtClean="0">
                <a:solidFill>
                  <a:schemeClr val="tx2"/>
                </a:solidFill>
              </a:rPr>
              <a:t>participação do Banco em até 100%</a:t>
            </a:r>
          </a:p>
          <a:p>
            <a:pPr marL="990600" lvl="1" indent="-277813" eaLnBrk="1" hangingPunct="1">
              <a:lnSpc>
                <a:spcPct val="80000"/>
              </a:lnSpc>
            </a:pPr>
            <a:r>
              <a:rPr lang="pt-BR" sz="2000" smtClean="0">
                <a:solidFill>
                  <a:schemeClr val="tx2"/>
                </a:solidFill>
              </a:rPr>
              <a:t>dispensa de garantias reais para operações abaixo de R$10 milhões</a:t>
            </a:r>
          </a:p>
          <a:p>
            <a:pPr marL="990600" lvl="1" indent="-277813" eaLnBrk="1" hangingPunct="1">
              <a:lnSpc>
                <a:spcPct val="80000"/>
              </a:lnSpc>
            </a:pPr>
            <a:endParaRPr lang="pt-BR" sz="2000" smtClean="0"/>
          </a:p>
          <a:p>
            <a:pPr marL="444500" indent="-444500" eaLnBrk="1" hangingPunct="1">
              <a:lnSpc>
                <a:spcPct val="80000"/>
              </a:lnSpc>
            </a:pPr>
            <a:r>
              <a:rPr lang="pt-BR" sz="2000" smtClean="0"/>
              <a:t>Inovação Produção (“pós inovação”)</a:t>
            </a:r>
          </a:p>
          <a:p>
            <a:pPr marL="990600" lvl="1" indent="-277813" eaLnBrk="1" hangingPunct="1">
              <a:lnSpc>
                <a:spcPct val="80000"/>
              </a:lnSpc>
            </a:pPr>
            <a:r>
              <a:rPr lang="pt-BR" sz="2000" smtClean="0">
                <a:solidFill>
                  <a:schemeClr val="tx2"/>
                </a:solidFill>
              </a:rPr>
              <a:t>expansão e adequação de capacidade e comercialização dos resultados da inovação, </a:t>
            </a:r>
          </a:p>
          <a:p>
            <a:pPr marL="990600" lvl="1" indent="-277813" eaLnBrk="1" hangingPunct="1">
              <a:lnSpc>
                <a:spcPct val="80000"/>
              </a:lnSpc>
            </a:pPr>
            <a:r>
              <a:rPr lang="pt-BR" sz="2000" smtClean="0">
                <a:solidFill>
                  <a:schemeClr val="tx2"/>
                </a:solidFill>
              </a:rPr>
              <a:t>TJLP mais spread de risco, </a:t>
            </a:r>
          </a:p>
          <a:p>
            <a:pPr marL="990600" lvl="1" indent="-277813" eaLnBrk="1" hangingPunct="1">
              <a:lnSpc>
                <a:spcPct val="80000"/>
              </a:lnSpc>
            </a:pPr>
            <a:r>
              <a:rPr lang="pt-BR" sz="2000" smtClean="0">
                <a:solidFill>
                  <a:schemeClr val="tx2"/>
                </a:solidFill>
              </a:rPr>
              <a:t>prazo de 10 anos, </a:t>
            </a:r>
          </a:p>
          <a:p>
            <a:pPr marL="990600" lvl="1" indent="-277813" eaLnBrk="1" hangingPunct="1">
              <a:lnSpc>
                <a:spcPct val="80000"/>
              </a:lnSpc>
            </a:pPr>
            <a:r>
              <a:rPr lang="pt-BR" sz="2000" smtClean="0">
                <a:solidFill>
                  <a:schemeClr val="tx2"/>
                </a:solidFill>
              </a:rPr>
              <a:t>participação do Banco de até 100%</a:t>
            </a:r>
          </a:p>
          <a:p>
            <a:pPr marL="990600" lvl="1" indent="-277813" eaLnBrk="1" hangingPunct="1">
              <a:lnSpc>
                <a:spcPct val="80000"/>
              </a:lnSpc>
            </a:pPr>
            <a:r>
              <a:rPr lang="pt-BR" sz="2000" smtClean="0">
                <a:solidFill>
                  <a:schemeClr val="tx2"/>
                </a:solidFill>
              </a:rPr>
              <a:t>dispensa de garantias reais para operações abaixo de R$10milhões</a:t>
            </a:r>
            <a:r>
              <a:rPr lang="pt-BR" sz="1600" smtClean="0">
                <a:solidFill>
                  <a:schemeClr val="tx2"/>
                </a:solidFill>
              </a:rPr>
              <a:t> </a:t>
            </a:r>
          </a:p>
          <a:p>
            <a:pPr marL="990600" lvl="1" indent="-277813" eaLnBrk="1" hangingPunct="1">
              <a:lnSpc>
                <a:spcPct val="80000"/>
              </a:lnSpc>
            </a:pPr>
            <a:endParaRPr lang="pt-BR" sz="1600" b="1" smtClean="0">
              <a:solidFill>
                <a:schemeClr val="tx2"/>
              </a:solidFill>
            </a:endParaRPr>
          </a:p>
          <a:p>
            <a:pPr marL="444500" indent="-444500" eaLnBrk="1" hangingPunct="1">
              <a:lnSpc>
                <a:spcPct val="80000"/>
              </a:lnSpc>
            </a:pPr>
            <a:r>
              <a:rPr lang="pt-BR" sz="1800" smtClean="0"/>
              <a:t>Fundo Tecnológico </a:t>
            </a:r>
            <a:r>
              <a:rPr lang="pt-BR" sz="1600" smtClean="0">
                <a:solidFill>
                  <a:schemeClr val="tx2"/>
                </a:solidFill>
              </a:rPr>
              <a:t>(patrimônio de R$153 milhões - jun 2006)</a:t>
            </a:r>
            <a:br>
              <a:rPr lang="pt-BR" sz="1600" smtClean="0">
                <a:solidFill>
                  <a:schemeClr val="tx2"/>
                </a:solidFill>
              </a:rPr>
            </a:br>
            <a:r>
              <a:rPr lang="pt-BR" sz="1600" smtClean="0">
                <a:solidFill>
                  <a:schemeClr val="tx2"/>
                </a:solidFill>
              </a:rPr>
              <a:t>     investimentos não reembolsáveis em áreas e atividades prioritárias. </a:t>
            </a:r>
          </a:p>
          <a:p>
            <a:pPr marL="444500" indent="-444500" eaLnBrk="1" hangingPunct="1">
              <a:lnSpc>
                <a:spcPct val="80000"/>
              </a:lnSpc>
              <a:buFontTx/>
              <a:buNone/>
            </a:pPr>
            <a:endParaRPr lang="pt-BR" sz="1600" smtClean="0">
              <a:solidFill>
                <a:schemeClr val="tx2"/>
              </a:solidFill>
            </a:endParaRPr>
          </a:p>
          <a:p>
            <a:pPr marL="444500" indent="-444500" eaLnBrk="1" hangingPunct="1">
              <a:lnSpc>
                <a:spcPct val="80000"/>
              </a:lnSpc>
            </a:pPr>
            <a:r>
              <a:rPr lang="pt-BR" sz="1800" smtClean="0"/>
              <a:t>Linha de internacionalização de empresas</a:t>
            </a:r>
            <a:r>
              <a:rPr lang="pt-BR" sz="1600" smtClean="0"/>
              <a:t> </a:t>
            </a:r>
            <a:r>
              <a:rPr lang="pt-BR" sz="1400" smtClean="0">
                <a:solidFill>
                  <a:schemeClr val="tx2"/>
                </a:solidFill>
              </a:rPr>
              <a:t>(cesta de moedas)</a:t>
            </a:r>
          </a:p>
        </p:txBody>
      </p:sp>
      <p:sp>
        <p:nvSpPr>
          <p:cNvPr id="73733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755650" cy="360362"/>
          </a:xfrm>
          <a:prstGeom prst="actionButtonReturn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0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0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03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03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981075"/>
          </a:xfrm>
        </p:spPr>
        <p:txBody>
          <a:bodyPr/>
          <a:lstStyle/>
          <a:p>
            <a:pPr eaLnBrk="1" hangingPunct="1"/>
            <a:r>
              <a:rPr lang="pt-BR" smtClean="0"/>
              <a:t>Linhas Finep </a:t>
            </a:r>
            <a:r>
              <a:rPr lang="pt-BR" sz="2000" smtClean="0"/>
              <a:t>(posição 2006)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8964613" cy="5616575"/>
          </a:xfrm>
        </p:spPr>
        <p:txBody>
          <a:bodyPr/>
          <a:lstStyle/>
          <a:p>
            <a:pPr marL="444500" indent="-444500" eaLnBrk="1" hangingPunct="1">
              <a:lnSpc>
                <a:spcPct val="80000"/>
              </a:lnSpc>
              <a:tabLst>
                <a:tab pos="990600" algn="l"/>
              </a:tabLst>
            </a:pPr>
            <a:r>
              <a:rPr lang="pt-BR" sz="2400" smtClean="0"/>
              <a:t>Pro-inovação</a:t>
            </a:r>
            <a:r>
              <a:rPr lang="pt-BR" sz="2000" smtClean="0"/>
              <a:t>: </a:t>
            </a:r>
            <a:r>
              <a:rPr lang="pt-BR" sz="1600" smtClean="0"/>
              <a:t>estímulo a projetos inovadores de médias e grandes empresas </a:t>
            </a:r>
          </a:p>
          <a:p>
            <a:pPr marL="1017588" lvl="1" indent="-304800" eaLnBrk="1" hangingPunct="1">
              <a:lnSpc>
                <a:spcPct val="80000"/>
              </a:lnSpc>
              <a:tabLst>
                <a:tab pos="990600" algn="l"/>
              </a:tabLst>
            </a:pPr>
            <a:r>
              <a:rPr lang="pt-BR" sz="1900" smtClean="0"/>
              <a:t>taxa entre 4 e 9% (cf projeto)</a:t>
            </a:r>
          </a:p>
          <a:p>
            <a:pPr marL="1017588" lvl="1" indent="-304800" eaLnBrk="1" hangingPunct="1">
              <a:lnSpc>
                <a:spcPct val="80000"/>
              </a:lnSpc>
              <a:tabLst>
                <a:tab pos="990600" algn="l"/>
              </a:tabLst>
            </a:pPr>
            <a:r>
              <a:rPr lang="pt-BR" sz="1900" smtClean="0"/>
              <a:t>R$ 495 milhões aprovados em 2005, R$342 em 2004</a:t>
            </a:r>
          </a:p>
          <a:p>
            <a:pPr marL="1017588" lvl="1" indent="-304800" eaLnBrk="1" hangingPunct="1">
              <a:lnSpc>
                <a:spcPct val="80000"/>
              </a:lnSpc>
              <a:tabLst>
                <a:tab pos="990600" algn="l"/>
              </a:tabLst>
            </a:pPr>
            <a:endParaRPr lang="pt-BR" sz="1900" smtClean="0"/>
          </a:p>
          <a:p>
            <a:pPr marL="444500" indent="-444500" eaLnBrk="1" hangingPunct="1">
              <a:lnSpc>
                <a:spcPct val="80000"/>
              </a:lnSpc>
              <a:tabLst>
                <a:tab pos="990600" algn="l"/>
              </a:tabLst>
            </a:pPr>
            <a:r>
              <a:rPr lang="pt-BR" sz="2400" smtClean="0"/>
              <a:t>Juro Zero</a:t>
            </a:r>
            <a:r>
              <a:rPr lang="pt-BR" sz="2000" smtClean="0"/>
              <a:t>: </a:t>
            </a:r>
            <a:r>
              <a:rPr lang="pt-BR" sz="1600" smtClean="0"/>
              <a:t>estímulo a MPMEs  inovadoras (aspectos gerenciais, comerciais, 		  de processo ou de produtos/serviços) 	</a:t>
            </a:r>
            <a:endParaRPr lang="pt-BR" sz="1800" smtClean="0"/>
          </a:p>
          <a:p>
            <a:pPr marL="1017588" lvl="1" indent="-304800" eaLnBrk="1" hangingPunct="1">
              <a:lnSpc>
                <a:spcPct val="80000"/>
              </a:lnSpc>
              <a:tabLst>
                <a:tab pos="990600" algn="l"/>
              </a:tabLst>
            </a:pPr>
            <a:r>
              <a:rPr lang="pt-BR" sz="1900" smtClean="0"/>
              <a:t>sem juros reais</a:t>
            </a:r>
          </a:p>
          <a:p>
            <a:pPr marL="1017588" lvl="1" indent="-304800" eaLnBrk="1" hangingPunct="1">
              <a:lnSpc>
                <a:spcPct val="80000"/>
              </a:lnSpc>
              <a:tabLst>
                <a:tab pos="990600" algn="l"/>
              </a:tabLst>
            </a:pPr>
            <a:r>
              <a:rPr lang="pt-BR" sz="1900" smtClean="0"/>
              <a:t>sem carência</a:t>
            </a:r>
          </a:p>
          <a:p>
            <a:pPr marL="1017588" lvl="1" indent="-304800" eaLnBrk="1" hangingPunct="1">
              <a:lnSpc>
                <a:spcPct val="80000"/>
              </a:lnSpc>
              <a:tabLst>
                <a:tab pos="990600" algn="l"/>
              </a:tabLst>
            </a:pPr>
            <a:r>
              <a:rPr lang="pt-BR" sz="1900" smtClean="0"/>
              <a:t>cem parcelas (100)</a:t>
            </a:r>
          </a:p>
          <a:p>
            <a:pPr marL="1017588" lvl="1" indent="-304800" eaLnBrk="1" hangingPunct="1">
              <a:lnSpc>
                <a:spcPct val="80000"/>
              </a:lnSpc>
              <a:tabLst>
                <a:tab pos="990600" algn="l"/>
              </a:tabLst>
            </a:pPr>
            <a:r>
              <a:rPr lang="pt-BR" sz="1900" smtClean="0"/>
              <a:t>sem garantia</a:t>
            </a:r>
            <a:r>
              <a:rPr lang="pt-BR" sz="1900" smtClean="0">
                <a:solidFill>
                  <a:schemeClr val="tx2"/>
                </a:solidFill>
              </a:rPr>
              <a:t> </a:t>
            </a:r>
            <a:r>
              <a:rPr lang="pt-BR" sz="1700" smtClean="0">
                <a:solidFill>
                  <a:schemeClr val="tx2"/>
                </a:solidFill>
              </a:rPr>
              <a:t>(garantias absorvidas por articulação / contrapartidas locais)</a:t>
            </a:r>
          </a:p>
          <a:p>
            <a:pPr marL="1524000" lvl="2" indent="-266700" eaLnBrk="1" hangingPunct="1">
              <a:tabLst>
                <a:tab pos="990600" algn="l"/>
              </a:tabLst>
            </a:pPr>
            <a:r>
              <a:rPr lang="pt-BR" sz="1600" smtClean="0">
                <a:solidFill>
                  <a:schemeClr val="tx2"/>
                </a:solidFill>
              </a:rPr>
              <a:t>Paraná – Federação das Indústrias do Estado do Paraná (Fiep)</a:t>
            </a:r>
          </a:p>
          <a:p>
            <a:pPr marL="1524000" lvl="2" indent="-266700" eaLnBrk="1" hangingPunct="1">
              <a:tabLst>
                <a:tab pos="990600" algn="l"/>
              </a:tabLst>
            </a:pPr>
            <a:r>
              <a:rPr lang="pt-BR" sz="1600" smtClean="0">
                <a:solidFill>
                  <a:schemeClr val="tx2"/>
                </a:solidFill>
              </a:rPr>
              <a:t>Minas Gerais – Federação das Indústrias do Estado de Minas Gerais (Fiemg)</a:t>
            </a:r>
            <a:endParaRPr lang="en-GB" sz="1600" smtClean="0">
              <a:solidFill>
                <a:schemeClr val="tx2"/>
              </a:solidFill>
            </a:endParaRPr>
          </a:p>
          <a:p>
            <a:pPr marL="1524000" lvl="2" indent="-266700" eaLnBrk="1" hangingPunct="1">
              <a:tabLst>
                <a:tab pos="990600" algn="l"/>
              </a:tabLst>
            </a:pPr>
            <a:r>
              <a:rPr lang="pt-BR" sz="1600" smtClean="0">
                <a:solidFill>
                  <a:schemeClr val="tx2"/>
                </a:solidFill>
              </a:rPr>
              <a:t>Bahia – Fundação de Amparo à Pesquisa do Estado da Bahia (Fapesb)</a:t>
            </a:r>
          </a:p>
          <a:p>
            <a:pPr marL="1524000" lvl="2" indent="-266700" eaLnBrk="1" hangingPunct="1">
              <a:tabLst>
                <a:tab pos="990600" algn="l"/>
              </a:tabLst>
            </a:pPr>
            <a:r>
              <a:rPr lang="pt-BR" sz="1600" smtClean="0">
                <a:solidFill>
                  <a:schemeClr val="tx2"/>
                </a:solidFill>
              </a:rPr>
              <a:t>Florianópolis – Associação Catarinense de Empresas de Tecnologia (Acate)</a:t>
            </a:r>
          </a:p>
          <a:p>
            <a:pPr marL="1524000" lvl="2" indent="-266700" eaLnBrk="1" hangingPunct="1">
              <a:tabLst>
                <a:tab pos="990600" algn="l"/>
              </a:tabLst>
            </a:pPr>
            <a:r>
              <a:rPr lang="pt-BR" sz="1600" smtClean="0">
                <a:solidFill>
                  <a:schemeClr val="tx2"/>
                </a:solidFill>
              </a:rPr>
              <a:t>Recife – Porto Digital</a:t>
            </a:r>
            <a:endParaRPr lang="pt-BR" sz="1800" b="1" smtClean="0">
              <a:solidFill>
                <a:schemeClr val="tx2"/>
              </a:solidFill>
            </a:endParaRPr>
          </a:p>
          <a:p>
            <a:pPr marL="444500" indent="-444500" eaLnBrk="1" hangingPunct="1">
              <a:lnSpc>
                <a:spcPct val="90000"/>
              </a:lnSpc>
              <a:spcBef>
                <a:spcPct val="45000"/>
              </a:spcBef>
              <a:tabLst>
                <a:tab pos="990600" algn="l"/>
              </a:tabLst>
            </a:pPr>
            <a:r>
              <a:rPr lang="pt-BR" sz="2400" smtClean="0"/>
              <a:t>Pappe</a:t>
            </a:r>
            <a:r>
              <a:rPr lang="pt-BR" sz="1600" smtClean="0"/>
              <a:t> - Programa de Apoio à Pesquisa na Pequena Empresa para EBTs</a:t>
            </a:r>
          </a:p>
          <a:p>
            <a:pPr marL="1017588" lvl="1" indent="-304800" eaLnBrk="1" hangingPunct="1">
              <a:tabLst>
                <a:tab pos="990600" algn="l"/>
              </a:tabLst>
            </a:pPr>
            <a:r>
              <a:rPr lang="pt-BR" sz="1400" smtClean="0"/>
              <a:t>Recursos não reembolsáveis, em conjunto com entidades locais (Fapes e outros)</a:t>
            </a:r>
          </a:p>
          <a:p>
            <a:pPr marL="1017588" lvl="1" indent="-304800" eaLnBrk="1" hangingPunct="1">
              <a:tabLst>
                <a:tab pos="990600" algn="l"/>
              </a:tabLst>
            </a:pPr>
            <a:r>
              <a:rPr lang="pt-BR" sz="1400" smtClean="0"/>
              <a:t>Em 2004 e 2005 foram investidos R$160 milhões, em conjunto com Fapes. </a:t>
            </a:r>
            <a:br>
              <a:rPr lang="pt-BR" sz="1400" smtClean="0"/>
            </a:br>
            <a:r>
              <a:rPr lang="pt-BR" sz="1400" smtClean="0"/>
              <a:t>Em 2005 foram beneficiados 702 projetos aprovados em 20 estados</a:t>
            </a:r>
          </a:p>
        </p:txBody>
      </p:sp>
      <p:sp>
        <p:nvSpPr>
          <p:cNvPr id="7475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755650" cy="360362"/>
          </a:xfrm>
          <a:prstGeom prst="actionButtonReturn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1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1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13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13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13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13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77788" y="0"/>
            <a:ext cx="9059862" cy="1168400"/>
            <a:chOff x="49" y="0"/>
            <a:chExt cx="5707" cy="736"/>
          </a:xfrm>
        </p:grpSpPr>
        <p:sp>
          <p:nvSpPr>
            <p:cNvPr id="75950" name="AutoShape 3"/>
            <p:cNvSpPr>
              <a:spLocks noChangeArrowheads="1"/>
            </p:cNvSpPr>
            <p:nvPr/>
          </p:nvSpPr>
          <p:spPr bwMode="auto">
            <a:xfrm>
              <a:off x="49" y="0"/>
              <a:ext cx="5708" cy="557"/>
            </a:xfrm>
            <a:prstGeom prst="roundRect">
              <a:avLst>
                <a:gd name="adj" fmla="val 17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5951" name="Text Box 4"/>
            <p:cNvSpPr txBox="1">
              <a:spLocks noChangeArrowheads="1"/>
            </p:cNvSpPr>
            <p:nvPr/>
          </p:nvSpPr>
          <p:spPr bwMode="auto">
            <a:xfrm>
              <a:off x="49" y="0"/>
              <a:ext cx="5708" cy="7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>
                <a:lnSpc>
                  <a:spcPct val="93000"/>
                </a:lnSpc>
                <a:spcBef>
                  <a:spcPts val="1500"/>
                </a:spcBef>
                <a:buClr>
                  <a:srgbClr val="005C8A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>
                  <a:solidFill>
                    <a:schemeClr val="tx2"/>
                  </a:solidFill>
                </a:rPr>
                <a:t>Evolução dos Fundos Setoriais</a:t>
              </a:r>
              <a:br>
                <a:rPr lang="en-GB" sz="2800">
                  <a:solidFill>
                    <a:schemeClr val="tx2"/>
                  </a:solidFill>
                </a:rPr>
              </a:br>
              <a:r>
                <a:rPr lang="en-GB" sz="2200">
                  <a:solidFill>
                    <a:schemeClr val="tx2"/>
                  </a:solidFill>
                </a:rPr>
                <a:t>autorização e execução orçamentária</a:t>
              </a:r>
              <a:r>
                <a:rPr lang="en-GB" sz="2600">
                  <a:solidFill>
                    <a:srgbClr val="FFFFFF"/>
                  </a:solidFill>
                </a:rPr>
                <a:t/>
              </a:r>
              <a:br>
                <a:rPr lang="en-GB" sz="2600">
                  <a:solidFill>
                    <a:srgbClr val="FFFFFF"/>
                  </a:solidFill>
                </a:rPr>
              </a:br>
              <a:endParaRPr lang="en-GB" sz="2600">
                <a:solidFill>
                  <a:srgbClr val="FFFFFF"/>
                </a:solidFill>
              </a:endParaRPr>
            </a:p>
          </p:txBody>
        </p:sp>
      </p:grpSp>
      <p:grpSp>
        <p:nvGrpSpPr>
          <p:cNvPr id="75779" name="Group 5"/>
          <p:cNvGrpSpPr>
            <a:grpSpLocks/>
          </p:cNvGrpSpPr>
          <p:nvPr/>
        </p:nvGrpSpPr>
        <p:grpSpPr bwMode="auto">
          <a:xfrm>
            <a:off x="2819400" y="6402388"/>
            <a:ext cx="920750" cy="211137"/>
            <a:chOff x="1776" y="4033"/>
            <a:chExt cx="580" cy="133"/>
          </a:xfrm>
        </p:grpSpPr>
        <p:sp>
          <p:nvSpPr>
            <p:cNvPr id="75944" name="AutoShape 6"/>
            <p:cNvSpPr>
              <a:spLocks noChangeArrowheads="1"/>
            </p:cNvSpPr>
            <p:nvPr/>
          </p:nvSpPr>
          <p:spPr bwMode="auto">
            <a:xfrm>
              <a:off x="1776" y="4033"/>
              <a:ext cx="568" cy="133"/>
            </a:xfrm>
            <a:prstGeom prst="roundRect">
              <a:avLst>
                <a:gd name="adj" fmla="val 75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945" name="Group 7"/>
            <p:cNvGrpSpPr>
              <a:grpSpLocks/>
            </p:cNvGrpSpPr>
            <p:nvPr/>
          </p:nvGrpSpPr>
          <p:grpSpPr bwMode="auto">
            <a:xfrm>
              <a:off x="1777" y="4034"/>
              <a:ext cx="579" cy="132"/>
              <a:chOff x="1777" y="4034"/>
              <a:chExt cx="579" cy="132"/>
            </a:xfrm>
          </p:grpSpPr>
          <p:sp>
            <p:nvSpPr>
              <p:cNvPr id="75946" name="AutoShape 8"/>
              <p:cNvSpPr>
                <a:spLocks noChangeArrowheads="1"/>
              </p:cNvSpPr>
              <p:nvPr/>
            </p:nvSpPr>
            <p:spPr bwMode="auto">
              <a:xfrm>
                <a:off x="1777" y="4034"/>
                <a:ext cx="580" cy="110"/>
              </a:xfrm>
              <a:prstGeom prst="roundRect">
                <a:avLst>
                  <a:gd name="adj" fmla="val 90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947" name="Group 9"/>
              <p:cNvGrpSpPr>
                <a:grpSpLocks/>
              </p:cNvGrpSpPr>
              <p:nvPr/>
            </p:nvGrpSpPr>
            <p:grpSpPr bwMode="auto">
              <a:xfrm>
                <a:off x="1777" y="4034"/>
                <a:ext cx="576" cy="132"/>
                <a:chOff x="1777" y="4034"/>
                <a:chExt cx="576" cy="132"/>
              </a:xfrm>
            </p:grpSpPr>
            <p:sp>
              <p:nvSpPr>
                <p:cNvPr id="75948" name="AutoShape 10"/>
                <p:cNvSpPr>
                  <a:spLocks noChangeArrowheads="1"/>
                </p:cNvSpPr>
                <p:nvPr/>
              </p:nvSpPr>
              <p:spPr bwMode="auto">
                <a:xfrm>
                  <a:off x="1777" y="4034"/>
                  <a:ext cx="577" cy="107"/>
                </a:xfrm>
                <a:prstGeom prst="roundRect">
                  <a:avLst>
                    <a:gd name="adj" fmla="val 90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949" name="AutoShape 11"/>
                <p:cNvSpPr>
                  <a:spLocks noChangeArrowheads="1"/>
                </p:cNvSpPr>
                <p:nvPr/>
              </p:nvSpPr>
              <p:spPr bwMode="auto">
                <a:xfrm>
                  <a:off x="1777" y="4034"/>
                  <a:ext cx="82" cy="133"/>
                </a:xfrm>
                <a:prstGeom prst="roundRect">
                  <a:avLst>
                    <a:gd name="adj" fmla="val 90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75780" name="Group 12"/>
          <p:cNvGrpSpPr>
            <a:grpSpLocks/>
          </p:cNvGrpSpPr>
          <p:nvPr/>
        </p:nvGrpSpPr>
        <p:grpSpPr bwMode="auto">
          <a:xfrm>
            <a:off x="4191000" y="6402388"/>
            <a:ext cx="890588" cy="211137"/>
            <a:chOff x="2640" y="4033"/>
            <a:chExt cx="561" cy="133"/>
          </a:xfrm>
        </p:grpSpPr>
        <p:sp>
          <p:nvSpPr>
            <p:cNvPr id="75938" name="AutoShape 13"/>
            <p:cNvSpPr>
              <a:spLocks noChangeArrowheads="1"/>
            </p:cNvSpPr>
            <p:nvPr/>
          </p:nvSpPr>
          <p:spPr bwMode="auto">
            <a:xfrm>
              <a:off x="2640" y="4033"/>
              <a:ext cx="529" cy="133"/>
            </a:xfrm>
            <a:prstGeom prst="roundRect">
              <a:avLst>
                <a:gd name="adj" fmla="val 75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939" name="Group 14"/>
            <p:cNvGrpSpPr>
              <a:grpSpLocks/>
            </p:cNvGrpSpPr>
            <p:nvPr/>
          </p:nvGrpSpPr>
          <p:grpSpPr bwMode="auto">
            <a:xfrm>
              <a:off x="2641" y="4034"/>
              <a:ext cx="560" cy="132"/>
              <a:chOff x="2641" y="4034"/>
              <a:chExt cx="560" cy="132"/>
            </a:xfrm>
          </p:grpSpPr>
          <p:sp>
            <p:nvSpPr>
              <p:cNvPr id="75940" name="AutoShape 15"/>
              <p:cNvSpPr>
                <a:spLocks noChangeArrowheads="1"/>
              </p:cNvSpPr>
              <p:nvPr/>
            </p:nvSpPr>
            <p:spPr bwMode="auto">
              <a:xfrm>
                <a:off x="2641" y="4034"/>
                <a:ext cx="561" cy="110"/>
              </a:xfrm>
              <a:prstGeom prst="roundRect">
                <a:avLst>
                  <a:gd name="adj" fmla="val 90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941" name="Group 16"/>
              <p:cNvGrpSpPr>
                <a:grpSpLocks/>
              </p:cNvGrpSpPr>
              <p:nvPr/>
            </p:nvGrpSpPr>
            <p:grpSpPr bwMode="auto">
              <a:xfrm>
                <a:off x="2641" y="4034"/>
                <a:ext cx="557" cy="132"/>
                <a:chOff x="2641" y="4034"/>
                <a:chExt cx="557" cy="132"/>
              </a:xfrm>
            </p:grpSpPr>
            <p:sp>
              <p:nvSpPr>
                <p:cNvPr id="75942" name="AutoShape 17"/>
                <p:cNvSpPr>
                  <a:spLocks noChangeArrowheads="1"/>
                </p:cNvSpPr>
                <p:nvPr/>
              </p:nvSpPr>
              <p:spPr bwMode="auto">
                <a:xfrm>
                  <a:off x="2641" y="4034"/>
                  <a:ext cx="558" cy="107"/>
                </a:xfrm>
                <a:prstGeom prst="roundRect">
                  <a:avLst>
                    <a:gd name="adj" fmla="val 90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943" name="AutoShape 18"/>
                <p:cNvSpPr>
                  <a:spLocks noChangeArrowheads="1"/>
                </p:cNvSpPr>
                <p:nvPr/>
              </p:nvSpPr>
              <p:spPr bwMode="auto">
                <a:xfrm>
                  <a:off x="2641" y="4034"/>
                  <a:ext cx="70" cy="133"/>
                </a:xfrm>
                <a:prstGeom prst="roundRect">
                  <a:avLst>
                    <a:gd name="adj" fmla="val 90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75781" name="Group 19"/>
          <p:cNvGrpSpPr>
            <a:grpSpLocks/>
          </p:cNvGrpSpPr>
          <p:nvPr/>
        </p:nvGrpSpPr>
        <p:grpSpPr bwMode="auto">
          <a:xfrm>
            <a:off x="5207000" y="677863"/>
            <a:ext cx="34925" cy="142875"/>
            <a:chOff x="3280" y="427"/>
            <a:chExt cx="22" cy="90"/>
          </a:xfrm>
        </p:grpSpPr>
        <p:sp>
          <p:nvSpPr>
            <p:cNvPr id="75932" name="AutoShape 20"/>
            <p:cNvSpPr>
              <a:spLocks noChangeArrowheads="1"/>
            </p:cNvSpPr>
            <p:nvPr/>
          </p:nvSpPr>
          <p:spPr bwMode="auto">
            <a:xfrm>
              <a:off x="3280" y="427"/>
              <a:ext cx="20" cy="91"/>
            </a:xfrm>
            <a:prstGeom prst="roundRect">
              <a:avLst>
                <a:gd name="adj" fmla="val 500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933" name="Group 21"/>
            <p:cNvGrpSpPr>
              <a:grpSpLocks/>
            </p:cNvGrpSpPr>
            <p:nvPr/>
          </p:nvGrpSpPr>
          <p:grpSpPr bwMode="auto">
            <a:xfrm>
              <a:off x="3280" y="427"/>
              <a:ext cx="22" cy="89"/>
              <a:chOff x="3280" y="427"/>
              <a:chExt cx="22" cy="89"/>
            </a:xfrm>
          </p:grpSpPr>
          <p:sp>
            <p:nvSpPr>
              <p:cNvPr id="75934" name="AutoShape 22"/>
              <p:cNvSpPr>
                <a:spLocks noChangeArrowheads="1"/>
              </p:cNvSpPr>
              <p:nvPr/>
            </p:nvSpPr>
            <p:spPr bwMode="auto">
              <a:xfrm>
                <a:off x="3280" y="427"/>
                <a:ext cx="19" cy="88"/>
              </a:xfrm>
              <a:prstGeom prst="roundRect">
                <a:avLst>
                  <a:gd name="adj" fmla="val 555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935" name="Group 23"/>
              <p:cNvGrpSpPr>
                <a:grpSpLocks/>
              </p:cNvGrpSpPr>
              <p:nvPr/>
            </p:nvGrpSpPr>
            <p:grpSpPr bwMode="auto">
              <a:xfrm>
                <a:off x="3280" y="427"/>
                <a:ext cx="22" cy="89"/>
                <a:chOff x="3280" y="427"/>
                <a:chExt cx="22" cy="89"/>
              </a:xfrm>
            </p:grpSpPr>
            <p:sp>
              <p:nvSpPr>
                <p:cNvPr id="75936" name="AutoShape 24"/>
                <p:cNvSpPr>
                  <a:spLocks noChangeArrowheads="1"/>
                </p:cNvSpPr>
                <p:nvPr/>
              </p:nvSpPr>
              <p:spPr bwMode="auto">
                <a:xfrm>
                  <a:off x="3280" y="427"/>
                  <a:ext cx="17" cy="85"/>
                </a:xfrm>
                <a:prstGeom prst="roundRect">
                  <a:avLst>
                    <a:gd name="adj" fmla="val 555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937" name="AutoShape 25"/>
                <p:cNvSpPr>
                  <a:spLocks noChangeArrowheads="1"/>
                </p:cNvSpPr>
                <p:nvPr/>
              </p:nvSpPr>
              <p:spPr bwMode="auto">
                <a:xfrm>
                  <a:off x="3280" y="427"/>
                  <a:ext cx="23" cy="90"/>
                </a:xfrm>
                <a:prstGeom prst="roundRect">
                  <a:avLst>
                    <a:gd name="adj" fmla="val 555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492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000" b="1">
                      <a:solidFill>
                        <a:srgbClr val="000000"/>
                      </a:solidFill>
                    </a:rPr>
                    <a:t> </a:t>
                  </a:r>
                </a:p>
              </p:txBody>
            </p:sp>
          </p:grpSp>
        </p:grpSp>
      </p:grpSp>
      <p:grpSp>
        <p:nvGrpSpPr>
          <p:cNvPr id="75782" name="Group 26"/>
          <p:cNvGrpSpPr>
            <a:grpSpLocks/>
          </p:cNvGrpSpPr>
          <p:nvPr/>
        </p:nvGrpSpPr>
        <p:grpSpPr bwMode="auto">
          <a:xfrm>
            <a:off x="5576888" y="677863"/>
            <a:ext cx="455612" cy="142875"/>
            <a:chOff x="3513" y="427"/>
            <a:chExt cx="287" cy="90"/>
          </a:xfrm>
        </p:grpSpPr>
        <p:sp>
          <p:nvSpPr>
            <p:cNvPr id="75926" name="AutoShape 27"/>
            <p:cNvSpPr>
              <a:spLocks noChangeArrowheads="1"/>
            </p:cNvSpPr>
            <p:nvPr/>
          </p:nvSpPr>
          <p:spPr bwMode="auto">
            <a:xfrm>
              <a:off x="3513" y="427"/>
              <a:ext cx="284" cy="91"/>
            </a:xfrm>
            <a:prstGeom prst="roundRect">
              <a:avLst>
                <a:gd name="adj" fmla="val 106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927" name="Group 28"/>
            <p:cNvGrpSpPr>
              <a:grpSpLocks/>
            </p:cNvGrpSpPr>
            <p:nvPr/>
          </p:nvGrpSpPr>
          <p:grpSpPr bwMode="auto">
            <a:xfrm>
              <a:off x="3513" y="427"/>
              <a:ext cx="287" cy="89"/>
              <a:chOff x="3513" y="427"/>
              <a:chExt cx="287" cy="89"/>
            </a:xfrm>
          </p:grpSpPr>
          <p:sp>
            <p:nvSpPr>
              <p:cNvPr id="75928" name="AutoShape 29"/>
              <p:cNvSpPr>
                <a:spLocks noChangeArrowheads="1"/>
              </p:cNvSpPr>
              <p:nvPr/>
            </p:nvSpPr>
            <p:spPr bwMode="auto">
              <a:xfrm>
                <a:off x="3513" y="427"/>
                <a:ext cx="283" cy="88"/>
              </a:xfrm>
              <a:prstGeom prst="roundRect">
                <a:avLst>
                  <a:gd name="adj" fmla="val 108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929" name="Group 30"/>
              <p:cNvGrpSpPr>
                <a:grpSpLocks/>
              </p:cNvGrpSpPr>
              <p:nvPr/>
            </p:nvGrpSpPr>
            <p:grpSpPr bwMode="auto">
              <a:xfrm>
                <a:off x="3513" y="427"/>
                <a:ext cx="287" cy="89"/>
                <a:chOff x="3513" y="427"/>
                <a:chExt cx="287" cy="89"/>
              </a:xfrm>
            </p:grpSpPr>
            <p:sp>
              <p:nvSpPr>
                <p:cNvPr id="75930" name="AutoShape 31"/>
                <p:cNvSpPr>
                  <a:spLocks noChangeArrowheads="1"/>
                </p:cNvSpPr>
                <p:nvPr/>
              </p:nvSpPr>
              <p:spPr bwMode="auto">
                <a:xfrm>
                  <a:off x="3513" y="427"/>
                  <a:ext cx="280" cy="85"/>
                </a:xfrm>
                <a:prstGeom prst="roundRect">
                  <a:avLst>
                    <a:gd name="adj" fmla="val 108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931" name="AutoShape 32"/>
                <p:cNvSpPr>
                  <a:spLocks noChangeArrowheads="1"/>
                </p:cNvSpPr>
                <p:nvPr/>
              </p:nvSpPr>
              <p:spPr bwMode="auto">
                <a:xfrm>
                  <a:off x="3513" y="427"/>
                  <a:ext cx="288" cy="90"/>
                </a:xfrm>
                <a:prstGeom prst="roundRect">
                  <a:avLst>
                    <a:gd name="adj" fmla="val 108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492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000" b="1">
                      <a:solidFill>
                        <a:srgbClr val="000000"/>
                      </a:solidFill>
                    </a:rPr>
                    <a:t>             </a:t>
                  </a:r>
                </a:p>
              </p:txBody>
            </p:sp>
          </p:grpSp>
        </p:grpSp>
      </p:grpSp>
      <p:grpSp>
        <p:nvGrpSpPr>
          <p:cNvPr id="75783" name="Group 33"/>
          <p:cNvGrpSpPr>
            <a:grpSpLocks/>
          </p:cNvGrpSpPr>
          <p:nvPr/>
        </p:nvGrpSpPr>
        <p:grpSpPr bwMode="auto">
          <a:xfrm>
            <a:off x="6032500" y="677863"/>
            <a:ext cx="34925" cy="142875"/>
            <a:chOff x="3800" y="427"/>
            <a:chExt cx="22" cy="90"/>
          </a:xfrm>
        </p:grpSpPr>
        <p:sp>
          <p:nvSpPr>
            <p:cNvPr id="75920" name="AutoShape 34"/>
            <p:cNvSpPr>
              <a:spLocks noChangeArrowheads="1"/>
            </p:cNvSpPr>
            <p:nvPr/>
          </p:nvSpPr>
          <p:spPr bwMode="auto">
            <a:xfrm>
              <a:off x="3800" y="427"/>
              <a:ext cx="20" cy="91"/>
            </a:xfrm>
            <a:prstGeom prst="roundRect">
              <a:avLst>
                <a:gd name="adj" fmla="val 500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921" name="Group 35"/>
            <p:cNvGrpSpPr>
              <a:grpSpLocks/>
            </p:cNvGrpSpPr>
            <p:nvPr/>
          </p:nvGrpSpPr>
          <p:grpSpPr bwMode="auto">
            <a:xfrm>
              <a:off x="3800" y="427"/>
              <a:ext cx="22" cy="89"/>
              <a:chOff x="3800" y="427"/>
              <a:chExt cx="22" cy="89"/>
            </a:xfrm>
          </p:grpSpPr>
          <p:sp>
            <p:nvSpPr>
              <p:cNvPr id="75922" name="AutoShape 36"/>
              <p:cNvSpPr>
                <a:spLocks noChangeArrowheads="1"/>
              </p:cNvSpPr>
              <p:nvPr/>
            </p:nvSpPr>
            <p:spPr bwMode="auto">
              <a:xfrm>
                <a:off x="3800" y="427"/>
                <a:ext cx="19" cy="88"/>
              </a:xfrm>
              <a:prstGeom prst="roundRect">
                <a:avLst>
                  <a:gd name="adj" fmla="val 555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923" name="Group 37"/>
              <p:cNvGrpSpPr>
                <a:grpSpLocks/>
              </p:cNvGrpSpPr>
              <p:nvPr/>
            </p:nvGrpSpPr>
            <p:grpSpPr bwMode="auto">
              <a:xfrm>
                <a:off x="3800" y="427"/>
                <a:ext cx="22" cy="89"/>
                <a:chOff x="3800" y="427"/>
                <a:chExt cx="22" cy="89"/>
              </a:xfrm>
            </p:grpSpPr>
            <p:sp>
              <p:nvSpPr>
                <p:cNvPr id="75924" name="AutoShape 38"/>
                <p:cNvSpPr>
                  <a:spLocks noChangeArrowheads="1"/>
                </p:cNvSpPr>
                <p:nvPr/>
              </p:nvSpPr>
              <p:spPr bwMode="auto">
                <a:xfrm>
                  <a:off x="3800" y="427"/>
                  <a:ext cx="17" cy="85"/>
                </a:xfrm>
                <a:prstGeom prst="roundRect">
                  <a:avLst>
                    <a:gd name="adj" fmla="val 555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925" name="AutoShape 39"/>
                <p:cNvSpPr>
                  <a:spLocks noChangeArrowheads="1"/>
                </p:cNvSpPr>
                <p:nvPr/>
              </p:nvSpPr>
              <p:spPr bwMode="auto">
                <a:xfrm>
                  <a:off x="3800" y="427"/>
                  <a:ext cx="23" cy="90"/>
                </a:xfrm>
                <a:prstGeom prst="roundRect">
                  <a:avLst>
                    <a:gd name="adj" fmla="val 555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492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000" b="1">
                      <a:solidFill>
                        <a:srgbClr val="000000"/>
                      </a:solidFill>
                    </a:rPr>
                    <a:t> </a:t>
                  </a:r>
                </a:p>
              </p:txBody>
            </p:sp>
          </p:grpSp>
        </p:grpSp>
      </p:grpSp>
      <p:grpSp>
        <p:nvGrpSpPr>
          <p:cNvPr id="75784" name="Group 40"/>
          <p:cNvGrpSpPr>
            <a:grpSpLocks/>
          </p:cNvGrpSpPr>
          <p:nvPr/>
        </p:nvGrpSpPr>
        <p:grpSpPr bwMode="auto">
          <a:xfrm>
            <a:off x="6418263" y="677863"/>
            <a:ext cx="385762" cy="142875"/>
            <a:chOff x="4043" y="427"/>
            <a:chExt cx="243" cy="90"/>
          </a:xfrm>
        </p:grpSpPr>
        <p:sp>
          <p:nvSpPr>
            <p:cNvPr id="75914" name="AutoShape 41"/>
            <p:cNvSpPr>
              <a:spLocks noChangeArrowheads="1"/>
            </p:cNvSpPr>
            <p:nvPr/>
          </p:nvSpPr>
          <p:spPr bwMode="auto">
            <a:xfrm>
              <a:off x="4043" y="427"/>
              <a:ext cx="240" cy="91"/>
            </a:xfrm>
            <a:prstGeom prst="roundRect">
              <a:avLst>
                <a:gd name="adj" fmla="val 106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915" name="Group 42"/>
            <p:cNvGrpSpPr>
              <a:grpSpLocks/>
            </p:cNvGrpSpPr>
            <p:nvPr/>
          </p:nvGrpSpPr>
          <p:grpSpPr bwMode="auto">
            <a:xfrm>
              <a:off x="4043" y="427"/>
              <a:ext cx="243" cy="89"/>
              <a:chOff x="4043" y="427"/>
              <a:chExt cx="243" cy="89"/>
            </a:xfrm>
          </p:grpSpPr>
          <p:sp>
            <p:nvSpPr>
              <p:cNvPr id="75916" name="AutoShape 43"/>
              <p:cNvSpPr>
                <a:spLocks noChangeArrowheads="1"/>
              </p:cNvSpPr>
              <p:nvPr/>
            </p:nvSpPr>
            <p:spPr bwMode="auto">
              <a:xfrm>
                <a:off x="4043" y="427"/>
                <a:ext cx="239" cy="88"/>
              </a:xfrm>
              <a:prstGeom prst="roundRect">
                <a:avLst>
                  <a:gd name="adj" fmla="val 108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917" name="Group 44"/>
              <p:cNvGrpSpPr>
                <a:grpSpLocks/>
              </p:cNvGrpSpPr>
              <p:nvPr/>
            </p:nvGrpSpPr>
            <p:grpSpPr bwMode="auto">
              <a:xfrm>
                <a:off x="4043" y="427"/>
                <a:ext cx="243" cy="89"/>
                <a:chOff x="4043" y="427"/>
                <a:chExt cx="243" cy="89"/>
              </a:xfrm>
            </p:grpSpPr>
            <p:sp>
              <p:nvSpPr>
                <p:cNvPr id="75918" name="AutoShape 45"/>
                <p:cNvSpPr>
                  <a:spLocks noChangeArrowheads="1"/>
                </p:cNvSpPr>
                <p:nvPr/>
              </p:nvSpPr>
              <p:spPr bwMode="auto">
                <a:xfrm>
                  <a:off x="4043" y="427"/>
                  <a:ext cx="236" cy="85"/>
                </a:xfrm>
                <a:prstGeom prst="roundRect">
                  <a:avLst>
                    <a:gd name="adj" fmla="val 108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919" name="AutoShape 46"/>
                <p:cNvSpPr>
                  <a:spLocks noChangeArrowheads="1"/>
                </p:cNvSpPr>
                <p:nvPr/>
              </p:nvSpPr>
              <p:spPr bwMode="auto">
                <a:xfrm>
                  <a:off x="4043" y="427"/>
                  <a:ext cx="244" cy="90"/>
                </a:xfrm>
                <a:prstGeom prst="roundRect">
                  <a:avLst>
                    <a:gd name="adj" fmla="val 108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492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000" b="1">
                      <a:solidFill>
                        <a:srgbClr val="000000"/>
                      </a:solidFill>
                    </a:rPr>
                    <a:t>           </a:t>
                  </a:r>
                </a:p>
              </p:txBody>
            </p:sp>
          </p:grpSp>
        </p:grpSp>
      </p:grpSp>
      <p:grpSp>
        <p:nvGrpSpPr>
          <p:cNvPr id="75785" name="Group 47"/>
          <p:cNvGrpSpPr>
            <a:grpSpLocks/>
          </p:cNvGrpSpPr>
          <p:nvPr/>
        </p:nvGrpSpPr>
        <p:grpSpPr bwMode="auto">
          <a:xfrm>
            <a:off x="6804025" y="677863"/>
            <a:ext cx="34925" cy="142875"/>
            <a:chOff x="4286" y="427"/>
            <a:chExt cx="22" cy="90"/>
          </a:xfrm>
        </p:grpSpPr>
        <p:sp>
          <p:nvSpPr>
            <p:cNvPr id="75908" name="AutoShape 48"/>
            <p:cNvSpPr>
              <a:spLocks noChangeArrowheads="1"/>
            </p:cNvSpPr>
            <p:nvPr/>
          </p:nvSpPr>
          <p:spPr bwMode="auto">
            <a:xfrm>
              <a:off x="4286" y="427"/>
              <a:ext cx="20" cy="91"/>
            </a:xfrm>
            <a:prstGeom prst="roundRect">
              <a:avLst>
                <a:gd name="adj" fmla="val 500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909" name="Group 49"/>
            <p:cNvGrpSpPr>
              <a:grpSpLocks/>
            </p:cNvGrpSpPr>
            <p:nvPr/>
          </p:nvGrpSpPr>
          <p:grpSpPr bwMode="auto">
            <a:xfrm>
              <a:off x="4286" y="427"/>
              <a:ext cx="22" cy="89"/>
              <a:chOff x="4286" y="427"/>
              <a:chExt cx="22" cy="89"/>
            </a:xfrm>
          </p:grpSpPr>
          <p:sp>
            <p:nvSpPr>
              <p:cNvPr id="75910" name="AutoShape 50"/>
              <p:cNvSpPr>
                <a:spLocks noChangeArrowheads="1"/>
              </p:cNvSpPr>
              <p:nvPr/>
            </p:nvSpPr>
            <p:spPr bwMode="auto">
              <a:xfrm>
                <a:off x="4286" y="427"/>
                <a:ext cx="19" cy="88"/>
              </a:xfrm>
              <a:prstGeom prst="roundRect">
                <a:avLst>
                  <a:gd name="adj" fmla="val 555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911" name="Group 51"/>
              <p:cNvGrpSpPr>
                <a:grpSpLocks/>
              </p:cNvGrpSpPr>
              <p:nvPr/>
            </p:nvGrpSpPr>
            <p:grpSpPr bwMode="auto">
              <a:xfrm>
                <a:off x="4286" y="427"/>
                <a:ext cx="22" cy="89"/>
                <a:chOff x="4286" y="427"/>
                <a:chExt cx="22" cy="89"/>
              </a:xfrm>
            </p:grpSpPr>
            <p:sp>
              <p:nvSpPr>
                <p:cNvPr id="75912" name="AutoShape 52"/>
                <p:cNvSpPr>
                  <a:spLocks noChangeArrowheads="1"/>
                </p:cNvSpPr>
                <p:nvPr/>
              </p:nvSpPr>
              <p:spPr bwMode="auto">
                <a:xfrm>
                  <a:off x="4286" y="427"/>
                  <a:ext cx="17" cy="85"/>
                </a:xfrm>
                <a:prstGeom prst="roundRect">
                  <a:avLst>
                    <a:gd name="adj" fmla="val 555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913" name="AutoShape 53"/>
                <p:cNvSpPr>
                  <a:spLocks noChangeArrowheads="1"/>
                </p:cNvSpPr>
                <p:nvPr/>
              </p:nvSpPr>
              <p:spPr bwMode="auto">
                <a:xfrm>
                  <a:off x="4286" y="427"/>
                  <a:ext cx="23" cy="90"/>
                </a:xfrm>
                <a:prstGeom prst="roundRect">
                  <a:avLst>
                    <a:gd name="adj" fmla="val 555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492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000" b="1">
                      <a:solidFill>
                        <a:srgbClr val="000000"/>
                      </a:solidFill>
                    </a:rPr>
                    <a:t> </a:t>
                  </a:r>
                </a:p>
              </p:txBody>
            </p:sp>
          </p:grpSp>
        </p:grpSp>
      </p:grpSp>
      <p:grpSp>
        <p:nvGrpSpPr>
          <p:cNvPr id="75786" name="Group 54"/>
          <p:cNvGrpSpPr>
            <a:grpSpLocks/>
          </p:cNvGrpSpPr>
          <p:nvPr/>
        </p:nvGrpSpPr>
        <p:grpSpPr bwMode="auto">
          <a:xfrm>
            <a:off x="7200900" y="677863"/>
            <a:ext cx="420688" cy="142875"/>
            <a:chOff x="4536" y="427"/>
            <a:chExt cx="265" cy="90"/>
          </a:xfrm>
        </p:grpSpPr>
        <p:sp>
          <p:nvSpPr>
            <p:cNvPr id="75902" name="AutoShape 55"/>
            <p:cNvSpPr>
              <a:spLocks noChangeArrowheads="1"/>
            </p:cNvSpPr>
            <p:nvPr/>
          </p:nvSpPr>
          <p:spPr bwMode="auto">
            <a:xfrm>
              <a:off x="4536" y="427"/>
              <a:ext cx="262" cy="91"/>
            </a:xfrm>
            <a:prstGeom prst="roundRect">
              <a:avLst>
                <a:gd name="adj" fmla="val 106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903" name="Group 56"/>
            <p:cNvGrpSpPr>
              <a:grpSpLocks/>
            </p:cNvGrpSpPr>
            <p:nvPr/>
          </p:nvGrpSpPr>
          <p:grpSpPr bwMode="auto">
            <a:xfrm>
              <a:off x="4536" y="427"/>
              <a:ext cx="265" cy="89"/>
              <a:chOff x="4536" y="427"/>
              <a:chExt cx="265" cy="89"/>
            </a:xfrm>
          </p:grpSpPr>
          <p:sp>
            <p:nvSpPr>
              <p:cNvPr id="75904" name="AutoShape 57"/>
              <p:cNvSpPr>
                <a:spLocks noChangeArrowheads="1"/>
              </p:cNvSpPr>
              <p:nvPr/>
            </p:nvSpPr>
            <p:spPr bwMode="auto">
              <a:xfrm>
                <a:off x="4536" y="427"/>
                <a:ext cx="261" cy="88"/>
              </a:xfrm>
              <a:prstGeom prst="roundRect">
                <a:avLst>
                  <a:gd name="adj" fmla="val 108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905" name="Group 58"/>
              <p:cNvGrpSpPr>
                <a:grpSpLocks/>
              </p:cNvGrpSpPr>
              <p:nvPr/>
            </p:nvGrpSpPr>
            <p:grpSpPr bwMode="auto">
              <a:xfrm>
                <a:off x="4536" y="427"/>
                <a:ext cx="265" cy="89"/>
                <a:chOff x="4536" y="427"/>
                <a:chExt cx="265" cy="89"/>
              </a:xfrm>
            </p:grpSpPr>
            <p:sp>
              <p:nvSpPr>
                <p:cNvPr id="75906" name="AutoShape 59"/>
                <p:cNvSpPr>
                  <a:spLocks noChangeArrowheads="1"/>
                </p:cNvSpPr>
                <p:nvPr/>
              </p:nvSpPr>
              <p:spPr bwMode="auto">
                <a:xfrm>
                  <a:off x="4536" y="427"/>
                  <a:ext cx="258" cy="85"/>
                </a:xfrm>
                <a:prstGeom prst="roundRect">
                  <a:avLst>
                    <a:gd name="adj" fmla="val 108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907" name="AutoShape 60"/>
                <p:cNvSpPr>
                  <a:spLocks noChangeArrowheads="1"/>
                </p:cNvSpPr>
                <p:nvPr/>
              </p:nvSpPr>
              <p:spPr bwMode="auto">
                <a:xfrm>
                  <a:off x="4536" y="427"/>
                  <a:ext cx="266" cy="90"/>
                </a:xfrm>
                <a:prstGeom prst="roundRect">
                  <a:avLst>
                    <a:gd name="adj" fmla="val 108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492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000" b="1">
                      <a:solidFill>
                        <a:srgbClr val="000000"/>
                      </a:solidFill>
                    </a:rPr>
                    <a:t>            </a:t>
                  </a:r>
                </a:p>
              </p:txBody>
            </p:sp>
          </p:grpSp>
        </p:grpSp>
      </p:grpSp>
      <p:grpSp>
        <p:nvGrpSpPr>
          <p:cNvPr id="75787" name="Group 61"/>
          <p:cNvGrpSpPr>
            <a:grpSpLocks/>
          </p:cNvGrpSpPr>
          <p:nvPr/>
        </p:nvGrpSpPr>
        <p:grpSpPr bwMode="auto">
          <a:xfrm>
            <a:off x="7620000" y="677863"/>
            <a:ext cx="34925" cy="142875"/>
            <a:chOff x="4800" y="427"/>
            <a:chExt cx="22" cy="90"/>
          </a:xfrm>
        </p:grpSpPr>
        <p:sp>
          <p:nvSpPr>
            <p:cNvPr id="75896" name="AutoShape 62"/>
            <p:cNvSpPr>
              <a:spLocks noChangeArrowheads="1"/>
            </p:cNvSpPr>
            <p:nvPr/>
          </p:nvSpPr>
          <p:spPr bwMode="auto">
            <a:xfrm>
              <a:off x="4800" y="427"/>
              <a:ext cx="20" cy="91"/>
            </a:xfrm>
            <a:prstGeom prst="roundRect">
              <a:avLst>
                <a:gd name="adj" fmla="val 500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897" name="Group 63"/>
            <p:cNvGrpSpPr>
              <a:grpSpLocks/>
            </p:cNvGrpSpPr>
            <p:nvPr/>
          </p:nvGrpSpPr>
          <p:grpSpPr bwMode="auto">
            <a:xfrm>
              <a:off x="4800" y="427"/>
              <a:ext cx="22" cy="89"/>
              <a:chOff x="4800" y="427"/>
              <a:chExt cx="22" cy="89"/>
            </a:xfrm>
          </p:grpSpPr>
          <p:sp>
            <p:nvSpPr>
              <p:cNvPr id="75898" name="AutoShape 64"/>
              <p:cNvSpPr>
                <a:spLocks noChangeArrowheads="1"/>
              </p:cNvSpPr>
              <p:nvPr/>
            </p:nvSpPr>
            <p:spPr bwMode="auto">
              <a:xfrm>
                <a:off x="4800" y="427"/>
                <a:ext cx="19" cy="88"/>
              </a:xfrm>
              <a:prstGeom prst="roundRect">
                <a:avLst>
                  <a:gd name="adj" fmla="val 555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899" name="Group 65"/>
              <p:cNvGrpSpPr>
                <a:grpSpLocks/>
              </p:cNvGrpSpPr>
              <p:nvPr/>
            </p:nvGrpSpPr>
            <p:grpSpPr bwMode="auto">
              <a:xfrm>
                <a:off x="4800" y="427"/>
                <a:ext cx="22" cy="89"/>
                <a:chOff x="4800" y="427"/>
                <a:chExt cx="22" cy="89"/>
              </a:xfrm>
            </p:grpSpPr>
            <p:sp>
              <p:nvSpPr>
                <p:cNvPr id="75900" name="AutoShape 66"/>
                <p:cNvSpPr>
                  <a:spLocks noChangeArrowheads="1"/>
                </p:cNvSpPr>
                <p:nvPr/>
              </p:nvSpPr>
              <p:spPr bwMode="auto">
                <a:xfrm>
                  <a:off x="4800" y="427"/>
                  <a:ext cx="17" cy="85"/>
                </a:xfrm>
                <a:prstGeom prst="roundRect">
                  <a:avLst>
                    <a:gd name="adj" fmla="val 555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901" name="AutoShape 67"/>
                <p:cNvSpPr>
                  <a:spLocks noChangeArrowheads="1"/>
                </p:cNvSpPr>
                <p:nvPr/>
              </p:nvSpPr>
              <p:spPr bwMode="auto">
                <a:xfrm>
                  <a:off x="4800" y="427"/>
                  <a:ext cx="23" cy="90"/>
                </a:xfrm>
                <a:prstGeom prst="roundRect">
                  <a:avLst>
                    <a:gd name="adj" fmla="val 555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49263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000" b="1">
                      <a:solidFill>
                        <a:srgbClr val="000000"/>
                      </a:solidFill>
                    </a:rPr>
                    <a:t> </a:t>
                  </a:r>
                </a:p>
              </p:txBody>
            </p:sp>
          </p:grpSp>
        </p:grpSp>
      </p:grpSp>
      <p:grpSp>
        <p:nvGrpSpPr>
          <p:cNvPr id="75788" name="Group 68"/>
          <p:cNvGrpSpPr>
            <a:grpSpLocks/>
          </p:cNvGrpSpPr>
          <p:nvPr/>
        </p:nvGrpSpPr>
        <p:grpSpPr bwMode="auto">
          <a:xfrm>
            <a:off x="5132388" y="690563"/>
            <a:ext cx="50800" cy="212725"/>
            <a:chOff x="3233" y="435"/>
            <a:chExt cx="32" cy="134"/>
          </a:xfrm>
        </p:grpSpPr>
        <p:sp>
          <p:nvSpPr>
            <p:cNvPr id="75890" name="AutoShape 69"/>
            <p:cNvSpPr>
              <a:spLocks noChangeArrowheads="1"/>
            </p:cNvSpPr>
            <p:nvPr/>
          </p:nvSpPr>
          <p:spPr bwMode="auto">
            <a:xfrm>
              <a:off x="3233" y="435"/>
              <a:ext cx="26" cy="132"/>
            </a:xfrm>
            <a:prstGeom prst="roundRect">
              <a:avLst>
                <a:gd name="adj" fmla="val 384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891" name="Group 70"/>
            <p:cNvGrpSpPr>
              <a:grpSpLocks/>
            </p:cNvGrpSpPr>
            <p:nvPr/>
          </p:nvGrpSpPr>
          <p:grpSpPr bwMode="auto">
            <a:xfrm>
              <a:off x="3233" y="435"/>
              <a:ext cx="32" cy="134"/>
              <a:chOff x="3233" y="435"/>
              <a:chExt cx="32" cy="134"/>
            </a:xfrm>
          </p:grpSpPr>
          <p:sp>
            <p:nvSpPr>
              <p:cNvPr id="75892" name="AutoShape 71"/>
              <p:cNvSpPr>
                <a:spLocks noChangeArrowheads="1"/>
              </p:cNvSpPr>
              <p:nvPr/>
            </p:nvSpPr>
            <p:spPr bwMode="auto">
              <a:xfrm>
                <a:off x="3233" y="435"/>
                <a:ext cx="25" cy="131"/>
              </a:xfrm>
              <a:prstGeom prst="roundRect">
                <a:avLst>
                  <a:gd name="adj" fmla="val 416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893" name="Group 72"/>
              <p:cNvGrpSpPr>
                <a:grpSpLocks/>
              </p:cNvGrpSpPr>
              <p:nvPr/>
            </p:nvGrpSpPr>
            <p:grpSpPr bwMode="auto">
              <a:xfrm>
                <a:off x="3233" y="435"/>
                <a:ext cx="32" cy="134"/>
                <a:chOff x="3233" y="435"/>
                <a:chExt cx="32" cy="134"/>
              </a:xfrm>
            </p:grpSpPr>
            <p:sp>
              <p:nvSpPr>
                <p:cNvPr id="75894" name="AutoShape 73"/>
                <p:cNvSpPr>
                  <a:spLocks noChangeArrowheads="1"/>
                </p:cNvSpPr>
                <p:nvPr/>
              </p:nvSpPr>
              <p:spPr bwMode="auto">
                <a:xfrm>
                  <a:off x="3233" y="435"/>
                  <a:ext cx="22" cy="128"/>
                </a:xfrm>
                <a:prstGeom prst="roundRect">
                  <a:avLst>
                    <a:gd name="adj" fmla="val 41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895" name="AutoShape 74"/>
                <p:cNvSpPr>
                  <a:spLocks noChangeArrowheads="1"/>
                </p:cNvSpPr>
                <p:nvPr/>
              </p:nvSpPr>
              <p:spPr bwMode="auto">
                <a:xfrm>
                  <a:off x="3233" y="435"/>
                  <a:ext cx="33" cy="135"/>
                </a:xfrm>
                <a:prstGeom prst="roundRect">
                  <a:avLst>
                    <a:gd name="adj" fmla="val 41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49263">
                    <a:buClr>
                      <a:srgbClr val="000000"/>
                    </a:buClr>
                    <a:buSzPct val="100000"/>
                    <a:buFont typeface="Humanst521 BT" pitchFamily="32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  <a:latin typeface="Humanst521 BT" pitchFamily="32" charset="0"/>
                    </a:rPr>
                    <a:t> </a:t>
                  </a:r>
                </a:p>
              </p:txBody>
            </p:sp>
          </p:grpSp>
        </p:grpSp>
      </p:grpSp>
      <p:grpSp>
        <p:nvGrpSpPr>
          <p:cNvPr id="75789" name="Group 75"/>
          <p:cNvGrpSpPr>
            <a:grpSpLocks/>
          </p:cNvGrpSpPr>
          <p:nvPr/>
        </p:nvGrpSpPr>
        <p:grpSpPr bwMode="auto">
          <a:xfrm>
            <a:off x="5518150" y="690563"/>
            <a:ext cx="554038" cy="212725"/>
            <a:chOff x="3476" y="435"/>
            <a:chExt cx="349" cy="134"/>
          </a:xfrm>
        </p:grpSpPr>
        <p:sp>
          <p:nvSpPr>
            <p:cNvPr id="75884" name="AutoShape 76"/>
            <p:cNvSpPr>
              <a:spLocks noChangeArrowheads="1"/>
            </p:cNvSpPr>
            <p:nvPr/>
          </p:nvSpPr>
          <p:spPr bwMode="auto">
            <a:xfrm>
              <a:off x="3476" y="435"/>
              <a:ext cx="306" cy="132"/>
            </a:xfrm>
            <a:prstGeom prst="roundRect">
              <a:avLst>
                <a:gd name="adj" fmla="val 75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885" name="Group 77"/>
            <p:cNvGrpSpPr>
              <a:grpSpLocks/>
            </p:cNvGrpSpPr>
            <p:nvPr/>
          </p:nvGrpSpPr>
          <p:grpSpPr bwMode="auto">
            <a:xfrm>
              <a:off x="3476" y="435"/>
              <a:ext cx="349" cy="134"/>
              <a:chOff x="3476" y="435"/>
              <a:chExt cx="349" cy="134"/>
            </a:xfrm>
          </p:grpSpPr>
          <p:sp>
            <p:nvSpPr>
              <p:cNvPr id="75886" name="AutoShape 78"/>
              <p:cNvSpPr>
                <a:spLocks noChangeArrowheads="1"/>
              </p:cNvSpPr>
              <p:nvPr/>
            </p:nvSpPr>
            <p:spPr bwMode="auto">
              <a:xfrm>
                <a:off x="3476" y="435"/>
                <a:ext cx="305" cy="131"/>
              </a:xfrm>
              <a:prstGeom prst="roundRect">
                <a:avLst>
                  <a:gd name="adj" fmla="val 76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887" name="Group 79"/>
              <p:cNvGrpSpPr>
                <a:grpSpLocks/>
              </p:cNvGrpSpPr>
              <p:nvPr/>
            </p:nvGrpSpPr>
            <p:grpSpPr bwMode="auto">
              <a:xfrm>
                <a:off x="3476" y="435"/>
                <a:ext cx="349" cy="134"/>
                <a:chOff x="3476" y="435"/>
                <a:chExt cx="349" cy="134"/>
              </a:xfrm>
            </p:grpSpPr>
            <p:sp>
              <p:nvSpPr>
                <p:cNvPr id="75888" name="AutoShape 80"/>
                <p:cNvSpPr>
                  <a:spLocks noChangeArrowheads="1"/>
                </p:cNvSpPr>
                <p:nvPr/>
              </p:nvSpPr>
              <p:spPr bwMode="auto">
                <a:xfrm>
                  <a:off x="3476" y="435"/>
                  <a:ext cx="302" cy="128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889" name="AutoShape 81"/>
                <p:cNvSpPr>
                  <a:spLocks noChangeArrowheads="1"/>
                </p:cNvSpPr>
                <p:nvPr/>
              </p:nvSpPr>
              <p:spPr bwMode="auto">
                <a:xfrm>
                  <a:off x="3476" y="435"/>
                  <a:ext cx="350" cy="135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49263">
                    <a:buClr>
                      <a:srgbClr val="000000"/>
                    </a:buClr>
                    <a:buSzPct val="100000"/>
                    <a:buFont typeface="Humanst521 BT" pitchFamily="32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  <a:latin typeface="Humanst521 BT" pitchFamily="32" charset="0"/>
                    </a:rPr>
                    <a:t>           </a:t>
                  </a:r>
                </a:p>
              </p:txBody>
            </p:sp>
          </p:grpSp>
        </p:grpSp>
      </p:grpSp>
      <p:grpSp>
        <p:nvGrpSpPr>
          <p:cNvPr id="75790" name="Group 82"/>
          <p:cNvGrpSpPr>
            <a:grpSpLocks/>
          </p:cNvGrpSpPr>
          <p:nvPr/>
        </p:nvGrpSpPr>
        <p:grpSpPr bwMode="auto">
          <a:xfrm>
            <a:off x="5903913" y="690563"/>
            <a:ext cx="50800" cy="212725"/>
            <a:chOff x="3719" y="435"/>
            <a:chExt cx="32" cy="134"/>
          </a:xfrm>
        </p:grpSpPr>
        <p:sp>
          <p:nvSpPr>
            <p:cNvPr id="75878" name="AutoShape 83"/>
            <p:cNvSpPr>
              <a:spLocks noChangeArrowheads="1"/>
            </p:cNvSpPr>
            <p:nvPr/>
          </p:nvSpPr>
          <p:spPr bwMode="auto">
            <a:xfrm>
              <a:off x="3719" y="435"/>
              <a:ext cx="26" cy="132"/>
            </a:xfrm>
            <a:prstGeom prst="roundRect">
              <a:avLst>
                <a:gd name="adj" fmla="val 384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879" name="Group 84"/>
            <p:cNvGrpSpPr>
              <a:grpSpLocks/>
            </p:cNvGrpSpPr>
            <p:nvPr/>
          </p:nvGrpSpPr>
          <p:grpSpPr bwMode="auto">
            <a:xfrm>
              <a:off x="3719" y="435"/>
              <a:ext cx="32" cy="134"/>
              <a:chOff x="3719" y="435"/>
              <a:chExt cx="32" cy="134"/>
            </a:xfrm>
          </p:grpSpPr>
          <p:sp>
            <p:nvSpPr>
              <p:cNvPr id="75880" name="AutoShape 85"/>
              <p:cNvSpPr>
                <a:spLocks noChangeArrowheads="1"/>
              </p:cNvSpPr>
              <p:nvPr/>
            </p:nvSpPr>
            <p:spPr bwMode="auto">
              <a:xfrm>
                <a:off x="3719" y="435"/>
                <a:ext cx="25" cy="131"/>
              </a:xfrm>
              <a:prstGeom prst="roundRect">
                <a:avLst>
                  <a:gd name="adj" fmla="val 416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881" name="Group 86"/>
              <p:cNvGrpSpPr>
                <a:grpSpLocks/>
              </p:cNvGrpSpPr>
              <p:nvPr/>
            </p:nvGrpSpPr>
            <p:grpSpPr bwMode="auto">
              <a:xfrm>
                <a:off x="3719" y="435"/>
                <a:ext cx="32" cy="134"/>
                <a:chOff x="3719" y="435"/>
                <a:chExt cx="32" cy="134"/>
              </a:xfrm>
            </p:grpSpPr>
            <p:sp>
              <p:nvSpPr>
                <p:cNvPr id="75882" name="AutoShape 87"/>
                <p:cNvSpPr>
                  <a:spLocks noChangeArrowheads="1"/>
                </p:cNvSpPr>
                <p:nvPr/>
              </p:nvSpPr>
              <p:spPr bwMode="auto">
                <a:xfrm>
                  <a:off x="3719" y="435"/>
                  <a:ext cx="24" cy="128"/>
                </a:xfrm>
                <a:prstGeom prst="roundRect">
                  <a:avLst>
                    <a:gd name="adj" fmla="val 41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883" name="AutoShape 88"/>
                <p:cNvSpPr>
                  <a:spLocks noChangeArrowheads="1"/>
                </p:cNvSpPr>
                <p:nvPr/>
              </p:nvSpPr>
              <p:spPr bwMode="auto">
                <a:xfrm>
                  <a:off x="3719" y="435"/>
                  <a:ext cx="33" cy="135"/>
                </a:xfrm>
                <a:prstGeom prst="roundRect">
                  <a:avLst>
                    <a:gd name="adj" fmla="val 41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49263">
                    <a:buClr>
                      <a:srgbClr val="000000"/>
                    </a:buClr>
                    <a:buSzPct val="100000"/>
                    <a:buFont typeface="Humanst521 BT" pitchFamily="32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  <a:latin typeface="Humanst521 BT" pitchFamily="32" charset="0"/>
                    </a:rPr>
                    <a:t> </a:t>
                  </a:r>
                </a:p>
              </p:txBody>
            </p:sp>
          </p:grpSp>
        </p:grpSp>
      </p:grpSp>
      <p:grpSp>
        <p:nvGrpSpPr>
          <p:cNvPr id="75791" name="Group 89"/>
          <p:cNvGrpSpPr>
            <a:grpSpLocks/>
          </p:cNvGrpSpPr>
          <p:nvPr/>
        </p:nvGrpSpPr>
        <p:grpSpPr bwMode="auto">
          <a:xfrm>
            <a:off x="6299200" y="690563"/>
            <a:ext cx="603250" cy="212725"/>
            <a:chOff x="3968" y="435"/>
            <a:chExt cx="380" cy="134"/>
          </a:xfrm>
        </p:grpSpPr>
        <p:sp>
          <p:nvSpPr>
            <p:cNvPr id="75872" name="AutoShape 90"/>
            <p:cNvSpPr>
              <a:spLocks noChangeArrowheads="1"/>
            </p:cNvSpPr>
            <p:nvPr/>
          </p:nvSpPr>
          <p:spPr bwMode="auto">
            <a:xfrm>
              <a:off x="3968" y="435"/>
              <a:ext cx="334" cy="132"/>
            </a:xfrm>
            <a:prstGeom prst="roundRect">
              <a:avLst>
                <a:gd name="adj" fmla="val 75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873" name="Group 91"/>
            <p:cNvGrpSpPr>
              <a:grpSpLocks/>
            </p:cNvGrpSpPr>
            <p:nvPr/>
          </p:nvGrpSpPr>
          <p:grpSpPr bwMode="auto">
            <a:xfrm>
              <a:off x="3968" y="435"/>
              <a:ext cx="380" cy="134"/>
              <a:chOff x="3968" y="435"/>
              <a:chExt cx="380" cy="134"/>
            </a:xfrm>
          </p:grpSpPr>
          <p:sp>
            <p:nvSpPr>
              <p:cNvPr id="75874" name="AutoShape 92"/>
              <p:cNvSpPr>
                <a:spLocks noChangeArrowheads="1"/>
              </p:cNvSpPr>
              <p:nvPr/>
            </p:nvSpPr>
            <p:spPr bwMode="auto">
              <a:xfrm>
                <a:off x="3968" y="435"/>
                <a:ext cx="333" cy="131"/>
              </a:xfrm>
              <a:prstGeom prst="roundRect">
                <a:avLst>
                  <a:gd name="adj" fmla="val 76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875" name="Group 93"/>
              <p:cNvGrpSpPr>
                <a:grpSpLocks/>
              </p:cNvGrpSpPr>
              <p:nvPr/>
            </p:nvGrpSpPr>
            <p:grpSpPr bwMode="auto">
              <a:xfrm>
                <a:off x="3968" y="435"/>
                <a:ext cx="380" cy="134"/>
                <a:chOff x="3968" y="435"/>
                <a:chExt cx="380" cy="134"/>
              </a:xfrm>
            </p:grpSpPr>
            <p:sp>
              <p:nvSpPr>
                <p:cNvPr id="75876" name="AutoShape 94"/>
                <p:cNvSpPr>
                  <a:spLocks noChangeArrowheads="1"/>
                </p:cNvSpPr>
                <p:nvPr/>
              </p:nvSpPr>
              <p:spPr bwMode="auto">
                <a:xfrm>
                  <a:off x="3968" y="435"/>
                  <a:ext cx="330" cy="128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877" name="AutoShape 95"/>
                <p:cNvSpPr>
                  <a:spLocks noChangeArrowheads="1"/>
                </p:cNvSpPr>
                <p:nvPr/>
              </p:nvSpPr>
              <p:spPr bwMode="auto">
                <a:xfrm>
                  <a:off x="3968" y="435"/>
                  <a:ext cx="381" cy="135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49263">
                    <a:buClr>
                      <a:srgbClr val="000000"/>
                    </a:buClr>
                    <a:buSzPct val="100000"/>
                    <a:buFont typeface="Humanst521 BT" pitchFamily="32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  <a:latin typeface="Humanst521 BT" pitchFamily="32" charset="0"/>
                    </a:rPr>
                    <a:t>            </a:t>
                  </a:r>
                </a:p>
              </p:txBody>
            </p:sp>
          </p:grpSp>
        </p:grpSp>
      </p:grpSp>
      <p:grpSp>
        <p:nvGrpSpPr>
          <p:cNvPr id="75792" name="Group 96"/>
          <p:cNvGrpSpPr>
            <a:grpSpLocks/>
          </p:cNvGrpSpPr>
          <p:nvPr/>
        </p:nvGrpSpPr>
        <p:grpSpPr bwMode="auto">
          <a:xfrm>
            <a:off x="6719888" y="690563"/>
            <a:ext cx="50800" cy="212725"/>
            <a:chOff x="4233" y="435"/>
            <a:chExt cx="32" cy="134"/>
          </a:xfrm>
        </p:grpSpPr>
        <p:sp>
          <p:nvSpPr>
            <p:cNvPr id="75866" name="AutoShape 97"/>
            <p:cNvSpPr>
              <a:spLocks noChangeArrowheads="1"/>
            </p:cNvSpPr>
            <p:nvPr/>
          </p:nvSpPr>
          <p:spPr bwMode="auto">
            <a:xfrm>
              <a:off x="4233" y="435"/>
              <a:ext cx="26" cy="132"/>
            </a:xfrm>
            <a:prstGeom prst="roundRect">
              <a:avLst>
                <a:gd name="adj" fmla="val 384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867" name="Group 98"/>
            <p:cNvGrpSpPr>
              <a:grpSpLocks/>
            </p:cNvGrpSpPr>
            <p:nvPr/>
          </p:nvGrpSpPr>
          <p:grpSpPr bwMode="auto">
            <a:xfrm>
              <a:off x="4233" y="435"/>
              <a:ext cx="32" cy="134"/>
              <a:chOff x="4233" y="435"/>
              <a:chExt cx="32" cy="134"/>
            </a:xfrm>
          </p:grpSpPr>
          <p:sp>
            <p:nvSpPr>
              <p:cNvPr id="75868" name="AutoShape 99"/>
              <p:cNvSpPr>
                <a:spLocks noChangeArrowheads="1"/>
              </p:cNvSpPr>
              <p:nvPr/>
            </p:nvSpPr>
            <p:spPr bwMode="auto">
              <a:xfrm>
                <a:off x="4233" y="435"/>
                <a:ext cx="25" cy="131"/>
              </a:xfrm>
              <a:prstGeom prst="roundRect">
                <a:avLst>
                  <a:gd name="adj" fmla="val 416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869" name="Group 100"/>
              <p:cNvGrpSpPr>
                <a:grpSpLocks/>
              </p:cNvGrpSpPr>
              <p:nvPr/>
            </p:nvGrpSpPr>
            <p:grpSpPr bwMode="auto">
              <a:xfrm>
                <a:off x="4233" y="435"/>
                <a:ext cx="32" cy="134"/>
                <a:chOff x="4233" y="435"/>
                <a:chExt cx="32" cy="134"/>
              </a:xfrm>
            </p:grpSpPr>
            <p:sp>
              <p:nvSpPr>
                <p:cNvPr id="75870" name="AutoShape 101"/>
                <p:cNvSpPr>
                  <a:spLocks noChangeArrowheads="1"/>
                </p:cNvSpPr>
                <p:nvPr/>
              </p:nvSpPr>
              <p:spPr bwMode="auto">
                <a:xfrm>
                  <a:off x="4233" y="435"/>
                  <a:ext cx="22" cy="128"/>
                </a:xfrm>
                <a:prstGeom prst="roundRect">
                  <a:avLst>
                    <a:gd name="adj" fmla="val 41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871" name="AutoShape 102"/>
                <p:cNvSpPr>
                  <a:spLocks noChangeArrowheads="1"/>
                </p:cNvSpPr>
                <p:nvPr/>
              </p:nvSpPr>
              <p:spPr bwMode="auto">
                <a:xfrm>
                  <a:off x="4233" y="435"/>
                  <a:ext cx="33" cy="135"/>
                </a:xfrm>
                <a:prstGeom prst="roundRect">
                  <a:avLst>
                    <a:gd name="adj" fmla="val 41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49263">
                    <a:buClr>
                      <a:srgbClr val="000000"/>
                    </a:buClr>
                    <a:buSzPct val="100000"/>
                    <a:buFont typeface="Humanst521 BT" pitchFamily="32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  <a:latin typeface="Humanst521 BT" pitchFamily="32" charset="0"/>
                    </a:rPr>
                    <a:t> </a:t>
                  </a:r>
                </a:p>
              </p:txBody>
            </p:sp>
          </p:grpSp>
        </p:grpSp>
      </p:grpSp>
      <p:grpSp>
        <p:nvGrpSpPr>
          <p:cNvPr id="75793" name="Group 103"/>
          <p:cNvGrpSpPr>
            <a:grpSpLocks/>
          </p:cNvGrpSpPr>
          <p:nvPr/>
        </p:nvGrpSpPr>
        <p:grpSpPr bwMode="auto">
          <a:xfrm>
            <a:off x="7100888" y="690563"/>
            <a:ext cx="352425" cy="212725"/>
            <a:chOff x="4473" y="435"/>
            <a:chExt cx="222" cy="134"/>
          </a:xfrm>
        </p:grpSpPr>
        <p:sp>
          <p:nvSpPr>
            <p:cNvPr id="75860" name="AutoShape 104"/>
            <p:cNvSpPr>
              <a:spLocks noChangeArrowheads="1"/>
            </p:cNvSpPr>
            <p:nvPr/>
          </p:nvSpPr>
          <p:spPr bwMode="auto">
            <a:xfrm>
              <a:off x="4473" y="435"/>
              <a:ext cx="194" cy="132"/>
            </a:xfrm>
            <a:prstGeom prst="roundRect">
              <a:avLst>
                <a:gd name="adj" fmla="val 75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861" name="Group 105"/>
            <p:cNvGrpSpPr>
              <a:grpSpLocks/>
            </p:cNvGrpSpPr>
            <p:nvPr/>
          </p:nvGrpSpPr>
          <p:grpSpPr bwMode="auto">
            <a:xfrm>
              <a:off x="4473" y="435"/>
              <a:ext cx="222" cy="134"/>
              <a:chOff x="4473" y="435"/>
              <a:chExt cx="222" cy="134"/>
            </a:xfrm>
          </p:grpSpPr>
          <p:sp>
            <p:nvSpPr>
              <p:cNvPr id="75862" name="AutoShape 106"/>
              <p:cNvSpPr>
                <a:spLocks noChangeArrowheads="1"/>
              </p:cNvSpPr>
              <p:nvPr/>
            </p:nvSpPr>
            <p:spPr bwMode="auto">
              <a:xfrm>
                <a:off x="4473" y="435"/>
                <a:ext cx="193" cy="131"/>
              </a:xfrm>
              <a:prstGeom prst="roundRect">
                <a:avLst>
                  <a:gd name="adj" fmla="val 76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863" name="Group 107"/>
              <p:cNvGrpSpPr>
                <a:grpSpLocks/>
              </p:cNvGrpSpPr>
              <p:nvPr/>
            </p:nvGrpSpPr>
            <p:grpSpPr bwMode="auto">
              <a:xfrm>
                <a:off x="4473" y="435"/>
                <a:ext cx="222" cy="134"/>
                <a:chOff x="4473" y="435"/>
                <a:chExt cx="222" cy="134"/>
              </a:xfrm>
            </p:grpSpPr>
            <p:sp>
              <p:nvSpPr>
                <p:cNvPr id="75864" name="AutoShape 108"/>
                <p:cNvSpPr>
                  <a:spLocks noChangeArrowheads="1"/>
                </p:cNvSpPr>
                <p:nvPr/>
              </p:nvSpPr>
              <p:spPr bwMode="auto">
                <a:xfrm>
                  <a:off x="4473" y="435"/>
                  <a:ext cx="190" cy="128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865" name="AutoShape 109"/>
                <p:cNvSpPr>
                  <a:spLocks noChangeArrowheads="1"/>
                </p:cNvSpPr>
                <p:nvPr/>
              </p:nvSpPr>
              <p:spPr bwMode="auto">
                <a:xfrm>
                  <a:off x="4473" y="435"/>
                  <a:ext cx="223" cy="135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49263">
                    <a:buClr>
                      <a:srgbClr val="000000"/>
                    </a:buClr>
                    <a:buSzPct val="100000"/>
                    <a:buFont typeface="Humanst521 BT" pitchFamily="32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  <a:latin typeface="Humanst521 BT" pitchFamily="32" charset="0"/>
                    </a:rPr>
                    <a:t>       </a:t>
                  </a:r>
                </a:p>
              </p:txBody>
            </p:sp>
          </p:grpSp>
        </p:grpSp>
      </p:grpSp>
      <p:grpSp>
        <p:nvGrpSpPr>
          <p:cNvPr id="75794" name="Group 110"/>
          <p:cNvGrpSpPr>
            <a:grpSpLocks/>
          </p:cNvGrpSpPr>
          <p:nvPr/>
        </p:nvGrpSpPr>
        <p:grpSpPr bwMode="auto">
          <a:xfrm>
            <a:off x="7346950" y="690563"/>
            <a:ext cx="50800" cy="212725"/>
            <a:chOff x="4628" y="435"/>
            <a:chExt cx="32" cy="134"/>
          </a:xfrm>
        </p:grpSpPr>
        <p:sp>
          <p:nvSpPr>
            <p:cNvPr id="75854" name="AutoShape 111"/>
            <p:cNvSpPr>
              <a:spLocks noChangeArrowheads="1"/>
            </p:cNvSpPr>
            <p:nvPr/>
          </p:nvSpPr>
          <p:spPr bwMode="auto">
            <a:xfrm>
              <a:off x="4628" y="435"/>
              <a:ext cx="26" cy="132"/>
            </a:xfrm>
            <a:prstGeom prst="roundRect">
              <a:avLst>
                <a:gd name="adj" fmla="val 384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855" name="Group 112"/>
            <p:cNvGrpSpPr>
              <a:grpSpLocks/>
            </p:cNvGrpSpPr>
            <p:nvPr/>
          </p:nvGrpSpPr>
          <p:grpSpPr bwMode="auto">
            <a:xfrm>
              <a:off x="4628" y="435"/>
              <a:ext cx="32" cy="134"/>
              <a:chOff x="4628" y="435"/>
              <a:chExt cx="32" cy="134"/>
            </a:xfrm>
          </p:grpSpPr>
          <p:sp>
            <p:nvSpPr>
              <p:cNvPr id="75856" name="AutoShape 113"/>
              <p:cNvSpPr>
                <a:spLocks noChangeArrowheads="1"/>
              </p:cNvSpPr>
              <p:nvPr/>
            </p:nvSpPr>
            <p:spPr bwMode="auto">
              <a:xfrm>
                <a:off x="4628" y="435"/>
                <a:ext cx="25" cy="131"/>
              </a:xfrm>
              <a:prstGeom prst="roundRect">
                <a:avLst>
                  <a:gd name="adj" fmla="val 416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857" name="Group 114"/>
              <p:cNvGrpSpPr>
                <a:grpSpLocks/>
              </p:cNvGrpSpPr>
              <p:nvPr/>
            </p:nvGrpSpPr>
            <p:grpSpPr bwMode="auto">
              <a:xfrm>
                <a:off x="4628" y="435"/>
                <a:ext cx="32" cy="134"/>
                <a:chOff x="4628" y="435"/>
                <a:chExt cx="32" cy="134"/>
              </a:xfrm>
            </p:grpSpPr>
            <p:sp>
              <p:nvSpPr>
                <p:cNvPr id="75858" name="AutoShape 115"/>
                <p:cNvSpPr>
                  <a:spLocks noChangeArrowheads="1"/>
                </p:cNvSpPr>
                <p:nvPr/>
              </p:nvSpPr>
              <p:spPr bwMode="auto">
                <a:xfrm>
                  <a:off x="4628" y="435"/>
                  <a:ext cx="22" cy="128"/>
                </a:xfrm>
                <a:prstGeom prst="roundRect">
                  <a:avLst>
                    <a:gd name="adj" fmla="val 41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859" name="AutoShape 116"/>
                <p:cNvSpPr>
                  <a:spLocks noChangeArrowheads="1"/>
                </p:cNvSpPr>
                <p:nvPr/>
              </p:nvSpPr>
              <p:spPr bwMode="auto">
                <a:xfrm>
                  <a:off x="4628" y="435"/>
                  <a:ext cx="33" cy="135"/>
                </a:xfrm>
                <a:prstGeom prst="roundRect">
                  <a:avLst>
                    <a:gd name="adj" fmla="val 41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49263">
                    <a:buClr>
                      <a:srgbClr val="000000"/>
                    </a:buClr>
                    <a:buSzPct val="100000"/>
                    <a:buFont typeface="Humanst521 BT" pitchFamily="32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  <a:latin typeface="Humanst521 BT" pitchFamily="32" charset="0"/>
                    </a:rPr>
                    <a:t> </a:t>
                  </a:r>
                </a:p>
              </p:txBody>
            </p:sp>
          </p:grpSp>
        </p:grpSp>
      </p:grpSp>
      <p:grpSp>
        <p:nvGrpSpPr>
          <p:cNvPr id="75795" name="Group 117"/>
          <p:cNvGrpSpPr>
            <a:grpSpLocks/>
          </p:cNvGrpSpPr>
          <p:nvPr/>
        </p:nvGrpSpPr>
        <p:grpSpPr bwMode="auto">
          <a:xfrm>
            <a:off x="7742238" y="690563"/>
            <a:ext cx="352425" cy="212725"/>
            <a:chOff x="4877" y="435"/>
            <a:chExt cx="222" cy="134"/>
          </a:xfrm>
        </p:grpSpPr>
        <p:sp>
          <p:nvSpPr>
            <p:cNvPr id="75848" name="AutoShape 118"/>
            <p:cNvSpPr>
              <a:spLocks noChangeArrowheads="1"/>
            </p:cNvSpPr>
            <p:nvPr/>
          </p:nvSpPr>
          <p:spPr bwMode="auto">
            <a:xfrm>
              <a:off x="4877" y="435"/>
              <a:ext cx="194" cy="132"/>
            </a:xfrm>
            <a:prstGeom prst="roundRect">
              <a:avLst>
                <a:gd name="adj" fmla="val 75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849" name="Group 119"/>
            <p:cNvGrpSpPr>
              <a:grpSpLocks/>
            </p:cNvGrpSpPr>
            <p:nvPr/>
          </p:nvGrpSpPr>
          <p:grpSpPr bwMode="auto">
            <a:xfrm>
              <a:off x="4877" y="435"/>
              <a:ext cx="222" cy="134"/>
              <a:chOff x="4877" y="435"/>
              <a:chExt cx="222" cy="134"/>
            </a:xfrm>
          </p:grpSpPr>
          <p:sp>
            <p:nvSpPr>
              <p:cNvPr id="75850" name="AutoShape 120"/>
              <p:cNvSpPr>
                <a:spLocks noChangeArrowheads="1"/>
              </p:cNvSpPr>
              <p:nvPr/>
            </p:nvSpPr>
            <p:spPr bwMode="auto">
              <a:xfrm>
                <a:off x="4877" y="435"/>
                <a:ext cx="193" cy="131"/>
              </a:xfrm>
              <a:prstGeom prst="roundRect">
                <a:avLst>
                  <a:gd name="adj" fmla="val 76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851" name="Group 121"/>
              <p:cNvGrpSpPr>
                <a:grpSpLocks/>
              </p:cNvGrpSpPr>
              <p:nvPr/>
            </p:nvGrpSpPr>
            <p:grpSpPr bwMode="auto">
              <a:xfrm>
                <a:off x="4877" y="435"/>
                <a:ext cx="222" cy="134"/>
                <a:chOff x="4877" y="435"/>
                <a:chExt cx="222" cy="134"/>
              </a:xfrm>
            </p:grpSpPr>
            <p:sp>
              <p:nvSpPr>
                <p:cNvPr id="75852" name="AutoShape 122"/>
                <p:cNvSpPr>
                  <a:spLocks noChangeArrowheads="1"/>
                </p:cNvSpPr>
                <p:nvPr/>
              </p:nvSpPr>
              <p:spPr bwMode="auto">
                <a:xfrm>
                  <a:off x="4877" y="435"/>
                  <a:ext cx="190" cy="128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853" name="AutoShape 123"/>
                <p:cNvSpPr>
                  <a:spLocks noChangeArrowheads="1"/>
                </p:cNvSpPr>
                <p:nvPr/>
              </p:nvSpPr>
              <p:spPr bwMode="auto">
                <a:xfrm>
                  <a:off x="4877" y="435"/>
                  <a:ext cx="223" cy="135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49263">
                    <a:buClr>
                      <a:srgbClr val="000000"/>
                    </a:buClr>
                    <a:buSzPct val="100000"/>
                    <a:buFont typeface="Humanst521 BT" pitchFamily="32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  <a:latin typeface="Humanst521 BT" pitchFamily="32" charset="0"/>
                    </a:rPr>
                    <a:t>       </a:t>
                  </a:r>
                </a:p>
              </p:txBody>
            </p:sp>
          </p:grpSp>
        </p:grpSp>
      </p:grpSp>
      <p:grpSp>
        <p:nvGrpSpPr>
          <p:cNvPr id="75796" name="Group 124"/>
          <p:cNvGrpSpPr>
            <a:grpSpLocks/>
          </p:cNvGrpSpPr>
          <p:nvPr/>
        </p:nvGrpSpPr>
        <p:grpSpPr bwMode="auto">
          <a:xfrm>
            <a:off x="7988300" y="690563"/>
            <a:ext cx="50800" cy="212725"/>
            <a:chOff x="5032" y="435"/>
            <a:chExt cx="32" cy="134"/>
          </a:xfrm>
        </p:grpSpPr>
        <p:sp>
          <p:nvSpPr>
            <p:cNvPr id="75842" name="AutoShape 125"/>
            <p:cNvSpPr>
              <a:spLocks noChangeArrowheads="1"/>
            </p:cNvSpPr>
            <p:nvPr/>
          </p:nvSpPr>
          <p:spPr bwMode="auto">
            <a:xfrm>
              <a:off x="5032" y="435"/>
              <a:ext cx="26" cy="132"/>
            </a:xfrm>
            <a:prstGeom prst="roundRect">
              <a:avLst>
                <a:gd name="adj" fmla="val 384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843" name="Group 126"/>
            <p:cNvGrpSpPr>
              <a:grpSpLocks/>
            </p:cNvGrpSpPr>
            <p:nvPr/>
          </p:nvGrpSpPr>
          <p:grpSpPr bwMode="auto">
            <a:xfrm>
              <a:off x="5032" y="435"/>
              <a:ext cx="32" cy="134"/>
              <a:chOff x="5032" y="435"/>
              <a:chExt cx="32" cy="134"/>
            </a:xfrm>
          </p:grpSpPr>
          <p:sp>
            <p:nvSpPr>
              <p:cNvPr id="75844" name="AutoShape 127"/>
              <p:cNvSpPr>
                <a:spLocks noChangeArrowheads="1"/>
              </p:cNvSpPr>
              <p:nvPr/>
            </p:nvSpPr>
            <p:spPr bwMode="auto">
              <a:xfrm>
                <a:off x="5032" y="435"/>
                <a:ext cx="25" cy="131"/>
              </a:xfrm>
              <a:prstGeom prst="roundRect">
                <a:avLst>
                  <a:gd name="adj" fmla="val 416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845" name="Group 128"/>
              <p:cNvGrpSpPr>
                <a:grpSpLocks/>
              </p:cNvGrpSpPr>
              <p:nvPr/>
            </p:nvGrpSpPr>
            <p:grpSpPr bwMode="auto">
              <a:xfrm>
                <a:off x="5032" y="435"/>
                <a:ext cx="32" cy="134"/>
                <a:chOff x="5032" y="435"/>
                <a:chExt cx="32" cy="134"/>
              </a:xfrm>
            </p:grpSpPr>
            <p:sp>
              <p:nvSpPr>
                <p:cNvPr id="75846" name="AutoShape 129"/>
                <p:cNvSpPr>
                  <a:spLocks noChangeArrowheads="1"/>
                </p:cNvSpPr>
                <p:nvPr/>
              </p:nvSpPr>
              <p:spPr bwMode="auto">
                <a:xfrm>
                  <a:off x="5032" y="435"/>
                  <a:ext cx="24" cy="128"/>
                </a:xfrm>
                <a:prstGeom prst="roundRect">
                  <a:avLst>
                    <a:gd name="adj" fmla="val 41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847" name="AutoShape 130"/>
                <p:cNvSpPr>
                  <a:spLocks noChangeArrowheads="1"/>
                </p:cNvSpPr>
                <p:nvPr/>
              </p:nvSpPr>
              <p:spPr bwMode="auto">
                <a:xfrm>
                  <a:off x="5032" y="435"/>
                  <a:ext cx="33" cy="135"/>
                </a:xfrm>
                <a:prstGeom prst="roundRect">
                  <a:avLst>
                    <a:gd name="adj" fmla="val 416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49263">
                    <a:buClr>
                      <a:srgbClr val="000000"/>
                    </a:buClr>
                    <a:buSzPct val="100000"/>
                    <a:buFont typeface="Humanst521 BT" pitchFamily="32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  <a:latin typeface="Humanst521 BT" pitchFamily="32" charset="0"/>
                    </a:rPr>
                    <a:t> </a:t>
                  </a:r>
                </a:p>
              </p:txBody>
            </p:sp>
          </p:grpSp>
        </p:grpSp>
      </p:grpSp>
      <p:grpSp>
        <p:nvGrpSpPr>
          <p:cNvPr id="75797" name="Group 131"/>
          <p:cNvGrpSpPr>
            <a:grpSpLocks/>
          </p:cNvGrpSpPr>
          <p:nvPr/>
        </p:nvGrpSpPr>
        <p:grpSpPr bwMode="auto">
          <a:xfrm>
            <a:off x="6394450" y="1744663"/>
            <a:ext cx="2740025" cy="273050"/>
            <a:chOff x="4028" y="1099"/>
            <a:chExt cx="1726" cy="172"/>
          </a:xfrm>
        </p:grpSpPr>
        <p:sp>
          <p:nvSpPr>
            <p:cNvPr id="75836" name="AutoShape 132"/>
            <p:cNvSpPr>
              <a:spLocks noChangeArrowheads="1"/>
            </p:cNvSpPr>
            <p:nvPr/>
          </p:nvSpPr>
          <p:spPr bwMode="auto">
            <a:xfrm>
              <a:off x="4028" y="1099"/>
              <a:ext cx="1727" cy="171"/>
            </a:xfrm>
            <a:prstGeom prst="roundRect">
              <a:avLst>
                <a:gd name="adj" fmla="val 58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837" name="Group 133"/>
            <p:cNvGrpSpPr>
              <a:grpSpLocks/>
            </p:cNvGrpSpPr>
            <p:nvPr/>
          </p:nvGrpSpPr>
          <p:grpSpPr bwMode="auto">
            <a:xfrm>
              <a:off x="4028" y="1099"/>
              <a:ext cx="1723" cy="172"/>
              <a:chOff x="4028" y="1099"/>
              <a:chExt cx="1723" cy="172"/>
            </a:xfrm>
          </p:grpSpPr>
          <p:sp>
            <p:nvSpPr>
              <p:cNvPr id="75838" name="AutoShape 134"/>
              <p:cNvSpPr>
                <a:spLocks noChangeArrowheads="1"/>
              </p:cNvSpPr>
              <p:nvPr/>
            </p:nvSpPr>
            <p:spPr bwMode="auto">
              <a:xfrm>
                <a:off x="4028" y="1099"/>
                <a:ext cx="1724" cy="170"/>
              </a:xfrm>
              <a:prstGeom prst="roundRect">
                <a:avLst>
                  <a:gd name="adj" fmla="val 588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839" name="Group 135"/>
              <p:cNvGrpSpPr>
                <a:grpSpLocks/>
              </p:cNvGrpSpPr>
              <p:nvPr/>
            </p:nvGrpSpPr>
            <p:grpSpPr bwMode="auto">
              <a:xfrm>
                <a:off x="4028" y="1099"/>
                <a:ext cx="1721" cy="172"/>
                <a:chOff x="4028" y="1099"/>
                <a:chExt cx="1721" cy="172"/>
              </a:xfrm>
            </p:grpSpPr>
            <p:sp>
              <p:nvSpPr>
                <p:cNvPr id="75840" name="AutoShape 136"/>
                <p:cNvSpPr>
                  <a:spLocks noChangeArrowheads="1"/>
                </p:cNvSpPr>
                <p:nvPr/>
              </p:nvSpPr>
              <p:spPr bwMode="auto">
                <a:xfrm>
                  <a:off x="4028" y="1099"/>
                  <a:ext cx="1720" cy="167"/>
                </a:xfrm>
                <a:prstGeom prst="roundRect">
                  <a:avLst>
                    <a:gd name="adj" fmla="val 588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841" name="AutoShape 137"/>
                <p:cNvSpPr>
                  <a:spLocks noChangeArrowheads="1"/>
                </p:cNvSpPr>
                <p:nvPr/>
              </p:nvSpPr>
              <p:spPr bwMode="auto">
                <a:xfrm>
                  <a:off x="5604" y="1099"/>
                  <a:ext cx="146" cy="173"/>
                </a:xfrm>
                <a:prstGeom prst="roundRect">
                  <a:avLst>
                    <a:gd name="adj" fmla="val 588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75798" name="Group 138"/>
          <p:cNvGrpSpPr>
            <a:grpSpLocks/>
          </p:cNvGrpSpPr>
          <p:nvPr/>
        </p:nvGrpSpPr>
        <p:grpSpPr bwMode="auto">
          <a:xfrm>
            <a:off x="1489075" y="6002338"/>
            <a:ext cx="379413" cy="209550"/>
            <a:chOff x="938" y="3781"/>
            <a:chExt cx="239" cy="132"/>
          </a:xfrm>
        </p:grpSpPr>
        <p:sp>
          <p:nvSpPr>
            <p:cNvPr id="75830" name="AutoShape 139"/>
            <p:cNvSpPr>
              <a:spLocks noChangeArrowheads="1"/>
            </p:cNvSpPr>
            <p:nvPr/>
          </p:nvSpPr>
          <p:spPr bwMode="auto">
            <a:xfrm>
              <a:off x="938" y="3781"/>
              <a:ext cx="240" cy="132"/>
            </a:xfrm>
            <a:prstGeom prst="roundRect">
              <a:avLst>
                <a:gd name="adj" fmla="val 75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831" name="Group 140"/>
            <p:cNvGrpSpPr>
              <a:grpSpLocks/>
            </p:cNvGrpSpPr>
            <p:nvPr/>
          </p:nvGrpSpPr>
          <p:grpSpPr bwMode="auto">
            <a:xfrm>
              <a:off x="938" y="3781"/>
              <a:ext cx="236" cy="132"/>
              <a:chOff x="938" y="3781"/>
              <a:chExt cx="236" cy="132"/>
            </a:xfrm>
          </p:grpSpPr>
          <p:sp>
            <p:nvSpPr>
              <p:cNvPr id="75832" name="AutoShape 141"/>
              <p:cNvSpPr>
                <a:spLocks noChangeArrowheads="1"/>
              </p:cNvSpPr>
              <p:nvPr/>
            </p:nvSpPr>
            <p:spPr bwMode="auto">
              <a:xfrm>
                <a:off x="938" y="3781"/>
                <a:ext cx="237" cy="131"/>
              </a:xfrm>
              <a:prstGeom prst="roundRect">
                <a:avLst>
                  <a:gd name="adj" fmla="val 76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833" name="Group 142"/>
              <p:cNvGrpSpPr>
                <a:grpSpLocks/>
              </p:cNvGrpSpPr>
              <p:nvPr/>
            </p:nvGrpSpPr>
            <p:grpSpPr bwMode="auto">
              <a:xfrm>
                <a:off x="938" y="3781"/>
                <a:ext cx="233" cy="132"/>
                <a:chOff x="938" y="3781"/>
                <a:chExt cx="233" cy="132"/>
              </a:xfrm>
            </p:grpSpPr>
            <p:sp>
              <p:nvSpPr>
                <p:cNvPr id="75834" name="AutoShape 143"/>
                <p:cNvSpPr>
                  <a:spLocks noChangeArrowheads="1"/>
                </p:cNvSpPr>
                <p:nvPr/>
              </p:nvSpPr>
              <p:spPr bwMode="auto">
                <a:xfrm>
                  <a:off x="938" y="3781"/>
                  <a:ext cx="234" cy="128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835" name="AutoShape 144"/>
                <p:cNvSpPr>
                  <a:spLocks noChangeArrowheads="1"/>
                </p:cNvSpPr>
                <p:nvPr/>
              </p:nvSpPr>
              <p:spPr bwMode="auto">
                <a:xfrm>
                  <a:off x="938" y="3781"/>
                  <a:ext cx="61" cy="133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75799" name="Group 145"/>
          <p:cNvGrpSpPr>
            <a:grpSpLocks/>
          </p:cNvGrpSpPr>
          <p:nvPr/>
        </p:nvGrpSpPr>
        <p:grpSpPr bwMode="auto">
          <a:xfrm>
            <a:off x="3136900" y="6002338"/>
            <a:ext cx="379413" cy="209550"/>
            <a:chOff x="1976" y="3781"/>
            <a:chExt cx="239" cy="132"/>
          </a:xfrm>
        </p:grpSpPr>
        <p:sp>
          <p:nvSpPr>
            <p:cNvPr id="75824" name="AutoShape 146"/>
            <p:cNvSpPr>
              <a:spLocks noChangeArrowheads="1"/>
            </p:cNvSpPr>
            <p:nvPr/>
          </p:nvSpPr>
          <p:spPr bwMode="auto">
            <a:xfrm>
              <a:off x="1976" y="3781"/>
              <a:ext cx="240" cy="132"/>
            </a:xfrm>
            <a:prstGeom prst="roundRect">
              <a:avLst>
                <a:gd name="adj" fmla="val 75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825" name="Group 147"/>
            <p:cNvGrpSpPr>
              <a:grpSpLocks/>
            </p:cNvGrpSpPr>
            <p:nvPr/>
          </p:nvGrpSpPr>
          <p:grpSpPr bwMode="auto">
            <a:xfrm>
              <a:off x="1976" y="3781"/>
              <a:ext cx="236" cy="132"/>
              <a:chOff x="1976" y="3781"/>
              <a:chExt cx="236" cy="132"/>
            </a:xfrm>
          </p:grpSpPr>
          <p:sp>
            <p:nvSpPr>
              <p:cNvPr id="75826" name="AutoShape 148"/>
              <p:cNvSpPr>
                <a:spLocks noChangeArrowheads="1"/>
              </p:cNvSpPr>
              <p:nvPr/>
            </p:nvSpPr>
            <p:spPr bwMode="auto">
              <a:xfrm>
                <a:off x="1976" y="3781"/>
                <a:ext cx="237" cy="131"/>
              </a:xfrm>
              <a:prstGeom prst="roundRect">
                <a:avLst>
                  <a:gd name="adj" fmla="val 76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827" name="Group 149"/>
              <p:cNvGrpSpPr>
                <a:grpSpLocks/>
              </p:cNvGrpSpPr>
              <p:nvPr/>
            </p:nvGrpSpPr>
            <p:grpSpPr bwMode="auto">
              <a:xfrm>
                <a:off x="1976" y="3781"/>
                <a:ext cx="233" cy="132"/>
                <a:chOff x="1976" y="3781"/>
                <a:chExt cx="233" cy="132"/>
              </a:xfrm>
            </p:grpSpPr>
            <p:sp>
              <p:nvSpPr>
                <p:cNvPr id="75828" name="AutoShape 150"/>
                <p:cNvSpPr>
                  <a:spLocks noChangeArrowheads="1"/>
                </p:cNvSpPr>
                <p:nvPr/>
              </p:nvSpPr>
              <p:spPr bwMode="auto">
                <a:xfrm>
                  <a:off x="1976" y="3781"/>
                  <a:ext cx="234" cy="128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829" name="AutoShape 151"/>
                <p:cNvSpPr>
                  <a:spLocks noChangeArrowheads="1"/>
                </p:cNvSpPr>
                <p:nvPr/>
              </p:nvSpPr>
              <p:spPr bwMode="auto">
                <a:xfrm>
                  <a:off x="1976" y="3781"/>
                  <a:ext cx="61" cy="133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75800" name="Group 152"/>
          <p:cNvGrpSpPr>
            <a:grpSpLocks/>
          </p:cNvGrpSpPr>
          <p:nvPr/>
        </p:nvGrpSpPr>
        <p:grpSpPr bwMode="auto">
          <a:xfrm>
            <a:off x="4786313" y="6002338"/>
            <a:ext cx="379412" cy="209550"/>
            <a:chOff x="3015" y="3781"/>
            <a:chExt cx="239" cy="132"/>
          </a:xfrm>
        </p:grpSpPr>
        <p:sp>
          <p:nvSpPr>
            <p:cNvPr id="75818" name="AutoShape 153"/>
            <p:cNvSpPr>
              <a:spLocks noChangeArrowheads="1"/>
            </p:cNvSpPr>
            <p:nvPr/>
          </p:nvSpPr>
          <p:spPr bwMode="auto">
            <a:xfrm>
              <a:off x="3015" y="3781"/>
              <a:ext cx="240" cy="132"/>
            </a:xfrm>
            <a:prstGeom prst="roundRect">
              <a:avLst>
                <a:gd name="adj" fmla="val 75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819" name="Group 154"/>
            <p:cNvGrpSpPr>
              <a:grpSpLocks/>
            </p:cNvGrpSpPr>
            <p:nvPr/>
          </p:nvGrpSpPr>
          <p:grpSpPr bwMode="auto">
            <a:xfrm>
              <a:off x="3015" y="3781"/>
              <a:ext cx="236" cy="132"/>
              <a:chOff x="3015" y="3781"/>
              <a:chExt cx="236" cy="132"/>
            </a:xfrm>
          </p:grpSpPr>
          <p:sp>
            <p:nvSpPr>
              <p:cNvPr id="75820" name="AutoShape 155"/>
              <p:cNvSpPr>
                <a:spLocks noChangeArrowheads="1"/>
              </p:cNvSpPr>
              <p:nvPr/>
            </p:nvSpPr>
            <p:spPr bwMode="auto">
              <a:xfrm>
                <a:off x="3015" y="3781"/>
                <a:ext cx="237" cy="131"/>
              </a:xfrm>
              <a:prstGeom prst="roundRect">
                <a:avLst>
                  <a:gd name="adj" fmla="val 76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821" name="Group 156"/>
              <p:cNvGrpSpPr>
                <a:grpSpLocks/>
              </p:cNvGrpSpPr>
              <p:nvPr/>
            </p:nvGrpSpPr>
            <p:grpSpPr bwMode="auto">
              <a:xfrm>
                <a:off x="3015" y="3781"/>
                <a:ext cx="233" cy="132"/>
                <a:chOff x="3015" y="3781"/>
                <a:chExt cx="233" cy="132"/>
              </a:xfrm>
            </p:grpSpPr>
            <p:sp>
              <p:nvSpPr>
                <p:cNvPr id="75822" name="AutoShape 157"/>
                <p:cNvSpPr>
                  <a:spLocks noChangeArrowheads="1"/>
                </p:cNvSpPr>
                <p:nvPr/>
              </p:nvSpPr>
              <p:spPr bwMode="auto">
                <a:xfrm>
                  <a:off x="3015" y="3781"/>
                  <a:ext cx="234" cy="128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823" name="AutoShape 158"/>
                <p:cNvSpPr>
                  <a:spLocks noChangeArrowheads="1"/>
                </p:cNvSpPr>
                <p:nvPr/>
              </p:nvSpPr>
              <p:spPr bwMode="auto">
                <a:xfrm>
                  <a:off x="3015" y="3781"/>
                  <a:ext cx="61" cy="133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75801" name="Group 159"/>
          <p:cNvGrpSpPr>
            <a:grpSpLocks/>
          </p:cNvGrpSpPr>
          <p:nvPr/>
        </p:nvGrpSpPr>
        <p:grpSpPr bwMode="auto">
          <a:xfrm>
            <a:off x="6424613" y="6002338"/>
            <a:ext cx="379412" cy="209550"/>
            <a:chOff x="4047" y="3781"/>
            <a:chExt cx="239" cy="132"/>
          </a:xfrm>
        </p:grpSpPr>
        <p:sp>
          <p:nvSpPr>
            <p:cNvPr id="75812" name="AutoShape 160"/>
            <p:cNvSpPr>
              <a:spLocks noChangeArrowheads="1"/>
            </p:cNvSpPr>
            <p:nvPr/>
          </p:nvSpPr>
          <p:spPr bwMode="auto">
            <a:xfrm>
              <a:off x="4047" y="3781"/>
              <a:ext cx="240" cy="132"/>
            </a:xfrm>
            <a:prstGeom prst="roundRect">
              <a:avLst>
                <a:gd name="adj" fmla="val 75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813" name="Group 161"/>
            <p:cNvGrpSpPr>
              <a:grpSpLocks/>
            </p:cNvGrpSpPr>
            <p:nvPr/>
          </p:nvGrpSpPr>
          <p:grpSpPr bwMode="auto">
            <a:xfrm>
              <a:off x="4047" y="3781"/>
              <a:ext cx="236" cy="132"/>
              <a:chOff x="4047" y="3781"/>
              <a:chExt cx="236" cy="132"/>
            </a:xfrm>
          </p:grpSpPr>
          <p:sp>
            <p:nvSpPr>
              <p:cNvPr id="75814" name="AutoShape 162"/>
              <p:cNvSpPr>
                <a:spLocks noChangeArrowheads="1"/>
              </p:cNvSpPr>
              <p:nvPr/>
            </p:nvSpPr>
            <p:spPr bwMode="auto">
              <a:xfrm>
                <a:off x="4047" y="3781"/>
                <a:ext cx="237" cy="131"/>
              </a:xfrm>
              <a:prstGeom prst="roundRect">
                <a:avLst>
                  <a:gd name="adj" fmla="val 76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815" name="Group 163"/>
              <p:cNvGrpSpPr>
                <a:grpSpLocks/>
              </p:cNvGrpSpPr>
              <p:nvPr/>
            </p:nvGrpSpPr>
            <p:grpSpPr bwMode="auto">
              <a:xfrm>
                <a:off x="4047" y="3781"/>
                <a:ext cx="233" cy="132"/>
                <a:chOff x="4047" y="3781"/>
                <a:chExt cx="233" cy="132"/>
              </a:xfrm>
            </p:grpSpPr>
            <p:sp>
              <p:nvSpPr>
                <p:cNvPr id="75816" name="AutoShape 164"/>
                <p:cNvSpPr>
                  <a:spLocks noChangeArrowheads="1"/>
                </p:cNvSpPr>
                <p:nvPr/>
              </p:nvSpPr>
              <p:spPr bwMode="auto">
                <a:xfrm>
                  <a:off x="4047" y="3781"/>
                  <a:ext cx="234" cy="128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817" name="AutoShape 165"/>
                <p:cNvSpPr>
                  <a:spLocks noChangeArrowheads="1"/>
                </p:cNvSpPr>
                <p:nvPr/>
              </p:nvSpPr>
              <p:spPr bwMode="auto">
                <a:xfrm>
                  <a:off x="4047" y="3781"/>
                  <a:ext cx="61" cy="133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75802" name="Group 166"/>
          <p:cNvGrpSpPr>
            <a:grpSpLocks/>
          </p:cNvGrpSpPr>
          <p:nvPr/>
        </p:nvGrpSpPr>
        <p:grpSpPr bwMode="auto">
          <a:xfrm>
            <a:off x="8459788" y="6002338"/>
            <a:ext cx="214312" cy="209550"/>
            <a:chOff x="5329" y="3781"/>
            <a:chExt cx="135" cy="132"/>
          </a:xfrm>
        </p:grpSpPr>
        <p:sp>
          <p:nvSpPr>
            <p:cNvPr id="75806" name="AutoShape 167"/>
            <p:cNvSpPr>
              <a:spLocks noChangeArrowheads="1"/>
            </p:cNvSpPr>
            <p:nvPr/>
          </p:nvSpPr>
          <p:spPr bwMode="auto">
            <a:xfrm>
              <a:off x="5329" y="3781"/>
              <a:ext cx="63" cy="132"/>
            </a:xfrm>
            <a:prstGeom prst="roundRect">
              <a:avLst>
                <a:gd name="adj" fmla="val 75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75807" name="Group 168"/>
            <p:cNvGrpSpPr>
              <a:grpSpLocks/>
            </p:cNvGrpSpPr>
            <p:nvPr/>
          </p:nvGrpSpPr>
          <p:grpSpPr bwMode="auto">
            <a:xfrm>
              <a:off x="5329" y="3781"/>
              <a:ext cx="135" cy="132"/>
              <a:chOff x="5329" y="3781"/>
              <a:chExt cx="135" cy="132"/>
            </a:xfrm>
          </p:grpSpPr>
          <p:sp>
            <p:nvSpPr>
              <p:cNvPr id="75808" name="AutoShape 169"/>
              <p:cNvSpPr>
                <a:spLocks noChangeArrowheads="1"/>
              </p:cNvSpPr>
              <p:nvPr/>
            </p:nvSpPr>
            <p:spPr bwMode="auto">
              <a:xfrm>
                <a:off x="5329" y="3781"/>
                <a:ext cx="63" cy="131"/>
              </a:xfrm>
              <a:prstGeom prst="roundRect">
                <a:avLst>
                  <a:gd name="adj" fmla="val 76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75809" name="Group 170"/>
              <p:cNvGrpSpPr>
                <a:grpSpLocks/>
              </p:cNvGrpSpPr>
              <p:nvPr/>
            </p:nvGrpSpPr>
            <p:grpSpPr bwMode="auto">
              <a:xfrm>
                <a:off x="5329" y="3781"/>
                <a:ext cx="135" cy="132"/>
                <a:chOff x="5329" y="3781"/>
                <a:chExt cx="135" cy="132"/>
              </a:xfrm>
            </p:grpSpPr>
            <p:sp>
              <p:nvSpPr>
                <p:cNvPr id="75810" name="AutoShape 171"/>
                <p:cNvSpPr>
                  <a:spLocks noChangeArrowheads="1"/>
                </p:cNvSpPr>
                <p:nvPr/>
              </p:nvSpPr>
              <p:spPr bwMode="auto">
                <a:xfrm>
                  <a:off x="5329" y="3781"/>
                  <a:ext cx="63" cy="128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811" name="AutoShape 172"/>
                <p:cNvSpPr>
                  <a:spLocks noChangeArrowheads="1"/>
                </p:cNvSpPr>
                <p:nvPr/>
              </p:nvSpPr>
              <p:spPr bwMode="auto">
                <a:xfrm>
                  <a:off x="5329" y="3781"/>
                  <a:ext cx="136" cy="133"/>
                </a:xfrm>
                <a:prstGeom prst="roundRect">
                  <a:avLst>
                    <a:gd name="adj" fmla="val 76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pic>
        <p:nvPicPr>
          <p:cNvPr id="75803" name="Picture 1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3" y="1052513"/>
            <a:ext cx="9144000" cy="5805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5804" name="Text Box 175"/>
          <p:cNvSpPr txBox="1">
            <a:spLocks noChangeArrowheads="1"/>
          </p:cNvSpPr>
          <p:nvPr/>
        </p:nvSpPr>
        <p:spPr bwMode="auto">
          <a:xfrm>
            <a:off x="539750" y="6394450"/>
            <a:ext cx="3095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>
                <a:solidFill>
                  <a:srgbClr val="008000"/>
                </a:solidFill>
              </a:rPr>
              <a:t>Fonte: MCT/Sec. Executiva</a:t>
            </a:r>
          </a:p>
        </p:txBody>
      </p:sp>
      <p:sp>
        <p:nvSpPr>
          <p:cNvPr id="75805" name="AutoShape 17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497638"/>
            <a:ext cx="755650" cy="360362"/>
          </a:xfrm>
          <a:prstGeom prst="actionButtonReturn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/>
            </a:r>
            <a:br>
              <a:rPr lang="pt-BR" sz="4000" smtClean="0"/>
            </a:br>
            <a:r>
              <a:rPr lang="pt-BR" smtClean="0"/>
              <a:t>Cadeia de valor da inovação:</a:t>
            </a:r>
            <a:r>
              <a:rPr lang="pt-BR" sz="4000" smtClean="0"/>
              <a:t/>
            </a:r>
            <a:br>
              <a:rPr lang="pt-BR" sz="4000" smtClean="0"/>
            </a:br>
            <a:r>
              <a:rPr lang="pt-BR" sz="4000" smtClean="0"/>
              <a:t>preliminares</a:t>
            </a:r>
            <a:br>
              <a:rPr lang="pt-BR" sz="4000" smtClean="0"/>
            </a:br>
            <a:endParaRPr lang="pt-BR" sz="4000" smtClean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7325"/>
            <a:ext cx="9144000" cy="5400675"/>
          </a:xfrm>
        </p:spPr>
        <p:txBody>
          <a:bodyPr/>
          <a:lstStyle/>
          <a:p>
            <a:pPr eaLnBrk="1" hangingPunct="1"/>
            <a:r>
              <a:rPr lang="pt-BR" sz="2400" smtClean="0"/>
              <a:t>Inovação: muito mais do que alta tecnologia...  </a:t>
            </a:r>
          </a:p>
          <a:p>
            <a:pPr lvl="1" eaLnBrk="1" hangingPunct="1"/>
            <a:r>
              <a:rPr lang="pt-BR" sz="2000" smtClean="0"/>
              <a:t>Produto</a:t>
            </a:r>
          </a:p>
          <a:p>
            <a:pPr lvl="1" eaLnBrk="1" hangingPunct="1"/>
            <a:r>
              <a:rPr lang="pt-BR" sz="2000" smtClean="0"/>
              <a:t>Processo </a:t>
            </a:r>
          </a:p>
          <a:p>
            <a:pPr lvl="1" eaLnBrk="1" hangingPunct="1"/>
            <a:r>
              <a:rPr lang="pt-BR" sz="2000" smtClean="0"/>
              <a:t>Organização e gestão</a:t>
            </a:r>
          </a:p>
          <a:p>
            <a:pPr lvl="1" eaLnBrk="1" hangingPunct="1"/>
            <a:r>
              <a:rPr lang="pt-BR" sz="2000" smtClean="0"/>
              <a:t>Marca </a:t>
            </a:r>
          </a:p>
          <a:p>
            <a:pPr eaLnBrk="1" hangingPunct="1">
              <a:spcBef>
                <a:spcPct val="45000"/>
              </a:spcBef>
            </a:pPr>
            <a:r>
              <a:rPr lang="pt-BR" sz="2400" smtClean="0">
                <a:solidFill>
                  <a:srgbClr val="CC0066"/>
                </a:solidFill>
              </a:rPr>
              <a:t>P&amp;D + inovação organizacional </a:t>
            </a:r>
            <a:r>
              <a:rPr lang="pt-BR" sz="2400" smtClean="0">
                <a:solidFill>
                  <a:srgbClr val="CC0066"/>
                </a:solidFill>
                <a:sym typeface="Wingdings" pitchFamily="2" charset="2"/>
              </a:rPr>
              <a:t> melhores desempenhos entre empresas dinamarquesas</a:t>
            </a:r>
            <a:endParaRPr lang="pt-BR" sz="1600" smtClean="0"/>
          </a:p>
          <a:p>
            <a:pPr eaLnBrk="1" hangingPunct="1">
              <a:spcBef>
                <a:spcPct val="45000"/>
              </a:spcBef>
            </a:pPr>
            <a:r>
              <a:rPr lang="pt-BR" sz="2400" smtClean="0"/>
              <a:t>Centralização x descentralização de P&amp;D</a:t>
            </a:r>
          </a:p>
          <a:p>
            <a:pPr lvl="1" eaLnBrk="1" hangingPunct="1"/>
            <a:r>
              <a:rPr lang="pt-BR" sz="2000" smtClean="0"/>
              <a:t>Fracasso do conceito de carro mundial</a:t>
            </a:r>
          </a:p>
          <a:p>
            <a:pPr lvl="1" eaLnBrk="1" hangingPunct="1"/>
            <a:r>
              <a:rPr lang="pt-BR" sz="2000" smtClean="0"/>
              <a:t>Busca de P,D&amp;E 24 horas (TNCs de soft, auto etc.)</a:t>
            </a:r>
          </a:p>
          <a:p>
            <a:pPr lvl="1" eaLnBrk="1" hangingPunct="1"/>
            <a:r>
              <a:rPr lang="pt-BR" sz="2000" smtClean="0">
                <a:solidFill>
                  <a:srgbClr val="CC0066"/>
                </a:solidFill>
              </a:rPr>
              <a:t>Autonomia favorece desenvolvimento de inovações de ruptura</a:t>
            </a:r>
          </a:p>
          <a:p>
            <a:pPr lvl="1" eaLnBrk="1" hangingPunct="1"/>
            <a:r>
              <a:rPr lang="pt-BR" sz="2000" smtClean="0"/>
              <a:t>Fornecedores têm dificuldade para gerir sua cadeia (</a:t>
            </a:r>
            <a:r>
              <a:rPr lang="pt-BR" sz="1400" smtClean="0"/>
              <a:t>escala, competência etc.)</a:t>
            </a:r>
            <a:endParaRPr lang="pt-BR" sz="700" smtClean="0"/>
          </a:p>
          <a:p>
            <a:pPr lvl="1" eaLnBrk="1" hangingPunct="1"/>
            <a:r>
              <a:rPr lang="pt-BR" sz="2000" smtClean="0"/>
              <a:t>Parcerias, contratos com ICTs, </a:t>
            </a:r>
            <a:r>
              <a:rPr lang="pt-BR" sz="2000" i="1" smtClean="0"/>
              <a:t>open innovation</a:t>
            </a:r>
            <a:r>
              <a:rPr lang="pt-BR" sz="2000" smtClean="0"/>
              <a:t> </a:t>
            </a:r>
          </a:p>
          <a:p>
            <a:pPr lvl="1" eaLnBrk="1" hangingPunct="1">
              <a:buFontTx/>
              <a:buNone/>
            </a:pPr>
            <a:r>
              <a:rPr lang="pt-BR" sz="4400" smtClean="0"/>
              <a:t> 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3563938" y="1739900"/>
            <a:ext cx="48244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SzPct val="70000"/>
              <a:buFontTx/>
              <a:buBlip>
                <a:blip r:embed="rId2"/>
              </a:buBlip>
            </a:pPr>
            <a:r>
              <a:rPr lang="pt-BR" sz="2000">
                <a:solidFill>
                  <a:srgbClr val="0000FF"/>
                </a:solidFill>
              </a:rPr>
              <a:t>  Distribuição</a:t>
            </a:r>
          </a:p>
          <a:p>
            <a:pPr lvl="1">
              <a:spcBef>
                <a:spcPct val="20000"/>
              </a:spcBef>
              <a:buSzPct val="70000"/>
              <a:buFontTx/>
              <a:buBlip>
                <a:blip r:embed="rId2"/>
              </a:buBlip>
            </a:pPr>
            <a:r>
              <a:rPr lang="pt-BR" sz="2000">
                <a:solidFill>
                  <a:srgbClr val="0000FF"/>
                </a:solidFill>
              </a:rPr>
              <a:t>  Usos alternativos (ex.: </a:t>
            </a:r>
            <a:r>
              <a:rPr lang="pt-BR" sz="2000" i="1">
                <a:solidFill>
                  <a:srgbClr val="0000FF"/>
                </a:solidFill>
              </a:rPr>
              <a:t>post it</a:t>
            </a:r>
            <a:r>
              <a:rPr lang="pt-BR" sz="2000">
                <a:solidFill>
                  <a:srgbClr val="0000FF"/>
                </a:solidFill>
              </a:rPr>
              <a:t>)</a:t>
            </a:r>
          </a:p>
          <a:p>
            <a:pPr lvl="1">
              <a:spcBef>
                <a:spcPct val="20000"/>
              </a:spcBef>
              <a:buSzPct val="70000"/>
              <a:buFontTx/>
              <a:buBlip>
                <a:blip r:embed="rId2"/>
              </a:buBlip>
            </a:pPr>
            <a:r>
              <a:rPr lang="pt-BR" sz="2000">
                <a:solidFill>
                  <a:srgbClr val="0000FF"/>
                </a:solidFill>
              </a:rPr>
              <a:t>  Pacote de serviços </a:t>
            </a:r>
          </a:p>
          <a:p>
            <a:pPr lvl="1">
              <a:spcBef>
                <a:spcPct val="20000"/>
              </a:spcBef>
              <a:buSzPct val="70000"/>
              <a:buFontTx/>
              <a:buBlip>
                <a:blip r:embed="rId2"/>
              </a:buBlip>
            </a:pPr>
            <a:r>
              <a:rPr lang="pt-BR" sz="2000">
                <a:solidFill>
                  <a:srgbClr val="0000FF"/>
                </a:solidFill>
              </a:rPr>
              <a:t>  Valor de serviço</a:t>
            </a:r>
          </a:p>
          <a:p>
            <a:pPr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3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3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  <p:bldP spid="1331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Cadeia de Valor da Inovação</a:t>
            </a:r>
            <a:br>
              <a:rPr lang="pt-BR" sz="4000" smtClean="0"/>
            </a:br>
            <a:r>
              <a:rPr lang="pt-BR" sz="2400" smtClean="0"/>
              <a:t>Hansen e Birkinshaw (2007)</a:t>
            </a:r>
          </a:p>
        </p:txBody>
      </p:sp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9144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7200"/>
            <a:ext cx="9324975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98438"/>
            <a:ext cx="7921625" cy="854075"/>
          </a:xfrm>
        </p:spPr>
        <p:txBody>
          <a:bodyPr/>
          <a:lstStyle/>
          <a:p>
            <a:r>
              <a:rPr lang="pt-BR" smtClean="0"/>
              <a:t> Cadeia de valor da inovação</a:t>
            </a:r>
            <a:br>
              <a:rPr lang="pt-BR" smtClean="0"/>
            </a:br>
            <a:r>
              <a:rPr lang="pt-BR" smtClean="0"/>
              <a:t> </a:t>
            </a:r>
            <a:r>
              <a:rPr lang="pt-BR" sz="2800" smtClean="0"/>
              <a:t>Modelo de</a:t>
            </a:r>
            <a:r>
              <a:rPr lang="pt-BR" smtClean="0"/>
              <a:t> </a:t>
            </a:r>
            <a:r>
              <a:rPr lang="pt-BR" sz="2800" smtClean="0"/>
              <a:t>Hansen e Birkinshaw</a:t>
            </a: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611188" y="6237288"/>
            <a:ext cx="5761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28588" y="6496050"/>
            <a:ext cx="4752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>
                <a:solidFill>
                  <a:srgbClr val="0033CC"/>
                </a:solidFill>
              </a:rPr>
              <a:t>HANSEN &amp; BIRKINSHAW. The innovation value chain, </a:t>
            </a:r>
            <a:r>
              <a:rPr lang="pt-BR" sz="1000" i="1">
                <a:solidFill>
                  <a:srgbClr val="0033CC"/>
                </a:solidFill>
              </a:rPr>
              <a:t>HBR</a:t>
            </a:r>
            <a:r>
              <a:rPr lang="pt-BR" sz="1000">
                <a:solidFill>
                  <a:srgbClr val="0033CC"/>
                </a:solidFill>
              </a:rPr>
              <a:t>, Julho 2007.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23850" y="1484313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413"/>
            <a:ext cx="91440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Cadeia de Valor da Inovação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8964613" cy="5040313"/>
          </a:xfrm>
        </p:spPr>
        <p:txBody>
          <a:bodyPr/>
          <a:lstStyle/>
          <a:p>
            <a:pPr eaLnBrk="1" hangingPunct="1"/>
            <a:r>
              <a:rPr lang="pt-BR" sz="2800" smtClean="0"/>
              <a:t>Empresas são diferentes, projetos idem</a:t>
            </a:r>
          </a:p>
          <a:p>
            <a:pPr eaLnBrk="1" hangingPunct="1"/>
            <a:r>
              <a:rPr lang="pt-BR" sz="2800" smtClean="0"/>
              <a:t>Nem todas as empresas que inovam têm P&amp;D constante e estruturado</a:t>
            </a:r>
          </a:p>
          <a:p>
            <a:pPr lvl="1" eaLnBrk="1" hangingPunct="1"/>
            <a:r>
              <a:rPr lang="pt-BR" sz="2400" smtClean="0"/>
              <a:t>Inovação não é função apenas de P,D&amp;E</a:t>
            </a:r>
          </a:p>
          <a:p>
            <a:pPr eaLnBrk="1" hangingPunct="1"/>
            <a:r>
              <a:rPr lang="pt-BR" sz="2800" smtClean="0"/>
              <a:t>Literatura aponta “qualidade da organização” como fator diferencial para inovação</a:t>
            </a:r>
          </a:p>
          <a:p>
            <a:pPr eaLnBrk="1" hangingPunct="1"/>
            <a:r>
              <a:rPr lang="pt-BR" sz="2800" smtClean="0"/>
              <a:t>Nem tudo que é novo para o mercado é ruptura de mercado, pode ser substituto </a:t>
            </a:r>
            <a:r>
              <a:rPr lang="pt-BR" sz="2000" smtClean="0"/>
              <a:t>(ex.: lâmpadas ‘eletrônicas’)</a:t>
            </a:r>
          </a:p>
          <a:p>
            <a:pPr eaLnBrk="1" hangingPunct="1"/>
            <a:r>
              <a:rPr lang="pt-BR" sz="2800" smtClean="0"/>
              <a:t>Projetos de ruptura e incrementais têm processo, organização e critérios de gestão diferentes</a:t>
            </a:r>
          </a:p>
          <a:p>
            <a:pPr eaLnBrk="1" hangingPunct="1">
              <a:buFontTx/>
              <a:buNone/>
            </a:pPr>
            <a:endParaRPr lang="pt-BR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Mario Sergio Salerno</a:t>
            </a:r>
            <a:r>
              <a:rPr lang="pt-BR" smtClean="0">
                <a:solidFill>
                  <a:schemeClr val="tx1"/>
                </a:solidFill>
              </a:rPr>
              <a:t>     </a:t>
            </a:r>
            <a:r>
              <a:rPr lang="pt-BR" smtClean="0">
                <a:solidFill>
                  <a:schemeClr val="bg2"/>
                </a:solidFill>
              </a:rPr>
              <a:t>Escola Politécnica da USP – Depto Eng</a:t>
            </a:r>
            <a:r>
              <a:rPr lang="pt-BR" baseline="30000" smtClean="0">
                <a:solidFill>
                  <a:schemeClr val="bg2"/>
                </a:solidFill>
              </a:rPr>
              <a:t>a</a:t>
            </a:r>
            <a:r>
              <a:rPr lang="pt-BR" smtClean="0">
                <a:solidFill>
                  <a:schemeClr val="bg2"/>
                </a:solidFill>
              </a:rPr>
              <a:t> de Produção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172450" cy="649287"/>
          </a:xfrm>
        </p:spPr>
        <p:txBody>
          <a:bodyPr/>
          <a:lstStyle/>
          <a:p>
            <a:pPr eaLnBrk="1" hangingPunct="1"/>
            <a:r>
              <a:rPr lang="pt-BR" sz="4000" smtClean="0"/>
              <a:t>Contingências / Parâmetros</a:t>
            </a:r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4875"/>
            <a:ext cx="4286250" cy="5808663"/>
          </a:xfrm>
        </p:spPr>
        <p:txBody>
          <a:bodyPr/>
          <a:lstStyle/>
          <a:p>
            <a:pPr marL="274638" indent="-274638" eaLnBrk="1" hangingPunct="1">
              <a:buClr>
                <a:srgbClr val="993300"/>
              </a:buClr>
              <a:buSzTx/>
              <a:buFontTx/>
              <a:buAutoNum type="arabicParenR"/>
            </a:pPr>
            <a:r>
              <a:rPr lang="pt-BR" sz="2400" b="1" i="1" smtClean="0">
                <a:solidFill>
                  <a:srgbClr val="993300"/>
                </a:solidFill>
              </a:rPr>
              <a:t>Ciclo de vida do produto </a:t>
            </a:r>
            <a:r>
              <a:rPr lang="pt-BR" sz="1800" smtClean="0"/>
              <a:t/>
            </a:r>
            <a:br>
              <a:rPr lang="pt-BR" sz="1800" smtClean="0"/>
            </a:br>
            <a:r>
              <a:rPr lang="pt-BR" sz="1800" smtClean="0"/>
              <a:t>Carro </a:t>
            </a:r>
            <a:r>
              <a:rPr lang="pt-BR" sz="1800" smtClean="0">
                <a:latin typeface="Times New Roman" pitchFamily="18" charset="0"/>
              </a:rPr>
              <a:t>≠ </a:t>
            </a:r>
            <a:r>
              <a:rPr lang="pt-BR" sz="1800" smtClean="0"/>
              <a:t>moda</a:t>
            </a:r>
            <a:endParaRPr lang="pt-BR" sz="1800" i="1" smtClean="0"/>
          </a:p>
          <a:p>
            <a:pPr marL="274638" indent="-274638" eaLnBrk="1" hangingPunct="1">
              <a:buClr>
                <a:srgbClr val="993300"/>
              </a:buClr>
              <a:buSzTx/>
              <a:buFontTx/>
              <a:buAutoNum type="arabicParenR"/>
            </a:pPr>
            <a:r>
              <a:rPr lang="pt-BR" sz="2400" b="1" i="1" smtClean="0">
                <a:solidFill>
                  <a:srgbClr val="993300"/>
                </a:solidFill>
              </a:rPr>
              <a:t>Tipo de conhecimento hegemônico e grau de sua codificação </a:t>
            </a:r>
            <a:br>
              <a:rPr lang="pt-BR" sz="2400" b="1" i="1" smtClean="0">
                <a:solidFill>
                  <a:srgbClr val="993300"/>
                </a:solidFill>
              </a:rPr>
            </a:br>
            <a:r>
              <a:rPr lang="pt-BR" sz="1800" smtClean="0"/>
              <a:t>Científico x prático</a:t>
            </a:r>
            <a:br>
              <a:rPr lang="pt-BR" sz="1800" smtClean="0"/>
            </a:br>
            <a:r>
              <a:rPr lang="pt-BR" sz="1800" smtClean="0"/>
              <a:t>Codificado x tácito </a:t>
            </a:r>
          </a:p>
          <a:p>
            <a:pPr marL="274638" indent="-274638" eaLnBrk="1" hangingPunct="1">
              <a:buClr>
                <a:srgbClr val="993300"/>
              </a:buClr>
              <a:buSzTx/>
              <a:buFontTx/>
              <a:buAutoNum type="arabicParenR"/>
            </a:pPr>
            <a:r>
              <a:rPr lang="pt-BR" sz="2400" b="1" i="1" smtClean="0">
                <a:solidFill>
                  <a:srgbClr val="993300"/>
                </a:solidFill>
              </a:rPr>
              <a:t>Características do mercado </a:t>
            </a:r>
            <a:br>
              <a:rPr lang="pt-BR" sz="2400" b="1" i="1" smtClean="0">
                <a:solidFill>
                  <a:srgbClr val="993300"/>
                </a:solidFill>
              </a:rPr>
            </a:br>
            <a:r>
              <a:rPr lang="pt-BR" sz="1800" smtClean="0"/>
              <a:t>Alguns produtos são realmente novos, (não substitutivos), outros não  Diferenciação:</a:t>
            </a:r>
            <a:br>
              <a:rPr lang="pt-BR" sz="1800" smtClean="0"/>
            </a:br>
            <a:r>
              <a:rPr lang="pt-BR" sz="1800" smtClean="0"/>
              <a:t>   a) Mercado maduro</a:t>
            </a:r>
            <a:br>
              <a:rPr lang="pt-BR" sz="1800" smtClean="0"/>
            </a:br>
            <a:r>
              <a:rPr lang="pt-BR" sz="1800" smtClean="0"/>
              <a:t>   b) Em formação / em mutação</a:t>
            </a:r>
            <a:br>
              <a:rPr lang="pt-BR" sz="1800" smtClean="0"/>
            </a:br>
            <a:r>
              <a:rPr lang="pt-BR" sz="1800" smtClean="0"/>
              <a:t>   c) Inexistente</a:t>
            </a:r>
          </a:p>
          <a:p>
            <a:pPr marL="274638" indent="-274638" eaLnBrk="1" hangingPunct="1">
              <a:buClr>
                <a:srgbClr val="993300"/>
              </a:buClr>
              <a:buSzTx/>
              <a:buFontTx/>
              <a:buAutoNum type="arabicParenR"/>
            </a:pPr>
            <a:r>
              <a:rPr lang="pt-BR" sz="2400" b="1" i="1" smtClean="0">
                <a:solidFill>
                  <a:srgbClr val="993300"/>
                </a:solidFill>
              </a:rPr>
              <a:t>Dispêndio total do projeto</a:t>
            </a:r>
            <a:endParaRPr lang="pt-BR" sz="1700" i="1" smtClean="0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91025" y="942975"/>
            <a:ext cx="4714875" cy="6143625"/>
          </a:xfrm>
        </p:spPr>
        <p:txBody>
          <a:bodyPr/>
          <a:lstStyle/>
          <a:p>
            <a:pPr marL="533400" indent="-533400" eaLnBrk="1" hangingPunct="1">
              <a:buClr>
                <a:srgbClr val="993300"/>
              </a:buClr>
              <a:buSzTx/>
              <a:buFontTx/>
              <a:buNone/>
              <a:defRPr/>
            </a:pPr>
            <a:r>
              <a:rPr lang="pt-BR" sz="2400" b="1" i="1" dirty="0" smtClean="0">
                <a:solidFill>
                  <a:srgbClr val="993300"/>
                </a:solidFill>
              </a:rPr>
              <a:t>5) Trajetória tecnológica </a:t>
            </a:r>
            <a:br>
              <a:rPr lang="pt-BR" sz="2400" b="1" i="1" dirty="0" smtClean="0">
                <a:solidFill>
                  <a:srgbClr val="993300"/>
                </a:solidFill>
              </a:rPr>
            </a:br>
            <a:r>
              <a:rPr lang="pt-BR" sz="1800" b="1" i="1" dirty="0" smtClean="0">
                <a:solidFill>
                  <a:srgbClr val="993300"/>
                </a:solidFill>
              </a:rPr>
              <a:t>Ruptura </a:t>
            </a:r>
            <a:r>
              <a:rPr lang="pt-BR" sz="1800" b="1" i="1" dirty="0" err="1" smtClean="0">
                <a:solidFill>
                  <a:srgbClr val="993300"/>
                </a:solidFill>
              </a:rPr>
              <a:t>tecn</a:t>
            </a:r>
            <a:r>
              <a:rPr lang="pt-BR" sz="1800" b="1" i="1" dirty="0" smtClean="0">
                <a:solidFill>
                  <a:srgbClr val="993300"/>
                </a:solidFill>
              </a:rPr>
              <a:t> </a:t>
            </a:r>
            <a:r>
              <a:rPr lang="pt-BR" sz="1800" b="1" i="1" dirty="0" smtClean="0">
                <a:solidFill>
                  <a:srgbClr val="993300"/>
                </a:solidFill>
                <a:latin typeface="Times New Roman" pitchFamily="18" charset="0"/>
              </a:rPr>
              <a:t>≠ </a:t>
            </a:r>
            <a:r>
              <a:rPr lang="pt-BR" sz="1800" b="1" i="1" dirty="0" smtClean="0">
                <a:solidFill>
                  <a:srgbClr val="993300"/>
                </a:solidFill>
              </a:rPr>
              <a:t>ruptura de mercado</a:t>
            </a:r>
            <a:endParaRPr lang="pt-BR" sz="2000" b="1" i="1" dirty="0" smtClean="0">
              <a:solidFill>
                <a:srgbClr val="993300"/>
              </a:solidFill>
            </a:endParaRPr>
          </a:p>
          <a:p>
            <a:pPr marL="533400" indent="-533400" eaLnBrk="1" hangingPunct="1">
              <a:buClr>
                <a:schemeClr val="accent2"/>
              </a:buClr>
              <a:buSzTx/>
              <a:buFontTx/>
              <a:buNone/>
              <a:defRPr/>
            </a:pPr>
            <a:r>
              <a:rPr lang="pt-BR" sz="1600" dirty="0" smtClean="0"/>
              <a:t>	</a:t>
            </a:r>
            <a:r>
              <a:rPr lang="pt-BR" sz="1800" dirty="0" smtClean="0"/>
              <a:t>a) Tecnologias maduras </a:t>
            </a:r>
            <a:br>
              <a:rPr lang="pt-BR" sz="1800" dirty="0" smtClean="0"/>
            </a:br>
            <a:r>
              <a:rPr lang="pt-BR" sz="1800" dirty="0" smtClean="0"/>
              <a:t>b) Adaptação tecnologias conhecidas</a:t>
            </a:r>
            <a:br>
              <a:rPr lang="pt-BR" sz="1800" dirty="0" smtClean="0"/>
            </a:br>
            <a:r>
              <a:rPr lang="pt-BR" sz="1800" dirty="0" smtClean="0"/>
              <a:t>c) Integração de tecnologias nascentes </a:t>
            </a:r>
            <a:br>
              <a:rPr lang="pt-BR" sz="1800" dirty="0" smtClean="0"/>
            </a:br>
            <a:r>
              <a:rPr lang="pt-BR" sz="1800" dirty="0" smtClean="0"/>
              <a:t>d) Desenvolvimento / integração de</a:t>
            </a:r>
            <a:br>
              <a:rPr lang="pt-BR" sz="1800" dirty="0" smtClean="0"/>
            </a:br>
            <a:r>
              <a:rPr lang="pt-BR" sz="1800" dirty="0" smtClean="0"/>
              <a:t>    tecnologias inexistentes </a:t>
            </a:r>
            <a:endParaRPr lang="pt-BR" sz="1600" dirty="0" smtClean="0"/>
          </a:p>
          <a:p>
            <a:pPr marL="533400" indent="-533400" eaLnBrk="1" hangingPunct="1">
              <a:buClr>
                <a:srgbClr val="993300"/>
              </a:buClr>
              <a:buSzTx/>
              <a:buFontTx/>
              <a:buNone/>
              <a:defRPr/>
            </a:pPr>
            <a:r>
              <a:rPr lang="pt-BR" sz="2400" b="1" i="1" dirty="0" smtClean="0">
                <a:solidFill>
                  <a:srgbClr val="993300"/>
                </a:solidFill>
              </a:rPr>
              <a:t>6) Característica do Produto </a:t>
            </a:r>
          </a:p>
          <a:p>
            <a:pPr marL="533400" indent="-533400" eaLnBrk="1" hangingPunct="1">
              <a:buClr>
                <a:srgbClr val="993300"/>
              </a:buClr>
              <a:buSzTx/>
              <a:buFontTx/>
              <a:buNone/>
              <a:defRPr/>
            </a:pPr>
            <a:r>
              <a:rPr lang="pt-BR" sz="1400" b="1" i="1" dirty="0" smtClean="0">
                <a:solidFill>
                  <a:srgbClr val="993300"/>
                </a:solidFill>
              </a:rPr>
              <a:t>    Novo p/ empresa </a:t>
            </a:r>
            <a:r>
              <a:rPr lang="pt-BR" sz="1400" b="1" i="1" dirty="0" smtClean="0">
                <a:solidFill>
                  <a:srgbClr val="993300"/>
                </a:solidFill>
                <a:latin typeface="Times New Roman" pitchFamily="18" charset="0"/>
              </a:rPr>
              <a:t> ≠ </a:t>
            </a:r>
            <a:r>
              <a:rPr lang="pt-BR" sz="1400" b="1" i="1" dirty="0" smtClean="0">
                <a:solidFill>
                  <a:srgbClr val="993300"/>
                </a:solidFill>
              </a:rPr>
              <a:t>novo p/ mundo </a:t>
            </a:r>
            <a:r>
              <a:rPr lang="pt-BR" sz="1400" b="1" i="1" dirty="0" smtClean="0">
                <a:solidFill>
                  <a:srgbClr val="993300"/>
                </a:solidFill>
                <a:latin typeface="Times New Roman" pitchFamily="18" charset="0"/>
              </a:rPr>
              <a:t>≠ </a:t>
            </a:r>
            <a:r>
              <a:rPr lang="pt-BR" sz="1400" b="1" i="1" dirty="0" smtClean="0">
                <a:solidFill>
                  <a:srgbClr val="993300"/>
                </a:solidFill>
                <a:latin typeface="+mj-lt"/>
              </a:rPr>
              <a:t>pedido cliente</a:t>
            </a:r>
            <a:r>
              <a:rPr lang="pt-BR" sz="1400" b="1" i="1" dirty="0" smtClean="0">
                <a:solidFill>
                  <a:srgbClr val="993300"/>
                </a:solidFill>
              </a:rPr>
              <a:t/>
            </a:r>
            <a:br>
              <a:rPr lang="pt-BR" sz="1400" b="1" i="1" dirty="0" smtClean="0">
                <a:solidFill>
                  <a:srgbClr val="993300"/>
                </a:solidFill>
              </a:rPr>
            </a:br>
            <a:r>
              <a:rPr lang="pt-BR" sz="1800" dirty="0" smtClean="0"/>
              <a:t>a) Incremento em produtos existentes</a:t>
            </a:r>
          </a:p>
          <a:p>
            <a:pPr marL="533400" indent="-533400" eaLnBrk="1" hangingPunct="1">
              <a:buClr>
                <a:srgbClr val="993300"/>
              </a:buClr>
              <a:buSzTx/>
              <a:buFontTx/>
              <a:buNone/>
              <a:defRPr/>
            </a:pPr>
            <a:r>
              <a:rPr lang="pt-BR" sz="1800" dirty="0" smtClean="0"/>
              <a:t>     	b) Nova família ou novo produto</a:t>
            </a:r>
          </a:p>
          <a:p>
            <a:pPr marL="533400" indent="-533400" eaLnBrk="1" hangingPunct="1">
              <a:buClr>
                <a:srgbClr val="993300"/>
              </a:buClr>
              <a:buSzTx/>
              <a:buFontTx/>
              <a:buNone/>
              <a:defRPr/>
            </a:pPr>
            <a:r>
              <a:rPr lang="pt-BR" sz="1800" dirty="0" smtClean="0"/>
              <a:t>     	c) Nova plataforma</a:t>
            </a:r>
          </a:p>
          <a:p>
            <a:pPr marL="533400" indent="-533400" eaLnBrk="1" hangingPunct="1">
              <a:buClr>
                <a:srgbClr val="993300"/>
              </a:buClr>
              <a:buSzTx/>
              <a:buFontTx/>
              <a:buNone/>
              <a:defRPr/>
            </a:pPr>
            <a:r>
              <a:rPr lang="pt-BR" sz="2400" b="1" i="1" dirty="0" smtClean="0">
                <a:solidFill>
                  <a:srgbClr val="993300"/>
                </a:solidFill>
              </a:rPr>
              <a:t>7) Posição na cadeia/rede</a:t>
            </a:r>
          </a:p>
          <a:p>
            <a:pPr marL="533400" indent="-533400" eaLnBrk="1" hangingPunct="1">
              <a:buClr>
                <a:srgbClr val="993300"/>
              </a:buClr>
              <a:buSzTx/>
              <a:buFontTx/>
              <a:buNone/>
              <a:defRPr/>
            </a:pPr>
            <a:r>
              <a:rPr lang="pt-BR" sz="1600" dirty="0" err="1" smtClean="0"/>
              <a:t>Forn</a:t>
            </a:r>
            <a:r>
              <a:rPr lang="pt-BR" sz="1600" dirty="0" smtClean="0"/>
              <a:t>.MP</a:t>
            </a:r>
            <a:r>
              <a:rPr lang="pt-BR" sz="1600" dirty="0" smtClean="0">
                <a:sym typeface="Wingdings" pitchFamily="2" charset="2"/>
              </a:rPr>
              <a:t> Bens </a:t>
            </a:r>
            <a:r>
              <a:rPr lang="pt-BR" sz="1600" dirty="0" err="1" smtClean="0">
                <a:sym typeface="Wingdings" pitchFamily="2" charset="2"/>
              </a:rPr>
              <a:t>interm</a:t>
            </a:r>
            <a:r>
              <a:rPr lang="pt-BR" sz="1600" dirty="0" smtClean="0">
                <a:sym typeface="Wingdings" pitchFamily="2" charset="2"/>
              </a:rPr>
              <a:t>.Finais  Cliente final                	Provedor de serviços</a:t>
            </a:r>
          </a:p>
          <a:p>
            <a:pPr marL="533400" indent="-533400" eaLnBrk="1" hangingPunct="1">
              <a:buClr>
                <a:srgbClr val="993300"/>
              </a:buClr>
              <a:buSzTx/>
              <a:buFontTx/>
              <a:buNone/>
              <a:defRPr/>
            </a:pPr>
            <a:r>
              <a:rPr lang="pt-BR" sz="2400" b="1" i="1" dirty="0" smtClean="0">
                <a:solidFill>
                  <a:srgbClr val="993300"/>
                </a:solidFill>
                <a:sym typeface="Wingdings" pitchFamily="2" charset="2"/>
              </a:rPr>
              <a:t>8) Conceito do produto e modelo de negócios</a:t>
            </a:r>
            <a:br>
              <a:rPr lang="pt-BR" sz="2400" b="1" i="1" dirty="0" smtClean="0">
                <a:solidFill>
                  <a:srgbClr val="993300"/>
                </a:solidFill>
                <a:sym typeface="Wingdings" pitchFamily="2" charset="2"/>
              </a:rPr>
            </a:br>
            <a:endParaRPr lang="pt-BR" sz="2400" b="1" i="1" dirty="0" smtClean="0">
              <a:solidFill>
                <a:srgbClr val="993300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7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7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7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7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7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7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7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7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7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7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7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3024</TotalTime>
  <Words>4368</Words>
  <Application>Microsoft Office PowerPoint</Application>
  <PresentationFormat>Apresentação na tela (4:3)</PresentationFormat>
  <Paragraphs>542</Paragraphs>
  <Slides>42</Slides>
  <Notes>8</Notes>
  <HiddenSlides>2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42</vt:i4>
      </vt:variant>
    </vt:vector>
  </HeadingPairs>
  <TitlesOfParts>
    <vt:vector size="46" baseType="lpstr">
      <vt:lpstr>Design padrão</vt:lpstr>
      <vt:lpstr>Acrobat Document</vt:lpstr>
      <vt:lpstr>CorelDRAW</vt:lpstr>
      <vt:lpstr>Imagem de bitmap</vt:lpstr>
      <vt:lpstr> PRO 2804 Projeto, Processo e Gestão da Inovação  Cadeia de Valor da Inovação +  Apoio Público à inovação</vt:lpstr>
      <vt:lpstr>Modelos Consagrados: Stage-gates (Cooper) / Funil (Clark e Wheelwright)</vt:lpstr>
      <vt:lpstr>Slide 3</vt:lpstr>
      <vt:lpstr>Slide 4</vt:lpstr>
      <vt:lpstr> Cadeia de valor da inovação: preliminares </vt:lpstr>
      <vt:lpstr>Cadeia de Valor da Inovação Hansen e Birkinshaw (2007)</vt:lpstr>
      <vt:lpstr> Cadeia de valor da inovação  Modelo de Hansen e Birkinshaw</vt:lpstr>
      <vt:lpstr>Cadeia de Valor da Inovação</vt:lpstr>
      <vt:lpstr>Contingências / Parâmetros</vt:lpstr>
      <vt:lpstr>Contingências / Parâmetros</vt:lpstr>
      <vt:lpstr>Os casos sugerem melhorias no modelo inicial da cadeia de valor</vt:lpstr>
      <vt:lpstr>Os casos sugerem melhorias no modelo inicial da cadeia de valor</vt:lpstr>
      <vt:lpstr>Slide 13</vt:lpstr>
      <vt:lpstr> Substrato de organização e gestão que dá vida à cadeia:   o que sustenta o processo de inovação? </vt:lpstr>
      <vt:lpstr> Substrato de organização e gestão que dá vida à cadeia:   o que sustenta o processo de inovação? </vt:lpstr>
      <vt:lpstr> Substrato de organização e gestão que dá vida à cadeia:   o que sustenta o processo de inovação? </vt:lpstr>
      <vt:lpstr> Substrato de organização e gestão que dá vida à cadeia:   o que sustenta o processo de inovação? </vt:lpstr>
      <vt:lpstr>Sistema Nacional de Inovação</vt:lpstr>
      <vt:lpstr>Vamos inovar!</vt:lpstr>
      <vt:lpstr>Lei do Bem (11.196 de 21/11/05):  antecedentes</vt:lpstr>
      <vt:lpstr>Lei do Bem (11.196 de 21/11/05):  nova situação</vt:lpstr>
      <vt:lpstr>Lei do Bem - regulamento  Decreto 5.798 de 07/06/2006</vt:lpstr>
      <vt:lpstr>Fixação de pesquisadores na empresa  Lei do Bem, Decreto 5.798 de 07/06/2006</vt:lpstr>
      <vt:lpstr>Lei de Inovação facilitar a relação público – privado (I)</vt:lpstr>
      <vt:lpstr>Lei de Inovação facilitar a relação público – privado (II)</vt:lpstr>
      <vt:lpstr>Slide 26</vt:lpstr>
      <vt:lpstr>Outros Apoios</vt:lpstr>
      <vt:lpstr>O que é o Portal Inovação?</vt:lpstr>
      <vt:lpstr>Slide 29</vt:lpstr>
      <vt:lpstr>Slide 30</vt:lpstr>
      <vt:lpstr>Slide 31</vt:lpstr>
      <vt:lpstr>Slide 32</vt:lpstr>
      <vt:lpstr>Outros Apoios</vt:lpstr>
      <vt:lpstr>Sinergia Entre os Instrumentos</vt:lpstr>
      <vt:lpstr>Slide 35</vt:lpstr>
      <vt:lpstr>Conceitos (I)</vt:lpstr>
      <vt:lpstr>Conceitos (II)</vt:lpstr>
      <vt:lpstr>Inovação e Desenvolvimento Tecnológico – Financiamento (I)</vt:lpstr>
      <vt:lpstr>Inovação e Desenvolvimento Tecnológico – Financiamento (II)</vt:lpstr>
      <vt:lpstr>Inovação P&amp;D - BNDES</vt:lpstr>
      <vt:lpstr>Linhas Finep (posição 2006)</vt:lpstr>
      <vt:lpstr>Slide 42</vt:lpstr>
    </vt:vector>
  </TitlesOfParts>
  <Company>Pessoal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Mario</dc:creator>
  <cp:lastModifiedBy>Mario Sergio Salerno</cp:lastModifiedBy>
  <cp:revision>137</cp:revision>
  <dcterms:created xsi:type="dcterms:W3CDTF">2008-05-04T15:31:07Z</dcterms:created>
  <dcterms:modified xsi:type="dcterms:W3CDTF">2014-03-10T14:34:50Z</dcterms:modified>
</cp:coreProperties>
</file>