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53.jpeg" ContentType="image/jpeg"/>
  <Override PartName="/ppt/media/image28.png" ContentType="image/png"/>
  <Override PartName="/ppt/media/image41.jpeg" ContentType="image/jpeg"/>
  <Override PartName="/ppt/media/image30.png" ContentType="image/png"/>
  <Override PartName="/ppt/media/image42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5.jpeg" ContentType="image/jpeg"/>
  <Override PartName="/ppt/media/image36.png" ContentType="image/png"/>
  <Override PartName="/ppt/media/image37.jpeg" ContentType="image/jpeg"/>
  <Override PartName="/ppt/media/image54.jpeg" ContentType="image/jpeg"/>
  <Override PartName="/ppt/media/image38.png" ContentType="image/png"/>
  <Override PartName="/ppt/media/image39.jpeg" ContentType="image/jpeg"/>
  <Override PartName="/ppt/media/image40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46.png" ContentType="image/png"/>
  <Override PartName="/ppt/media/image47.jpeg" ContentType="image/jpeg"/>
  <Override PartName="/ppt/media/image55.jpeg" ContentType="image/jpeg"/>
  <Override PartName="/ppt/media/image48.png" ContentType="image/png"/>
  <Override PartName="/ppt/media/image49.jpeg" ContentType="image/jpeg"/>
  <Override PartName="/ppt/media/image51.jpeg" ContentType="image/jpeg"/>
  <Override PartName="/ppt/media/image52.png" ContentType="image/png"/>
  <Override PartName="/ppt/media/image5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04/04/18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8B0AD3-4638-4911-8DFC-235B03BDCADA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04/04/18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BEAC2C7-78C8-47AB-9E57-36CA003AAA52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4635720" cy="6857640"/>
          </a:xfrm>
          <a:prstGeom prst="rect">
            <a:avLst/>
          </a:prstGeom>
          <a:solidFill>
            <a:srgbClr val="37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484560" y="484560"/>
            <a:ext cx="366624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chemeClr val="bg2"/>
            </a:solidFill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Imagem 4" descr=""/>
          <p:cNvPicPr/>
          <p:nvPr/>
        </p:nvPicPr>
        <p:blipFill>
          <a:blip r:embed="rId1"/>
          <a:stretch/>
        </p:blipFill>
        <p:spPr>
          <a:xfrm>
            <a:off x="10396080" y="379440"/>
            <a:ext cx="1546560" cy="877320"/>
          </a:xfrm>
          <a:prstGeom prst="rect">
            <a:avLst/>
          </a:prstGeom>
          <a:ln>
            <a:noFill/>
          </a:ln>
        </p:spPr>
      </p:pic>
      <p:pic>
        <p:nvPicPr>
          <p:cNvPr id="82" name="Imagem 3" descr=""/>
          <p:cNvPicPr/>
          <p:nvPr/>
        </p:nvPicPr>
        <p:blipFill>
          <a:blip r:embed="rId2"/>
          <a:stretch/>
        </p:blipFill>
        <p:spPr>
          <a:xfrm>
            <a:off x="583560" y="3729960"/>
            <a:ext cx="3528360" cy="1341360"/>
          </a:xfrm>
          <a:prstGeom prst="rect">
            <a:avLst/>
          </a:prstGeom>
          <a:ln>
            <a:noFill/>
          </a:ln>
        </p:spPr>
      </p:pic>
      <p:sp>
        <p:nvSpPr>
          <p:cNvPr id="83" name="TextShape 3"/>
          <p:cNvSpPr txBox="1"/>
          <p:nvPr/>
        </p:nvSpPr>
        <p:spPr>
          <a:xfrm>
            <a:off x="4780440" y="2438280"/>
            <a:ext cx="6759000" cy="3785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ACH 0141 - Sociedade, Multiculturalismo e Direitos - Estado e Sociedade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Aula X – A Revolução Científica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Profa. Dra. Ana Carla Bliacheriene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3"/>
          <a:stretch/>
        </p:blipFill>
        <p:spPr>
          <a:xfrm>
            <a:off x="1276560" y="931680"/>
            <a:ext cx="1939680" cy="145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Riqueza é diferente de Capital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investimento sempre é feito para aumentar o lucro do investidor. Magnatas modernos são mais ricos que qualquer rei da economia pré-moderna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ciência permanece ligada ao império, mas este agora se traduz na forma de Estado, além de estar intrinsicamente conectada ao capitalismo. A ciência serve ao capitalismo e este a retroalimenta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0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31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graphicFrame>
        <p:nvGraphicFramePr>
          <p:cNvPr id="132" name="Table 4"/>
          <p:cNvGraphicFramePr/>
          <p:nvPr/>
        </p:nvGraphicFramePr>
        <p:xfrm>
          <a:off x="1128240" y="2115360"/>
          <a:ext cx="6565320" cy="1652760"/>
        </p:xfrm>
        <a:graphic>
          <a:graphicData uri="http://schemas.openxmlformats.org/drawingml/2006/table">
            <a:tbl>
              <a:tblPr/>
              <a:tblGrid>
                <a:gridCol w="3282840"/>
                <a:gridCol w="3282840"/>
              </a:tblGrid>
              <a:tr h="2076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Riqueza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Dinheiro, bens e recursos investidos de forma improdutiva.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Ex: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Faraó que destina recursos a uma pirâmide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Capital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Dinheiro, bens e recursos investidos em produção.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Ex: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Trabalhador que investe na bolsa de valores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37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economia e o crédito são ordens imaginadas. Portanto, o sucesso do Sapiens está na habilidade que ele tem de explorar a sua imaginação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guinada do capitalismo e do crédito liberal possibilitou que países antes subservientes ao modelo imperial se tornassem potências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entanto, o credo capitalista do crescimento é perigoso. O objetivos do liberalismo vão se transformando à medida em que seus planos se veem ameaçados, ou se tornam tão poderosos a ponto de dominar nações inteiras. O poder atual das corporações se compara ao poder da antiga VOC holandesa em relação à Indonésia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2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43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liberalismo tende a transformar todo tipo de item em commodity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capital precisa do Estado e o Estado serve ao capital, assim como a ciência. Um dá suporte ao outro, através das ideologias, investimentos e mãos políticas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monopólios, a exploração e as grandes corporações são o “não previsto” do capitalismo e as grandes pedras no sapato desse sistema econômico. A “ética” que o rege é a do crescimento. “Quando o crescimento se torna um bem supremo, irrestrito por qualquer outra consideração ética, pode facilmente levar à catástrofe” pg 341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Revolução Agrícola e a economia moderna são as maiores fraudes da história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energia se torna fator fundamental na expansão do capitalismo e no desenvolvimento da economia moderna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conversão de calor em energia logo, em movimento, marca um ponto crucial da história recente da humanidade: A Revolução Industrial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Revolução Industrial se dá a abundância de matéria-prima logo, seu barateamento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seu cerne, a Revolução Industrial foi uma revolução na conversão de energia” pg 349 (...) “e acima de tudo, uma Segunda Revolução Agrícola” pg 351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Começou a se fazer uso de maquinário agrícola e assim aumentou-se a produção de alimentos. Tornou-se possível congelar e armazenar alimentos por longos períodos, tornando mais fácil seu transporte entre países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8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49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743400" y="1344240"/>
            <a:ext cx="7583760" cy="5429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Sapiens transformou em máquina também os animais, explorando-os sob uma lógica de produção brutal. A duração da vida de um animal é determinada de acordo com os lucros e perdas das corporações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Galinhas poedeiras vivem em gaiolas minúsculas, muitas vezes quatro delas sendo espremidas em uma única gaiola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Porcas lactantes vivem confinadas a caixotes tão pequenos que não tem sequer a possibilidade de se virar, pois a lógica de produção a compele a alimentar ininterruptamente “a nova leva”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Vacas leiteiras vivem suas vidas inteiras pisando, sentando e dormindo sobre o próprio excremento. São tratadas como bocas que recebem alimento, hormônio para aumentar a produção de leite, causando graves danos à sua estrutura física e medicamentos; visto como nada além de um úbere produtor de mercadoria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indústria animal é alimentada pela indiferença” pg 354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55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38080" y="1640520"/>
            <a:ext cx="7583760" cy="4866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consumismo vê o consumo de cada vez mas produtos e serviços como algo positivo” pg 358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era das compras, bens de consumo se tornaram mediadores essenciais entre membros da família, casais e amigos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obesidade é um case de sucesso do consumismo: dá dupla receita à economia, primeiro por se comer demais e segundo por comprar produtos emagrecedores (indústria farmacêutica e alimentícia andam de mãos dadas no capitalismo)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religião do capitalismo-consumismo prega aos ricos: “invista!” e aos pobres: “compre!”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Essa é a única religião em que as pessoas realmente fazem o que se espera que se faça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61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Enquanto o mundo era moldado para atender às necessidades do Homo Sapiens, habitats foram destruídos e espécies extintas. Nosso planeta, um dia verde e azul está se tornando um shopping center de plástico e concreto” pg 361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alteração do ecossistema levará a extinção de ainda mais espécies animais e pode causar a aniquilação do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tempo é fator primordial para a sociedade moderna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Revolução Industrial transformou a grade horária e a linha de montagem em um modelo para quase todas as atividades humanas” pg 364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instituição de grade horária no transporte público, seguindo os horários fabris, levou à observação do horário artificial de Greenwich como padrão aos trabalhadores britânicos. Por consequência, o mundo foi se unificando em relação às horas. “Você precisa fazer um esforço consciente para não saber que horas são” pg 365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67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70" name="Table 2"/>
          <p:cNvGraphicFramePr/>
          <p:nvPr/>
        </p:nvGraphicFramePr>
        <p:xfrm>
          <a:off x="1009800" y="1647360"/>
          <a:ext cx="7151400" cy="2595600"/>
        </p:xfrm>
        <a:graphic>
          <a:graphicData uri="http://schemas.openxmlformats.org/drawingml/2006/table">
            <a:tbl>
              <a:tblPr/>
              <a:tblGrid>
                <a:gridCol w="7151400"/>
              </a:tblGrid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Principais reviravoltas causadas pela Revolução Industrial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 Adaptação do Sapiens ao horário industrial e urbanização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 Desaparecimento da classe camponesa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 Ascensão do proletariado industrial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 Empoderamento do indivíduo comum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 Democratização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6. Cultura Jovem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171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2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73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802440" y="4518000"/>
            <a:ext cx="7430040" cy="19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 todas essas reviravoltas são obscurecidas pela revolução social mais grandiosa que já atingiu a humanidade: o colapso da família e da comunidade local e sua substituição pelo Estado e pelo mercado” (...) “a maior parte das funções tradicionais das famílias e comunidades foram entregues aos Estados e mercados” pg 366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da individualidade (pregado pelo liberalismo) sustentou o poder do mercado e do Estado em detrimento da família e comunidade íntima. “O Estado e o mercado são a mãe e o pai do indivíduo e o indivíduo só pode sobreviver graças a eles” pg 370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comunidades imaginadas – nação e tribos de consumidores – surgiram como substitutos emocionais para o vínculo perdido com a família nuclear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2" name="Table 5"/>
          <p:cNvGraphicFramePr/>
          <p:nvPr/>
        </p:nvGraphicFramePr>
        <p:xfrm>
          <a:off x="1335240" y="4963320"/>
          <a:ext cx="6785280" cy="1596960"/>
        </p:xfrm>
        <a:graphic>
          <a:graphicData uri="http://schemas.openxmlformats.org/drawingml/2006/table">
            <a:tbl>
              <a:tblPr/>
              <a:tblGrid>
                <a:gridCol w="3453480"/>
                <a:gridCol w="3331800"/>
              </a:tblGrid>
              <a:tr h="159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Nação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Comunidade imaginada pelo 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Estado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- Nacionalismo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Ex: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Alemães, brasileirxs, poloneses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Tribo de Consumidores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Comunidade imaginada pelo 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Mercado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- Consumismo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Ex: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Fãs da Madonna, Veganos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838080" y="2926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838080" y="1373040"/>
            <a:ext cx="7583760" cy="536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últimos anos foram de intensas revoluções, o que mudou a ideia de um ser humano subserviente ao status quo para um que acredita ser possível mudar a ordem social vigente através de lutas e reinvindicações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única característica da qual podemos ter certeza (nesses tempos) é a mudança incessante” pg 376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geral, há menos violência hoje do que no passado. “A diminuição da violência se deve, em grande parte, à ascensão do Estado” pg 378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Paradoxalmente, a paz de nossos tempos está conectada ao desenvolvimento da bomba atômica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outro lado, a conexão cada vez maior entre as nações impede que um país sozinho comece uma guerra, pois a rede de comércio global e as relações internacionais operam de modo a manter a paz entre os países, devido a interesses econômicos “Império Mundial” pg 385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6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7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últimos 5 séculos, o Sapiens passou de 500 milhões para 7 bilhões no planeta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Sapiens admite sua ignorância frente ao mundo e começa a investir recursos em pesquisa científica, a fim de adquirir novas capacidades ao invés de manter apenas as mesmas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na era pré-moderna os governantes investiam em disseminar o conhecimento tradicional existente para que a ordem social fosse mantida, os magnatas modernos investem em adquirir e aperfeiçoar habilidades através da ciência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Revolução Científica foi a revolução da ignorância. “(...) Foi a descoberta de que os seres humanos não têm as respostas para suas perguntas mais importantes”. Pg 261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89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838080" y="1373040"/>
            <a:ext cx="7583760" cy="536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 uma lacuna em estudos históricos sobre a felicidade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Mesmo com as revoluções e as conquistas dos Sapiens até aqui, isso não significou que o ser humano se tornou mais feliz com o passar do tempo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preço das felicidades ilusórias do Sapiens cobra sua conta no desequilíbrio do ecossistema do planeta e na vida miserável deixada à maioria dos animais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 avaliar a felicidade global, é um equívoco considerar a felicidade das classes superiores, dos europeus, ou dos homens. Talvez também seja um equívoco considerar apenas a felicidade dos humanos” pg 390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estudos das últimas décadas tentaram responder a pergunta: o que deixa as pessoas felizes?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2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93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38080" y="1491840"/>
            <a:ext cx="7583760" cy="536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felicidade depende “da correlação entre condições objetivas e expectativas subjetivas” pg 393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Talvez (...) o descontentamento do Terceiro Mundo seja fomentado não só pela pobreza, doença, corrupção e opressão política (condições objetivas), como também pela mera exposição aos padrões do Primeiro Mundo (expectativas subjetivas)” pg 395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descobertas da biologia sobre a felicidade demonstram que ela nada mais é que reações físico-químicas em nosso corpo, através de substâncias bioquímicas como serotonina, dopamina e oxitocina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manipulação do sistema bioquímico abre a possibilidade de manter níveis prolongados de felicidade nos Sapiens. Quais as consequências sociais e éticas desta revolução biológica?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99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38080" y="1491840"/>
            <a:ext cx="7583760" cy="536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Homo Sapiens dá largos passos rumo à sua libertação das determinações biológicas, antes impossíveis de se desvencilhar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Plantas, animais e seres humanos não mais se submetem à seleção natural e sim ao design inteligente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revolução biológica vem acompanhada da engenharia biológica e da engenharia genética. Três são as faces desse novo paradigma de “criação da vida”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4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05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7" name="Table 5"/>
          <p:cNvGraphicFramePr/>
          <p:nvPr/>
        </p:nvGraphicFramePr>
        <p:xfrm>
          <a:off x="1128240" y="5051520"/>
          <a:ext cx="7143840" cy="1112040"/>
        </p:xfrm>
        <a:graphic>
          <a:graphicData uri="http://schemas.openxmlformats.org/drawingml/2006/table">
            <a:tbl>
              <a:tblPr/>
              <a:tblGrid>
                <a:gridCol w="1857960"/>
                <a:gridCol w="5286240"/>
              </a:tblGrid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Transgenia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Manipulação genética entre espécies diferentes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Cyborgs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Seres metade orgânicos – metade inorgânicos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bf7"/>
                    </a:solidFill>
                  </a:tcPr>
                </a:tc>
              </a:tr>
              <a:tr h="649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Programação Genética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Vida completamente inorgânica.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Inteligência Artificial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838080" y="1491840"/>
            <a:ext cx="7583760" cy="536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 as consequências éticas de tais revoluções?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Seremos as últimas gerações de Homo Sapiens?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verdadeiro potencial das tecnologias futuras é transformar o próprio Homo Sapiens, incluindo nossas emoções e desejos, e não apenas nossos veículos e armas” pg 422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ritmo do desenvolvimento tecnológico logo levará à substituição do Homo Sapiens por seres completamente diferentes que tem não só uma psique diferente como também mundos cognitivos e emocionais muito diferentes” pg 423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Frente a isso, para além da pergunta essencial “O que queremos nos tornar?” também devemos nos questionar “O que queremos querer?”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1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2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Referência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80240" y="1559160"/>
            <a:ext cx="7017840" cy="4617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HARARI, Yuval Noah. Sapiens. Uma breve história da humanidade. Porto Alege: RS: L&amp;PM, 2016.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6" name="Imagem 4" descr=""/>
          <p:cNvPicPr/>
          <p:nvPr/>
        </p:nvPicPr>
        <p:blipFill>
          <a:blip r:embed="rId1"/>
          <a:stretch/>
        </p:blipFill>
        <p:spPr>
          <a:xfrm>
            <a:off x="9694440" y="72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7" name="Imagem 5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pic>
        <p:nvPicPr>
          <p:cNvPr id="218" name="Picture 2" descr=""/>
          <p:cNvPicPr/>
          <p:nvPr/>
        </p:nvPicPr>
        <p:blipFill>
          <a:blip r:embed="rId3"/>
          <a:stretch/>
        </p:blipFill>
        <p:spPr>
          <a:xfrm>
            <a:off x="7155000" y="1625040"/>
            <a:ext cx="4198320" cy="41983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2286000" y="549360"/>
            <a:ext cx="7543440" cy="54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1001160" y="549360"/>
            <a:ext cx="4247640" cy="547164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6959520" y="1125360"/>
            <a:ext cx="2665080" cy="283248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OBRIGADA!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acb@usp.br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Imagem 5" descr=""/>
          <p:cNvPicPr/>
          <p:nvPr/>
        </p:nvPicPr>
        <p:blipFill>
          <a:blip r:embed="rId2"/>
          <a:stretch/>
        </p:blipFill>
        <p:spPr>
          <a:xfrm>
            <a:off x="9730080" y="6000840"/>
            <a:ext cx="2496960" cy="85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Admitir a ignorância também pode ruir o sistema. “Se as evidências mostrarem que (...) os mitos são duvidosos, como manter a sociedade unida?” pg. 263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entanto, como o sistema é contraditório, a própria ciência está apoiada em crenças ideológicas e religiosas para justificar e financiar suas pesquisas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dogma científico se baseia no uso da matemática para coleta de dados, análise empírica e aplicações. “Modelos probabilísticos se tornaram centrais para a economia, sociologia, psicologia, ciência política, sociais e naturais.” pg 268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domínio das teorias e a busca por conhecimento é o que dá poder ao Sapiens. O uso da força intelectiva se sobressai ao uso da força física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3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94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ciência, a indústria e a tecnologia militar só se entrelaçaram com o advento do sistema capitalista e da Revolução Industrial. Mas, assim que se consolidou, essa relação transformou o mundo rapidamente.” Pg 274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o ideal do progresso em mente, a humanidade começou a apostar na ciência para resolver os problemas até então tidos como inevitáveis, mas que agora soavam como meros frutos de sua própria ignorância. Tudo se torna “solucionável”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próximo passo da ciência é aperfeiçoar a nanotecnologia biológica. A tecnologia encontra a genética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Interesses políticos, econômicos e religiosos definem os rumos da ciência (Estado, Mercado e Igreja)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99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financiamento de pesquisas se dá em torno das vantagens que trará ao seu financiador. “Muito raramente são os cientistas que determinam a agenda científica” pg 282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pesquisa científica só pode florescer se aliada a alguma religião ou ideologia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ideologia justifica os custos da pesquisa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ideologia influencia a agenda científica e determina o que fazer com as descobertas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04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05" name="CustomShape 4"/>
          <p:cNvSpPr/>
          <p:nvPr/>
        </p:nvSpPr>
        <p:spPr>
          <a:xfrm>
            <a:off x="4296960" y="4088520"/>
            <a:ext cx="434520" cy="44352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4296960" y="4980240"/>
            <a:ext cx="447840" cy="4968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descobertas médicas da ciência levavam as expedições de conquista imperiais cada vez mais longas e para destinos mais distantes, o que significou a vitória de um dos lados e a catástrofe do outro (Conquistadores x Povos nativos)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processo da Rev. Científica levou à alavancada da Europa como potência, deixando os grandes impérios asiáticos para trás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Revolução Científica e o imperialismo moderno foram inseparáveis.” Pg 288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o domínio da Europa sobre o planeta, um processo de aculturação se iniciou. “Hoje todos os humanos são, muito mais do que em geral estão dispostos a admitir, europeus em suas vestimentas, ideias e gostos” pg 289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11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373040"/>
            <a:ext cx="7583760" cy="5484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Europa abriu uma brecha temporal em relação aos outros impérios e nenhuma outra nação foi capaz de acompanhar seu desenvolvimento científico de maneira competitiva.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mitos tiveram grande influência na guinada europeia, pois já estavam internalizados em suas sociedades. A vazão da ideia de progresso fomentou a ciência moderna e o capitalismo, retroalimentando o sistema a partir de suas bases constituídas nos mitos do Mercado, Estado e Religião.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ciência, a trabalho da conquista, notou que para controlar os novos territórios seria preciso coletar dados sobre a sua geografia, flora, fauna, clima, cultura, etc. Novas disciplinas de estudo vão sendo criadas à medida que novos conhecimentos são necessários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16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impérios conquistaram as Américas e a África, criaram colônias na Índia, Indonésia e outros países. Seu poderio aumentava conforme a exploração das colônias ganhava mais força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justificativa ideológica para a conquista se dava em torno da busca pelo o desconhecido “a ser descoberto” – ou seja, mais </a:t>
            </a: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conhecimento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impérios criaram o mundo tal qual o conhecemos hoje. Sua influência está no sistema econômico, na nas artes, na ciência, no modelo educacional e inclusive nas ideologias que usamos para julgá-los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 do casamento da ciência com o império, o capitalismo se tornou peça chave para a expansão e legitimidade da ciência, que a retroalimenta em troca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0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21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Revolução Científica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 gira em torno do crescimento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economia não existe sem os sonhos do futuro. A economia é uma ordem imaginada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crédito nos permite construir o presente às custas do futuro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capitalismo se aliou à ideia de progresso para criar crédito e assim se expandir de forma exponencial. A ideia de progresso encantou as pessoas, que não perceberam o perigo daquilo para o futuro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mito do livre mercado foi aceito com louvor frente às maravilhas que o crédito proporcionou aos países de uma elite de comerciantes e de cunho liberal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escrito de Adam Smith “A riqueza das nações” pode se resumir em: </a:t>
            </a: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Egoísmo é Altruísmo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8422560" y="1331640"/>
            <a:ext cx="2895120" cy="5354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descoberta da ignorância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casamento entre ciência e império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credo capitalista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engrenagens da indústria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eles viveram felizes para sempre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fim do Homo Sapiens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Imagem 3" descr=""/>
          <p:cNvPicPr/>
          <p:nvPr/>
        </p:nvPicPr>
        <p:blipFill>
          <a:blip r:embed="rId1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26" name="Imagem 6" descr=""/>
          <p:cNvPicPr/>
          <p:nvPr/>
        </p:nvPicPr>
        <p:blipFill>
          <a:blip r:embed="rId2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</TotalTime>
  <Application>LibreOffice/5.1.1.3$Windows_x86 LibreOffice_project/89f508ef3ecebd2cfb8e1def0f0ba9a803b88a6d</Application>
  <Words>2950</Words>
  <Paragraphs>434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2015-07-26T14:49:36Z</dcterms:created>
  <dc:creator>acb acb</dc:creator>
  <dc:description/>
  <dc:language>pt-BR</dc:language>
  <cp:lastModifiedBy>Natalia e Gloria</cp:lastModifiedBy>
  <dcterms:modified xsi:type="dcterms:W3CDTF">2018-03-31T00:50:45Z</dcterms:modified>
  <cp:revision>288</cp:revision>
  <dc:subject/>
  <dc:title>Apresentação da Disciplina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