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3"/>
  </p:notesMasterIdLst>
  <p:sldIdLst>
    <p:sldId id="261" r:id="rId2"/>
    <p:sldId id="300" r:id="rId3"/>
    <p:sldId id="421" r:id="rId4"/>
    <p:sldId id="387" r:id="rId5"/>
    <p:sldId id="422" r:id="rId6"/>
    <p:sldId id="388" r:id="rId7"/>
    <p:sldId id="423" r:id="rId8"/>
    <p:sldId id="424" r:id="rId9"/>
    <p:sldId id="425" r:id="rId10"/>
    <p:sldId id="426" r:id="rId11"/>
    <p:sldId id="427" r:id="rId12"/>
    <p:sldId id="395" r:id="rId13"/>
    <p:sldId id="428" r:id="rId14"/>
    <p:sldId id="430" r:id="rId15"/>
    <p:sldId id="429" r:id="rId16"/>
    <p:sldId id="323" r:id="rId17"/>
    <p:sldId id="431" r:id="rId18"/>
    <p:sldId id="432" r:id="rId19"/>
    <p:sldId id="433" r:id="rId20"/>
    <p:sldId id="396" r:id="rId21"/>
    <p:sldId id="434" r:id="rId22"/>
    <p:sldId id="435" r:id="rId23"/>
    <p:sldId id="397" r:id="rId24"/>
    <p:sldId id="437" r:id="rId25"/>
    <p:sldId id="325" r:id="rId26"/>
    <p:sldId id="438" r:id="rId27"/>
    <p:sldId id="439" r:id="rId28"/>
    <p:sldId id="440" r:id="rId29"/>
    <p:sldId id="326" r:id="rId30"/>
    <p:sldId id="441" r:id="rId31"/>
    <p:sldId id="444" r:id="rId32"/>
    <p:sldId id="442" r:id="rId33"/>
    <p:sldId id="445" r:id="rId34"/>
    <p:sldId id="446" r:id="rId35"/>
    <p:sldId id="447" r:id="rId36"/>
    <p:sldId id="448" r:id="rId37"/>
    <p:sldId id="449" r:id="rId38"/>
    <p:sldId id="450" r:id="rId39"/>
    <p:sldId id="451" r:id="rId40"/>
    <p:sldId id="452" r:id="rId41"/>
    <p:sldId id="45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5781"/>
  </p:normalViewPr>
  <p:slideViewPr>
    <p:cSldViewPr snapToGrid="0">
      <p:cViewPr varScale="1">
        <p:scale>
          <a:sx n="67" d="100"/>
          <a:sy n="67" d="100"/>
        </p:scale>
        <p:origin x="610" y="46"/>
      </p:cViewPr>
      <p:guideLst/>
    </p:cSldViewPr>
  </p:slideViewPr>
  <p:outlineViewPr>
    <p:cViewPr>
      <p:scale>
        <a:sx n="33" d="100"/>
        <a:sy n="33" d="100"/>
      </p:scale>
      <p:origin x="0" y="-2512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383-88FF-44F1-A406-07878A2EF5C9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50BF-138B-4AE8-BE5C-1C3D25DB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850BF-138B-4AE8-BE5C-1C3D25DB02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4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850BF-138B-4AE8-BE5C-1C3D25DB02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0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850BF-138B-4AE8-BE5C-1C3D25DB02C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5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AAC68-4EB6-4F89-A914-6B0B85D36D8F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1C76-835C-4A0B-9AFD-CB80DE971937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9CC-1188-4DBB-88E3-E7E20EFB6EE2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3587-79FB-4E32-9428-95194CA7A5F9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F87-F95E-492A-9A8C-528D21725639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A54-693B-4F02-A143-F2EF2DB01C2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7B42-C5A9-416C-9D7D-D4D115154AE6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A36D-59BD-4B68-9212-13B3E2F7BA6E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43-0C94-45B4-B23B-751DED31DD8D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4B16-4514-4039-A160-D4CC2E7D1C79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D21-DADE-4D0B-80BB-13A50C70EC24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363697-7F4E-4F09-958B-BAF195DD3B40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noProof="0" dirty="0"/>
              <a:t>Economias de escala e concorrência imperfeita – parte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noProof="0" dirty="0"/>
              <a:t>Ec</a:t>
            </a:r>
            <a:r>
              <a:rPr lang="pt-BR" dirty="0"/>
              <a:t>onomia</a:t>
            </a:r>
            <a:r>
              <a:rPr lang="pt-BR" noProof="0" dirty="0"/>
              <a:t> Internacional I</a:t>
            </a:r>
          </a:p>
          <a:p>
            <a:r>
              <a:rPr lang="pt-BR" noProof="0" dirty="0"/>
              <a:t>FEA USP 2021</a:t>
            </a:r>
          </a:p>
          <a:p>
            <a:r>
              <a:rPr lang="pt-BR" noProof="0" dirty="0"/>
              <a:t>Mauro Rodrigues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5BBA4-AD32-4AA0-9B04-05C54622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Compare bem estar em economia aberta </a:t>
                </a:r>
                <a:r>
                  <a:rPr lang="pt-BR" sz="2400" dirty="0"/>
                  <a:t>com o</a:t>
                </a:r>
                <a:r>
                  <a:rPr lang="pt-BR" sz="2400" noProof="0" dirty="0"/>
                  <a:t> de autarquia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Local: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</m:sSub>
                        </m:den>
                      </m:f>
                      <m:r>
                        <a:rPr lang="pt-BR" sz="20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f>
                            <m:f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f>
                            <m:f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sSup>
                            <m:sSup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pt-BR" sz="20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den>
                      </m:f>
                      <m:r>
                        <a:rPr lang="pt-BR" sz="20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b="0" i="1" noProof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b="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000" b="0" i="1" noProof="0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0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pt-BR" sz="2000" b="0" i="1" noProof="0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sz="2000" noProof="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Estrangeiro: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00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𝑜𝑝𝑒𝑛</m:t>
                              </m:r>
                            </m:sub>
                            <m: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𝑎𝑢𝑡</m:t>
                              </m:r>
                            </m:sub>
                            <m: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pt-BR" sz="20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0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0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0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pt-BR" sz="2000" i="1" noProof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m:oMathPara>
                </a14:m>
                <a:endParaRPr lang="pt-BR" sz="20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10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D22DE8-C00C-534E-AB43-95E9A258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Ganhos com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6019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Ganhos </a:t>
                </a:r>
                <a:r>
                  <a:rPr lang="pt-BR" sz="2400" dirty="0"/>
                  <a:t>de</a:t>
                </a:r>
                <a:r>
                  <a:rPr lang="pt-BR" sz="2400" noProof="0" dirty="0"/>
                  <a:t> comércio vêm de acesso a um numero maior de variedades</a:t>
                </a:r>
              </a:p>
              <a:p>
                <a:pPr lvl="1">
                  <a:spcAft>
                    <a:spcPts val="1200"/>
                  </a:spcAft>
                </a:pPr>
                <a:endParaRPr lang="pt-BR" sz="11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Países pequenos tendem a se beneficiar mais: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Quanto menor um país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pt-BR" sz="2000" noProof="0" dirty="0"/>
                  <a:t>), maior a razão de utilidades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Países pequenos experimentam variação grande no número de variedades disponíveis</a:t>
                </a:r>
              </a:p>
              <a:p>
                <a:pPr lvl="1">
                  <a:spcAft>
                    <a:spcPts val="1200"/>
                  </a:spcAft>
                </a:pPr>
                <a:endParaRPr lang="pt-BR" sz="11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000" noProof="0" dirty="0"/>
                  <a:t>Note a importância de termos o parâmetro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sz="2000" noProof="0" dirty="0"/>
                  <a:t> entre 0 e 1 (isto é, variedades são diferenciadas)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dirty="0"/>
                  <a:t>Se</a:t>
                </a:r>
                <a:r>
                  <a:rPr lang="pt-BR" sz="2000" noProof="0" dirty="0"/>
                  <a:t>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pt-BR" sz="2000" noProof="0" dirty="0"/>
                  <a:t>, razão de utilidades vai pra 1 (ganhos com comércio vão pra zero)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Produtos homogêneos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606" b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91D890-B14F-4F44-82E4-CAF8C0E5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krugman</a:t>
            </a:r>
            <a:br>
              <a:rPr lang="pt-BR" noProof="0" dirty="0"/>
            </a:br>
            <a:r>
              <a:rPr lang="pt-BR" sz="3000" cap="none" noProof="0" dirty="0"/>
              <a:t>Ganhos </a:t>
            </a:r>
            <a:r>
              <a:rPr lang="pt-BR" sz="3000" cap="none" dirty="0"/>
              <a:t>de</a:t>
            </a:r>
            <a:r>
              <a:rPr lang="pt-BR" sz="3000" cap="none" noProof="0" dirty="0"/>
              <a:t>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6659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/>
                <a:r>
                  <a:rPr lang="pt-BR" sz="2400" noProof="0" dirty="0"/>
                  <a:t>Incorpora tanto comércio intraindústria quanto interindústria</a:t>
                </a:r>
                <a:endParaRPr lang="pt-BR" sz="2000" noProof="0" dirty="0"/>
              </a:p>
              <a:p>
                <a:pPr lvl="1"/>
                <a:r>
                  <a:rPr lang="pt-BR" sz="2400" noProof="0" dirty="0"/>
                  <a:t>Dois países: Local e Estrangeiro</a:t>
                </a:r>
                <a:endParaRPr lang="pt-BR" sz="2000" noProof="0" dirty="0"/>
              </a:p>
              <a:p>
                <a:pPr lvl="1"/>
                <a:r>
                  <a:rPr lang="pt-BR" sz="2400" noProof="0" dirty="0"/>
                  <a:t>Dois bens:</a:t>
                </a:r>
              </a:p>
              <a:p>
                <a:pPr lvl="2"/>
                <a:r>
                  <a:rPr lang="pt-BR" sz="2000" noProof="0" dirty="0"/>
                  <a:t>Bem 1 – homogêneo, produzido </a:t>
                </a:r>
                <a:r>
                  <a:rPr lang="pt-BR" sz="2000" dirty="0"/>
                  <a:t>com</a:t>
                </a:r>
                <a:r>
                  <a:rPr lang="pt-BR" sz="2000" noProof="0" dirty="0"/>
                  <a:t> tecnologia intensiva em trabalho</a:t>
                </a:r>
              </a:p>
              <a:p>
                <a:pPr lvl="2"/>
                <a:r>
                  <a:rPr lang="pt-BR" sz="2000" noProof="0" dirty="0"/>
                  <a:t>Bem 2 – diferenciado, produzido </a:t>
                </a:r>
                <a:r>
                  <a:rPr lang="pt-BR" sz="2000" dirty="0"/>
                  <a:t>com</a:t>
                </a:r>
                <a:r>
                  <a:rPr lang="pt-BR" sz="2000" noProof="0" dirty="0"/>
                  <a:t> </a:t>
                </a:r>
                <a:r>
                  <a:rPr lang="pt-BR" sz="2000" dirty="0"/>
                  <a:t>tecnologia intensiva em capital</a:t>
                </a:r>
                <a:endParaRPr lang="pt-BR" sz="2000" noProof="0" dirty="0"/>
              </a:p>
              <a:p>
                <a:pPr lvl="1"/>
                <a:r>
                  <a:rPr lang="pt-BR" sz="2400" noProof="0" dirty="0"/>
                  <a:t>Dois fatores: capital e trabalho</a:t>
                </a:r>
                <a:endParaRPr lang="pt-BR" sz="20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País Local é abundante em capital; </a:t>
                </a:r>
                <a:r>
                  <a:rPr lang="pt-BR" sz="2400" dirty="0"/>
                  <a:t>Estrangeiro é abundante</a:t>
                </a:r>
                <a:r>
                  <a:rPr lang="pt-BR" sz="2400" noProof="0" dirty="0"/>
                  <a:t> em trabalho: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</m:acc>
                          <m:r>
                            <m:rPr>
                              <m:nor/>
                            </m:rPr>
                            <a:rPr lang="pt-BR" sz="2400" noProof="0"/>
                            <m:t> 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400" noProof="0" dirty="0"/>
              </a:p>
              <a:p>
                <a:pPr lvl="1"/>
                <a:r>
                  <a:rPr lang="pt-BR" sz="2400" noProof="0" dirty="0"/>
                  <a:t>Estrutura de </a:t>
                </a:r>
                <a:r>
                  <a:rPr lang="pt-BR" sz="2400" noProof="0" dirty="0" err="1"/>
                  <a:t>Heckscher</a:t>
                </a:r>
                <a:r>
                  <a:rPr lang="pt-BR" sz="2400" noProof="0" dirty="0"/>
                  <a:t>-Ohlin entre bens 1 e 2</a:t>
                </a:r>
              </a:p>
              <a:p>
                <a:pPr lvl="2"/>
                <a:r>
                  <a:rPr lang="pt-BR" sz="2000" dirty="0"/>
                  <a:t>Este</a:t>
                </a:r>
                <a:r>
                  <a:rPr lang="pt-BR" sz="2000" noProof="0" dirty="0"/>
                  <a:t> é o componente interindústria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758"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/>
              </a:bodyPr>
              <a:lstStyle/>
              <a:p>
                <a:pPr lvl="1"/>
                <a:r>
                  <a:rPr lang="pt-BR" sz="2400" noProof="0" dirty="0"/>
                  <a:t>Setor 2 composto de variedades diferenciadas (como no modelo de Krugman)</a:t>
                </a:r>
              </a:p>
              <a:p>
                <a:pPr lvl="2"/>
                <a:r>
                  <a:rPr lang="pt-BR" sz="2000" noProof="0" dirty="0"/>
                  <a:t>Produção sujeita a um custo fixo (custo médio decrescente, custo marginal constante)</a:t>
                </a:r>
              </a:p>
              <a:p>
                <a:pPr lvl="2"/>
                <a:r>
                  <a:rPr lang="pt-BR" sz="2000" noProof="0" dirty="0"/>
                  <a:t>Competição monopolística</a:t>
                </a:r>
              </a:p>
              <a:p>
                <a:pPr lvl="2"/>
                <a:r>
                  <a:rPr lang="pt-BR" sz="2000" noProof="0" dirty="0"/>
                  <a:t>Consumidores valorizam diversidade do bem 2 (gostariam de ter acesso a variedades produzidas em ambos os países)</a:t>
                </a:r>
              </a:p>
              <a:p>
                <a:pPr lvl="2"/>
                <a:r>
                  <a:rPr lang="pt-BR" sz="2000" noProof="0" dirty="0"/>
                  <a:t>Este é o componente intraindústria</a:t>
                </a:r>
              </a:p>
              <a:p>
                <a:pPr lvl="1"/>
                <a:r>
                  <a:rPr lang="pt-BR" sz="2400" noProof="0" dirty="0"/>
                  <a:t>Preferência: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400" b="0" noProof="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Sup>
                            <m:sSub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,     0&lt;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13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E15FDBF-3C32-8E41-BF17-8A5495D9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5700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b="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400" noProof="0" dirty="0"/>
                  <a:t>: conjunto de variedades disponíveis do bem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noProof="0" dirty="0"/>
                  <a:t>: consumo da variedade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400" noProof="0" dirty="0"/>
                  <a:t> do bem 2</a:t>
                </a:r>
              </a:p>
              <a:p>
                <a:pPr lvl="1"/>
                <a:r>
                  <a:rPr lang="pt-BR" sz="2400" noProof="0" dirty="0"/>
                  <a:t>Funções de produção: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Bem 1: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noProof="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Variedades do bem 2: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pt-BR" sz="2400" noProof="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:r>
                  <a:rPr lang="pt-BR" sz="2000" dirty="0"/>
                  <a:t>Em que</a:t>
                </a:r>
                <a:r>
                  <a:rPr lang="pt-BR" sz="2000" noProof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b="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pt-BR" sz="2000" b="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000" noProof="0" dirty="0"/>
                  <a:t> (setor 1 intensivo em trabalho, setor 2 intensivo em capital)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F2EE3D5-7D0B-A544-9C1A-9B6842701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30579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i="1" noProof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noProof="0" dirty="0"/>
                  <a:t>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sz="2400" i="1" noProof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400" noProof="0" dirty="0"/>
                  <a:t>têm retornos constantes de escala</a:t>
                </a:r>
              </a:p>
              <a:p>
                <a:pPr lvl="2"/>
                <a:r>
                  <a:rPr lang="pt-BR" sz="2000" noProof="0" dirty="0"/>
                  <a:t>Custo marginal constante em ambos os setores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pt-BR" sz="2400" i="1" noProof="0" dirty="0">
                    <a:latin typeface="Cambria Math" panose="02040503050406030204" pitchFamily="18" charset="0"/>
                  </a:rPr>
                  <a:t> </a:t>
                </a:r>
                <a:r>
                  <a:rPr lang="pt-BR" sz="2400" noProof="0" dirty="0"/>
                  <a:t>gera um custo fixo</a:t>
                </a:r>
              </a:p>
              <a:p>
                <a:pPr lvl="2"/>
                <a:r>
                  <a:rPr lang="pt-BR" sz="2000" noProof="0" dirty="0"/>
                  <a:t>Custo médio decrescente no setor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noProof="0" dirty="0"/>
                  <a:t>: capital e trabalho </a:t>
                </a:r>
                <a:r>
                  <a:rPr lang="pt-BR" sz="2400" dirty="0"/>
                  <a:t>empregados</a:t>
                </a:r>
                <a:r>
                  <a:rPr lang="pt-BR" sz="2400" noProof="0" dirty="0"/>
                  <a:t> pelo setor 1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noProof="0" dirty="0"/>
                  <a:t>: capital e trabalho </a:t>
                </a:r>
                <a:r>
                  <a:rPr lang="pt-BR" sz="2400" dirty="0"/>
                  <a:t>empregados</a:t>
                </a:r>
                <a:r>
                  <a:rPr lang="pt-BR" sz="2400" noProof="0" dirty="0"/>
                  <a:t> pela variedade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400" noProof="0" dirty="0"/>
                  <a:t> do setor 2</a:t>
                </a:r>
              </a:p>
              <a:p>
                <a:pPr lvl="1"/>
                <a:r>
                  <a:rPr lang="pt-BR" sz="2400" noProof="0" dirty="0"/>
                  <a:t>Mobilidade perfeita de capital e trabalho</a:t>
                </a:r>
              </a:p>
              <a:p>
                <a:pPr lvl="1"/>
                <a:r>
                  <a:rPr lang="pt-BR" sz="2400" noProof="0" dirty="0"/>
                  <a:t>Equilíbrio nos mercados de fatores (país Local):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pt-BR" sz="2400" noProof="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241FCE-529B-854E-89F5-E6F6E0B5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08078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>
            <a:extLst>
              <a:ext uri="{FF2B5EF4-FFF2-40B4-BE49-F238E27FC236}">
                <a16:creationId xmlns:a16="http://schemas.microsoft.com/office/drawing/2014/main" id="{2477270C-5014-4B7D-9730-A4C45B08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/>
              <a:t>Copyright © 2003 Pearson Education, Inc.</a:t>
            </a:r>
          </a:p>
        </p:txBody>
      </p:sp>
      <p:sp>
        <p:nvSpPr>
          <p:cNvPr id="25" name="Slide Number Placeholder 4">
            <a:extLst>
              <a:ext uri="{FF2B5EF4-FFF2-40B4-BE49-F238E27FC236}">
                <a16:creationId xmlns:a16="http://schemas.microsoft.com/office/drawing/2014/main" id="{0E764331-0AB4-4852-9356-B9E67EA3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sz="1400" b="1" dirty="0"/>
              <a:t>Slide 6-</a:t>
            </a:r>
            <a:fld id="{BCA5ABAD-AA3E-404C-BCCC-5B2924BC85AB}" type="slidenum">
              <a:rPr lang="en-US" altLang="en-US" sz="1400" b="1"/>
              <a:pPr/>
              <a:t>16</a:t>
            </a:fld>
            <a:endParaRPr lang="en-US" altLang="en-US" sz="1400" b="1" dirty="0"/>
          </a:p>
        </p:txBody>
      </p:sp>
      <p:grpSp>
        <p:nvGrpSpPr>
          <p:cNvPr id="108548" name="Group 4">
            <a:extLst>
              <a:ext uri="{FF2B5EF4-FFF2-40B4-BE49-F238E27FC236}">
                <a16:creationId xmlns:a16="http://schemas.microsoft.com/office/drawing/2014/main" id="{239B4F5E-D90F-4AAD-B3D3-22BA3C9F581F}"/>
              </a:ext>
            </a:extLst>
          </p:cNvPr>
          <p:cNvGrpSpPr>
            <a:grpSpLocks/>
          </p:cNvGrpSpPr>
          <p:nvPr/>
        </p:nvGrpSpPr>
        <p:grpSpPr bwMode="auto">
          <a:xfrm>
            <a:off x="1738314" y="2741616"/>
            <a:ext cx="6704014" cy="646113"/>
            <a:chOff x="385" y="1727"/>
            <a:chExt cx="4223" cy="407"/>
          </a:xfrm>
        </p:grpSpPr>
        <p:sp>
          <p:nvSpPr>
            <p:cNvPr id="108549" name="Text Box 5">
              <a:extLst>
                <a:ext uri="{FF2B5EF4-FFF2-40B4-BE49-F238E27FC236}">
                  <a16:creationId xmlns:a16="http://schemas.microsoft.com/office/drawing/2014/main" id="{D2D6F451-F19C-48B6-8F26-ABB1DC65B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1727"/>
              <a:ext cx="1740" cy="407"/>
            </a:xfrm>
            <a:prstGeom prst="rect">
              <a:avLst/>
            </a:prstGeom>
            <a:noFill/>
            <a:ln w="38100">
              <a:solidFill>
                <a:srgbClr val="333399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 dirty="0">
                  <a:latin typeface="Arial" panose="020B0604020202020204" pitchFamily="34" charset="0"/>
                </a:rPr>
                <a:t>Local</a:t>
              </a:r>
            </a:p>
            <a:p>
              <a:pPr algn="ctr" eaLnBrk="0" hangingPunct="0"/>
              <a:r>
                <a:rPr lang="en-US" altLang="en-US" b="1" dirty="0">
                  <a:latin typeface="Arial" panose="020B0604020202020204" pitchFamily="34" charset="0"/>
                </a:rPr>
                <a:t> (</a:t>
              </a:r>
              <a:r>
                <a:rPr lang="en-US" altLang="en-US" b="1" dirty="0" err="1">
                  <a:latin typeface="Arial" panose="020B0604020202020204" pitchFamily="34" charset="0"/>
                </a:rPr>
                <a:t>abundante</a:t>
              </a:r>
              <a:r>
                <a:rPr lang="en-US" altLang="en-US" b="1" dirty="0">
                  <a:latin typeface="Arial" panose="020B0604020202020204" pitchFamily="34" charset="0"/>
                </a:rPr>
                <a:t> </a:t>
              </a:r>
              <a:r>
                <a:rPr lang="en-US" altLang="en-US" b="1" dirty="0" err="1">
                  <a:latin typeface="Arial" panose="020B0604020202020204" pitchFamily="34" charset="0"/>
                </a:rPr>
                <a:t>em</a:t>
              </a:r>
              <a:r>
                <a:rPr lang="en-US" altLang="en-US" b="1" dirty="0">
                  <a:latin typeface="Arial" panose="020B0604020202020204" pitchFamily="34" charset="0"/>
                </a:rPr>
                <a:t> capital)</a:t>
              </a:r>
            </a:p>
          </p:txBody>
        </p:sp>
        <p:sp>
          <p:nvSpPr>
            <p:cNvPr id="108550" name="Line 6">
              <a:extLst>
                <a:ext uri="{FF2B5EF4-FFF2-40B4-BE49-F238E27FC236}">
                  <a16:creationId xmlns:a16="http://schemas.microsoft.com/office/drawing/2014/main" id="{B04764B0-80A4-4E74-80E9-8AEE3B690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920"/>
              <a:ext cx="2640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1" name="Group 7">
            <a:extLst>
              <a:ext uri="{FF2B5EF4-FFF2-40B4-BE49-F238E27FC236}">
                <a16:creationId xmlns:a16="http://schemas.microsoft.com/office/drawing/2014/main" id="{D27BFAF9-E329-4010-9AC0-4781EB5DF450}"/>
              </a:ext>
            </a:extLst>
          </p:cNvPr>
          <p:cNvGrpSpPr>
            <a:grpSpLocks/>
          </p:cNvGrpSpPr>
          <p:nvPr/>
        </p:nvGrpSpPr>
        <p:grpSpPr bwMode="auto">
          <a:xfrm>
            <a:off x="1555752" y="4500567"/>
            <a:ext cx="6886577" cy="646113"/>
            <a:chOff x="270" y="2835"/>
            <a:chExt cx="4338" cy="407"/>
          </a:xfrm>
        </p:grpSpPr>
        <p:sp>
          <p:nvSpPr>
            <p:cNvPr id="108552" name="Text Box 8">
              <a:extLst>
                <a:ext uri="{FF2B5EF4-FFF2-40B4-BE49-F238E27FC236}">
                  <a16:creationId xmlns:a16="http://schemas.microsoft.com/office/drawing/2014/main" id="{0F3E9A41-AFB6-41EE-A60A-A131B2C35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" y="2835"/>
              <a:ext cx="1974" cy="40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Estrangeiro</a:t>
              </a:r>
              <a:endParaRPr lang="en-US" altLang="en-US" b="1" dirty="0">
                <a:latin typeface="Arial" panose="020B0604020202020204" pitchFamily="34" charset="0"/>
              </a:endParaRPr>
            </a:p>
            <a:p>
              <a:pPr algn="ctr" eaLnBrk="0" hangingPunct="0"/>
              <a:r>
                <a:rPr lang="en-US" altLang="en-US" b="1" dirty="0">
                  <a:latin typeface="Arial" panose="020B0604020202020204" pitchFamily="34" charset="0"/>
                </a:rPr>
                <a:t>  (</a:t>
              </a:r>
              <a:r>
                <a:rPr lang="en-US" altLang="en-US" b="1" dirty="0" err="1">
                  <a:latin typeface="Arial" panose="020B0604020202020204" pitchFamily="34" charset="0"/>
                </a:rPr>
                <a:t>abundante</a:t>
              </a:r>
              <a:r>
                <a:rPr lang="en-US" altLang="en-US" b="1" dirty="0">
                  <a:latin typeface="Arial" panose="020B0604020202020204" pitchFamily="34" charset="0"/>
                </a:rPr>
                <a:t> </a:t>
              </a:r>
              <a:r>
                <a:rPr lang="en-US" altLang="en-US" b="1" dirty="0" err="1">
                  <a:latin typeface="Arial" panose="020B0604020202020204" pitchFamily="34" charset="0"/>
                </a:rPr>
                <a:t>em</a:t>
              </a:r>
              <a:r>
                <a:rPr lang="en-US" altLang="en-US" b="1" dirty="0">
                  <a:latin typeface="Arial" panose="020B0604020202020204" pitchFamily="34" charset="0"/>
                </a:rPr>
                <a:t> </a:t>
              </a:r>
              <a:r>
                <a:rPr lang="en-US" altLang="en-US" b="1" dirty="0" err="1">
                  <a:latin typeface="Arial" panose="020B0604020202020204" pitchFamily="34" charset="0"/>
                </a:rPr>
                <a:t>trabalho</a:t>
              </a:r>
              <a:r>
                <a:rPr lang="en-US" altLang="en-US" b="1" dirty="0">
                  <a:latin typeface="Arial" panose="020B0604020202020204" pitchFamily="34" charset="0"/>
                </a:rPr>
                <a:t>)  </a:t>
              </a:r>
            </a:p>
          </p:txBody>
        </p:sp>
        <p:sp>
          <p:nvSpPr>
            <p:cNvPr id="108553" name="Line 9">
              <a:extLst>
                <a:ext uri="{FF2B5EF4-FFF2-40B4-BE49-F238E27FC236}">
                  <a16:creationId xmlns:a16="http://schemas.microsoft.com/office/drawing/2014/main" id="{8B98089A-D313-4397-865C-980EF4359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072"/>
              <a:ext cx="26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54" name="Group 10">
            <a:extLst>
              <a:ext uri="{FF2B5EF4-FFF2-40B4-BE49-F238E27FC236}">
                <a16:creationId xmlns:a16="http://schemas.microsoft.com/office/drawing/2014/main" id="{66C7C5C6-0F37-4AE5-8D51-4FA44B643D37}"/>
              </a:ext>
            </a:extLst>
          </p:cNvPr>
          <p:cNvGrpSpPr>
            <a:grpSpLocks/>
          </p:cNvGrpSpPr>
          <p:nvPr/>
        </p:nvGrpSpPr>
        <p:grpSpPr bwMode="auto">
          <a:xfrm>
            <a:off x="4751389" y="2670175"/>
            <a:ext cx="877888" cy="2130425"/>
            <a:chOff x="2283" y="1682"/>
            <a:chExt cx="553" cy="1342"/>
          </a:xfrm>
        </p:grpSpPr>
        <p:sp>
          <p:nvSpPr>
            <p:cNvPr id="108555" name="Line 11">
              <a:extLst>
                <a:ext uri="{FF2B5EF4-FFF2-40B4-BE49-F238E27FC236}">
                  <a16:creationId xmlns:a16="http://schemas.microsoft.com/office/drawing/2014/main" id="{1B0C3298-316B-42FF-BB95-34EC0AD6A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920"/>
              <a:ext cx="0" cy="110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Text Box 12">
              <a:extLst>
                <a:ext uri="{FF2B5EF4-FFF2-40B4-BE49-F238E27FC236}">
                  <a16:creationId xmlns:a16="http://schemas.microsoft.com/office/drawing/2014/main" id="{F583DA9C-F412-480E-9125-86EA2C8C94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3" y="1682"/>
              <a:ext cx="5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Bem</a:t>
              </a:r>
              <a:r>
                <a:rPr lang="en-US" altLang="en-US" b="1" dirty="0">
                  <a:latin typeface="Arial" panose="020B0604020202020204" pitchFamily="34" charset="0"/>
                </a:rPr>
                <a:t> 2</a:t>
              </a:r>
            </a:p>
          </p:txBody>
        </p:sp>
      </p:grpSp>
      <p:sp>
        <p:nvSpPr>
          <p:cNvPr id="108557" name="Text Box 13">
            <a:extLst>
              <a:ext uri="{FF2B5EF4-FFF2-40B4-BE49-F238E27FC236}">
                <a16:creationId xmlns:a16="http://schemas.microsoft.com/office/drawing/2014/main" id="{FFA1DE89-C6D5-482B-AD41-387DE5834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4" y="2670731"/>
            <a:ext cx="877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err="1">
                <a:latin typeface="Arial" panose="020B0604020202020204" pitchFamily="34" charset="0"/>
              </a:rPr>
              <a:t>Bem</a:t>
            </a:r>
            <a:r>
              <a:rPr lang="en-US" altLang="en-US" b="1" dirty="0"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BEADA619-9792-41EB-B064-FF326DE18B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8325" y="3124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9" name="Line 15">
            <a:extLst>
              <a:ext uri="{FF2B5EF4-FFF2-40B4-BE49-F238E27FC236}">
                <a16:creationId xmlns:a16="http://schemas.microsoft.com/office/drawing/2014/main" id="{3925121C-59FD-4A9F-8282-1DE8F2255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8125" y="3962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0" name="Line 16">
            <a:extLst>
              <a:ext uri="{FF2B5EF4-FFF2-40B4-BE49-F238E27FC236}">
                <a16:creationId xmlns:a16="http://schemas.microsoft.com/office/drawing/2014/main" id="{35D1649A-B996-4915-A187-CAA7BAF540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22925" y="4038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8561" name="Group 17">
            <a:extLst>
              <a:ext uri="{FF2B5EF4-FFF2-40B4-BE49-F238E27FC236}">
                <a16:creationId xmlns:a16="http://schemas.microsoft.com/office/drawing/2014/main" id="{9FFED93B-E9D1-4EAD-AB3E-B089FF23526E}"/>
              </a:ext>
            </a:extLst>
          </p:cNvPr>
          <p:cNvGrpSpPr>
            <a:grpSpLocks/>
          </p:cNvGrpSpPr>
          <p:nvPr/>
        </p:nvGrpSpPr>
        <p:grpSpPr bwMode="auto">
          <a:xfrm>
            <a:off x="8442344" y="3048000"/>
            <a:ext cx="2039943" cy="914400"/>
            <a:chOff x="4560" y="1920"/>
            <a:chExt cx="1285" cy="576"/>
          </a:xfrm>
        </p:grpSpPr>
        <p:sp>
          <p:nvSpPr>
            <p:cNvPr id="108562" name="AutoShape 18">
              <a:extLst>
                <a:ext uri="{FF2B5EF4-FFF2-40B4-BE49-F238E27FC236}">
                  <a16:creationId xmlns:a16="http://schemas.microsoft.com/office/drawing/2014/main" id="{CE48BB39-C14D-4D5F-AA6C-183EC523E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1920"/>
              <a:ext cx="240" cy="576"/>
            </a:xfrm>
            <a:prstGeom prst="rightBrace">
              <a:avLst>
                <a:gd name="adj1" fmla="val 20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3" name="Text Box 19">
              <a:extLst>
                <a:ext uri="{FF2B5EF4-FFF2-40B4-BE49-F238E27FC236}">
                  <a16:creationId xmlns:a16="http://schemas.microsoft.com/office/drawing/2014/main" id="{ED89FADB-856A-4A66-88AB-211446115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015"/>
              <a:ext cx="104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Comércio</a:t>
              </a:r>
              <a:r>
                <a:rPr lang="en-US" altLang="en-US" b="1" dirty="0">
                  <a:latin typeface="Arial" panose="020B0604020202020204" pitchFamily="34" charset="0"/>
                </a:rPr>
                <a:t> </a:t>
              </a:r>
            </a:p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interindústria</a:t>
              </a:r>
              <a:endParaRPr lang="en-US" altLang="en-US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8564" name="Group 20">
            <a:extLst>
              <a:ext uri="{FF2B5EF4-FFF2-40B4-BE49-F238E27FC236}">
                <a16:creationId xmlns:a16="http://schemas.microsoft.com/office/drawing/2014/main" id="{D948AA40-0FA4-442A-B555-62C7ECEA8D05}"/>
              </a:ext>
            </a:extLst>
          </p:cNvPr>
          <p:cNvGrpSpPr>
            <a:grpSpLocks/>
          </p:cNvGrpSpPr>
          <p:nvPr/>
        </p:nvGrpSpPr>
        <p:grpSpPr bwMode="auto">
          <a:xfrm>
            <a:off x="8442345" y="3962400"/>
            <a:ext cx="2039943" cy="914400"/>
            <a:chOff x="4560" y="2496"/>
            <a:chExt cx="1285" cy="576"/>
          </a:xfrm>
        </p:grpSpPr>
        <p:sp>
          <p:nvSpPr>
            <p:cNvPr id="108565" name="AutoShape 21">
              <a:extLst>
                <a:ext uri="{FF2B5EF4-FFF2-40B4-BE49-F238E27FC236}">
                  <a16:creationId xmlns:a16="http://schemas.microsoft.com/office/drawing/2014/main" id="{C94E69F6-C5AB-4A17-A266-9D2DB2994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496"/>
              <a:ext cx="240" cy="576"/>
            </a:xfrm>
            <a:prstGeom prst="rightBrace">
              <a:avLst>
                <a:gd name="adj1" fmla="val 20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6" name="Text Box 22">
              <a:extLst>
                <a:ext uri="{FF2B5EF4-FFF2-40B4-BE49-F238E27FC236}">
                  <a16:creationId xmlns:a16="http://schemas.microsoft.com/office/drawing/2014/main" id="{F1DF4F0D-7B38-4BA5-A5F7-DC59D6BC9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571"/>
              <a:ext cx="104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Comércio</a:t>
              </a:r>
              <a:r>
                <a:rPr lang="en-US" altLang="en-US" b="1" dirty="0">
                  <a:latin typeface="Arial" panose="020B0604020202020204" pitchFamily="34" charset="0"/>
                </a:rPr>
                <a:t> </a:t>
              </a:r>
            </a:p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intraindústria</a:t>
              </a:r>
              <a:endParaRPr lang="en-US" altLang="en-US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marL="128016" lvl="1" indent="0">
              <a:buNone/>
            </a:pPr>
            <a:r>
              <a:rPr lang="pt-BR" sz="2400" u="sng" noProof="0" dirty="0"/>
              <a:t>Comércio Interindústria</a:t>
            </a:r>
          </a:p>
          <a:p>
            <a:pPr marL="128016" lvl="1" indent="0">
              <a:buNone/>
            </a:pPr>
            <a:endParaRPr lang="pt-BR" sz="1600" u="sng" noProof="0" dirty="0"/>
          </a:p>
          <a:p>
            <a:pPr lvl="1"/>
            <a:r>
              <a:rPr lang="pt-BR" sz="2400" noProof="0" dirty="0"/>
              <a:t>Como país Local é abundante em capital, produzirá a maior parte das variedades do mundo</a:t>
            </a:r>
          </a:p>
          <a:p>
            <a:pPr lvl="2"/>
            <a:r>
              <a:rPr lang="pt-BR" sz="2000" noProof="0" dirty="0"/>
              <a:t>Logo, será exportador líquido do bem 2</a:t>
            </a:r>
          </a:p>
          <a:p>
            <a:pPr lvl="2"/>
            <a:r>
              <a:rPr lang="pt-BR" sz="2000" noProof="0" dirty="0"/>
              <a:t>Importador do bem 1</a:t>
            </a:r>
          </a:p>
          <a:p>
            <a:pPr lvl="1"/>
            <a:endParaRPr lang="pt-BR" sz="2400" noProof="0" dirty="0"/>
          </a:p>
          <a:p>
            <a:pPr lvl="1"/>
            <a:r>
              <a:rPr lang="pt-BR" sz="2400" noProof="0" dirty="0"/>
              <a:t>País Estrangeiro produz uma proporção menor das variedades do mundo</a:t>
            </a:r>
          </a:p>
          <a:p>
            <a:pPr lvl="2"/>
            <a:r>
              <a:rPr lang="pt-BR" sz="2000" noProof="0" dirty="0"/>
              <a:t>Importador líquido do bem 2</a:t>
            </a:r>
          </a:p>
          <a:p>
            <a:pPr lvl="2"/>
            <a:r>
              <a:rPr lang="pt-BR" sz="2000" noProof="0" dirty="0"/>
              <a:t>Exportador do bem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8167118-5F69-E948-9035-A2730D9BF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84738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marL="128016" lvl="1" indent="0">
                  <a:buNone/>
                </a:pPr>
                <a:r>
                  <a:rPr lang="pt-BR" sz="2400" u="sng" noProof="0" dirty="0"/>
                  <a:t>Comércio </a:t>
                </a:r>
                <a:r>
                  <a:rPr lang="pt-BR" sz="2400" u="sng" noProof="0" dirty="0" err="1"/>
                  <a:t>Intraind</a:t>
                </a:r>
                <a:r>
                  <a:rPr lang="pt-BR" sz="2400" u="sng" dirty="0" err="1"/>
                  <a:t>ústria</a:t>
                </a:r>
                <a:endParaRPr lang="pt-BR" sz="2400" u="sng" noProof="0" dirty="0"/>
              </a:p>
              <a:p>
                <a:pPr marL="128016" lvl="1" indent="0">
                  <a:buNone/>
                </a:pPr>
                <a:endParaRPr lang="pt-BR" sz="1600" u="sng" noProof="0" dirty="0"/>
              </a:p>
              <a:p>
                <a:pPr lvl="1"/>
                <a:r>
                  <a:rPr lang="pt-BR" sz="2400" noProof="0" dirty="0"/>
                  <a:t>Consumidores dos dois </a:t>
                </a:r>
                <a:r>
                  <a:rPr lang="pt-BR" sz="2400" dirty="0"/>
                  <a:t>países</a:t>
                </a:r>
                <a:r>
                  <a:rPr lang="pt-BR" sz="2400" noProof="0" dirty="0"/>
                  <a:t> consomem todas as variedades disponíveis: </a:t>
                </a:r>
                <a14:m>
                  <m:oMath xmlns:m="http://schemas.openxmlformats.org/officeDocument/2006/math">
                    <m:r>
                      <a:rPr lang="pt-BR" sz="2400" i="1" noProof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400" noProof="0" dirty="0"/>
              </a:p>
              <a:p>
                <a:pPr lvl="2"/>
                <a:r>
                  <a:rPr lang="pt-BR" sz="2000" noProof="0" dirty="0"/>
                  <a:t>Variedades </a:t>
                </a:r>
                <a14:m>
                  <m:oMath xmlns:m="http://schemas.openxmlformats.org/officeDocument/2006/math"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produzidas no país Local</a:t>
                </a:r>
              </a:p>
              <a:p>
                <a:pPr lvl="2"/>
                <a:r>
                  <a:rPr lang="pt-BR" sz="2000" noProof="0" dirty="0"/>
                  <a:t>Variedades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produzidas no país Estrangeiro</a:t>
                </a:r>
              </a:p>
              <a:p>
                <a:pPr lvl="1"/>
                <a:endParaRPr lang="pt-BR" sz="2400" noProof="0" dirty="0"/>
              </a:p>
              <a:p>
                <a:pPr lvl="1"/>
                <a:r>
                  <a:rPr lang="pt-BR" sz="2400" noProof="0" dirty="0"/>
                  <a:t>Local exporta </a:t>
                </a:r>
                <a14:m>
                  <m:oMath xmlns:m="http://schemas.openxmlformats.org/officeDocument/2006/math">
                    <m:r>
                      <a:rPr lang="pt-BR" sz="2400" i="1" noProof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400" noProof="0" dirty="0"/>
                  <a:t>; importa </a:t>
                </a:r>
                <a14:m>
                  <m:oMath xmlns:m="http://schemas.openxmlformats.org/officeDocument/2006/math">
                    <m:r>
                      <a:rPr lang="pt-BR" sz="2400" i="1" noProof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</a:t>
                </a:r>
              </a:p>
              <a:p>
                <a:pPr lvl="1"/>
                <a:r>
                  <a:rPr lang="pt-BR" sz="2400" noProof="0" dirty="0"/>
                  <a:t>Estrangeiro exporta </a:t>
                </a:r>
                <a14:m>
                  <m:oMath xmlns:m="http://schemas.openxmlformats.org/officeDocument/2006/math">
                    <m:r>
                      <a:rPr lang="pt-BR" sz="2400" i="1" noProof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400" noProof="0" dirty="0"/>
                  <a:t>; importa </a:t>
                </a:r>
                <a14:m>
                  <m:oMath xmlns:m="http://schemas.openxmlformats.org/officeDocument/2006/math">
                    <m:r>
                      <a:rPr lang="pt-BR" sz="2400" i="1" noProof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l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6EE435-EA9C-EA4A-9B21-DA833168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0493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noProof="0" dirty="0"/>
                  <a:t>Diferenças maiores entre países (i.e., diferença entre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den>
                    </m:f>
                  </m:oMath>
                </a14:m>
                <a:r>
                  <a:rPr lang="pt-BR" sz="2400" noProof="0" dirty="0"/>
                  <a:t> e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400" i="1" noProof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i="1" noProof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acc>
                          </m:e>
                          <m:sup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400" i="1" noProof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400" i="1" noProof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sz="2400" noProof="0" dirty="0"/>
                  <a:t>):	</a:t>
                </a:r>
              </a:p>
              <a:p>
                <a:pPr lvl="2"/>
                <a:r>
                  <a:rPr lang="pt-BR" sz="2000" noProof="0" dirty="0"/>
                  <a:t>Maior fração </a:t>
                </a:r>
                <a:r>
                  <a:rPr lang="pt-BR" sz="2000" dirty="0"/>
                  <a:t>das variedades produzida no Local</a:t>
                </a:r>
                <a:endParaRPr lang="pt-BR" sz="2000" noProof="0" dirty="0"/>
              </a:p>
              <a:p>
                <a:pPr lvl="2"/>
                <a:r>
                  <a:rPr lang="pt-BR" sz="2000" dirty="0"/>
                  <a:t>Componente interindústria fica mais importante</a:t>
                </a:r>
              </a:p>
              <a:p>
                <a:pPr lvl="2"/>
                <a:endParaRPr lang="pt-BR" sz="1000" noProof="0" dirty="0"/>
              </a:p>
              <a:p>
                <a:pPr lvl="1"/>
                <a:r>
                  <a:rPr lang="pt-BR" sz="2400" dirty="0"/>
                  <a:t>Nesse caso, teremos efeitos mais fortes sobre distribuição de renda</a:t>
                </a:r>
                <a:endParaRPr lang="pt-BR" sz="2400" noProof="0" dirty="0"/>
              </a:p>
              <a:p>
                <a:pPr lvl="2"/>
                <a:r>
                  <a:rPr lang="pt-BR" sz="2000" dirty="0"/>
                  <a:t>Maior impacto nos preços relativos, mudança na estrutura industrial</a:t>
                </a:r>
                <a:endParaRPr lang="pt-BR" sz="2000" noProof="0" dirty="0"/>
              </a:p>
              <a:p>
                <a:pPr lvl="1"/>
                <a:endParaRPr lang="pt-BR" sz="1000" noProof="0" dirty="0"/>
              </a:p>
              <a:p>
                <a:pPr lvl="1"/>
                <a:r>
                  <a:rPr lang="pt-BR" sz="2400" dirty="0"/>
                  <a:t>Comércio intraindústria: ganhos de bem estar são distribuídos mais uniformemente (acesso a mais variedades)</a:t>
                </a:r>
                <a:endParaRPr lang="pt-BR" sz="20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19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B49F68-F8E4-DB45-87EF-D87A595A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extensões</a:t>
            </a:r>
            <a:br>
              <a:rPr lang="pt-BR" noProof="0" dirty="0"/>
            </a:br>
            <a:r>
              <a:rPr lang="pt-BR" sz="3000" cap="none" noProof="0" dirty="0"/>
              <a:t>Modelo Híbrido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6593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Comércio</a:t>
            </a:r>
            <a:endParaRPr lang="pt-BR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fontScale="92500" lnSpcReduction="10000"/>
              </a:bodyPr>
              <a:lstStyle/>
              <a:p>
                <a:pPr lvl="1"/>
                <a:r>
                  <a:rPr lang="pt-BR" sz="2400" noProof="0" dirty="0"/>
                  <a:t>Considere o modelo de </a:t>
                </a:r>
                <a:r>
                  <a:rPr lang="pt-BR" sz="2400" noProof="0" dirty="0" err="1"/>
                  <a:t>Kurgman</a:t>
                </a:r>
                <a:r>
                  <a:rPr lang="pt-BR" sz="2400" noProof="0" dirty="0"/>
                  <a:t>, como discutido anteriormente</a:t>
                </a:r>
              </a:p>
              <a:p>
                <a:pPr lvl="1"/>
                <a:endParaRPr lang="pt-BR" sz="2400" noProof="0" dirty="0"/>
              </a:p>
              <a:p>
                <a:pPr lvl="1"/>
                <a:r>
                  <a:rPr lang="pt-BR" sz="2400" noProof="0" dirty="0"/>
                  <a:t>Agora temos dois países: Local e </a:t>
                </a:r>
                <a:r>
                  <a:rPr lang="pt-BR" sz="2400" dirty="0"/>
                  <a:t>Estrangeiro</a:t>
                </a:r>
                <a:endParaRPr lang="pt-BR" sz="2400" noProof="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Estrangeiro identificado por um asterisco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Mesma tecnologia (parâmetros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sz="2000" noProof="0" dirty="0"/>
                  <a:t> e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sz="2000" noProof="0" dirty="0"/>
                  <a:t> da função de produção de variedades)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</a:t>
                </a:r>
                <a:r>
                  <a:rPr lang="pt-BR" sz="2000" dirty="0"/>
                  <a:t>M</a:t>
                </a:r>
                <a:r>
                  <a:rPr lang="pt-BR" sz="2000" noProof="0" dirty="0"/>
                  <a:t>esmas preferências (função utilidade, CES com parâmetro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sz="2000" noProof="0" dirty="0"/>
                  <a:t>)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endParaRPr lang="pt-BR" sz="2000" noProof="0" dirty="0"/>
              </a:p>
              <a:p>
                <a:pPr lvl="1"/>
                <a:r>
                  <a:rPr lang="pt-BR" sz="2400" noProof="0" dirty="0"/>
                  <a:t>Países diferem (potencialmente) somente no tamanho do mercado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pt-BR" sz="2000" noProof="0" dirty="0"/>
                  <a:t>: número de consumidores/trabalhadores no país local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14:m>
                  <m:oMath xmlns:m="http://schemas.openxmlformats.org/officeDocument/2006/math"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sz="200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000" noProof="0" dirty="0"/>
                  <a:t>: </a:t>
                </a:r>
                <a:r>
                  <a:rPr lang="pt-BR" sz="2000" dirty="0"/>
                  <a:t>número de consumidores/trabalhadores no país Estrangeiro</a:t>
                </a:r>
              </a:p>
              <a:p>
                <a:pPr lvl="2">
                  <a:lnSpc>
                    <a:spcPct val="100000"/>
                  </a:lnSpc>
                  <a:buSzPct val="55000"/>
                  <a:buFont typeface="Wingdings 3" panose="05040102010807070707" pitchFamily="18" charset="2"/>
                  <a:buChar char=""/>
                </a:pPr>
                <a:endParaRPr lang="pt-BR" sz="2000" noProof="0" dirty="0"/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400" noProof="0" dirty="0"/>
                  <a:t>Mesmo com</a:t>
                </a:r>
                <a14:m>
                  <m:oMath xmlns:m="http://schemas.openxmlformats.org/officeDocument/2006/math">
                    <m:r>
                      <a:rPr lang="pt-BR" sz="2400" b="0" i="0" noProof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noProof="0" dirty="0"/>
                  <a:t> (países idênticos), ainda teremos comércio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3"/>
                <a:stretch>
                  <a:fillRect t="-2576" b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6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Competição </a:t>
            </a:r>
            <a:r>
              <a:rPr lang="pt-BR" noProof="0" dirty="0" err="1"/>
              <a:t>im</a:t>
            </a:r>
            <a:r>
              <a:rPr lang="pt-BR" dirty="0"/>
              <a:t>perfeita</a:t>
            </a:r>
            <a:br>
              <a:rPr lang="pt-BR" noProof="0" dirty="0"/>
            </a:br>
            <a:r>
              <a:rPr lang="pt-BR" sz="3000" cap="none" noProof="0" dirty="0"/>
              <a:t>Diferenças Internacionais de Preços</a:t>
            </a:r>
            <a:endParaRPr lang="pt-B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Preços de bens variam consideravelmente entre países</a:t>
            </a:r>
          </a:p>
          <a:p>
            <a:pPr lvl="2"/>
            <a:r>
              <a:rPr lang="pt-BR" sz="2000" noProof="0" dirty="0"/>
              <a:t>Grandes diferenças no custo de vida</a:t>
            </a:r>
          </a:p>
          <a:p>
            <a:pPr lvl="1"/>
            <a:r>
              <a:rPr lang="pt-BR" sz="2400" noProof="0" dirty="0"/>
              <a:t>Comércio é custoso</a:t>
            </a:r>
          </a:p>
          <a:p>
            <a:pPr lvl="2"/>
            <a:r>
              <a:rPr lang="pt-BR" sz="2000" noProof="0" dirty="0"/>
              <a:t>Restrições ao comércio</a:t>
            </a:r>
          </a:p>
          <a:p>
            <a:pPr lvl="2"/>
            <a:r>
              <a:rPr lang="pt-BR" sz="2000" noProof="0" dirty="0"/>
              <a:t>Custo de transporte</a:t>
            </a:r>
          </a:p>
          <a:p>
            <a:pPr lvl="2"/>
            <a:r>
              <a:rPr lang="pt-BR" sz="2000" noProof="0" dirty="0"/>
              <a:t>Fricções de informação</a:t>
            </a:r>
          </a:p>
          <a:p>
            <a:pPr lvl="1"/>
            <a:r>
              <a:rPr lang="pt-BR" sz="2400" noProof="0" dirty="0"/>
              <a:t>Modelo gravitacional:</a:t>
            </a:r>
          </a:p>
          <a:p>
            <a:pPr lvl="2"/>
            <a:r>
              <a:rPr lang="pt-BR" sz="2000" noProof="0" dirty="0"/>
              <a:t>Comércio entre países explicado pelas diferenças de tamanho (</a:t>
            </a:r>
            <a:r>
              <a:rPr lang="pt-BR" sz="2000" noProof="0" dirty="0" err="1"/>
              <a:t>PIBs</a:t>
            </a:r>
            <a:r>
              <a:rPr lang="pt-BR" sz="2000" noProof="0" dirty="0"/>
              <a:t>) e distância</a:t>
            </a:r>
          </a:p>
          <a:p>
            <a:pPr lvl="2"/>
            <a:r>
              <a:rPr lang="pt-BR" sz="2000" noProof="0" dirty="0"/>
              <a:t>Países maiores </a:t>
            </a:r>
            <a:r>
              <a:rPr lang="pt-BR" sz="2000" dirty="0"/>
              <a:t>comercializam</a:t>
            </a:r>
            <a:r>
              <a:rPr lang="pt-BR" sz="2000" noProof="0" dirty="0"/>
              <a:t> mais</a:t>
            </a:r>
          </a:p>
          <a:p>
            <a:pPr lvl="2"/>
            <a:r>
              <a:rPr lang="pt-BR" sz="2000" noProof="0" dirty="0"/>
              <a:t>Países mais distantes tendem a comercializar menos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4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85000" lnSpcReduction="20000"/>
              </a:bodyPr>
              <a:lstStyle/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sup>
                          </m:sSub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Sup>
                            <m:sSub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sz="2400" noProof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sz="2400" noProof="0" dirty="0"/>
                  <a:t>: </a:t>
                </a:r>
                <a:r>
                  <a:rPr lang="pt-BR" sz="2400" dirty="0"/>
                  <a:t>comércio bilateral</a:t>
                </a:r>
                <a:r>
                  <a:rPr lang="pt-BR" sz="2400" noProof="0" dirty="0"/>
                  <a:t> entre países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400" noProof="0" dirty="0"/>
                  <a:t> 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pt-BR" sz="2400" noProof="0" dirty="0"/>
              </a:p>
              <a:p>
                <a:pPr lvl="1"/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pt-BR" sz="2400" noProof="0" dirty="0"/>
                  <a:t>: constante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pt-BR" sz="2400" noProof="0" dirty="0"/>
                  <a:t>: PIB do país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400" noProof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pt-BR" sz="2400" noProof="0" dirty="0"/>
                  <a:t>: PIB do país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pt-BR" sz="2400" noProof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pt-BR" sz="2400" noProof="0" dirty="0"/>
                  <a:t>: distância entre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pt-BR" sz="2400" noProof="0" dirty="0"/>
                  <a:t> 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pt-BR" sz="2000" noProof="0" dirty="0"/>
              </a:p>
              <a:p>
                <a:pPr lvl="1"/>
                <a14:m>
                  <m:oMath xmlns:m="http://schemas.openxmlformats.org/officeDocument/2006/math">
                    <m:r>
                      <a:rPr lang="pt-BR" sz="24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pt-BR" sz="2400" noProof="0" dirty="0"/>
                  <a:t>, </a:t>
                </a:r>
                <a14:m>
                  <m:oMath xmlns:m="http://schemas.openxmlformats.org/officeDocument/2006/math">
                    <m:r>
                      <a:rPr lang="pt-BR" sz="24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pt-BR" sz="2400" noProof="0" dirty="0"/>
                  <a:t> e </a:t>
                </a:r>
                <a14:m>
                  <m:oMath xmlns:m="http://schemas.openxmlformats.org/officeDocument/2006/math">
                    <m:r>
                      <a:rPr lang="pt-BR" sz="24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pt-BR" sz="2400" noProof="0" dirty="0"/>
                  <a:t> são parâmetros a serem estimados (com dados de comércio)</a:t>
                </a:r>
              </a:p>
              <a:p>
                <a:pPr lvl="2"/>
                <a:r>
                  <a:rPr lang="pt-BR" sz="2000" noProof="0" dirty="0"/>
                  <a:t>Obtemos estimativas consistentemente positivas</a:t>
                </a:r>
              </a:p>
              <a:p>
                <a:pPr lvl="2"/>
                <a:r>
                  <a:rPr lang="pt-BR" sz="2000" noProof="0" dirty="0"/>
                  <a:t>Distância afeta negativamente o comércio (evidência de custos de comércio) </a:t>
                </a:r>
              </a:p>
              <a:p>
                <a:pPr lvl="1"/>
                <a:r>
                  <a:rPr lang="pt-BR" sz="2400" noProof="0" dirty="0"/>
                  <a:t>“Enviando as boas maçãs pra fora”</a:t>
                </a:r>
              </a:p>
              <a:p>
                <a:pPr lvl="2"/>
                <a:r>
                  <a:rPr lang="pt-BR" sz="2000" noProof="0" dirty="0"/>
                  <a:t>Países tendem a exportar produtos de maior qualidade</a:t>
                </a:r>
              </a:p>
              <a:p>
                <a:pPr lvl="2"/>
                <a:r>
                  <a:rPr lang="pt-BR" sz="2000" noProof="0" dirty="0"/>
                  <a:t>Consistente com custo fixo de transporte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b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DD43E7-6AB2-664B-97A5-AE66AD0E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Competição </a:t>
            </a:r>
            <a:r>
              <a:rPr lang="pt-BR" noProof="0" dirty="0" err="1"/>
              <a:t>im</a:t>
            </a:r>
            <a:r>
              <a:rPr lang="pt-BR" dirty="0"/>
              <a:t>perfeita</a:t>
            </a:r>
            <a:br>
              <a:rPr lang="pt-BR" noProof="0" dirty="0"/>
            </a:br>
            <a:r>
              <a:rPr lang="pt-BR" sz="3000" cap="none" noProof="0" dirty="0"/>
              <a:t>Modelo Gravitacional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55121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pt-BR" sz="2400" noProof="0" dirty="0"/>
              <a:t>Mas há outros fatores governando as diferenças de preço:</a:t>
            </a:r>
          </a:p>
          <a:p>
            <a:pPr lvl="2"/>
            <a:r>
              <a:rPr lang="pt-BR" sz="2000" noProof="0" dirty="0"/>
              <a:t>Fricções de informação (exemplo do telégrafo)</a:t>
            </a:r>
          </a:p>
          <a:p>
            <a:pPr lvl="2"/>
            <a:r>
              <a:rPr lang="pt-BR" sz="2000" noProof="0" dirty="0"/>
              <a:t>Produtos heterogêneos</a:t>
            </a:r>
          </a:p>
          <a:p>
            <a:pPr lvl="1"/>
            <a:r>
              <a:rPr lang="pt-BR" sz="2400" noProof="0" dirty="0"/>
              <a:t>Mesmo com produtos idênticos, ainda temos diferenças de preço:</a:t>
            </a:r>
          </a:p>
          <a:p>
            <a:pPr lvl="2"/>
            <a:r>
              <a:rPr lang="pt-BR" sz="2000" noProof="0" dirty="0"/>
              <a:t>Preços online na UE</a:t>
            </a:r>
          </a:p>
          <a:p>
            <a:pPr lvl="2"/>
            <a:r>
              <a:rPr lang="pt-BR" sz="2000" noProof="0" dirty="0"/>
              <a:t>Países na zona do Euro = diferenças pequenas nos preços</a:t>
            </a:r>
          </a:p>
          <a:p>
            <a:pPr lvl="2"/>
            <a:r>
              <a:rPr lang="pt-BR" sz="2000" noProof="0" dirty="0"/>
              <a:t>Países com moedas diferentes = maiores diferenças nos preços</a:t>
            </a:r>
          </a:p>
          <a:p>
            <a:pPr lvl="1"/>
            <a:r>
              <a:rPr lang="pt-BR" sz="2400" noProof="0" dirty="0"/>
              <a:t>Discriminação internacional de preços</a:t>
            </a:r>
          </a:p>
          <a:p>
            <a:pPr lvl="2"/>
            <a:r>
              <a:rPr lang="pt-BR" sz="2000" noProof="0" dirty="0"/>
              <a:t>Firmas com poder de mercado</a:t>
            </a:r>
          </a:p>
          <a:p>
            <a:pPr lvl="2"/>
            <a:r>
              <a:rPr lang="pt-BR" sz="2000" noProof="0" dirty="0"/>
              <a:t>Poder de mercado diferente entre países</a:t>
            </a:r>
          </a:p>
          <a:p>
            <a:pPr lvl="2"/>
            <a:r>
              <a:rPr lang="pt-BR" sz="2000" noProof="0" dirty="0"/>
              <a:t>Por exemplo, há menos competição no mercado doméstico do que no internacional</a:t>
            </a:r>
          </a:p>
          <a:p>
            <a:pPr lvl="2"/>
            <a:r>
              <a:rPr lang="pt-BR" sz="2000" noProof="0" dirty="0"/>
              <a:t>Firma pode cobrar preço maior dentro de seu mercado doméstico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79ACF5-0CB2-3745-8870-D0980184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Competição </a:t>
            </a:r>
            <a:r>
              <a:rPr lang="pt-BR" noProof="0" dirty="0" err="1"/>
              <a:t>im</a:t>
            </a:r>
            <a:r>
              <a:rPr lang="pt-BR" dirty="0"/>
              <a:t>perfeita</a:t>
            </a:r>
            <a:br>
              <a:rPr lang="pt-BR" noProof="0" dirty="0"/>
            </a:br>
            <a:r>
              <a:rPr lang="pt-BR" sz="3000" cap="none" noProof="0" dirty="0"/>
              <a:t>Diferenças Internacionais de Preços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745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Discrimina</a:t>
            </a:r>
            <a:r>
              <a:rPr lang="pt-BR" dirty="0" err="1"/>
              <a:t>ção</a:t>
            </a:r>
            <a:r>
              <a:rPr lang="pt-BR" dirty="0"/>
              <a:t> internacional de preços</a:t>
            </a:r>
            <a:br>
              <a:rPr lang="pt-BR" noProof="0" dirty="0"/>
            </a:br>
            <a:r>
              <a:rPr lang="pt-BR" sz="3000" cap="none" noProof="0" dirty="0"/>
              <a:t>Um exemplo simples</a:t>
            </a:r>
            <a:endParaRPr lang="pt-B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pt-BR" sz="2400" noProof="0" dirty="0"/>
              <a:t>Monopolista opera em 2 mercados:</a:t>
            </a:r>
          </a:p>
          <a:p>
            <a:pPr lvl="2"/>
            <a:r>
              <a:rPr lang="pt-BR" sz="2000" b="1" noProof="0" dirty="0"/>
              <a:t>Mercado doméstico</a:t>
            </a:r>
            <a:r>
              <a:rPr lang="pt-BR" sz="2000" noProof="0" dirty="0"/>
              <a:t>, onde tem maior poder de mercado</a:t>
            </a:r>
          </a:p>
          <a:p>
            <a:pPr lvl="2"/>
            <a:r>
              <a:rPr lang="pt-BR" sz="2000" b="1" noProof="0" dirty="0"/>
              <a:t>Mercado externo</a:t>
            </a:r>
            <a:r>
              <a:rPr lang="pt-BR" sz="2000" noProof="0" dirty="0"/>
              <a:t>, onde enfrenta mais competição (menor poder de mercado)</a:t>
            </a:r>
          </a:p>
          <a:p>
            <a:pPr lvl="2"/>
            <a:r>
              <a:rPr lang="pt-BR" sz="2000" dirty="0"/>
              <a:t>C</a:t>
            </a:r>
            <a:r>
              <a:rPr lang="pt-BR" sz="2000" noProof="0" dirty="0"/>
              <a:t>obrará preços diferentes para o mesmo bem</a:t>
            </a:r>
          </a:p>
          <a:p>
            <a:pPr lvl="1"/>
            <a:endParaRPr lang="pt-BR" sz="2400" noProof="0" dirty="0"/>
          </a:p>
          <a:p>
            <a:pPr lvl="1"/>
            <a:r>
              <a:rPr lang="pt-BR" sz="2400" noProof="0" dirty="0"/>
              <a:t>Por simplicidade, suponha que:</a:t>
            </a:r>
          </a:p>
          <a:p>
            <a:pPr lvl="2"/>
            <a:r>
              <a:rPr lang="pt-BR" sz="2000" noProof="0" dirty="0"/>
              <a:t>No mercado doméstico, a firma encontra demanda negativamente inclinada</a:t>
            </a:r>
          </a:p>
          <a:p>
            <a:pPr lvl="2"/>
            <a:r>
              <a:rPr lang="pt-BR" sz="2000" noProof="0" dirty="0"/>
              <a:t>Mas é tomadora de preços no mercado externo (curva de demanda externa é infinitamente estática)</a:t>
            </a:r>
          </a:p>
          <a:p>
            <a:pPr lvl="1"/>
            <a:endParaRPr lang="pt-BR" sz="2400" noProof="0" dirty="0"/>
          </a:p>
          <a:p>
            <a:pPr lvl="1"/>
            <a:r>
              <a:rPr lang="pt-BR" sz="2400" dirty="0"/>
              <a:t>Hipótese chave: produto não pode ser exportado de volta ao mercado doméstico</a:t>
            </a:r>
            <a:endParaRPr lang="pt-BR" sz="24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3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pt-BR" sz="2400" noProof="0" dirty="0"/>
              <a:t>Demanda doméstica linear (</a:t>
            </a:r>
            <a:r>
              <a:rPr lang="pt-BR" sz="2400" i="1" noProof="0" dirty="0"/>
              <a:t>D</a:t>
            </a:r>
            <a:r>
              <a:rPr lang="pt-BR" sz="2400" i="1" baseline="-25000" noProof="0" dirty="0"/>
              <a:t>DOM</a:t>
            </a:r>
            <a:r>
              <a:rPr lang="pt-BR" sz="2400" noProof="0" dirty="0"/>
              <a:t>)</a:t>
            </a:r>
          </a:p>
          <a:p>
            <a:pPr lvl="2"/>
            <a:r>
              <a:rPr lang="pt-BR" sz="2000" noProof="0" dirty="0"/>
              <a:t>Receita marginal doméstica (</a:t>
            </a:r>
            <a:r>
              <a:rPr lang="pt-BR" sz="2000" i="1" noProof="0" dirty="0"/>
              <a:t>MR</a:t>
            </a:r>
            <a:r>
              <a:rPr lang="pt-BR" sz="2000" i="1" baseline="-25000" noProof="0" dirty="0"/>
              <a:t>DOM</a:t>
            </a:r>
            <a:r>
              <a:rPr lang="pt-BR" sz="2000" noProof="0" dirty="0"/>
              <a:t>) é negativamente inclinada, e mais inclinada que a demanda</a:t>
            </a:r>
            <a:endParaRPr lang="pt-BR" sz="2400" noProof="0" dirty="0"/>
          </a:p>
          <a:p>
            <a:pPr lvl="1"/>
            <a:r>
              <a:rPr lang="pt-BR" sz="2400" noProof="0" dirty="0"/>
              <a:t>No mercado externo, firma é tomadora de preços</a:t>
            </a:r>
          </a:p>
          <a:p>
            <a:pPr lvl="2"/>
            <a:r>
              <a:rPr lang="pt-BR" sz="2000" noProof="0" dirty="0"/>
              <a:t>Demanda externa (</a:t>
            </a:r>
            <a:r>
              <a:rPr lang="pt-BR" sz="2000" i="1" noProof="0" dirty="0"/>
              <a:t>D</a:t>
            </a:r>
            <a:r>
              <a:rPr lang="pt-BR" sz="2000" i="1" baseline="-25000" noProof="0" dirty="0"/>
              <a:t>EXT</a:t>
            </a:r>
            <a:r>
              <a:rPr lang="pt-BR" sz="2000" noProof="0" dirty="0"/>
              <a:t>) = Receita marginal externa (</a:t>
            </a:r>
            <a:r>
              <a:rPr lang="pt-BR" sz="2000" i="1" noProof="0" dirty="0"/>
              <a:t>MR</a:t>
            </a:r>
            <a:r>
              <a:rPr lang="pt-BR" sz="2000" i="1" baseline="-25000" noProof="0" dirty="0"/>
              <a:t>EXT</a:t>
            </a:r>
            <a:r>
              <a:rPr lang="pt-BR" sz="2000" noProof="0" dirty="0"/>
              <a:t>) = Preço (</a:t>
            </a:r>
            <a:r>
              <a:rPr lang="pt-BR" sz="2000" i="1" noProof="0" dirty="0"/>
              <a:t>P</a:t>
            </a:r>
            <a:r>
              <a:rPr lang="pt-BR" sz="2000" i="1" baseline="-25000" noProof="0" dirty="0"/>
              <a:t>EXT</a:t>
            </a:r>
            <a:r>
              <a:rPr lang="pt-BR" sz="2000" noProof="0" dirty="0"/>
              <a:t>)</a:t>
            </a:r>
          </a:p>
          <a:p>
            <a:pPr lvl="1"/>
            <a:r>
              <a:rPr lang="pt-BR" sz="2400" noProof="0" dirty="0"/>
              <a:t>Custo marginal é crescente (mesmo custo para vender domesticamente ou exportar)</a:t>
            </a:r>
          </a:p>
          <a:p>
            <a:pPr lvl="1"/>
            <a:r>
              <a:rPr lang="pt-BR" sz="2400" noProof="0" dirty="0"/>
              <a:t>Para uma dada unidade do bem:</a:t>
            </a:r>
          </a:p>
          <a:p>
            <a:pPr lvl="2"/>
            <a:r>
              <a:rPr lang="pt-BR" sz="2000" noProof="0" dirty="0"/>
              <a:t>Firma prefere vender domesticamente se </a:t>
            </a:r>
            <a:r>
              <a:rPr lang="pt-BR" sz="2000" i="1" noProof="0" dirty="0"/>
              <a:t>MR</a:t>
            </a:r>
            <a:r>
              <a:rPr lang="pt-BR" sz="2000" i="1" baseline="-25000" noProof="0" dirty="0"/>
              <a:t>DOM</a:t>
            </a:r>
            <a:r>
              <a:rPr lang="pt-BR" sz="2000" i="1" noProof="0" dirty="0"/>
              <a:t> &gt; MR</a:t>
            </a:r>
            <a:r>
              <a:rPr lang="pt-BR" sz="2000" i="1" baseline="-25000" noProof="0" dirty="0"/>
              <a:t>EXT</a:t>
            </a:r>
          </a:p>
          <a:p>
            <a:pPr lvl="2"/>
            <a:r>
              <a:rPr lang="pt-BR" sz="2000" noProof="0" dirty="0"/>
              <a:t>Firma prefere vender no externo se </a:t>
            </a:r>
            <a:r>
              <a:rPr lang="pt-BR" sz="2000" i="1" noProof="0" dirty="0"/>
              <a:t>MR</a:t>
            </a:r>
            <a:r>
              <a:rPr lang="pt-BR" sz="2000" i="1" baseline="-25000" noProof="0" dirty="0"/>
              <a:t>DOM</a:t>
            </a:r>
            <a:r>
              <a:rPr lang="pt-BR" sz="2000" i="1" noProof="0" dirty="0"/>
              <a:t> &lt; MR</a:t>
            </a:r>
            <a:r>
              <a:rPr lang="pt-BR" sz="2000" i="1" baseline="-25000" noProof="0" dirty="0"/>
              <a:t>EXT</a:t>
            </a:r>
            <a:r>
              <a:rPr lang="pt-BR" sz="2000" noProof="0" dirty="0"/>
              <a:t> </a:t>
            </a:r>
          </a:p>
          <a:p>
            <a:pPr lvl="1"/>
            <a:r>
              <a:rPr lang="pt-BR" sz="2400" noProof="0" dirty="0"/>
              <a:t>Então, receita marginal total é a soma das duas curvas de receita marginal</a:t>
            </a:r>
          </a:p>
          <a:p>
            <a:pPr lvl="2"/>
            <a:r>
              <a:rPr lang="pt-BR" sz="2000" noProof="0" dirty="0"/>
              <a:t>Firma vende </a:t>
            </a:r>
            <a:r>
              <a:rPr lang="pt-BR" sz="2000" dirty="0"/>
              <a:t>domesticamente unidades abaixo de </a:t>
            </a:r>
            <a:r>
              <a:rPr lang="pt-BR" sz="2000" i="1" noProof="0" dirty="0"/>
              <a:t>Q</a:t>
            </a:r>
            <a:r>
              <a:rPr lang="pt-BR" sz="2000" i="1" baseline="-25000" noProof="0" dirty="0"/>
              <a:t>DOM</a:t>
            </a:r>
            <a:r>
              <a:rPr lang="pt-BR" sz="2000" noProof="0" dirty="0"/>
              <a:t> </a:t>
            </a:r>
          </a:p>
          <a:p>
            <a:pPr lvl="2"/>
            <a:r>
              <a:rPr lang="pt-BR" sz="2000" noProof="0" dirty="0"/>
              <a:t>Exporta o restante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A49DED-EA50-494D-9CA6-AEC6227D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Discrimina</a:t>
            </a:r>
            <a:r>
              <a:rPr lang="pt-BR" dirty="0" err="1"/>
              <a:t>ção</a:t>
            </a:r>
            <a:r>
              <a:rPr lang="pt-BR" dirty="0"/>
              <a:t> internacional de preços</a:t>
            </a:r>
            <a:br>
              <a:rPr lang="pt-BR" noProof="0" dirty="0"/>
            </a:br>
            <a:r>
              <a:rPr lang="pt-BR" sz="3000" cap="none" noProof="0" dirty="0"/>
              <a:t>Um exemplo simples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2404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>
            <a:extLst>
              <a:ext uri="{FF2B5EF4-FFF2-40B4-BE49-F238E27FC236}">
                <a16:creationId xmlns:a16="http://schemas.microsoft.com/office/drawing/2014/main" id="{02EE2B1E-D006-43D6-865C-3FE19AFA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/>
              <a:t>Copyright © 2003 Pearson Education, Inc.</a:t>
            </a:r>
          </a:p>
        </p:txBody>
      </p:sp>
      <p:sp>
        <p:nvSpPr>
          <p:cNvPr id="48" name="Slide Number Placeholder 4">
            <a:extLst>
              <a:ext uri="{FF2B5EF4-FFF2-40B4-BE49-F238E27FC236}">
                <a16:creationId xmlns:a16="http://schemas.microsoft.com/office/drawing/2014/main" id="{075B9AA0-5378-4736-9B60-72213382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1400" b="1"/>
              <a:t>Slide 6-</a:t>
            </a:r>
            <a:fld id="{465F29BE-9B22-442E-B57B-7CB50CD0039C}" type="slidenum">
              <a:rPr lang="en-US" altLang="en-US" sz="1400" b="1"/>
              <a:pPr/>
              <a:t>25</a:t>
            </a:fld>
            <a:endParaRPr lang="en-US" altLang="en-US" sz="1400" b="1"/>
          </a:p>
        </p:txBody>
      </p:sp>
      <p:sp>
        <p:nvSpPr>
          <p:cNvPr id="110597" name="AutoShape 1029">
            <a:extLst>
              <a:ext uri="{FF2B5EF4-FFF2-40B4-BE49-F238E27FC236}">
                <a16:creationId xmlns:a16="http://schemas.microsoft.com/office/drawing/2014/main" id="{886A485C-45E1-470E-9B0C-ECE535CBA1E9}"/>
              </a:ext>
            </a:extLst>
          </p:cNvPr>
          <p:cNvSpPr>
            <a:spLocks/>
          </p:cNvSpPr>
          <p:nvPr/>
        </p:nvSpPr>
        <p:spPr bwMode="auto">
          <a:xfrm rot="5400000">
            <a:off x="5143500" y="4686300"/>
            <a:ext cx="304800" cy="1600200"/>
          </a:xfrm>
          <a:prstGeom prst="rightBrace">
            <a:avLst>
              <a:gd name="adj1" fmla="val 43750"/>
              <a:gd name="adj2" fmla="val 50116"/>
            </a:avLst>
          </a:prstGeom>
          <a:noFill/>
          <a:ln w="25400">
            <a:solidFill>
              <a:srgbClr val="FF131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8" name="Text Box 1030">
            <a:extLst>
              <a:ext uri="{FF2B5EF4-FFF2-40B4-BE49-F238E27FC236}">
                <a16:creationId xmlns:a16="http://schemas.microsoft.com/office/drawing/2014/main" id="{B6108AA4-9823-407A-8F25-F3FE81BDA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314" y="5638800"/>
            <a:ext cx="1569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err="1">
                <a:solidFill>
                  <a:srgbClr val="FF0101"/>
                </a:solidFill>
                <a:latin typeface="Arial" panose="020B0604020202020204" pitchFamily="34" charset="0"/>
              </a:rPr>
              <a:t>Exportações</a:t>
            </a:r>
            <a:endParaRPr lang="en-US" altLang="en-US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10600" name="AutoShape 1032">
            <a:extLst>
              <a:ext uri="{FF2B5EF4-FFF2-40B4-BE49-F238E27FC236}">
                <a16:creationId xmlns:a16="http://schemas.microsoft.com/office/drawing/2014/main" id="{E9D2FFF8-9044-4D72-898A-D2D148A3EE54}"/>
              </a:ext>
            </a:extLst>
          </p:cNvPr>
          <p:cNvSpPr>
            <a:spLocks/>
          </p:cNvSpPr>
          <p:nvPr/>
        </p:nvSpPr>
        <p:spPr bwMode="auto">
          <a:xfrm rot="5400000">
            <a:off x="3581400" y="4800600"/>
            <a:ext cx="304800" cy="1371600"/>
          </a:xfrm>
          <a:prstGeom prst="rightBrace">
            <a:avLst>
              <a:gd name="adj1" fmla="val 37500"/>
              <a:gd name="adj2" fmla="val 50116"/>
            </a:avLst>
          </a:prstGeom>
          <a:noFill/>
          <a:ln w="254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1033">
            <a:extLst>
              <a:ext uri="{FF2B5EF4-FFF2-40B4-BE49-F238E27FC236}">
                <a16:creationId xmlns:a16="http://schemas.microsoft.com/office/drawing/2014/main" id="{53333A30-0FFF-45FA-9147-FF3330932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7908" y="5638800"/>
            <a:ext cx="2326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err="1">
                <a:solidFill>
                  <a:srgbClr val="333399"/>
                </a:solidFill>
                <a:latin typeface="Arial" panose="020B0604020202020204" pitchFamily="34" charset="0"/>
              </a:rPr>
              <a:t>Vendas</a:t>
            </a:r>
            <a:r>
              <a:rPr lang="en-US" altLang="en-US" b="1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333399"/>
                </a:solidFill>
                <a:latin typeface="Arial" panose="020B0604020202020204" pitchFamily="34" charset="0"/>
              </a:rPr>
              <a:t>domésticas</a:t>
            </a:r>
            <a:endParaRPr lang="en-US" altLang="en-US" b="1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10605" name="Text Box 1037">
            <a:extLst>
              <a:ext uri="{FF2B5EF4-FFF2-40B4-BE49-F238E27FC236}">
                <a16:creationId xmlns:a16="http://schemas.microsoft.com/office/drawing/2014/main" id="{73700CE6-E1D2-42AD-A745-AC4BC650F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2306" y="1500982"/>
            <a:ext cx="13260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err="1">
                <a:latin typeface="Arial" panose="020B0604020202020204" pitchFamily="34" charset="0"/>
              </a:rPr>
              <a:t>Custo</a:t>
            </a:r>
            <a:r>
              <a:rPr lang="en-US" altLang="en-US" b="1" dirty="0">
                <a:latin typeface="Arial" panose="020B0604020202020204" pitchFamily="34" charset="0"/>
              </a:rPr>
              <a:t>, </a:t>
            </a:r>
            <a:r>
              <a:rPr lang="en-US" altLang="en-US" b="1" i="1" dirty="0">
                <a:latin typeface="Arial" panose="020B0604020202020204" pitchFamily="34" charset="0"/>
              </a:rPr>
              <a:t>C</a:t>
            </a:r>
            <a:r>
              <a:rPr lang="en-US" altLang="en-US" b="1" dirty="0">
                <a:latin typeface="Arial" panose="020B0604020202020204" pitchFamily="34" charset="0"/>
              </a:rPr>
              <a:t> e</a:t>
            </a:r>
          </a:p>
          <a:p>
            <a:pPr eaLnBrk="0" hangingPunct="0"/>
            <a:r>
              <a:rPr lang="en-US" altLang="en-US" b="1" dirty="0" err="1">
                <a:latin typeface="Arial" panose="020B0604020202020204" pitchFamily="34" charset="0"/>
              </a:rPr>
              <a:t>Preço</a:t>
            </a:r>
            <a:r>
              <a:rPr lang="en-US" altLang="en-US" b="1" dirty="0">
                <a:latin typeface="Arial" panose="020B0604020202020204" pitchFamily="34" charset="0"/>
              </a:rPr>
              <a:t>, </a:t>
            </a:r>
            <a:r>
              <a:rPr lang="en-US" altLang="en-US" b="1" i="1" dirty="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110603" name="Line 1035">
            <a:extLst>
              <a:ext uri="{FF2B5EF4-FFF2-40B4-BE49-F238E27FC236}">
                <a16:creationId xmlns:a16="http://schemas.microsoft.com/office/drawing/2014/main" id="{56A41031-9016-4A85-BF29-836529CEC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1717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036">
            <a:extLst>
              <a:ext uri="{FF2B5EF4-FFF2-40B4-BE49-F238E27FC236}">
                <a16:creationId xmlns:a16="http://schemas.microsoft.com/office/drawing/2014/main" id="{BA666DCB-27D9-4509-A285-8EC0E82AE8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2125" y="49149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Text Box 1038">
            <a:extLst>
              <a:ext uri="{FF2B5EF4-FFF2-40B4-BE49-F238E27FC236}">
                <a16:creationId xmlns:a16="http://schemas.microsoft.com/office/drawing/2014/main" id="{A8AA395C-62C5-444D-AF6F-772954F08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997450"/>
            <a:ext cx="44807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 err="1">
                <a:latin typeface="Arial" panose="020B0604020202020204" pitchFamily="34" charset="0"/>
              </a:rPr>
              <a:t>Quantidades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atin typeface="Arial" panose="020B0604020202020204" pitchFamily="34" charset="0"/>
              </a:rPr>
              <a:t>produzida</a:t>
            </a:r>
            <a:r>
              <a:rPr lang="en-US" altLang="en-US" b="1" dirty="0">
                <a:latin typeface="Arial" panose="020B0604020202020204" pitchFamily="34" charset="0"/>
              </a:rPr>
              <a:t> e </a:t>
            </a:r>
            <a:r>
              <a:rPr lang="en-US" altLang="en-US" b="1" dirty="0" err="1">
                <a:latin typeface="Arial" panose="020B0604020202020204" pitchFamily="34" charset="0"/>
              </a:rPr>
              <a:t>demandada</a:t>
            </a:r>
            <a:r>
              <a:rPr lang="en-US" altLang="en-US" b="1" dirty="0">
                <a:latin typeface="Arial" panose="020B0604020202020204" pitchFamily="34" charset="0"/>
              </a:rPr>
              <a:t>,</a:t>
            </a:r>
          </a:p>
          <a:p>
            <a:pPr eaLnBrk="0" hangingPunct="0"/>
            <a:r>
              <a:rPr lang="en-US" altLang="en-US" b="1" i="1" dirty="0">
                <a:latin typeface="Arial" panose="020B0604020202020204" pitchFamily="34" charset="0"/>
              </a:rPr>
              <a:t>Q</a:t>
            </a:r>
          </a:p>
        </p:txBody>
      </p:sp>
      <p:grpSp>
        <p:nvGrpSpPr>
          <p:cNvPr id="110607" name="Group 1039">
            <a:extLst>
              <a:ext uri="{FF2B5EF4-FFF2-40B4-BE49-F238E27FC236}">
                <a16:creationId xmlns:a16="http://schemas.microsoft.com/office/drawing/2014/main" id="{65F64468-5EFE-488A-80E8-49BC751EC8D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667000"/>
            <a:ext cx="3962400" cy="1790700"/>
            <a:chOff x="1584" y="1680"/>
            <a:chExt cx="2496" cy="1128"/>
          </a:xfrm>
        </p:grpSpPr>
        <p:sp>
          <p:nvSpPr>
            <p:cNvPr id="110608" name="Line 1040">
              <a:extLst>
                <a:ext uri="{FF2B5EF4-FFF2-40B4-BE49-F238E27FC236}">
                  <a16:creationId xmlns:a16="http://schemas.microsoft.com/office/drawing/2014/main" id="{406F6541-E0E3-4252-8687-45CD11BFC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1848"/>
              <a:ext cx="2064" cy="96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Text Box 1041">
              <a:extLst>
                <a:ext uri="{FF2B5EF4-FFF2-40B4-BE49-F238E27FC236}">
                  <a16:creationId xmlns:a16="http://schemas.microsoft.com/office/drawing/2014/main" id="{9E03DCDE-0850-4728-BB4F-ACC48F9DE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6" y="1680"/>
              <a:ext cx="3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b="1" i="1">
                  <a:solidFill>
                    <a:srgbClr val="333399"/>
                  </a:solidFill>
                  <a:latin typeface="Arial" panose="020B0604020202020204" pitchFamily="34" charset="0"/>
                </a:rPr>
                <a:t>MC</a:t>
              </a:r>
            </a:p>
          </p:txBody>
        </p:sp>
      </p:grpSp>
      <p:sp>
        <p:nvSpPr>
          <p:cNvPr id="110611" name="Line 1043">
            <a:extLst>
              <a:ext uri="{FF2B5EF4-FFF2-40B4-BE49-F238E27FC236}">
                <a16:creationId xmlns:a16="http://schemas.microsoft.com/office/drawing/2014/main" id="{801F0C01-0772-4723-9526-AD8B539DA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94088"/>
            <a:ext cx="4876800" cy="0"/>
          </a:xfrm>
          <a:prstGeom prst="line">
            <a:avLst/>
          </a:prstGeom>
          <a:noFill/>
          <a:ln w="5715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Text Box 1044">
            <a:extLst>
              <a:ext uri="{FF2B5EF4-FFF2-40B4-BE49-F238E27FC236}">
                <a16:creationId xmlns:a16="http://schemas.microsoft.com/office/drawing/2014/main" id="{78EA7D21-202A-42B9-A4C8-346E2D5E5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6" y="3227388"/>
            <a:ext cx="207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>
                <a:solidFill>
                  <a:srgbClr val="FF0101"/>
                </a:solidFill>
                <a:latin typeface="Arial" panose="020B0604020202020204" pitchFamily="34" charset="0"/>
              </a:rPr>
              <a:t>D</a:t>
            </a:r>
            <a:r>
              <a:rPr lang="en-US" altLang="en-US" b="1" i="1" baseline="-25000">
                <a:solidFill>
                  <a:srgbClr val="FF0101"/>
                </a:solidFill>
                <a:latin typeface="Arial" panose="020B0604020202020204" pitchFamily="34" charset="0"/>
              </a:rPr>
              <a:t>EXT</a:t>
            </a:r>
            <a:r>
              <a:rPr lang="en-US" altLang="en-US" b="1" i="1">
                <a:solidFill>
                  <a:srgbClr val="FF0101"/>
                </a:solidFill>
                <a:latin typeface="Arial" panose="020B0604020202020204" pitchFamily="34" charset="0"/>
              </a:rPr>
              <a:t> = MR</a:t>
            </a:r>
            <a:r>
              <a:rPr lang="en-US" altLang="en-US" b="1" i="1" baseline="-25000">
                <a:solidFill>
                  <a:srgbClr val="FF0101"/>
                </a:solidFill>
                <a:latin typeface="Arial" panose="020B0604020202020204" pitchFamily="34" charset="0"/>
              </a:rPr>
              <a:t>EXT</a:t>
            </a:r>
            <a:endParaRPr lang="en-US" altLang="en-US" b="1" i="1" baseline="-2500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110614" name="Line 1046">
            <a:extLst>
              <a:ext uri="{FF2B5EF4-FFF2-40B4-BE49-F238E27FC236}">
                <a16:creationId xmlns:a16="http://schemas.microsoft.com/office/drawing/2014/main" id="{6FFB9733-B82D-47D1-A32B-EDEECAC526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20925"/>
            <a:ext cx="1600200" cy="22860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5" name="Text Box 1047">
            <a:extLst>
              <a:ext uri="{FF2B5EF4-FFF2-40B4-BE49-F238E27FC236}">
                <a16:creationId xmlns:a16="http://schemas.microsoft.com/office/drawing/2014/main" id="{A89CEDC0-D581-4373-97D1-B483A2EF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45013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>
                <a:solidFill>
                  <a:srgbClr val="333399"/>
                </a:solidFill>
                <a:latin typeface="Arial" panose="020B0604020202020204" pitchFamily="34" charset="0"/>
              </a:rPr>
              <a:t>MR</a:t>
            </a:r>
            <a:r>
              <a:rPr lang="en-US" altLang="en-US" b="1" i="1" baseline="-25000">
                <a:solidFill>
                  <a:srgbClr val="333399"/>
                </a:solidFill>
                <a:latin typeface="Arial" panose="020B0604020202020204" pitchFamily="34" charset="0"/>
              </a:rPr>
              <a:t>DOM</a:t>
            </a:r>
          </a:p>
        </p:txBody>
      </p:sp>
      <p:grpSp>
        <p:nvGrpSpPr>
          <p:cNvPr id="110616" name="Group 1048">
            <a:extLst>
              <a:ext uri="{FF2B5EF4-FFF2-40B4-BE49-F238E27FC236}">
                <a16:creationId xmlns:a16="http://schemas.microsoft.com/office/drawing/2014/main" id="{B3582F23-96C0-438D-B30B-4BD42C22CB06}"/>
              </a:ext>
            </a:extLst>
          </p:cNvPr>
          <p:cNvGrpSpPr>
            <a:grpSpLocks/>
          </p:cNvGrpSpPr>
          <p:nvPr/>
        </p:nvGrpSpPr>
        <p:grpSpPr bwMode="auto">
          <a:xfrm>
            <a:off x="4038601" y="2247900"/>
            <a:ext cx="3133725" cy="2312988"/>
            <a:chOff x="1584" y="1416"/>
            <a:chExt cx="1974" cy="1457"/>
          </a:xfrm>
        </p:grpSpPr>
        <p:sp>
          <p:nvSpPr>
            <p:cNvPr id="110617" name="Line 1049">
              <a:extLst>
                <a:ext uri="{FF2B5EF4-FFF2-40B4-BE49-F238E27FC236}">
                  <a16:creationId xmlns:a16="http://schemas.microsoft.com/office/drawing/2014/main" id="{642052D0-AF19-4B0B-B616-A26F39505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416"/>
              <a:ext cx="1536" cy="1296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Text Box 1050">
              <a:extLst>
                <a:ext uri="{FF2B5EF4-FFF2-40B4-BE49-F238E27FC236}">
                  <a16:creationId xmlns:a16="http://schemas.microsoft.com/office/drawing/2014/main" id="{DAEF1D4F-5993-4638-9BAC-FAE709035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2640"/>
              <a:ext cx="4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i="1">
                  <a:solidFill>
                    <a:srgbClr val="333399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b="1" i="1" baseline="-25000">
                  <a:solidFill>
                    <a:srgbClr val="333399"/>
                  </a:solidFill>
                  <a:latin typeface="Arial" panose="020B0604020202020204" pitchFamily="34" charset="0"/>
                </a:rPr>
                <a:t>DOM</a:t>
              </a:r>
            </a:p>
          </p:txBody>
        </p:sp>
      </p:grpSp>
      <p:sp>
        <p:nvSpPr>
          <p:cNvPr id="110620" name="Oval 1052">
            <a:extLst>
              <a:ext uri="{FF2B5EF4-FFF2-40B4-BE49-F238E27FC236}">
                <a16:creationId xmlns:a16="http://schemas.microsoft.com/office/drawing/2014/main" id="{B0869752-122E-4C46-87B8-A4A65081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515" y="3466584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10621" name="Text Box 1053">
            <a:extLst>
              <a:ext uri="{FF2B5EF4-FFF2-40B4-BE49-F238E27FC236}">
                <a16:creationId xmlns:a16="http://schemas.microsoft.com/office/drawing/2014/main" id="{B6CEADE8-D79F-4CB8-A8AA-925220F74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177" y="3158609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10622" name="Text Box 1054">
            <a:extLst>
              <a:ext uri="{FF2B5EF4-FFF2-40B4-BE49-F238E27FC236}">
                <a16:creationId xmlns:a16="http://schemas.microsoft.com/office/drawing/2014/main" id="{D4D8E52F-7443-4D8F-9F1A-FA97070AA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1065" y="3309422"/>
            <a:ext cx="6383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i="1">
                <a:latin typeface="Arial" panose="020B0604020202020204" pitchFamily="34" charset="0"/>
              </a:rPr>
              <a:t>P</a:t>
            </a:r>
            <a:r>
              <a:rPr lang="en-US" altLang="en-US" b="1" i="1" baseline="-25000">
                <a:latin typeface="Arial" panose="020B0604020202020204" pitchFamily="34" charset="0"/>
              </a:rPr>
              <a:t>EXT</a:t>
            </a:r>
          </a:p>
        </p:txBody>
      </p:sp>
      <p:sp>
        <p:nvSpPr>
          <p:cNvPr id="110625" name="Line 1057">
            <a:extLst>
              <a:ext uri="{FF2B5EF4-FFF2-40B4-BE49-F238E27FC236}">
                <a16:creationId xmlns:a16="http://schemas.microsoft.com/office/drawing/2014/main" id="{9F77C284-EA37-4860-B5BC-B56A72972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1222" y="2552701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6" name="Line 1058">
            <a:extLst>
              <a:ext uri="{FF2B5EF4-FFF2-40B4-BE49-F238E27FC236}">
                <a16:creationId xmlns:a16="http://schemas.microsoft.com/office/drawing/2014/main" id="{B0B60402-1EBE-44E3-8B04-435C8115F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2822" y="2552701"/>
            <a:ext cx="0" cy="23860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7" name="Text Box 1059">
            <a:extLst>
              <a:ext uri="{FF2B5EF4-FFF2-40B4-BE49-F238E27FC236}">
                <a16:creationId xmlns:a16="http://schemas.microsoft.com/office/drawing/2014/main" id="{C61DAA67-59D8-40F1-8537-AC62A12A9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858" y="2334696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i="1">
                <a:latin typeface="Arial" panose="020B0604020202020204" pitchFamily="34" charset="0"/>
              </a:rPr>
              <a:t>P</a:t>
            </a:r>
            <a:r>
              <a:rPr lang="en-US" altLang="en-US" b="1" i="1" baseline="-25000">
                <a:latin typeface="Arial" panose="020B0604020202020204" pitchFamily="34" charset="0"/>
              </a:rPr>
              <a:t>DOM</a:t>
            </a:r>
            <a:r>
              <a:rPr lang="en-US" altLang="en-US" b="1" i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0628" name="Text Box 1060">
            <a:extLst>
              <a:ext uri="{FF2B5EF4-FFF2-40B4-BE49-F238E27FC236}">
                <a16:creationId xmlns:a16="http://schemas.microsoft.com/office/drawing/2014/main" id="{FB3CBE52-7A2F-4BE1-906C-3802F4B7A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022" y="491490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>
                <a:latin typeface="Arial" panose="020B0604020202020204" pitchFamily="34" charset="0"/>
              </a:rPr>
              <a:t>Q</a:t>
            </a:r>
            <a:r>
              <a:rPr lang="en-US" altLang="en-US" b="1" i="1" baseline="-25000">
                <a:latin typeface="Arial" panose="020B0604020202020204" pitchFamily="34" charset="0"/>
              </a:rPr>
              <a:t>DOM</a:t>
            </a:r>
          </a:p>
        </p:txBody>
      </p:sp>
      <p:sp>
        <p:nvSpPr>
          <p:cNvPr id="110630" name="Line 1062">
            <a:extLst>
              <a:ext uri="{FF2B5EF4-FFF2-40B4-BE49-F238E27FC236}">
                <a16:creationId xmlns:a16="http://schemas.microsoft.com/office/drawing/2014/main" id="{A2714EEB-C5C3-4033-988F-6300CC547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3543301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31" name="Text Box 1063">
            <a:extLst>
              <a:ext uri="{FF2B5EF4-FFF2-40B4-BE49-F238E27FC236}">
                <a16:creationId xmlns:a16="http://schemas.microsoft.com/office/drawing/2014/main" id="{4A7FB10D-86F2-42A0-86EB-B468E6D5A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520" y="4912019"/>
            <a:ext cx="1438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>
                <a:latin typeface="Arial" panose="020B0604020202020204" pitchFamily="34" charset="0"/>
              </a:rPr>
              <a:t>Q</a:t>
            </a:r>
            <a:r>
              <a:rPr lang="en-US" altLang="en-US" b="1" i="1" baseline="-25000">
                <a:latin typeface="Arial" panose="020B0604020202020204" pitchFamily="34" charset="0"/>
              </a:rPr>
              <a:t>TOT</a:t>
            </a:r>
          </a:p>
        </p:txBody>
      </p:sp>
      <p:grpSp>
        <p:nvGrpSpPr>
          <p:cNvPr id="110632" name="Group 1064">
            <a:extLst>
              <a:ext uri="{FF2B5EF4-FFF2-40B4-BE49-F238E27FC236}">
                <a16:creationId xmlns:a16="http://schemas.microsoft.com/office/drawing/2014/main" id="{C5C766F1-39BC-4E66-A681-BB1BDD30EE1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921376"/>
            <a:ext cx="3124200" cy="635000"/>
            <a:chOff x="912" y="3730"/>
            <a:chExt cx="1968" cy="400"/>
          </a:xfrm>
        </p:grpSpPr>
        <p:sp>
          <p:nvSpPr>
            <p:cNvPr id="110633" name="AutoShape 1065">
              <a:extLst>
                <a:ext uri="{FF2B5EF4-FFF2-40B4-BE49-F238E27FC236}">
                  <a16:creationId xmlns:a16="http://schemas.microsoft.com/office/drawing/2014/main" id="{1BC5807E-E005-425F-ABF6-C788BC1224E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793" y="2849"/>
              <a:ext cx="206" cy="1968"/>
            </a:xfrm>
            <a:prstGeom prst="rightBrace">
              <a:avLst>
                <a:gd name="adj1" fmla="val 79612"/>
                <a:gd name="adj2" fmla="val 50116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4" name="Text Box 1066">
              <a:extLst>
                <a:ext uri="{FF2B5EF4-FFF2-40B4-BE49-F238E27FC236}">
                  <a16:creationId xmlns:a16="http://schemas.microsoft.com/office/drawing/2014/main" id="{AA1F1FC1-B1F9-4A43-87BA-8D23F8E59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897"/>
              <a:ext cx="10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 dirty="0" err="1">
                  <a:latin typeface="Arial" panose="020B0604020202020204" pitchFamily="34" charset="0"/>
                </a:rPr>
                <a:t>Produto</a:t>
              </a:r>
              <a:r>
                <a:rPr lang="en-US" altLang="en-US" b="1" dirty="0">
                  <a:latin typeface="Arial" panose="020B0604020202020204" pitchFamily="34" charset="0"/>
                </a:rPr>
                <a:t> total</a:t>
              </a:r>
            </a:p>
          </p:txBody>
        </p:sp>
      </p:grpSp>
      <p:grpSp>
        <p:nvGrpSpPr>
          <p:cNvPr id="110635" name="Group 1067">
            <a:extLst>
              <a:ext uri="{FF2B5EF4-FFF2-40B4-BE49-F238E27FC236}">
                <a16:creationId xmlns:a16="http://schemas.microsoft.com/office/drawing/2014/main" id="{D3BFE700-A784-49FB-BF6E-F84D60BFB27A}"/>
              </a:ext>
            </a:extLst>
          </p:cNvPr>
          <p:cNvGrpSpPr>
            <a:grpSpLocks/>
          </p:cNvGrpSpPr>
          <p:nvPr/>
        </p:nvGrpSpPr>
        <p:grpSpPr bwMode="auto">
          <a:xfrm>
            <a:off x="5927731" y="3046414"/>
            <a:ext cx="350838" cy="492125"/>
            <a:chOff x="2774" y="1919"/>
            <a:chExt cx="221" cy="310"/>
          </a:xfrm>
        </p:grpSpPr>
        <p:sp>
          <p:nvSpPr>
            <p:cNvPr id="110636" name="Oval 1068">
              <a:extLst>
                <a:ext uri="{FF2B5EF4-FFF2-40B4-BE49-F238E27FC236}">
                  <a16:creationId xmlns:a16="http://schemas.microsoft.com/office/drawing/2014/main" id="{E1EFA3E7-DD21-4259-A5AD-9CF218103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" y="2177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7" name="Text Box 1069">
              <a:extLst>
                <a:ext uri="{FF2B5EF4-FFF2-40B4-BE49-F238E27FC236}">
                  <a16:creationId xmlns:a16="http://schemas.microsoft.com/office/drawing/2014/main" id="{3F64BF18-167F-4DA6-9BC5-EDA94C0F9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4" y="1919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0639" name="Oval 1071">
            <a:extLst>
              <a:ext uri="{FF2B5EF4-FFF2-40B4-BE49-F238E27FC236}">
                <a16:creationId xmlns:a16="http://schemas.microsoft.com/office/drawing/2014/main" id="{5312D33E-8629-4946-BF09-6213D04B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706" y="2520845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110640" name="Text Box 1072">
            <a:extLst>
              <a:ext uri="{FF2B5EF4-FFF2-40B4-BE49-F238E27FC236}">
                <a16:creationId xmlns:a16="http://schemas.microsoft.com/office/drawing/2014/main" id="{CC897412-02F8-4066-9816-A78A4DEC4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865" y="2232713"/>
            <a:ext cx="3508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9" name="Line 1046">
            <a:extLst>
              <a:ext uri="{FF2B5EF4-FFF2-40B4-BE49-F238E27FC236}">
                <a16:creationId xmlns:a16="http://schemas.microsoft.com/office/drawing/2014/main" id="{F372F3CA-9F62-46D2-BF1C-3BFF059A1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065" y="2278452"/>
            <a:ext cx="824817" cy="117831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043">
            <a:extLst>
              <a:ext uri="{FF2B5EF4-FFF2-40B4-BE49-F238E27FC236}">
                <a16:creationId xmlns:a16="http://schemas.microsoft.com/office/drawing/2014/main" id="{2D8A8ECF-1675-43DD-95EC-0C4AE3F1D5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177" y="3429000"/>
            <a:ext cx="3505623" cy="0"/>
          </a:xfrm>
          <a:prstGeom prst="line">
            <a:avLst/>
          </a:prstGeom>
          <a:noFill/>
          <a:ln w="47625">
            <a:solidFill>
              <a:srgbClr val="FFC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1044">
            <a:extLst>
              <a:ext uri="{FF2B5EF4-FFF2-40B4-BE49-F238E27FC236}">
                <a16:creationId xmlns:a16="http://schemas.microsoft.com/office/drawing/2014/main" id="{9BBE61C7-259A-4B01-A2BB-6E66F7C49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712" y="2316165"/>
            <a:ext cx="207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 i="1">
                <a:solidFill>
                  <a:srgbClr val="FFC000"/>
                </a:solidFill>
                <a:latin typeface="Arial" panose="020B0604020202020204" pitchFamily="34" charset="0"/>
              </a:rPr>
              <a:t>MR</a:t>
            </a:r>
            <a:r>
              <a:rPr lang="en-US" altLang="en-US" b="1" i="1" baseline="-25000">
                <a:solidFill>
                  <a:srgbClr val="FFC000"/>
                </a:solidFill>
                <a:latin typeface="Arial" panose="020B0604020202020204" pitchFamily="34" charset="0"/>
              </a:rPr>
              <a:t>TOT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D4280AC-2216-43DF-8B88-82EAEE61B950}"/>
              </a:ext>
            </a:extLst>
          </p:cNvPr>
          <p:cNvCxnSpPr/>
          <p:nvPr/>
        </p:nvCxnSpPr>
        <p:spPr>
          <a:xfrm flipH="1">
            <a:off x="4208106" y="2682877"/>
            <a:ext cx="804316" cy="350836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6F51245-A4BC-4F6C-8261-31A059D02ABA}"/>
              </a:ext>
            </a:extLst>
          </p:cNvPr>
          <p:cNvCxnSpPr/>
          <p:nvPr/>
        </p:nvCxnSpPr>
        <p:spPr>
          <a:xfrm flipH="1">
            <a:off x="4972273" y="2735929"/>
            <a:ext cx="173559" cy="59848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920945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dirty="0"/>
              <a:t>Monopolista escolhe quantidade tal que receita marginal = custo marginal (ponto A)</a:t>
            </a:r>
            <a:endParaRPr lang="pt-BR" sz="2400" noProof="0" dirty="0"/>
          </a:p>
          <a:p>
            <a:pPr lvl="2"/>
            <a:r>
              <a:rPr lang="pt-BR" sz="2000" noProof="0" dirty="0"/>
              <a:t>Encontra quantidade produzida </a:t>
            </a:r>
            <a:r>
              <a:rPr lang="pt-BR" sz="2000" i="1" noProof="0" dirty="0"/>
              <a:t>Q</a:t>
            </a:r>
            <a:r>
              <a:rPr lang="pt-BR" sz="2000" i="1" baseline="-25000" noProof="0" dirty="0"/>
              <a:t>TOT</a:t>
            </a:r>
            <a:endParaRPr lang="pt-BR" sz="2000" noProof="0" dirty="0"/>
          </a:p>
          <a:p>
            <a:pPr lvl="1"/>
            <a:r>
              <a:rPr lang="pt-BR" sz="2400" noProof="0" dirty="0"/>
              <a:t>Então vende </a:t>
            </a:r>
            <a:r>
              <a:rPr lang="pt-BR" sz="2400" i="1" noProof="0" dirty="0"/>
              <a:t>Q</a:t>
            </a:r>
            <a:r>
              <a:rPr lang="pt-BR" sz="2400" i="1" baseline="-25000" noProof="0" dirty="0"/>
              <a:t>DOM</a:t>
            </a:r>
            <a:r>
              <a:rPr lang="pt-BR" sz="2400" i="1" noProof="0" dirty="0"/>
              <a:t> </a:t>
            </a:r>
            <a:r>
              <a:rPr lang="pt-BR" sz="2400" noProof="0" dirty="0"/>
              <a:t>domesticamente, já que para essas unidades </a:t>
            </a:r>
            <a:r>
              <a:rPr lang="pt-BR" sz="2400" i="1" noProof="0" dirty="0"/>
              <a:t>MR</a:t>
            </a:r>
            <a:r>
              <a:rPr lang="pt-BR" sz="2400" i="1" baseline="-25000" noProof="0" dirty="0"/>
              <a:t>DOM</a:t>
            </a:r>
            <a:r>
              <a:rPr lang="pt-BR" sz="2400" i="1" noProof="0" dirty="0"/>
              <a:t> &gt; MR</a:t>
            </a:r>
            <a:r>
              <a:rPr lang="pt-BR" sz="2400" i="1" baseline="-25000" noProof="0" dirty="0"/>
              <a:t>EXT</a:t>
            </a:r>
            <a:endParaRPr lang="pt-BR" sz="2400" noProof="0" dirty="0"/>
          </a:p>
          <a:p>
            <a:pPr lvl="1"/>
            <a:r>
              <a:rPr lang="pt-BR" sz="2400" noProof="0" dirty="0"/>
              <a:t>O restante (</a:t>
            </a:r>
            <a:r>
              <a:rPr lang="pt-BR" sz="2400" i="1" noProof="0" dirty="0"/>
              <a:t>Q</a:t>
            </a:r>
            <a:r>
              <a:rPr lang="pt-BR" sz="2400" i="1" baseline="-25000" noProof="0" dirty="0"/>
              <a:t>TOT</a:t>
            </a:r>
            <a:r>
              <a:rPr lang="pt-BR" sz="2400" i="1" noProof="0" dirty="0"/>
              <a:t> –</a:t>
            </a:r>
            <a:r>
              <a:rPr lang="pt-BR" sz="2400" i="1" baseline="-25000" noProof="0" dirty="0"/>
              <a:t>  </a:t>
            </a:r>
            <a:r>
              <a:rPr lang="pt-BR" sz="2400" i="1" noProof="0" dirty="0"/>
              <a:t>Q</a:t>
            </a:r>
            <a:r>
              <a:rPr lang="pt-BR" sz="2400" i="1" baseline="-25000" noProof="0" dirty="0"/>
              <a:t>DOM</a:t>
            </a:r>
            <a:r>
              <a:rPr lang="pt-BR" sz="2400" noProof="0" dirty="0"/>
              <a:t>) é exportado</a:t>
            </a:r>
            <a:endParaRPr lang="pt-BR" sz="2000" i="1" baseline="-25000" noProof="0" dirty="0"/>
          </a:p>
          <a:p>
            <a:pPr lvl="2"/>
            <a:r>
              <a:rPr lang="pt-BR" sz="2000" noProof="0" dirty="0"/>
              <a:t>Para essas unidades, </a:t>
            </a:r>
            <a:r>
              <a:rPr lang="pt-BR" sz="2000" i="1" noProof="0" dirty="0"/>
              <a:t>MR</a:t>
            </a:r>
            <a:r>
              <a:rPr lang="pt-BR" sz="2000" i="1" baseline="-25000" noProof="0" dirty="0"/>
              <a:t>DOM</a:t>
            </a:r>
            <a:r>
              <a:rPr lang="pt-BR" sz="2000" i="1" noProof="0" dirty="0"/>
              <a:t> &lt; MR</a:t>
            </a:r>
            <a:r>
              <a:rPr lang="pt-BR" sz="2000" i="1" baseline="-25000" noProof="0" dirty="0"/>
              <a:t>EXT</a:t>
            </a:r>
            <a:r>
              <a:rPr lang="pt-BR" sz="2000" noProof="0" dirty="0"/>
              <a:t> </a:t>
            </a:r>
          </a:p>
          <a:p>
            <a:pPr lvl="1"/>
            <a:r>
              <a:rPr lang="pt-BR" sz="2400" noProof="0" dirty="0"/>
              <a:t>Para encontrar o preço doméstico </a:t>
            </a:r>
            <a:r>
              <a:rPr lang="pt-BR" sz="2400" i="1" noProof="0" dirty="0"/>
              <a:t>P</a:t>
            </a:r>
            <a:r>
              <a:rPr lang="pt-BR" sz="2400" i="1" baseline="-25000" noProof="0" dirty="0"/>
              <a:t>DOM</a:t>
            </a:r>
            <a:r>
              <a:rPr lang="pt-BR" sz="2400" noProof="0" dirty="0"/>
              <a:t>, use a curva de demanda doméstica</a:t>
            </a:r>
          </a:p>
          <a:p>
            <a:pPr lvl="1"/>
            <a:r>
              <a:rPr lang="pt-BR" sz="2400" noProof="0" dirty="0"/>
              <a:t>Note que </a:t>
            </a:r>
            <a:r>
              <a:rPr lang="pt-BR" sz="2400" i="1" noProof="0" dirty="0"/>
              <a:t>P</a:t>
            </a:r>
            <a:r>
              <a:rPr lang="pt-BR" sz="2400" i="1" baseline="-25000" noProof="0" dirty="0"/>
              <a:t>DOM </a:t>
            </a:r>
            <a:r>
              <a:rPr lang="pt-BR" sz="2400" i="1" noProof="0" dirty="0"/>
              <a:t>&gt; P</a:t>
            </a:r>
            <a:r>
              <a:rPr lang="pt-BR" sz="2400" i="1" baseline="-25000" noProof="0" dirty="0"/>
              <a:t>EXT</a:t>
            </a:r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26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F19A660-2699-0146-979A-91638A7E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Discrimina</a:t>
            </a:r>
            <a:r>
              <a:rPr lang="pt-BR" dirty="0" err="1"/>
              <a:t>ção</a:t>
            </a:r>
            <a:r>
              <a:rPr lang="pt-BR" dirty="0"/>
              <a:t> internacional de preços</a:t>
            </a:r>
            <a:br>
              <a:rPr lang="pt-BR" noProof="0" dirty="0"/>
            </a:br>
            <a:r>
              <a:rPr lang="pt-BR" sz="3000" cap="none" noProof="0" dirty="0"/>
              <a:t>Um exemplo simples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96631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Definições</a:t>
            </a:r>
            <a:endParaRPr lang="pt-BR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Referência: Krugman, </a:t>
            </a:r>
            <a:r>
              <a:rPr lang="pt-BR" sz="2400" noProof="0" dirty="0" err="1"/>
              <a:t>Obstfeld</a:t>
            </a:r>
            <a:r>
              <a:rPr lang="pt-BR" sz="2400" noProof="0" dirty="0"/>
              <a:t> e </a:t>
            </a:r>
            <a:r>
              <a:rPr lang="pt-BR" sz="2400" noProof="0" dirty="0" err="1"/>
              <a:t>Melitz</a:t>
            </a:r>
            <a:r>
              <a:rPr lang="pt-BR" sz="2400" noProof="0" dirty="0"/>
              <a:t>, cap. 7</a:t>
            </a:r>
          </a:p>
          <a:p>
            <a:pPr lvl="1"/>
            <a:r>
              <a:rPr lang="pt-BR" sz="2400" noProof="0" dirty="0"/>
              <a:t>Economias de escala no nível da </a:t>
            </a:r>
            <a:r>
              <a:rPr lang="pt-BR" sz="2400" dirty="0"/>
              <a:t>indústria</a:t>
            </a:r>
            <a:endParaRPr lang="pt-BR" sz="2400" noProof="0" dirty="0"/>
          </a:p>
          <a:p>
            <a:pPr lvl="2"/>
            <a:r>
              <a:rPr lang="pt-BR" sz="2000" noProof="0" dirty="0"/>
              <a:t>Quanto mais uma indústria produzir, menor o custo por unidade de suas firmas</a:t>
            </a:r>
          </a:p>
          <a:p>
            <a:pPr lvl="2"/>
            <a:r>
              <a:rPr lang="pt-BR" sz="2000" noProof="0" dirty="0"/>
              <a:t>Exemplos: firma descobre novas técnicas enquanto produz, o que beneficia outras firmas da indústria</a:t>
            </a:r>
          </a:p>
          <a:p>
            <a:pPr lvl="2"/>
            <a:r>
              <a:rPr lang="pt-BR" sz="2000" noProof="0" dirty="0"/>
              <a:t>Maior produção da indústria </a:t>
            </a:r>
            <a:r>
              <a:rPr lang="pt-BR" sz="2000" noProof="0" dirty="0">
                <a:sym typeface="Wingdings 3" panose="05040102010807070707" pitchFamily="18" charset="2"/>
              </a:rPr>
              <a:t> mais inovação  maior produtividade de toda a indústria</a:t>
            </a:r>
            <a:r>
              <a:rPr lang="pt-BR" sz="2000" noProof="0" dirty="0"/>
              <a:t>  </a:t>
            </a:r>
          </a:p>
          <a:p>
            <a:pPr lvl="1"/>
            <a:r>
              <a:rPr lang="pt-BR" sz="2400" noProof="0" dirty="0"/>
              <a:t>Concentração espacial das firmas</a:t>
            </a:r>
          </a:p>
          <a:p>
            <a:pPr lvl="1"/>
            <a:r>
              <a:rPr lang="pt-BR" sz="2400" noProof="0" dirty="0"/>
              <a:t>Externalidade</a:t>
            </a:r>
            <a:endParaRPr lang="pt-BR" sz="2000" noProof="0" dirty="0"/>
          </a:p>
          <a:p>
            <a:pPr lvl="2"/>
            <a:r>
              <a:rPr lang="pt-BR" sz="2000" noProof="0" dirty="0"/>
              <a:t>Cada firma não leva em consideração seu efeito na produtividade agregada</a:t>
            </a:r>
          </a:p>
          <a:p>
            <a:pPr lvl="2"/>
            <a:r>
              <a:rPr lang="pt-BR" sz="2000" noProof="0" dirty="0"/>
              <a:t>Papel para intervenção governamental</a:t>
            </a:r>
          </a:p>
          <a:p>
            <a:pPr lvl="2"/>
            <a:r>
              <a:rPr lang="pt-BR" sz="2000" noProof="0" dirty="0"/>
              <a:t>Política comercial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3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Concentração espacial da atividade econômica</a:t>
            </a:r>
          </a:p>
          <a:p>
            <a:pPr lvl="2"/>
            <a:r>
              <a:rPr lang="pt-BR" sz="2000" noProof="0" dirty="0"/>
              <a:t>Especialização de </a:t>
            </a:r>
            <a:r>
              <a:rPr lang="pt-BR" sz="2000" dirty="0"/>
              <a:t>fornecedores</a:t>
            </a:r>
            <a:endParaRPr lang="pt-BR" sz="2000" noProof="0" dirty="0"/>
          </a:p>
          <a:p>
            <a:pPr lvl="2"/>
            <a:r>
              <a:rPr lang="pt-BR" sz="2000" dirty="0"/>
              <a:t>“Pooling”</a:t>
            </a:r>
            <a:r>
              <a:rPr lang="pt-BR" sz="2000" noProof="0" dirty="0"/>
              <a:t> de mercado de trabalho</a:t>
            </a:r>
          </a:p>
          <a:p>
            <a:pPr lvl="2"/>
            <a:r>
              <a:rPr lang="pt-BR" sz="2000" noProof="0" dirty="0"/>
              <a:t>Spillovers de conhecimento</a:t>
            </a:r>
          </a:p>
          <a:p>
            <a:pPr lvl="1"/>
            <a:endParaRPr lang="pt-BR" sz="2400" noProof="0" dirty="0"/>
          </a:p>
          <a:p>
            <a:pPr lvl="1"/>
            <a:r>
              <a:rPr lang="pt-BR" sz="2400" noProof="0" dirty="0"/>
              <a:t>Curva de custo médio decrescente no nível da indústria</a:t>
            </a:r>
          </a:p>
          <a:p>
            <a:pPr lvl="2"/>
            <a:r>
              <a:rPr lang="pt-BR" sz="2000" noProof="0" dirty="0"/>
              <a:t>Maior produção da indústria é associada a um menor custo por unidade</a:t>
            </a:r>
            <a:endParaRPr lang="pt-BR" sz="16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69BDED-7E03-7143-8947-C495A9A1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dirty="0"/>
              <a:t>Possíveis canais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91681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29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Economias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Escala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Externas</a:t>
            </a:r>
            <a:r>
              <a:rPr lang="en-US" altLang="en-US" sz="2400" baseline="0" dirty="0">
                <a:solidFill>
                  <a:srgbClr val="336699"/>
                </a:solidFill>
              </a:rPr>
              <a:t> 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Especialização</a:t>
            </a:r>
            <a:endParaRPr lang="en-US" altLang="en-US" sz="2400" baseline="0" dirty="0">
              <a:solidFill>
                <a:srgbClr val="336699"/>
              </a:solidFill>
            </a:endParaRP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curva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custo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médio</a:t>
            </a:r>
            <a:r>
              <a:rPr lang="en-US" altLang="en-US" sz="2400" baseline="0" dirty="0">
                <a:solidFill>
                  <a:srgbClr val="336699"/>
                </a:solidFill>
              </a:rPr>
              <a:t> da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indústria</a:t>
            </a:r>
            <a:r>
              <a:rPr lang="en-US" altLang="en-US" sz="2400" baseline="0" dirty="0">
                <a:solidFill>
                  <a:srgbClr val="336699"/>
                </a:solidFill>
              </a:rPr>
              <a:t>)</a:t>
            </a:r>
          </a:p>
        </p:txBody>
      </p: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Text Box 15">
            <a:extLst>
              <a:ext uri="{FF2B5EF4-FFF2-40B4-BE49-F238E27FC236}">
                <a16:creationId xmlns:a16="http://schemas.microsoft.com/office/drawing/2014/main" id="{79027323-A734-45AC-A04C-F87EA3630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27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1707" name="Text Box 16">
            <a:extLst>
              <a:ext uri="{FF2B5EF4-FFF2-40B4-BE49-F238E27FC236}">
                <a16:creationId xmlns:a16="http://schemas.microsoft.com/office/drawing/2014/main" id="{5C05FD05-1502-4C11-A519-4D7E9E66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5835651"/>
            <a:ext cx="264636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4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lnSpcReduction="10000"/>
              </a:bodyPr>
              <a:lstStyle/>
              <a:p>
                <a:pPr lvl="1"/>
                <a:r>
                  <a:rPr lang="pt-BR" sz="2400" noProof="0" dirty="0"/>
                  <a:t>Suponha os dois países inicialmente em autarquia</a:t>
                </a:r>
              </a:p>
              <a:p>
                <a:pPr lvl="2"/>
                <a:r>
                  <a:rPr lang="pt-BR" sz="2000" noProof="0" dirty="0"/>
                  <a:t>Na última aula, mostramos como encontrar o número de variedades (</a:t>
                </a:r>
                <a14:m>
                  <m:oMath xmlns:m="http://schemas.openxmlformats.org/officeDocument/2006/math"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000" noProof="0" dirty="0"/>
                  <a:t>) em autarquia</a:t>
                </a:r>
              </a:p>
              <a:p>
                <a:pPr lvl="1"/>
                <a:r>
                  <a:rPr lang="pt-BR" sz="2400" noProof="0" dirty="0"/>
                  <a:t>No país Local: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4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0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No país </a:t>
                </a:r>
                <a:r>
                  <a:rPr lang="pt-BR" sz="2400" dirty="0"/>
                  <a:t>Estrangeiro</a:t>
                </a:r>
                <a:r>
                  <a:rPr lang="pt-BR" sz="2400" noProof="0" dirty="0"/>
                  <a:t>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4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400" noProof="0" dirty="0"/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400" noProof="0" dirty="0"/>
                  <a:t>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sz="2400" noProof="0" dirty="0"/>
                  <a:t> é a produção de cada variedade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Mesma em ambos países, pois têm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sz="2000" noProof="0" dirty="0"/>
                  <a:t>,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sz="2000" noProof="0" dirty="0"/>
                  <a:t> e </a:t>
                </a:r>
                <a14:m>
                  <m:oMath xmlns:m="http://schemas.openxmlformats.org/officeDocument/2006/math">
                    <m:r>
                      <a:rPr lang="pt-BR" sz="200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pt-BR" sz="2000" noProof="0" dirty="0"/>
                  <a:t> idênticos.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60723B-1A9F-CB4D-ADF2-D9D9E9AF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Equilíbrio em Autarquia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95782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fontScale="92500" lnSpcReduction="10000"/>
          </a:bodyPr>
          <a:lstStyle/>
          <a:p>
            <a:pPr lvl="1"/>
            <a:r>
              <a:rPr lang="pt-BR" sz="2400" noProof="0" dirty="0"/>
              <a:t>Na presença de economias de escala externas, não necessariamente o país mais eficiente vai ser o produtor de um bem</a:t>
            </a:r>
          </a:p>
          <a:p>
            <a:pPr lvl="2"/>
            <a:r>
              <a:rPr lang="pt-BR" sz="2000" noProof="0" dirty="0"/>
              <a:t>Por motivos históricos, outro país começou a produção do bem antes</a:t>
            </a:r>
          </a:p>
          <a:p>
            <a:pPr lvl="2"/>
            <a:r>
              <a:rPr lang="pt-BR" sz="2000" noProof="0" dirty="0"/>
              <a:t>Ele tem alta produção, custos médios baixos</a:t>
            </a:r>
          </a:p>
          <a:p>
            <a:pPr lvl="2"/>
            <a:r>
              <a:rPr lang="pt-BR" sz="2100" dirty="0"/>
              <a:t>País com custo médio menor não conseguirá entrar no mercado</a:t>
            </a:r>
          </a:p>
          <a:p>
            <a:pPr lvl="1"/>
            <a:r>
              <a:rPr lang="pt-BR" sz="2400" noProof="0" dirty="0"/>
              <a:t>Isso pode levar a um resultado ineficiente sob livre comércio</a:t>
            </a:r>
          </a:p>
          <a:p>
            <a:pPr lvl="2"/>
            <a:r>
              <a:rPr lang="pt-BR" sz="2100" dirty="0"/>
              <a:t>Política comercial pode ajudar a melhorar a eficiência?</a:t>
            </a:r>
          </a:p>
          <a:p>
            <a:pPr lvl="1"/>
            <a:r>
              <a:rPr lang="pt-BR" sz="2400" noProof="0" dirty="0"/>
              <a:t>Foco em udo m dasetor, cuja produção é sujeita e economias de escala externas</a:t>
            </a:r>
          </a:p>
          <a:p>
            <a:pPr lvl="2"/>
            <a:r>
              <a:rPr lang="pt-BR" sz="2000" noProof="0" dirty="0"/>
              <a:t>Dois países potencialmente servindo a demanda global pelo bem – Local e Estrangeiro</a:t>
            </a:r>
          </a:p>
          <a:p>
            <a:pPr lvl="2"/>
            <a:r>
              <a:rPr lang="pt-BR" sz="2000" noProof="0" dirty="0"/>
              <a:t>Local é mais eficiente – curva de custo médio (AC) mais baixa</a:t>
            </a:r>
          </a:p>
          <a:p>
            <a:pPr lvl="2"/>
            <a:r>
              <a:rPr lang="pt-BR" sz="2000" noProof="0" dirty="0"/>
              <a:t>Mas, por motivos históricos, Estrangeiro é o único país produzindo</a:t>
            </a:r>
          </a:p>
          <a:p>
            <a:pPr lvl="2"/>
            <a:r>
              <a:rPr lang="pt-BR" sz="2000" dirty="0"/>
              <a:t>Local pode entrar nesse mercado?</a:t>
            </a:r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30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35E4EA4-2968-6846-A5BD-5DE00C95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Eficiência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93190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Dentro da indústria, cada firma é tomadora de preços</a:t>
            </a:r>
          </a:p>
          <a:p>
            <a:pPr lvl="2"/>
            <a:r>
              <a:rPr lang="pt-BR" sz="2000" dirty="0"/>
              <a:t>Define produção tal que preço = custo médio</a:t>
            </a:r>
            <a:endParaRPr lang="pt-BR" sz="2000" noProof="0" dirty="0"/>
          </a:p>
          <a:p>
            <a:pPr lvl="2"/>
            <a:r>
              <a:rPr lang="pt-BR" sz="2000" noProof="0" dirty="0"/>
              <a:t>Logo, a curva de oferta para cada país coincide com a de custo médio (AC)</a:t>
            </a:r>
          </a:p>
          <a:p>
            <a:pPr lvl="1"/>
            <a:r>
              <a:rPr lang="pt-BR" sz="2400" noProof="0" dirty="0"/>
              <a:t>Suponha que a curva de demanda mundial é negativamente inclinada</a:t>
            </a:r>
          </a:p>
          <a:p>
            <a:pPr lvl="2"/>
            <a:r>
              <a:rPr lang="pt-BR" sz="2000" dirty="0"/>
              <a:t>O país Local tem curva de demanda também negativamente inclinada, mas à direita da mundial (mercado Local &lt; mercado mundial)</a:t>
            </a:r>
            <a:endParaRPr lang="pt-BR" sz="2000" noProof="0" dirty="0"/>
          </a:p>
          <a:p>
            <a:pPr lvl="1"/>
            <a:r>
              <a:rPr lang="pt-BR" sz="2400" noProof="0" dirty="0"/>
              <a:t>Ponto A (próx</a:t>
            </a:r>
            <a:r>
              <a:rPr lang="pt-BR" sz="2400" dirty="0"/>
              <a:t>imo</a:t>
            </a:r>
            <a:r>
              <a:rPr lang="pt-BR" sz="2400" noProof="0" dirty="0"/>
              <a:t> slide) representa um equilíbrio em que somente o país Estrangeiro produz:</a:t>
            </a:r>
          </a:p>
          <a:p>
            <a:pPr lvl="2"/>
            <a:r>
              <a:rPr lang="pt-BR" sz="2000" dirty="0"/>
              <a:t>Nesse ponto, custo por unidade = </a:t>
            </a:r>
            <a:r>
              <a:rPr lang="pt-BR" sz="2000" i="1" dirty="0"/>
              <a:t>P</a:t>
            </a:r>
            <a:r>
              <a:rPr lang="pt-BR" sz="2000" i="1" baseline="-25000" dirty="0"/>
              <a:t>A</a:t>
            </a:r>
            <a:r>
              <a:rPr lang="pt-BR" sz="2000" dirty="0"/>
              <a:t> &lt; C</a:t>
            </a:r>
            <a:r>
              <a:rPr lang="pt-BR" sz="2000" baseline="-25000" dirty="0"/>
              <a:t>0</a:t>
            </a:r>
            <a:endParaRPr lang="pt-BR" sz="2000" baseline="-25000" noProof="0" dirty="0"/>
          </a:p>
          <a:p>
            <a:pPr lvl="2"/>
            <a:r>
              <a:rPr lang="pt-BR" sz="2000" noProof="0" dirty="0"/>
              <a:t>Local não produz: custo é muito alto em relação ao preço mundial</a:t>
            </a:r>
          </a:p>
          <a:p>
            <a:pPr lvl="2"/>
            <a:r>
              <a:rPr lang="pt-BR" sz="2000" dirty="0"/>
              <a:t>Só Estrangeiro produz, mesmo tendo uma curva de AC mais alta</a:t>
            </a:r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E7C1D4-E699-2B43-9D43-86C9F37A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Modelo simples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04691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32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6">
            <a:extLst>
              <a:ext uri="{FF2B5EF4-FFF2-40B4-BE49-F238E27FC236}">
                <a16:creationId xmlns:a16="http://schemas.microsoft.com/office/drawing/2014/main" id="{16038B67-1D41-4257-AAEC-382E8BB30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1" y="4116388"/>
            <a:ext cx="1463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Externo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23" name="Group 7">
            <a:extLst>
              <a:ext uri="{FF2B5EF4-FFF2-40B4-BE49-F238E27FC236}">
                <a16:creationId xmlns:a16="http://schemas.microsoft.com/office/drawing/2014/main" id="{92843118-5A2B-467F-B201-652562D0AE74}"/>
              </a:ext>
            </a:extLst>
          </p:cNvPr>
          <p:cNvGrpSpPr>
            <a:grpSpLocks/>
          </p:cNvGrpSpPr>
          <p:nvPr/>
        </p:nvGrpSpPr>
        <p:grpSpPr bwMode="auto">
          <a:xfrm>
            <a:off x="3562350" y="4005264"/>
            <a:ext cx="2751138" cy="2230437"/>
            <a:chOff x="1284" y="2378"/>
            <a:chExt cx="1733" cy="1405"/>
          </a:xfrm>
        </p:grpSpPr>
        <p:sp>
          <p:nvSpPr>
            <p:cNvPr id="71708" name="Text Box 8">
              <a:extLst>
                <a:ext uri="{FF2B5EF4-FFF2-40B4-BE49-F238E27FC236}">
                  <a16:creationId xmlns:a16="http://schemas.microsoft.com/office/drawing/2014/main" id="{9C0B98C6-D25B-40CC-9D3B-696A2BAC9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552"/>
              <a:ext cx="2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latin typeface="Arial" panose="020B0604020202020204" pitchFamily="34" charset="0"/>
                </a:rPr>
                <a:t>Q</a:t>
              </a:r>
              <a:r>
                <a:rPr lang="en-US" altLang="en-US" sz="1800" b="1">
                  <a:latin typeface="Arial" panose="020B0604020202020204" pitchFamily="34" charset="0"/>
                </a:rPr>
                <a:t>1</a:t>
              </a:r>
              <a:endParaRPr lang="en-US" altLang="en-US" sz="1800" b="1" baseline="0">
                <a:latin typeface="Arial" panose="020B0604020202020204" pitchFamily="34" charset="0"/>
              </a:endParaRPr>
            </a:p>
          </p:txBody>
        </p:sp>
        <p:sp>
          <p:nvSpPr>
            <p:cNvPr id="71709" name="Line 9">
              <a:extLst>
                <a:ext uri="{FF2B5EF4-FFF2-40B4-BE49-F238E27FC236}">
                  <a16:creationId xmlns:a16="http://schemas.microsoft.com/office/drawing/2014/main" id="{58E712F4-EB4E-44C9-8A00-85E1639205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77" y="2514"/>
              <a:ext cx="1290" cy="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0" name="Line 10">
              <a:extLst>
                <a:ext uri="{FF2B5EF4-FFF2-40B4-BE49-F238E27FC236}">
                  <a16:creationId xmlns:a16="http://schemas.microsoft.com/office/drawing/2014/main" id="{0723BB4D-5D4C-46D6-AE5C-C528F2116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2523"/>
              <a:ext cx="12" cy="10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1" name="Text Box 11">
              <a:extLst>
                <a:ext uri="{FF2B5EF4-FFF2-40B4-BE49-F238E27FC236}">
                  <a16:creationId xmlns:a16="http://schemas.microsoft.com/office/drawing/2014/main" id="{B22CDDAB-18B9-4E1E-86FA-C33FD6A99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" y="2378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latin typeface="Arial" panose="020B0604020202020204" pitchFamily="34" charset="0"/>
                </a:rPr>
                <a:t>P</a:t>
              </a:r>
              <a:r>
                <a:rPr lang="en-US" altLang="en-US" sz="1800" b="1">
                  <a:latin typeface="Arial" panose="020B0604020202020204" pitchFamily="34" charset="0"/>
                </a:rPr>
                <a:t>1</a:t>
              </a:r>
              <a:endParaRPr lang="en-US" altLang="en-US" sz="1800" b="1" baseline="0">
                <a:latin typeface="Arial" panose="020B0604020202020204" pitchFamily="34" charset="0"/>
              </a:endParaRPr>
            </a:p>
          </p:txBody>
        </p:sp>
      </p:grp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  <a:r>
                <a:rPr lang="en-US" altLang="en-US" sz="1800" b="1" i="1" dirty="0" err="1">
                  <a:solidFill>
                    <a:srgbClr val="333399"/>
                  </a:solidFill>
                  <a:latin typeface="Arial" panose="020B0604020202020204" pitchFamily="34" charset="0"/>
                </a:rPr>
                <a:t>Local</a:t>
              </a:r>
              <a:endParaRPr lang="en-US" altLang="en-US" sz="1800" b="1" i="1" baseline="0" dirty="0">
                <a:solidFill>
                  <a:srgbClr val="3333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4" y="2973388"/>
            <a:ext cx="2533652" cy="2655887"/>
            <a:chOff x="2496" y="1728"/>
            <a:chExt cx="1596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54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Mundo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15">
            <a:extLst>
              <a:ext uri="{FF2B5EF4-FFF2-40B4-BE49-F238E27FC236}">
                <a16:creationId xmlns:a16="http://schemas.microsoft.com/office/drawing/2014/main" id="{AD66B7F2-1F5E-4A48-9F0D-4BDC078EE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27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C9E879A8-CFBC-3641-A531-49B31BE7A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1" y="5835651"/>
            <a:ext cx="264636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3B75B6C-8093-8449-B33A-0CEBF2D26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Economias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Escala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Externas</a:t>
            </a:r>
            <a:r>
              <a:rPr lang="en-US" altLang="en-US" sz="2400" baseline="0" dirty="0">
                <a:solidFill>
                  <a:srgbClr val="336699"/>
                </a:solidFill>
              </a:rPr>
              <a:t> 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Especialização</a:t>
            </a:r>
            <a:endParaRPr lang="en-US" altLang="en-US" sz="2400" baseline="0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920945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Política comercial:</a:t>
            </a:r>
          </a:p>
          <a:p>
            <a:pPr lvl="2"/>
            <a:r>
              <a:rPr lang="pt-BR" sz="2000" noProof="0" dirty="0"/>
              <a:t>Governo protege a indústria de competição</a:t>
            </a:r>
          </a:p>
          <a:p>
            <a:pPr lvl="2"/>
            <a:r>
              <a:rPr lang="pt-BR" sz="2000" noProof="0" dirty="0"/>
              <a:t>Demanda local atendida apenas por produtores locais agora</a:t>
            </a:r>
          </a:p>
          <a:p>
            <a:pPr lvl="1"/>
            <a:r>
              <a:rPr lang="pt-BR" sz="2400" noProof="0" dirty="0"/>
              <a:t>Equilíbrio em economia fechada: Demanda local = AC Local (ponto </a:t>
            </a:r>
            <a:r>
              <a:rPr lang="pt-BR" sz="2400" noProof="0" dirty="0" err="1"/>
              <a:t>B</a:t>
            </a:r>
            <a:r>
              <a:rPr lang="pt-BR" sz="2400" noProof="0" dirty="0"/>
              <a:t>)</a:t>
            </a:r>
          </a:p>
          <a:p>
            <a:pPr lvl="2"/>
            <a:r>
              <a:rPr lang="pt-BR" sz="2000" noProof="0" dirty="0"/>
              <a:t>Industria local agora pode expandir e reduzir seus custos</a:t>
            </a:r>
          </a:p>
          <a:p>
            <a:pPr lvl="2"/>
            <a:r>
              <a:rPr lang="pt-BR" sz="2000" dirty="0"/>
              <a:t>Torna-se</a:t>
            </a:r>
            <a:r>
              <a:rPr lang="pt-BR" sz="2000" noProof="0" dirty="0"/>
              <a:t> competitiva: </a:t>
            </a:r>
            <a:r>
              <a:rPr lang="pt-BR" sz="2000" i="1" noProof="0" dirty="0"/>
              <a:t>P</a:t>
            </a:r>
            <a:r>
              <a:rPr lang="pt-BR" sz="2000" i="1" baseline="-25000" noProof="0" dirty="0"/>
              <a:t>B</a:t>
            </a:r>
            <a:r>
              <a:rPr lang="pt-BR" sz="2000" noProof="0" dirty="0"/>
              <a:t> &lt; </a:t>
            </a:r>
            <a:r>
              <a:rPr lang="pt-BR" sz="2000" i="1" noProof="0" dirty="0"/>
              <a:t>P</a:t>
            </a:r>
            <a:r>
              <a:rPr lang="pt-BR" sz="2000" i="1" baseline="-25000" noProof="0" dirty="0"/>
              <a:t>A</a:t>
            </a:r>
          </a:p>
          <a:p>
            <a:pPr lvl="2"/>
            <a:r>
              <a:rPr lang="pt-BR" sz="2000" noProof="0" dirty="0"/>
              <a:t>Proteção pode ser removida posteriormente</a:t>
            </a:r>
          </a:p>
          <a:p>
            <a:pPr lvl="1"/>
            <a:r>
              <a:rPr lang="pt-BR" sz="2400" noProof="0" dirty="0"/>
              <a:t>Tamanho do mercado doméstico é crucial para essa estratégia</a:t>
            </a:r>
          </a:p>
          <a:p>
            <a:pPr lvl="2"/>
            <a:r>
              <a:rPr lang="pt-BR" sz="2000" noProof="0" dirty="0"/>
              <a:t>Se mercado doméstico é pequeno, produção Local não será capaz de expandir substancialmente</a:t>
            </a:r>
          </a:p>
          <a:p>
            <a:pPr lvl="2"/>
            <a:r>
              <a:rPr lang="pt-BR" sz="2000" dirty="0"/>
              <a:t>Custos por unidade não vão cair o suficiente para tornar a indústria Local competitiva</a:t>
            </a:r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33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B4DA6F8-A19E-8941-BE4C-2ADDB4DF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Ganhos de eficiência dinâmicos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83918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34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Text Box 8">
            <a:extLst>
              <a:ext uri="{FF2B5EF4-FFF2-40B4-BE49-F238E27FC236}">
                <a16:creationId xmlns:a16="http://schemas.microsoft.com/office/drawing/2014/main" id="{9C0B98C6-D25B-40CC-9D3B-696A2BAC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8989"/>
            <a:ext cx="474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Q</a:t>
            </a:r>
            <a:r>
              <a:rPr lang="en-US" altLang="en-US" sz="1800" b="1" i="1">
                <a:latin typeface="Arial" panose="020B0604020202020204" pitchFamily="34" charset="0"/>
              </a:rPr>
              <a:t>A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71709" name="Line 9">
            <a:extLst>
              <a:ext uri="{FF2B5EF4-FFF2-40B4-BE49-F238E27FC236}">
                <a16:creationId xmlns:a16="http://schemas.microsoft.com/office/drawing/2014/main" id="{58E712F4-EB4E-44C9-8A00-85E1639205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7488" y="4221164"/>
            <a:ext cx="2047875" cy="14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10">
            <a:extLst>
              <a:ext uri="{FF2B5EF4-FFF2-40B4-BE49-F238E27FC236}">
                <a16:creationId xmlns:a16="http://schemas.microsoft.com/office/drawing/2014/main" id="{0723BB4D-5D4C-46D6-AE5C-C528F2116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6950" y="4235451"/>
            <a:ext cx="19050" cy="16335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11">
            <a:extLst>
              <a:ext uri="{FF2B5EF4-FFF2-40B4-BE49-F238E27FC236}">
                <a16:creationId xmlns:a16="http://schemas.microsoft.com/office/drawing/2014/main" id="{B22CDDAB-18B9-4E1E-86FA-C33FD6A9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4005264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P</a:t>
            </a:r>
            <a:r>
              <a:rPr lang="en-US" altLang="en-US" sz="1800" b="1" i="1">
                <a:latin typeface="Arial" panose="020B0604020202020204" pitchFamily="34" charset="0"/>
              </a:rPr>
              <a:t>A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Arc 18">
            <a:extLst>
              <a:ext uri="{FF2B5EF4-FFF2-40B4-BE49-F238E27FC236}">
                <a16:creationId xmlns:a16="http://schemas.microsoft.com/office/drawing/2014/main" id="{07EC515E-050F-41B8-A930-AD87C09FDADA}"/>
              </a:ext>
            </a:extLst>
          </p:cNvPr>
          <p:cNvSpPr>
            <a:spLocks/>
          </p:cNvSpPr>
          <p:nvPr/>
        </p:nvSpPr>
        <p:spPr bwMode="auto">
          <a:xfrm rot="10918440">
            <a:off x="4030663" y="3810000"/>
            <a:ext cx="3806825" cy="990600"/>
          </a:xfrm>
          <a:custGeom>
            <a:avLst/>
            <a:gdLst>
              <a:gd name="T0" fmla="*/ 0 w 22027"/>
              <a:gd name="T1" fmla="*/ 0 h 21600"/>
              <a:gd name="T2" fmla="*/ 2398 w 22027"/>
              <a:gd name="T3" fmla="*/ 624 h 21600"/>
              <a:gd name="T4" fmla="*/ 46 w 22027"/>
              <a:gd name="T5" fmla="*/ 6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7" h="21600" fill="none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</a:path>
              <a:path w="22027" h="21600" stroke="0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  <a:lnTo>
                  <a:pt x="427" y="21600"/>
                </a:lnTo>
                <a:lnTo>
                  <a:pt x="0" y="4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Oval 19">
            <a:extLst>
              <a:ext uri="{FF2B5EF4-FFF2-40B4-BE49-F238E27FC236}">
                <a16:creationId xmlns:a16="http://schemas.microsoft.com/office/drawing/2014/main" id="{1A1AC00E-DD37-4B6D-94AB-EE108260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3735388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03" name="Text Box 20">
            <a:extLst>
              <a:ext uri="{FF2B5EF4-FFF2-40B4-BE49-F238E27FC236}">
                <a16:creationId xmlns:a16="http://schemas.microsoft.com/office/drawing/2014/main" id="{2F005A58-8DFB-4EE5-AC0C-8157BE5B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49788"/>
            <a:ext cx="1311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333399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333399"/>
                </a:solidFill>
                <a:latin typeface="Arial" panose="020B0604020202020204" pitchFamily="34" charset="0"/>
              </a:rPr>
              <a:t>Local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4" y="2973388"/>
            <a:ext cx="2533652" cy="2655887"/>
            <a:chOff x="2496" y="1728"/>
            <a:chExt cx="1596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54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Mundo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29">
            <a:extLst>
              <a:ext uri="{FF2B5EF4-FFF2-40B4-BE49-F238E27FC236}">
                <a16:creationId xmlns:a16="http://schemas.microsoft.com/office/drawing/2014/main" id="{6AF6A6F3-2400-471B-B62E-B9F12D668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112" y="5327652"/>
            <a:ext cx="992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b="1" i="1" baseline="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defRPr sz="2800" baseline="-25000"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D</a:t>
            </a:r>
            <a:r>
              <a:rPr lang="en-US" altLang="en-US" baseline="-25000" dirty="0" err="1"/>
              <a:t>Local</a:t>
            </a:r>
            <a:endParaRPr lang="en-US" altLang="en-US" baseline="-25000" dirty="0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0B6DE20D-B97B-449A-A56C-898AD1205C76}"/>
              </a:ext>
            </a:extLst>
          </p:cNvPr>
          <p:cNvSpPr>
            <a:spLocks/>
          </p:cNvSpPr>
          <p:nvPr/>
        </p:nvSpPr>
        <p:spPr bwMode="auto">
          <a:xfrm>
            <a:off x="4351174" y="3125789"/>
            <a:ext cx="1600201" cy="2362200"/>
          </a:xfrm>
          <a:custGeom>
            <a:avLst/>
            <a:gdLst>
              <a:gd name="T0" fmla="*/ 0 w 1008"/>
              <a:gd name="T1" fmla="*/ 0 h 1488"/>
              <a:gd name="T2" fmla="*/ 384 w 1008"/>
              <a:gd name="T3" fmla="*/ 816 h 1488"/>
              <a:gd name="T4" fmla="*/ 1008 w 1008"/>
              <a:gd name="T5" fmla="*/ 1488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488">
                <a:moveTo>
                  <a:pt x="0" y="0"/>
                </a:moveTo>
                <a:cubicBezTo>
                  <a:pt x="108" y="284"/>
                  <a:pt x="216" y="568"/>
                  <a:pt x="384" y="816"/>
                </a:cubicBezTo>
                <a:cubicBezTo>
                  <a:pt x="552" y="1064"/>
                  <a:pt x="780" y="1276"/>
                  <a:pt x="1008" y="1488"/>
                </a:cubicBezTo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5">
            <a:extLst>
              <a:ext uri="{FF2B5EF4-FFF2-40B4-BE49-F238E27FC236}">
                <a16:creationId xmlns:a16="http://schemas.microsoft.com/office/drawing/2014/main" id="{25BDF8C7-3239-4AC9-BD0E-D2F3DC6A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600" y="4394622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71C47A90-9D84-44F4-8142-CBA516E5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520" y="4451692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C0DE96D-2E92-4759-85D3-9777ED71D9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9922" y="4448211"/>
            <a:ext cx="89467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F273076D-492A-4ED1-BD14-2148BB089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752" y="4308710"/>
            <a:ext cx="562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P</a:t>
            </a:r>
            <a:r>
              <a:rPr lang="en-US" altLang="en-US" sz="1800" b="1" i="1">
                <a:latin typeface="Arial" panose="020B0604020202020204" pitchFamily="34" charset="0"/>
              </a:rPr>
              <a:t>B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80C10B26-0DEB-7744-BE0B-D0FB0FFFF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4268788"/>
            <a:ext cx="1463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Externo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E1C79E01-F757-964E-A257-A4A52C089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51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6" name="Text Box 16">
            <a:extLst>
              <a:ext uri="{FF2B5EF4-FFF2-40B4-BE49-F238E27FC236}">
                <a16:creationId xmlns:a16="http://schemas.microsoft.com/office/drawing/2014/main" id="{DD1AD7F5-2B4E-6444-A348-77B5F5EC6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5988051"/>
            <a:ext cx="264636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33030EBF-0B9B-F64E-A8A1-6DE9B5C21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300" y="1112179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Economias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Escala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Externas</a:t>
            </a:r>
            <a:r>
              <a:rPr lang="en-US" altLang="en-US" sz="2400" baseline="0" dirty="0">
                <a:solidFill>
                  <a:srgbClr val="336699"/>
                </a:solidFill>
              </a:rPr>
              <a:t> 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Especialização</a:t>
            </a:r>
            <a:endParaRPr lang="en-US" altLang="en-US" sz="2400" baseline="0" dirty="0">
              <a:solidFill>
                <a:srgbClr val="336699"/>
              </a:solidFill>
            </a:endParaRP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(mercado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doméstico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suficientemente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grande</a:t>
            </a:r>
            <a:r>
              <a:rPr lang="en-US" altLang="en-US" sz="2400" baseline="0" dirty="0">
                <a:solidFill>
                  <a:srgbClr val="3366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531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35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71686" name="Arc 5">
            <a:extLst>
              <a:ext uri="{FF2B5EF4-FFF2-40B4-BE49-F238E27FC236}">
                <a16:creationId xmlns:a16="http://schemas.microsoft.com/office/drawing/2014/main" id="{BAB88E8B-994B-4EEB-B390-56AFD8776AF2}"/>
              </a:ext>
            </a:extLst>
          </p:cNvPr>
          <p:cNvSpPr>
            <a:spLocks/>
          </p:cNvSpPr>
          <p:nvPr/>
        </p:nvSpPr>
        <p:spPr bwMode="auto">
          <a:xfrm rot="10918440">
            <a:off x="4029075" y="3306764"/>
            <a:ext cx="3733800" cy="1036637"/>
          </a:xfrm>
          <a:custGeom>
            <a:avLst/>
            <a:gdLst>
              <a:gd name="T0" fmla="*/ 0 w 21600"/>
              <a:gd name="T1" fmla="*/ 0 h 21600"/>
              <a:gd name="T2" fmla="*/ 3733800 w 21600"/>
              <a:gd name="T3" fmla="*/ 1036637 h 21600"/>
              <a:gd name="T4" fmla="*/ 0 w 21600"/>
              <a:gd name="T5" fmla="*/ 10366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FF010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Text Box 8">
            <a:extLst>
              <a:ext uri="{FF2B5EF4-FFF2-40B4-BE49-F238E27FC236}">
                <a16:creationId xmlns:a16="http://schemas.microsoft.com/office/drawing/2014/main" id="{9C0B98C6-D25B-40CC-9D3B-696A2BAC9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8989"/>
            <a:ext cx="474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Q</a:t>
            </a:r>
            <a:r>
              <a:rPr lang="en-US" altLang="en-US" sz="1800" b="1" i="1">
                <a:latin typeface="Arial" panose="020B0604020202020204" pitchFamily="34" charset="0"/>
              </a:rPr>
              <a:t>A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71709" name="Line 9">
            <a:extLst>
              <a:ext uri="{FF2B5EF4-FFF2-40B4-BE49-F238E27FC236}">
                <a16:creationId xmlns:a16="http://schemas.microsoft.com/office/drawing/2014/main" id="{58E712F4-EB4E-44C9-8A00-85E1639205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7488" y="4221164"/>
            <a:ext cx="2047875" cy="142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10">
            <a:extLst>
              <a:ext uri="{FF2B5EF4-FFF2-40B4-BE49-F238E27FC236}">
                <a16:creationId xmlns:a16="http://schemas.microsoft.com/office/drawing/2014/main" id="{0723BB4D-5D4C-46D6-AE5C-C528F2116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6950" y="4235451"/>
            <a:ext cx="19050" cy="16335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Text Box 11">
            <a:extLst>
              <a:ext uri="{FF2B5EF4-FFF2-40B4-BE49-F238E27FC236}">
                <a16:creationId xmlns:a16="http://schemas.microsoft.com/office/drawing/2014/main" id="{B22CDDAB-18B9-4E1E-86FA-C33FD6A99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0" y="4130584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P</a:t>
            </a:r>
            <a:r>
              <a:rPr lang="en-US" altLang="en-US" sz="1800" b="1" i="1">
                <a:latin typeface="Arial" panose="020B0604020202020204" pitchFamily="34" charset="0"/>
              </a:rPr>
              <a:t>A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Arc 18">
            <a:extLst>
              <a:ext uri="{FF2B5EF4-FFF2-40B4-BE49-F238E27FC236}">
                <a16:creationId xmlns:a16="http://schemas.microsoft.com/office/drawing/2014/main" id="{07EC515E-050F-41B8-A930-AD87C09FDADA}"/>
              </a:ext>
            </a:extLst>
          </p:cNvPr>
          <p:cNvSpPr>
            <a:spLocks/>
          </p:cNvSpPr>
          <p:nvPr/>
        </p:nvSpPr>
        <p:spPr bwMode="auto">
          <a:xfrm rot="10918440">
            <a:off x="4030663" y="3810000"/>
            <a:ext cx="3806825" cy="990600"/>
          </a:xfrm>
          <a:custGeom>
            <a:avLst/>
            <a:gdLst>
              <a:gd name="T0" fmla="*/ 0 w 22027"/>
              <a:gd name="T1" fmla="*/ 0 h 21600"/>
              <a:gd name="T2" fmla="*/ 2398 w 22027"/>
              <a:gd name="T3" fmla="*/ 624 h 21600"/>
              <a:gd name="T4" fmla="*/ 46 w 22027"/>
              <a:gd name="T5" fmla="*/ 6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7" h="21600" fill="none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</a:path>
              <a:path w="22027" h="21600" stroke="0" extrusionOk="0">
                <a:moveTo>
                  <a:pt x="0" y="4"/>
                </a:moveTo>
                <a:cubicBezTo>
                  <a:pt x="142" y="1"/>
                  <a:pt x="284" y="0"/>
                  <a:pt x="427" y="0"/>
                </a:cubicBezTo>
                <a:cubicBezTo>
                  <a:pt x="12356" y="0"/>
                  <a:pt x="22027" y="9670"/>
                  <a:pt x="22027" y="21600"/>
                </a:cubicBezTo>
                <a:lnTo>
                  <a:pt x="427" y="21600"/>
                </a:lnTo>
                <a:lnTo>
                  <a:pt x="0" y="4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Oval 19">
            <a:extLst>
              <a:ext uri="{FF2B5EF4-FFF2-40B4-BE49-F238E27FC236}">
                <a16:creationId xmlns:a16="http://schemas.microsoft.com/office/drawing/2014/main" id="{1A1AC00E-DD37-4B6D-94AB-EE108260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3735388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03" name="Text Box 20">
            <a:extLst>
              <a:ext uri="{FF2B5EF4-FFF2-40B4-BE49-F238E27FC236}">
                <a16:creationId xmlns:a16="http://schemas.microsoft.com/office/drawing/2014/main" id="{2F005A58-8DFB-4EE5-AC0C-8157BE5B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49788"/>
            <a:ext cx="1311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333399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333399"/>
                </a:solidFill>
                <a:latin typeface="Arial" panose="020B0604020202020204" pitchFamily="34" charset="0"/>
              </a:rPr>
              <a:t>Local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grpSp>
        <p:nvGrpSpPr>
          <p:cNvPr id="111640" name="Group 24">
            <a:extLst>
              <a:ext uri="{FF2B5EF4-FFF2-40B4-BE49-F238E27FC236}">
                <a16:creationId xmlns:a16="http://schemas.microsoft.com/office/drawing/2014/main" id="{7788F2C1-4905-45E6-AE13-3A224DC23709}"/>
              </a:ext>
            </a:extLst>
          </p:cNvPr>
          <p:cNvGrpSpPr>
            <a:grpSpLocks/>
          </p:cNvGrpSpPr>
          <p:nvPr/>
        </p:nvGrpSpPr>
        <p:grpSpPr bwMode="auto">
          <a:xfrm>
            <a:off x="6019807" y="3805238"/>
            <a:ext cx="350838" cy="463550"/>
            <a:chOff x="3168" y="1680"/>
            <a:chExt cx="221" cy="292"/>
          </a:xfrm>
        </p:grpSpPr>
        <p:sp>
          <p:nvSpPr>
            <p:cNvPr id="71697" name="Oval 25">
              <a:extLst>
                <a:ext uri="{FF2B5EF4-FFF2-40B4-BE49-F238E27FC236}">
                  <a16:creationId xmlns:a16="http://schemas.microsoft.com/office/drawing/2014/main" id="{D52C4904-FBB9-4A96-9169-049CC76F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98" name="Text Box 26">
              <a:extLst>
                <a:ext uri="{FF2B5EF4-FFF2-40B4-BE49-F238E27FC236}">
                  <a16:creationId xmlns:a16="http://schemas.microsoft.com/office/drawing/2014/main" id="{3E016FF3-8D83-4D84-BC6C-19B4649E2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248" y="3452232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grpSp>
        <p:nvGrpSpPr>
          <p:cNvPr id="111644" name="Group 28">
            <a:extLst>
              <a:ext uri="{FF2B5EF4-FFF2-40B4-BE49-F238E27FC236}">
                <a16:creationId xmlns:a16="http://schemas.microsoft.com/office/drawing/2014/main" id="{B99CCFD1-135C-454C-812F-7E9D5582D3BD}"/>
              </a:ext>
            </a:extLst>
          </p:cNvPr>
          <p:cNvGrpSpPr>
            <a:grpSpLocks/>
          </p:cNvGrpSpPr>
          <p:nvPr/>
        </p:nvGrpSpPr>
        <p:grpSpPr bwMode="auto">
          <a:xfrm>
            <a:off x="5486404" y="2973388"/>
            <a:ext cx="2533652" cy="2655887"/>
            <a:chOff x="2496" y="1728"/>
            <a:chExt cx="1596" cy="1673"/>
          </a:xfrm>
        </p:grpSpPr>
        <p:sp>
          <p:nvSpPr>
            <p:cNvPr id="71695" name="Text Box 29">
              <a:extLst>
                <a:ext uri="{FF2B5EF4-FFF2-40B4-BE49-F238E27FC236}">
                  <a16:creationId xmlns:a16="http://schemas.microsoft.com/office/drawing/2014/main" id="{ECD945D2-7423-491E-AC59-661BB08E7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3168"/>
              <a:ext cx="540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D</a:t>
              </a:r>
              <a:r>
                <a:rPr lang="en-US" altLang="en-US" sz="1800" b="1" i="1" dirty="0" err="1">
                  <a:solidFill>
                    <a:srgbClr val="FFC000"/>
                  </a:solidFill>
                  <a:latin typeface="Arial" panose="020B0604020202020204" pitchFamily="34" charset="0"/>
                </a:rPr>
                <a:t>Mundo</a:t>
              </a:r>
              <a:endParaRPr lang="en-US" altLang="en-US" sz="1800" b="1" i="1" baseline="0" dirty="0">
                <a:solidFill>
                  <a:srgbClr val="FFC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96" name="Freeform 30">
              <a:extLst>
                <a:ext uri="{FF2B5EF4-FFF2-40B4-BE49-F238E27FC236}">
                  <a16:creationId xmlns:a16="http://schemas.microsoft.com/office/drawing/2014/main" id="{6D075FC7-8708-45A8-94F7-49EBC1A31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1728"/>
              <a:ext cx="1008" cy="1488"/>
            </a:xfrm>
            <a:custGeom>
              <a:avLst/>
              <a:gdLst>
                <a:gd name="T0" fmla="*/ 0 w 1008"/>
                <a:gd name="T1" fmla="*/ 0 h 1488"/>
                <a:gd name="T2" fmla="*/ 384 w 1008"/>
                <a:gd name="T3" fmla="*/ 816 h 1488"/>
                <a:gd name="T4" fmla="*/ 1008 w 1008"/>
                <a:gd name="T5" fmla="*/ 1488 h 14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8" h="1488">
                  <a:moveTo>
                    <a:pt x="0" y="0"/>
                  </a:moveTo>
                  <a:cubicBezTo>
                    <a:pt x="108" y="284"/>
                    <a:pt x="216" y="568"/>
                    <a:pt x="384" y="816"/>
                  </a:cubicBezTo>
                  <a:cubicBezTo>
                    <a:pt x="552" y="1064"/>
                    <a:pt x="780" y="1276"/>
                    <a:pt x="1008" y="1488"/>
                  </a:cubicBezTo>
                </a:path>
              </a:pathLst>
            </a:custGeom>
            <a:noFill/>
            <a:ln w="38100" cmpd="sng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Freeform 30">
            <a:extLst>
              <a:ext uri="{FF2B5EF4-FFF2-40B4-BE49-F238E27FC236}">
                <a16:creationId xmlns:a16="http://schemas.microsoft.com/office/drawing/2014/main" id="{0B6DE20D-B97B-449A-A56C-898AD1205C76}"/>
              </a:ext>
            </a:extLst>
          </p:cNvPr>
          <p:cNvSpPr>
            <a:spLocks/>
          </p:cNvSpPr>
          <p:nvPr/>
        </p:nvSpPr>
        <p:spPr bwMode="auto">
          <a:xfrm>
            <a:off x="4101110" y="3660749"/>
            <a:ext cx="1456695" cy="2012394"/>
          </a:xfrm>
          <a:custGeom>
            <a:avLst/>
            <a:gdLst>
              <a:gd name="T0" fmla="*/ 0 w 1008"/>
              <a:gd name="T1" fmla="*/ 0 h 1488"/>
              <a:gd name="T2" fmla="*/ 384 w 1008"/>
              <a:gd name="T3" fmla="*/ 816 h 1488"/>
              <a:gd name="T4" fmla="*/ 1008 w 1008"/>
              <a:gd name="T5" fmla="*/ 1488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1488">
                <a:moveTo>
                  <a:pt x="0" y="0"/>
                </a:moveTo>
                <a:cubicBezTo>
                  <a:pt x="108" y="284"/>
                  <a:pt x="216" y="568"/>
                  <a:pt x="384" y="816"/>
                </a:cubicBezTo>
                <a:cubicBezTo>
                  <a:pt x="552" y="1064"/>
                  <a:pt x="780" y="1276"/>
                  <a:pt x="1008" y="1488"/>
                </a:cubicBezTo>
              </a:path>
            </a:pathLst>
          </a:custGeom>
          <a:noFill/>
          <a:ln w="381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5">
            <a:extLst>
              <a:ext uri="{FF2B5EF4-FFF2-40B4-BE49-F238E27FC236}">
                <a16:creationId xmlns:a16="http://schemas.microsoft.com/office/drawing/2014/main" id="{25BDF8C7-3239-4AC9-BD0E-D2F3DC6A6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790" y="4077383"/>
            <a:ext cx="82550" cy="82550"/>
          </a:xfrm>
          <a:prstGeom prst="ellipse">
            <a:avLst/>
          </a:prstGeom>
          <a:solidFill>
            <a:srgbClr val="333399"/>
          </a:solidFill>
          <a:ln w="127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Text Box 26">
            <a:extLst>
              <a:ext uri="{FF2B5EF4-FFF2-40B4-BE49-F238E27FC236}">
                <a16:creationId xmlns:a16="http://schemas.microsoft.com/office/drawing/2014/main" id="{71C47A90-9D84-44F4-8142-CBA516E5F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199" y="3761400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" name="Line 9">
            <a:extLst>
              <a:ext uri="{FF2B5EF4-FFF2-40B4-BE49-F238E27FC236}">
                <a16:creationId xmlns:a16="http://schemas.microsoft.com/office/drawing/2014/main" id="{BC0DE96D-2E92-4759-85D3-9777ED71D9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9922" y="4112303"/>
            <a:ext cx="30541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F273076D-492A-4ED1-BD14-2148BB089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54" y="3841963"/>
            <a:ext cx="5621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P</a:t>
            </a:r>
            <a:r>
              <a:rPr lang="en-US" altLang="en-US" sz="1800" b="1" i="1">
                <a:latin typeface="Arial" panose="020B0604020202020204" pitchFamily="34" charset="0"/>
              </a:rPr>
              <a:t>B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C323389A-DF53-3949-A67B-DF5CD3B5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62" y="5212758"/>
            <a:ext cx="9921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b="1" i="1" baseline="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defRPr sz="2800" baseline="-25000"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/>
              <a:t>D</a:t>
            </a:r>
            <a:r>
              <a:rPr lang="en-US" altLang="en-US" baseline="-25000" dirty="0" err="1"/>
              <a:t>Local</a:t>
            </a:r>
            <a:endParaRPr lang="en-US" altLang="en-US" baseline="-25000" dirty="0"/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8F6E1BA0-6163-5B4E-A5E4-791C55E57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1" y="4202391"/>
            <a:ext cx="1463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 dirty="0" err="1">
                <a:solidFill>
                  <a:srgbClr val="FF0101"/>
                </a:solidFill>
                <a:latin typeface="Arial" panose="020B0604020202020204" pitchFamily="34" charset="0"/>
              </a:rPr>
              <a:t>AC</a:t>
            </a:r>
            <a:r>
              <a:rPr lang="en-US" altLang="en-US" sz="1800" b="1" i="1" dirty="0" err="1">
                <a:solidFill>
                  <a:srgbClr val="FF0101"/>
                </a:solidFill>
                <a:latin typeface="Arial" panose="020B0604020202020204" pitchFamily="34" charset="0"/>
              </a:rPr>
              <a:t>Externo</a:t>
            </a:r>
            <a:endParaRPr lang="en-US" altLang="en-US" sz="1800" b="1" i="1" baseline="0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C483F5E5-A822-5645-97BA-FC9150780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51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44B7C55B-3269-2C4A-98E5-493A0312B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5988051"/>
            <a:ext cx="264636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06A6E9C1-231D-684F-89DE-57A6443BC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334" y="1214954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Economias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Escala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Externas</a:t>
            </a:r>
            <a:r>
              <a:rPr lang="en-US" altLang="en-US" sz="2400" baseline="0" dirty="0">
                <a:solidFill>
                  <a:srgbClr val="336699"/>
                </a:solidFill>
              </a:rPr>
              <a:t> 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Especialização</a:t>
            </a:r>
            <a:endParaRPr lang="en-US" altLang="en-US" sz="2400" baseline="0" dirty="0">
              <a:solidFill>
                <a:srgbClr val="336699"/>
              </a:solidFill>
            </a:endParaRP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(mercado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doméstico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pequeno</a:t>
            </a:r>
            <a:r>
              <a:rPr lang="en-US" altLang="en-US" sz="2400" baseline="0" dirty="0">
                <a:solidFill>
                  <a:srgbClr val="3366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692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Economias de escala dinâmicas</a:t>
            </a:r>
          </a:p>
          <a:p>
            <a:pPr lvl="2"/>
            <a:r>
              <a:rPr lang="pt-BR" sz="2000" noProof="0" dirty="0"/>
              <a:t>Custo médio cai com o tempo – aprendizado, experiência</a:t>
            </a:r>
          </a:p>
          <a:p>
            <a:pPr lvl="2"/>
            <a:r>
              <a:rPr lang="pt-BR" sz="2000" noProof="0" dirty="0"/>
              <a:t>Experiência medida </a:t>
            </a:r>
            <a:r>
              <a:rPr lang="pt-BR" sz="2000" dirty="0"/>
              <a:t>pelo</a:t>
            </a:r>
            <a:r>
              <a:rPr lang="pt-BR" sz="2000" noProof="0" dirty="0"/>
              <a:t> produto acumulado até </a:t>
            </a:r>
            <a:r>
              <a:rPr lang="pt-BR" sz="2000" dirty="0"/>
              <a:t>o momento</a:t>
            </a:r>
            <a:endParaRPr lang="pt-BR" sz="2000" noProof="0" dirty="0"/>
          </a:p>
          <a:p>
            <a:pPr lvl="1"/>
            <a:r>
              <a:rPr lang="pt-BR" sz="2400" noProof="0" dirty="0"/>
              <a:t>Curva de aprendizado (próx</a:t>
            </a:r>
            <a:r>
              <a:rPr lang="pt-BR" sz="2400" dirty="0"/>
              <a:t>imo</a:t>
            </a:r>
            <a:r>
              <a:rPr lang="pt-BR" sz="2400" noProof="0" dirty="0"/>
              <a:t> slide):</a:t>
            </a:r>
          </a:p>
          <a:p>
            <a:pPr lvl="2"/>
            <a:r>
              <a:rPr lang="pt-BR" sz="2000" noProof="0" dirty="0"/>
              <a:t>Maior produto acumulado </a:t>
            </a:r>
            <a:r>
              <a:rPr lang="pt-BR" sz="2000" noProof="0" dirty="0">
                <a:sym typeface="Wingdings 3" panose="05040102010807070707" pitchFamily="18" charset="2"/>
              </a:rPr>
              <a:t> menor custo médio (no nível da indústria)</a:t>
            </a:r>
            <a:endParaRPr lang="pt-BR" sz="2000" noProof="0" dirty="0"/>
          </a:p>
          <a:p>
            <a:pPr lvl="1"/>
            <a:r>
              <a:rPr lang="pt-BR" sz="2400" noProof="0" dirty="0"/>
              <a:t>Com proteção, produto acumulado cresce com o tempo</a:t>
            </a:r>
          </a:p>
          <a:p>
            <a:pPr lvl="2"/>
            <a:r>
              <a:rPr lang="pt-BR" sz="2000" dirty="0"/>
              <a:t>Maior experiência = ganhos de produtividade dinâmicos</a:t>
            </a:r>
            <a:endParaRPr lang="pt-BR" sz="2000" noProof="0" dirty="0"/>
          </a:p>
          <a:p>
            <a:pPr lvl="2"/>
            <a:r>
              <a:rPr lang="pt-BR" sz="2000" dirty="0"/>
              <a:t>Mas preços temporariamente mais altos = custo estático</a:t>
            </a:r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36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910BCF5-3B60-7341-BCBA-5D989442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Argumento de indústria nascente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93957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37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Curva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aprendizado</a:t>
            </a:r>
            <a:endParaRPr lang="en-US" altLang="en-US" sz="2400" baseline="0" dirty="0">
              <a:solidFill>
                <a:srgbClr val="336699"/>
              </a:solidFill>
            </a:endParaRP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curva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custo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médio</a:t>
            </a:r>
            <a:r>
              <a:rPr lang="en-US" altLang="en-US" sz="2400" baseline="0" dirty="0">
                <a:solidFill>
                  <a:srgbClr val="336699"/>
                </a:solidFill>
              </a:rPr>
              <a:t> da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indústria</a:t>
            </a:r>
            <a:r>
              <a:rPr lang="en-US" altLang="en-US" sz="2400" baseline="0" dirty="0">
                <a:solidFill>
                  <a:srgbClr val="336699"/>
                </a:solidFill>
              </a:rPr>
              <a:t>)</a:t>
            </a:r>
          </a:p>
        </p:txBody>
      </p: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8D1A0FAE-9C98-4F3E-8AE9-BF412ED7F5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3519" y="4688081"/>
            <a:ext cx="2005800" cy="1399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">
            <a:extLst>
              <a:ext uri="{FF2B5EF4-FFF2-40B4-BE49-F238E27FC236}">
                <a16:creationId xmlns:a16="http://schemas.microsoft.com/office/drawing/2014/main" id="{3DD476C6-7DBD-4A28-88D5-8E2A24C43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0907" y="4711701"/>
            <a:ext cx="13496" cy="11572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" name="Group 24">
            <a:extLst>
              <a:ext uri="{FF2B5EF4-FFF2-40B4-BE49-F238E27FC236}">
                <a16:creationId xmlns:a16="http://schemas.microsoft.com/office/drawing/2014/main" id="{81573846-504A-4526-949C-0B088B24F920}"/>
              </a:ext>
            </a:extLst>
          </p:cNvPr>
          <p:cNvGrpSpPr>
            <a:grpSpLocks/>
          </p:cNvGrpSpPr>
          <p:nvPr/>
        </p:nvGrpSpPr>
        <p:grpSpPr bwMode="auto">
          <a:xfrm>
            <a:off x="5973764" y="4281487"/>
            <a:ext cx="350838" cy="463550"/>
            <a:chOff x="3168" y="1680"/>
            <a:chExt cx="221" cy="292"/>
          </a:xfrm>
        </p:grpSpPr>
        <p:sp>
          <p:nvSpPr>
            <p:cNvPr id="18" name="Oval 25">
              <a:extLst>
                <a:ext uri="{FF2B5EF4-FFF2-40B4-BE49-F238E27FC236}">
                  <a16:creationId xmlns:a16="http://schemas.microsoft.com/office/drawing/2014/main" id="{1B1C2A06-D823-4D3A-A9BF-C3F238A01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920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Text Box 26">
              <a:extLst>
                <a:ext uri="{FF2B5EF4-FFF2-40B4-BE49-F238E27FC236}">
                  <a16:creationId xmlns:a16="http://schemas.microsoft.com/office/drawing/2014/main" id="{BE44A60F-4EBD-4E1B-92E7-3FA80B1562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680"/>
              <a:ext cx="22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baseline="0"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20" name="Text Box 11">
            <a:extLst>
              <a:ext uri="{FF2B5EF4-FFF2-40B4-BE49-F238E27FC236}">
                <a16:creationId xmlns:a16="http://schemas.microsoft.com/office/drawing/2014/main" id="{761AB7B0-3F63-405A-A731-2B09E19C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934" y="4463257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P</a:t>
            </a:r>
            <a:r>
              <a:rPr lang="en-US" altLang="en-US" sz="1800" b="1" i="1">
                <a:latin typeface="Arial" panose="020B0604020202020204" pitchFamily="34" charset="0"/>
              </a:rPr>
              <a:t>A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4817B619-E68E-7F41-8993-4896709DC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51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139654F9-2A0E-4242-9D56-4F79B5B53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5988051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acumulada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76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Suponha que o resto do mundo vem produzindo </a:t>
            </a:r>
            <a:r>
              <a:rPr lang="pt-BR" sz="2400" dirty="0"/>
              <a:t>o</a:t>
            </a:r>
            <a:r>
              <a:rPr lang="pt-BR" sz="2400" noProof="0" dirty="0"/>
              <a:t> bem há bastante tempo (por motivos históricos)</a:t>
            </a:r>
          </a:p>
          <a:p>
            <a:pPr lvl="2"/>
            <a:r>
              <a:rPr lang="pt-BR" sz="2000" noProof="0" dirty="0"/>
              <a:t>Alto produto acumulado </a:t>
            </a:r>
            <a:r>
              <a:rPr lang="pt-BR" sz="2000" noProof="0" dirty="0">
                <a:sym typeface="Wingdings 3" panose="05040102010807070707" pitchFamily="18" charset="2"/>
              </a:rPr>
              <a:t> baixo custo médio/preço</a:t>
            </a:r>
            <a:endParaRPr lang="pt-BR" sz="2000" noProof="0" dirty="0"/>
          </a:p>
          <a:p>
            <a:pPr lvl="1"/>
            <a:endParaRPr lang="pt-BR" sz="2400" noProof="0" dirty="0"/>
          </a:p>
          <a:p>
            <a:pPr lvl="1"/>
            <a:r>
              <a:rPr lang="pt-BR" sz="2400" noProof="0" dirty="0"/>
              <a:t>Se um país não tem experiência, pode não entrar no mercado (mesmo se tiver curva de aprendizado mais baixa)</a:t>
            </a:r>
          </a:p>
          <a:p>
            <a:pPr lvl="2"/>
            <a:r>
              <a:rPr lang="pt-BR" sz="2000" noProof="0" dirty="0"/>
              <a:t>Experiência acumulada e</a:t>
            </a:r>
            <a:r>
              <a:rPr lang="pt-BR" sz="2000" dirty="0"/>
              <a:t>xterna é tal que preço </a:t>
            </a:r>
            <a:r>
              <a:rPr lang="pt-BR" sz="2000" noProof="0" dirty="0"/>
              <a:t>= </a:t>
            </a:r>
            <a:r>
              <a:rPr lang="pt-BR" sz="2000" i="1" noProof="0" dirty="0"/>
              <a:t>P</a:t>
            </a:r>
            <a:r>
              <a:rPr lang="pt-BR" sz="2000" i="1" baseline="-25000" noProof="0" dirty="0"/>
              <a:t>A</a:t>
            </a:r>
            <a:r>
              <a:rPr lang="pt-BR" sz="2000" i="1" noProof="0" dirty="0"/>
              <a:t> &lt; </a:t>
            </a:r>
            <a:r>
              <a:rPr lang="pt-BR" sz="2000" noProof="0" dirty="0"/>
              <a:t>C</a:t>
            </a:r>
            <a:r>
              <a:rPr lang="pt-BR" sz="2000" baseline="-25000" noProof="0" dirty="0"/>
              <a:t>0</a:t>
            </a:r>
          </a:p>
          <a:p>
            <a:pPr lvl="2"/>
            <a:r>
              <a:rPr lang="pt-BR" sz="2000" noProof="0" dirty="0"/>
              <a:t>Logo, produção é zero, indústria não acumula experiência, e país fica fora do mercado (indústria nascente)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69FA3A-6D0B-B74A-A2BA-B748AF4A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Argumento de indústria nascente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809091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083" y="2266088"/>
            <a:ext cx="10786872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Proteção: mercado local atendido por firmas locais</a:t>
            </a:r>
          </a:p>
          <a:p>
            <a:pPr lvl="2"/>
            <a:r>
              <a:rPr lang="pt-BR" sz="2000" noProof="0" dirty="0"/>
              <a:t>Produção agora é positiva; experiência é acumulada com o tempo</a:t>
            </a:r>
          </a:p>
          <a:p>
            <a:pPr lvl="2"/>
            <a:r>
              <a:rPr lang="pt-BR" sz="2000" noProof="0" dirty="0"/>
              <a:t>Ganhos de produtividade dinâmicos</a:t>
            </a:r>
          </a:p>
          <a:p>
            <a:pPr lvl="2"/>
            <a:r>
              <a:rPr lang="pt-BR" sz="2000" noProof="0" dirty="0"/>
              <a:t>Mas preços são temporariamente mais altos; caem com o tempo </a:t>
            </a:r>
            <a:r>
              <a:rPr lang="pt-BR" sz="2000" dirty="0"/>
              <a:t>à</a:t>
            </a:r>
            <a:r>
              <a:rPr lang="pt-BR" sz="2000" noProof="0" dirty="0"/>
              <a:t> medida que os custos diminuem</a:t>
            </a:r>
          </a:p>
          <a:p>
            <a:pPr lvl="1"/>
            <a:r>
              <a:rPr lang="pt-BR" sz="2400" noProof="0" dirty="0"/>
              <a:t>Proteção melhora bem estar?</a:t>
            </a:r>
          </a:p>
          <a:p>
            <a:pPr lvl="2"/>
            <a:r>
              <a:rPr lang="pt-BR" sz="2000" noProof="0" dirty="0"/>
              <a:t>Comparar os ganhos de produtividade dinâm</a:t>
            </a:r>
            <a:r>
              <a:rPr lang="pt-BR" sz="2000" dirty="0" err="1"/>
              <a:t>icos</a:t>
            </a:r>
            <a:r>
              <a:rPr lang="pt-BR" sz="2000" dirty="0"/>
              <a:t> com o custo estático vindo de preços mais altos</a:t>
            </a:r>
            <a:endParaRPr lang="pt-BR" sz="2000" noProof="0" dirty="0"/>
          </a:p>
          <a:p>
            <a:pPr lvl="1"/>
            <a:r>
              <a:rPr lang="pt-BR" sz="2400" noProof="0" dirty="0" err="1"/>
              <a:t>Tradeoff</a:t>
            </a:r>
            <a:r>
              <a:rPr lang="pt-BR" sz="2400" noProof="0" dirty="0"/>
              <a:t> mais favorável quando:</a:t>
            </a:r>
          </a:p>
          <a:p>
            <a:pPr lvl="2"/>
            <a:r>
              <a:rPr lang="pt-BR" sz="2000" dirty="0"/>
              <a:t>Mercados domésticos são maiores = produto acumulado cresce mais rápido</a:t>
            </a:r>
            <a:endParaRPr lang="pt-BR" sz="2000" noProof="0" dirty="0"/>
          </a:p>
          <a:p>
            <a:pPr lvl="2"/>
            <a:r>
              <a:rPr lang="pt-BR" sz="2000" noProof="0" dirty="0"/>
              <a:t>Curva de aprendizado é mais inclinada</a:t>
            </a:r>
          </a:p>
          <a:p>
            <a:pPr lvl="2"/>
            <a:r>
              <a:rPr lang="pt-BR" sz="2000" dirty="0"/>
              <a:t>Nesses casos, preços e custos caem mais rápido</a:t>
            </a:r>
            <a:endParaRPr lang="pt-BR" sz="2000" noProof="0" dirty="0"/>
          </a:p>
          <a:p>
            <a:pPr lvl="2"/>
            <a:endParaRPr lang="pt-BR" sz="200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39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F37E21-C6BA-DF4E-BC7E-50DFB039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Argumento de indústria nascente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7397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/>
                <a:r>
                  <a:rPr lang="pt-BR" sz="2400" noProof="0" dirty="0"/>
                  <a:t>Suponha que agora os países se abram ao comércio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Sem barreiras ao comércio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pt-BR" sz="2000" noProof="0" dirty="0"/>
                  <a:t> Consumidores em cada país </a:t>
                </a:r>
                <a:r>
                  <a:rPr lang="pt-BR" sz="2000" dirty="0"/>
                  <a:t>têm acesso a mais variedades</a:t>
                </a:r>
                <a:endParaRPr lang="pt-BR" sz="2000" noProof="0" dirty="0"/>
              </a:p>
              <a:p>
                <a:pPr marL="310896" lvl="2" indent="0">
                  <a:buSzPct val="55000"/>
                  <a:buNone/>
                </a:pPr>
                <a:endParaRPr lang="pt-BR" sz="1200" noProof="0" dirty="0"/>
              </a:p>
              <a:p>
                <a:pPr lvl="1"/>
                <a:r>
                  <a:rPr lang="pt-BR" sz="2400" noProof="0" dirty="0"/>
                  <a:t>Seja:</a:t>
                </a:r>
              </a:p>
              <a:p>
                <a:pPr lvl="2"/>
                <a:r>
                  <a:rPr lang="pt-BR" sz="2000" noProof="0" dirty="0"/>
                  <a:t>Conjunto de variedades produzidas no país Local: </a:t>
                </a:r>
                <a14:m>
                  <m:oMath xmlns:m="http://schemas.openxmlformats.org/officeDocument/2006/math"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noProof="0" dirty="0"/>
              </a:p>
              <a:p>
                <a:pPr lvl="2"/>
                <a:r>
                  <a:rPr lang="pt-BR" sz="2000" dirty="0"/>
                  <a:t>Conjunto de variedades produzidas no país Estrangeiro: </a:t>
                </a:r>
                <a14:m>
                  <m:oMath xmlns:m="http://schemas.openxmlformats.org/officeDocument/2006/math"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b="0" i="1" noProof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noProof="0" dirty="0"/>
              </a:p>
              <a:p>
                <a:pPr lvl="2"/>
                <a:r>
                  <a:rPr lang="pt-BR" sz="2000" noProof="0" dirty="0"/>
                  <a:t>Suporemos que esses conjuntos são disjuntos (sem intersecção)</a:t>
                </a:r>
              </a:p>
              <a:p>
                <a:pPr lvl="3"/>
                <a:r>
                  <a:rPr lang="pt-BR" sz="2000" noProof="0" dirty="0"/>
                  <a:t>Variedades produzidas no país Local são diferentes das produzidas no país </a:t>
                </a:r>
                <a:r>
                  <a:rPr lang="pt-BR" sz="2000" dirty="0"/>
                  <a:t>Estrangeiro</a:t>
                </a:r>
                <a:endParaRPr lang="pt-BR" sz="2000" noProof="0" dirty="0"/>
              </a:p>
              <a:p>
                <a:pPr lvl="3"/>
                <a:r>
                  <a:rPr lang="pt-BR" sz="2000" noProof="0" dirty="0"/>
                  <a:t>Se fossem idênticas, produtores teriam incentivo para diferenciar</a:t>
                </a:r>
              </a:p>
              <a:p>
                <a:pPr lvl="1"/>
                <a:endParaRPr lang="pt-BR" sz="1200" noProof="0" dirty="0"/>
              </a:p>
              <a:p>
                <a:pPr lvl="1"/>
                <a:r>
                  <a:rPr lang="pt-BR" sz="2400" noProof="0" dirty="0"/>
                  <a:t>Em economia aberta, ambas economias têm acesso a todas as variedades:</a:t>
                </a:r>
              </a:p>
              <a:p>
                <a:pPr marL="128016" lvl="1" indent="0">
                  <a:buNone/>
                </a:pPr>
                <a14:m>
                  <m:oMath xmlns:m="http://schemas.openxmlformats.org/officeDocument/2006/math">
                    <m:r>
                      <a:rPr lang="pt-BR" sz="2400" noProof="0">
                        <a:latin typeface="Cambria Math" panose="02040503050406030204" pitchFamily="18" charset="0"/>
                      </a:rPr>
                      <m:t>[0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4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400" noProof="0" dirty="0"/>
                  <a:t>   </a:t>
                </a:r>
                <a:endParaRPr lang="pt-BR" sz="20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970" b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3D22CF-DF73-F74F-815B-3CD6807C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Equilíbrio de Economia Aberta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16716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43" name="Text Box 27">
            <a:extLst>
              <a:ext uri="{FF2B5EF4-FFF2-40B4-BE49-F238E27FC236}">
                <a16:creationId xmlns:a16="http://schemas.microsoft.com/office/drawing/2014/main" id="{6DCB5503-DAB8-40C6-9710-C612DC86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4" y="3506788"/>
            <a:ext cx="750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i="1" baseline="0">
                <a:latin typeface="Arial" panose="020B0604020202020204" pitchFamily="34" charset="0"/>
              </a:rPr>
              <a:t>C</a:t>
            </a:r>
            <a:r>
              <a:rPr lang="en-US" altLang="en-US" sz="1800" b="1">
                <a:latin typeface="Arial" panose="020B0604020202020204" pitchFamily="34" charset="0"/>
              </a:rPr>
              <a:t>0</a:t>
            </a:r>
            <a:endParaRPr lang="en-US" altLang="en-US" sz="1800" b="1" baseline="0">
              <a:latin typeface="Arial" panose="020B0604020202020204" pitchFamily="34" charset="0"/>
            </a:endParaRPr>
          </a:p>
        </p:txBody>
      </p:sp>
      <p:sp>
        <p:nvSpPr>
          <p:cNvPr id="71682" name="Date Placeholder 2">
            <a:extLst>
              <a:ext uri="{FF2B5EF4-FFF2-40B4-BE49-F238E27FC236}">
                <a16:creationId xmlns:a16="http://schemas.microsoft.com/office/drawing/2014/main" id="{7D413A9C-30C9-44E0-AF8F-3E507029216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Copyright © 2003 Pearson Education, Inc.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F8501B79-A582-4F46-A9A9-AB28F4B8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baseline="0">
              <a:solidFill>
                <a:srgbClr val="663300"/>
              </a:solidFill>
            </a:endParaRPr>
          </a:p>
          <a:p>
            <a:r>
              <a:rPr lang="en-US" altLang="en-US" sz="1400" baseline="0">
                <a:solidFill>
                  <a:srgbClr val="663300"/>
                </a:solidFill>
              </a:rPr>
              <a:t>Slide 6-</a:t>
            </a:r>
            <a:fld id="{BC8D6952-7FBC-4458-A681-F6383FBF521B}" type="slidenum">
              <a:rPr lang="en-US" altLang="en-US" sz="1400" baseline="0">
                <a:solidFill>
                  <a:srgbClr val="663300"/>
                </a:solidFill>
              </a:rPr>
              <a:pPr/>
              <a:t>40</a:t>
            </a:fld>
            <a:endParaRPr lang="en-US" altLang="en-US" sz="1400" baseline="0">
              <a:solidFill>
                <a:srgbClr val="663300"/>
              </a:solidFill>
            </a:endParaRP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C5ED8232-FDA6-405D-883B-A5A97902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 baseline="0" dirty="0" err="1">
                <a:solidFill>
                  <a:srgbClr val="336699"/>
                </a:solidFill>
              </a:rPr>
              <a:t>Figura</a:t>
            </a:r>
            <a:r>
              <a:rPr lang="en-US" altLang="en-US" sz="2400" b="1" baseline="0" dirty="0">
                <a:solidFill>
                  <a:srgbClr val="336699"/>
                </a:solidFill>
              </a:rPr>
              <a:t> 6-9</a:t>
            </a:r>
            <a:r>
              <a:rPr lang="en-US" altLang="en-US" sz="2400" baseline="0" dirty="0">
                <a:solidFill>
                  <a:srgbClr val="336699"/>
                </a:solidFill>
              </a:rPr>
              <a:t>: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curva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aprendizado</a:t>
            </a:r>
            <a:endParaRPr lang="en-US" altLang="en-US" sz="2400" baseline="0" dirty="0">
              <a:solidFill>
                <a:srgbClr val="336699"/>
              </a:solidFill>
            </a:endParaRPr>
          </a:p>
          <a:p>
            <a:pPr algn="ctr" eaLnBrk="1" hangingPunct="1"/>
            <a:r>
              <a:rPr lang="en-US" altLang="en-US" sz="2400" baseline="0" dirty="0">
                <a:solidFill>
                  <a:srgbClr val="336699"/>
                </a:solidFill>
              </a:rPr>
              <a:t>(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curva</a:t>
            </a:r>
            <a:r>
              <a:rPr lang="en-US" altLang="en-US" sz="2400" baseline="0" dirty="0">
                <a:solidFill>
                  <a:srgbClr val="336699"/>
                </a:solidFill>
              </a:rPr>
              <a:t> de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custo</a:t>
            </a:r>
            <a:r>
              <a:rPr lang="en-US" altLang="en-US" sz="2400" baseline="0" dirty="0">
                <a:solidFill>
                  <a:srgbClr val="336699"/>
                </a:solidFill>
              </a:rPr>
              <a:t>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médio</a:t>
            </a:r>
            <a:r>
              <a:rPr lang="en-US" altLang="en-US" sz="2400" baseline="0" dirty="0">
                <a:solidFill>
                  <a:srgbClr val="336699"/>
                </a:solidFill>
              </a:rPr>
              <a:t> da </a:t>
            </a:r>
            <a:r>
              <a:rPr lang="en-US" altLang="en-US" sz="2400" baseline="0" dirty="0" err="1">
                <a:solidFill>
                  <a:srgbClr val="336699"/>
                </a:solidFill>
              </a:rPr>
              <a:t>indústria</a:t>
            </a:r>
            <a:r>
              <a:rPr lang="en-US" altLang="en-US" sz="2400" baseline="0" dirty="0">
                <a:solidFill>
                  <a:srgbClr val="336699"/>
                </a:solidFill>
              </a:rPr>
              <a:t>)</a:t>
            </a:r>
          </a:p>
        </p:txBody>
      </p:sp>
      <p:sp>
        <p:nvSpPr>
          <p:cNvPr id="71704" name="Line 13">
            <a:extLst>
              <a:ext uri="{FF2B5EF4-FFF2-40B4-BE49-F238E27FC236}">
                <a16:creationId xmlns:a16="http://schemas.microsoft.com/office/drawing/2014/main" id="{DFCD1FEB-4BA6-414D-8800-34B4F4C1CC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7013" y="5861051"/>
            <a:ext cx="457200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14">
            <a:extLst>
              <a:ext uri="{FF2B5EF4-FFF2-40B4-BE49-F238E27FC236}">
                <a16:creationId xmlns:a16="http://schemas.microsoft.com/office/drawing/2014/main" id="{3063AF86-3A22-483D-A14A-EF26E8515A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6538" y="2668588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1633" name="Group 17">
            <a:extLst>
              <a:ext uri="{FF2B5EF4-FFF2-40B4-BE49-F238E27FC236}">
                <a16:creationId xmlns:a16="http://schemas.microsoft.com/office/drawing/2014/main" id="{A3B78869-79B8-46CB-AA41-B3299C92ADBD}"/>
              </a:ext>
            </a:extLst>
          </p:cNvPr>
          <p:cNvGrpSpPr>
            <a:grpSpLocks/>
          </p:cNvGrpSpPr>
          <p:nvPr/>
        </p:nvGrpSpPr>
        <p:grpSpPr bwMode="auto">
          <a:xfrm>
            <a:off x="4010025" y="3735388"/>
            <a:ext cx="5149850" cy="1281112"/>
            <a:chOff x="1566" y="2208"/>
            <a:chExt cx="3244" cy="807"/>
          </a:xfrm>
        </p:grpSpPr>
        <p:sp>
          <p:nvSpPr>
            <p:cNvPr id="71701" name="Arc 18">
              <a:extLst>
                <a:ext uri="{FF2B5EF4-FFF2-40B4-BE49-F238E27FC236}">
                  <a16:creationId xmlns:a16="http://schemas.microsoft.com/office/drawing/2014/main" id="{07EC515E-050F-41B8-A930-AD87C09FDADA}"/>
                </a:ext>
              </a:extLst>
            </p:cNvPr>
            <p:cNvSpPr>
              <a:spLocks/>
            </p:cNvSpPr>
            <p:nvPr/>
          </p:nvSpPr>
          <p:spPr bwMode="auto">
            <a:xfrm rot="-10681560">
              <a:off x="1579" y="2255"/>
              <a:ext cx="2398" cy="624"/>
            </a:xfrm>
            <a:custGeom>
              <a:avLst/>
              <a:gdLst>
                <a:gd name="T0" fmla="*/ 0 w 22027"/>
                <a:gd name="T1" fmla="*/ 0 h 21600"/>
                <a:gd name="T2" fmla="*/ 2398 w 22027"/>
                <a:gd name="T3" fmla="*/ 624 h 21600"/>
                <a:gd name="T4" fmla="*/ 46 w 22027"/>
                <a:gd name="T5" fmla="*/ 62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27" h="21600" fill="none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</a:path>
                <a:path w="22027" h="21600" stroke="0" extrusionOk="0">
                  <a:moveTo>
                    <a:pt x="0" y="4"/>
                  </a:moveTo>
                  <a:cubicBezTo>
                    <a:pt x="142" y="1"/>
                    <a:pt x="284" y="0"/>
                    <a:pt x="427" y="0"/>
                  </a:cubicBezTo>
                  <a:cubicBezTo>
                    <a:pt x="12356" y="0"/>
                    <a:pt x="22027" y="9670"/>
                    <a:pt x="22027" y="21600"/>
                  </a:cubicBezTo>
                  <a:lnTo>
                    <a:pt x="427" y="2160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02" name="Oval 19">
              <a:extLst>
                <a:ext uri="{FF2B5EF4-FFF2-40B4-BE49-F238E27FC236}">
                  <a16:creationId xmlns:a16="http://schemas.microsoft.com/office/drawing/2014/main" id="{1A1AC00E-DD37-4B6D-94AB-EE108260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2208"/>
              <a:ext cx="52" cy="52"/>
            </a:xfrm>
            <a:prstGeom prst="ellipse">
              <a:avLst/>
            </a:prstGeom>
            <a:solidFill>
              <a:srgbClr val="333399"/>
            </a:solidFill>
            <a:ln w="127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03" name="Text Box 20">
              <a:extLst>
                <a:ext uri="{FF2B5EF4-FFF2-40B4-BE49-F238E27FC236}">
                  <a16:creationId xmlns:a16="http://schemas.microsoft.com/office/drawing/2014/main" id="{2F005A58-8DFB-4EE5-AC0C-8157BE5B5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784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1" i="1" baseline="0">
                  <a:solidFill>
                    <a:srgbClr val="333399"/>
                  </a:solidFill>
                  <a:latin typeface="Arial" panose="020B0604020202020204" pitchFamily="34" charset="0"/>
                </a:rPr>
                <a:t>AC</a:t>
              </a:r>
            </a:p>
          </p:txBody>
        </p: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5A3B522-9CD9-42C4-B584-018111EF65D9}"/>
              </a:ext>
            </a:extLst>
          </p:cNvPr>
          <p:cNvCxnSpPr>
            <a:cxnSpLocks/>
          </p:cNvCxnSpPr>
          <p:nvPr/>
        </p:nvCxnSpPr>
        <p:spPr>
          <a:xfrm>
            <a:off x="6552779" y="4771027"/>
            <a:ext cx="100434" cy="0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E7B347A-39CA-496C-A2EB-5E1AACAA251C}"/>
              </a:ext>
            </a:extLst>
          </p:cNvPr>
          <p:cNvCxnSpPr>
            <a:cxnSpLocks/>
          </p:cNvCxnSpPr>
          <p:nvPr/>
        </p:nvCxnSpPr>
        <p:spPr>
          <a:xfrm>
            <a:off x="4605650" y="4289299"/>
            <a:ext cx="104463" cy="63625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85FE42-D339-4D10-9CB7-7BC1864D5D8B}"/>
              </a:ext>
            </a:extLst>
          </p:cNvPr>
          <p:cNvCxnSpPr>
            <a:cxnSpLocks/>
          </p:cNvCxnSpPr>
          <p:nvPr/>
        </p:nvCxnSpPr>
        <p:spPr>
          <a:xfrm>
            <a:off x="5142569" y="4480108"/>
            <a:ext cx="96181" cy="44268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B39AB4-AF33-44A7-9844-FD620C036888}"/>
              </a:ext>
            </a:extLst>
          </p:cNvPr>
          <p:cNvCxnSpPr>
            <a:cxnSpLocks/>
          </p:cNvCxnSpPr>
          <p:nvPr/>
        </p:nvCxnSpPr>
        <p:spPr>
          <a:xfrm>
            <a:off x="5628062" y="4606925"/>
            <a:ext cx="115509" cy="38099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A1FFF7-F3E4-4A3B-AC46-EC8CD80B7F82}"/>
              </a:ext>
            </a:extLst>
          </p:cNvPr>
          <p:cNvCxnSpPr>
            <a:cxnSpLocks/>
          </p:cNvCxnSpPr>
          <p:nvPr/>
        </p:nvCxnSpPr>
        <p:spPr>
          <a:xfrm>
            <a:off x="6062783" y="4689697"/>
            <a:ext cx="136403" cy="39462"/>
          </a:xfrm>
          <a:prstGeom prst="straightConnector1">
            <a:avLst/>
          </a:prstGeom>
          <a:ln w="3175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5">
            <a:extLst>
              <a:ext uri="{FF2B5EF4-FFF2-40B4-BE49-F238E27FC236}">
                <a16:creationId xmlns:a16="http://schemas.microsoft.com/office/drawing/2014/main" id="{922A2C5E-24CA-F54A-B1AB-ABD5556C3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5188"/>
            <a:ext cx="1936751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Preço</a:t>
            </a:r>
            <a:r>
              <a:rPr lang="en-US" altLang="en-US" sz="1800" b="1" baseline="0" dirty="0">
                <a:latin typeface="Arial" panose="020B0604020202020204" pitchFamily="34" charset="0"/>
              </a:rPr>
              <a:t>,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custo</a:t>
            </a:r>
            <a:endParaRPr lang="en-US" altLang="en-US" sz="1800" b="1" baseline="0" dirty="0">
              <a:latin typeface="Arial" panose="020B0604020202020204" pitchFamily="34" charset="0"/>
            </a:endParaRPr>
          </a:p>
          <a:p>
            <a:r>
              <a:rPr lang="en-US" altLang="en-US" sz="1800" b="1" baseline="0" dirty="0">
                <a:latin typeface="Arial" panose="020B0604020202020204" pitchFamily="34" charset="0"/>
              </a:rPr>
              <a:t>(por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unidade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7D47EA98-2213-7944-B8C3-E06110EB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1" y="5988051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 baseline="0" dirty="0" err="1">
                <a:latin typeface="Arial" panose="020B0604020202020204" pitchFamily="34" charset="0"/>
              </a:rPr>
              <a:t>Quantidade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acumulada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 (</a:t>
            </a:r>
            <a:r>
              <a:rPr lang="en-US" altLang="en-US" sz="1800" b="1" baseline="0" dirty="0" err="1">
                <a:latin typeface="Arial" panose="020B0604020202020204" pitchFamily="34" charset="0"/>
              </a:rPr>
              <a:t>indústria</a:t>
            </a:r>
            <a:r>
              <a:rPr lang="en-US" altLang="en-US" sz="1800" b="1" baseline="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5793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noProof="0" dirty="0"/>
              <a:t>Proteção tem que ser temporária:</a:t>
            </a:r>
          </a:p>
          <a:p>
            <a:pPr lvl="2"/>
            <a:r>
              <a:rPr lang="pt-BR" sz="2000" dirty="0"/>
              <a:t>Ou os preços caíram e proteção não é mais necessária...</a:t>
            </a:r>
            <a:endParaRPr lang="pt-BR" sz="2000" noProof="0" dirty="0"/>
          </a:p>
          <a:p>
            <a:pPr lvl="2"/>
            <a:r>
              <a:rPr lang="pt-BR" sz="2000" dirty="0"/>
              <a:t>Ou a política falhou em reduzir os preços substancialmente</a:t>
            </a:r>
            <a:endParaRPr lang="pt-BR" sz="2000" noProof="0" dirty="0"/>
          </a:p>
          <a:p>
            <a:pPr lvl="3"/>
            <a:r>
              <a:rPr lang="pt-BR" sz="2000" dirty="0"/>
              <a:t>Lembre que há custos estáticos como resultado de manter a proteção</a:t>
            </a:r>
            <a:endParaRPr lang="pt-BR" sz="2000" noProof="0" dirty="0"/>
          </a:p>
          <a:p>
            <a:pPr lvl="1"/>
            <a:endParaRPr lang="pt-BR" sz="2400" noProof="0" dirty="0"/>
          </a:p>
          <a:p>
            <a:pPr lvl="1"/>
            <a:r>
              <a:rPr lang="pt-BR" sz="2400" dirty="0"/>
              <a:t>Problemas de implementação:</a:t>
            </a:r>
            <a:endParaRPr lang="pt-BR" sz="2400" noProof="0" dirty="0"/>
          </a:p>
          <a:p>
            <a:pPr lvl="2"/>
            <a:r>
              <a:rPr lang="pt-BR" sz="2000" noProof="0" dirty="0"/>
              <a:t>“Escolhendo campeões”</a:t>
            </a:r>
          </a:p>
          <a:p>
            <a:pPr lvl="2"/>
            <a:r>
              <a:rPr lang="pt-BR" sz="2000" dirty="0"/>
              <a:t>Curva de aprendizado não é conhecida ex-ante</a:t>
            </a:r>
            <a:endParaRPr lang="pt-BR" sz="2000" noProof="0" dirty="0"/>
          </a:p>
          <a:p>
            <a:pPr lvl="2"/>
            <a:r>
              <a:rPr lang="pt-BR" sz="2000" noProof="0" dirty="0"/>
              <a:t>Economia política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41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33BFB2-454C-0048-82A5-ECB02B2F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Economias de escala externas</a:t>
            </a:r>
            <a:br>
              <a:rPr lang="pt-BR" noProof="0" dirty="0"/>
            </a:br>
            <a:r>
              <a:rPr lang="pt-BR" sz="3000" cap="none" noProof="0" dirty="0"/>
              <a:t>Argumento de indústria nascente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8569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>
                <a:normAutofit fontScale="92500" lnSpcReduction="2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Podemos agora resolver o modelo como se fosse uma economia fechada de tamanho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pt-BR" sz="1200" noProof="0" dirty="0"/>
              </a:p>
              <a:p>
                <a:pPr lvl="1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pt-BR" sz="2400" noProof="0" dirty="0"/>
                  <a:t>Gama de variedades na economia global (Local + Estrangeiro):</a:t>
                </a:r>
              </a:p>
              <a:p>
                <a:pPr marL="128016" lvl="1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4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12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A gama de variedades produzidas em cada país é proporcional ao seu tamanho: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noProof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noProof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5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A79E6A2-ED39-934B-85DF-6A8C11A0F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Equilíbrio de Economia Aberta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625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pt-BR" sz="2400" noProof="0" dirty="0"/>
                  <a:t>Local:</a:t>
                </a:r>
              </a:p>
              <a:p>
                <a:pPr lvl="2"/>
                <a:r>
                  <a:rPr lang="pt-BR" sz="2000" noProof="0" dirty="0"/>
                  <a:t>Produz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noProof="0" dirty="0"/>
              </a:p>
              <a:p>
                <a:pPr lvl="2"/>
                <a:r>
                  <a:rPr lang="pt-BR" sz="2000" noProof="0" dirty="0"/>
                  <a:t>Consome variedades </a:t>
                </a:r>
                <a14:m>
                  <m:oMath xmlns:m="http://schemas.openxmlformats.org/officeDocument/2006/math">
                    <m:r>
                      <a:rPr lang="pt-BR" sz="2000" noProof="0">
                        <a:latin typeface="Cambria Math" panose="02040503050406030204" pitchFamily="18" charset="0"/>
                      </a:rPr>
                      <m:t>[0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</a:t>
                </a:r>
              </a:p>
              <a:p>
                <a:pPr lvl="2"/>
                <a:r>
                  <a:rPr lang="pt-BR" sz="2000" noProof="0" dirty="0"/>
                  <a:t>Logo, importa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, exporta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noProof="0" dirty="0"/>
              </a:p>
              <a:p>
                <a:pPr lvl="1"/>
                <a:r>
                  <a:rPr lang="pt-BR" sz="2400" noProof="0" dirty="0"/>
                  <a:t>Estrangeiro:</a:t>
                </a:r>
              </a:p>
              <a:p>
                <a:pPr lvl="2"/>
                <a:r>
                  <a:rPr lang="pt-BR" sz="2000" noProof="0" dirty="0"/>
                  <a:t>Produz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pt-BR" sz="2000" noProof="0" dirty="0"/>
              </a:p>
              <a:p>
                <a:pPr lvl="2"/>
                <a:r>
                  <a:rPr lang="pt-BR" sz="2000" noProof="0" dirty="0"/>
                  <a:t>Consome variedades </a:t>
                </a:r>
                <a14:m>
                  <m:oMath xmlns:m="http://schemas.openxmlformats.org/officeDocument/2006/math">
                    <m:r>
                      <a:rPr lang="pt-BR" sz="2000" noProof="0">
                        <a:latin typeface="Cambria Math" panose="02040503050406030204" pitchFamily="18" charset="0"/>
                      </a:rPr>
                      <m:t>[0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</a:t>
                </a:r>
              </a:p>
              <a:p>
                <a:pPr lvl="2"/>
                <a:r>
                  <a:rPr lang="pt-BR" sz="2000" dirty="0"/>
                  <a:t>Logo, importa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, exporta variedades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pt-BR" sz="2000" noProof="0" dirty="0"/>
                  <a:t> </a:t>
                </a:r>
              </a:p>
              <a:p>
                <a:pPr lvl="1"/>
                <a:r>
                  <a:rPr lang="pt-BR" sz="2400" noProof="0" dirty="0"/>
                  <a:t>Comércio intraindústria:</a:t>
                </a:r>
              </a:p>
              <a:p>
                <a:pPr lvl="2"/>
                <a:r>
                  <a:rPr lang="pt-BR" sz="2000" noProof="0" dirty="0"/>
                  <a:t>Cada país importa e exporta variedades de uma mesma indústria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8A8A326-8A50-1B44-9A64-AAB02E3B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Fluxos de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4252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Ganhos </a:t>
                </a:r>
                <a:r>
                  <a:rPr lang="pt-BR" sz="2400" dirty="0"/>
                  <a:t>de</a:t>
                </a:r>
                <a:r>
                  <a:rPr lang="pt-BR" sz="2400" noProof="0" dirty="0"/>
                  <a:t> comércio vêm do acesso a um maior número de variedades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Vamos comparar autarquia com economia aberta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Em autarquia, consumidores do país Local têm acesso a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pt-BR" sz="2400" noProof="0" dirty="0"/>
                  <a:t> variedades; cada um consome</a:t>
                </a:r>
                <a14:m>
                  <m:oMath xmlns:m="http://schemas.openxmlformats.org/officeDocument/2006/math">
                    <m:r>
                      <a:rPr lang="pt-BR" sz="2400" b="0" i="0" noProof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pt-BR" sz="2400" noProof="0" dirty="0"/>
                  <a:t> da variedade </a:t>
                </a:r>
                <a14:m>
                  <m:oMath xmlns:m="http://schemas.openxmlformats.org/officeDocument/2006/math">
                    <m:r>
                      <a:rPr lang="pt-BR" sz="2400" b="0" i="1" noProof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400" noProof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4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000" noProof="0" dirty="0"/>
              </a:p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Em autarquia, consumidores do país Estrangeiro têm acesso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noProof="0" dirty="0"/>
                  <a:t> variedades; cada um consome</a:t>
                </a:r>
                <a14:m>
                  <m:oMath xmlns:m="http://schemas.openxmlformats.org/officeDocument/2006/math">
                    <m:r>
                      <a:rPr lang="pt-BR" sz="2400" noProof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pt-BR" sz="2400" i="1" noProof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sz="24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pt-BR" sz="2400" i="1" noProof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sz="2400" i="1" noProof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pt-BR" sz="24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pt-BR" sz="24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pt-BR" sz="24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pt-BR" sz="2400" noProof="0" dirty="0"/>
                  <a:t>da variedade </a:t>
                </a:r>
                <a14:m>
                  <m:oMath xmlns:m="http://schemas.openxmlformats.org/officeDocument/2006/math">
                    <m:r>
                      <a:rPr lang="pt-BR" sz="2400" i="1" noProof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400" noProof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4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400" noProof="0" dirty="0"/>
              </a:p>
              <a:p>
                <a:pPr marL="128016" lvl="1" indent="0">
                  <a:buNone/>
                </a:pPr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6061" r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7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5F50DF3-E4C7-7943-94FF-5D2B110E5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krugman</a:t>
            </a:r>
            <a:br>
              <a:rPr lang="pt-BR" noProof="0" dirty="0"/>
            </a:br>
            <a:r>
              <a:rPr lang="pt-BR" sz="3000" cap="none" noProof="0" dirty="0"/>
              <a:t>Ganhos </a:t>
            </a:r>
            <a:r>
              <a:rPr lang="pt-BR" sz="3000" cap="none" dirty="0"/>
              <a:t>de</a:t>
            </a:r>
            <a:r>
              <a:rPr lang="pt-BR" sz="3000" cap="none" noProof="0" dirty="0"/>
              <a:t>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8161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Bem estar em autarquia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Local: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sz="2400" i="1" noProof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sz="2400" i="1" noProof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pt-BR" sz="240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400" i="1" noProof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400" b="0" i="1" noProof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pt-BR" sz="240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noProof="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40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noProof="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100" noProof="0" dirty="0"/>
                  <a:t>Estrangei</a:t>
                </a:r>
                <a:r>
                  <a:rPr lang="pt-BR" sz="2100" dirty="0"/>
                  <a:t>ro</a:t>
                </a:r>
                <a:r>
                  <a:rPr lang="pt-BR" sz="2100" noProof="0" dirty="0"/>
                  <a:t>:</a:t>
                </a: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𝑎𝑢𝑡</m:t>
                          </m:r>
                        </m:sub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3F2A46A-16FE-EE43-B957-8607E619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Ganhos com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742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85000" lnSpcReduction="1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pt-BR" sz="2400" noProof="0" dirty="0"/>
                  <a:t>Economia aberta: 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Consumidores têm acesso a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sz="2000" i="1" noProof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pt-BR" sz="2000" i="1" noProof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000" noProof="0" dirty="0"/>
                  <a:t>variedades; cada um consome</a:t>
                </a:r>
                <a14:m>
                  <m:oMath xmlns:m="http://schemas.openxmlformats.org/officeDocument/2006/math">
                    <m:r>
                      <a:rPr lang="pt-BR" sz="2000" noProof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pt-BR" sz="2000" b="0" i="1" noProof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pt-BR" sz="2000" b="0" i="1" noProof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pt-BR" sz="2000" i="1" noProof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noProof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  <m:r>
                          <a:rPr lang="pt-BR" sz="2000" b="0" i="1" noProof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pt-BR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pt-BR" sz="2000" i="1" noProof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acc>
                          </m:e>
                          <m:sup>
                            <m:r>
                              <a:rPr lang="pt-BR" sz="2000" i="1" noProof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pt-BR" sz="2000" noProof="0" dirty="0"/>
                  <a:t> da variedade </a:t>
                </a:r>
                <a14:m>
                  <m:oMath xmlns:m="http://schemas.openxmlformats.org/officeDocument/2006/math">
                    <m:r>
                      <a:rPr lang="pt-BR" sz="2000" i="1" noProof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pt-BR" sz="2000" noProof="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noProof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pt-BR" sz="2000" i="1" noProof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0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0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0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0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pt-BR" sz="20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pt-BR" sz="2000" b="0" i="0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onde</m:t>
                      </m:r>
                      <m:r>
                        <a:rPr lang="pt-BR" sz="20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000" i="1" noProof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pt-BR" sz="20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pt-BR" sz="2000" i="1" noProof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0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pt-BR" sz="2000" noProof="0" dirty="0"/>
              </a:p>
              <a:p>
                <a:pPr lvl="2">
                  <a:spcAft>
                    <a:spcPts val="1200"/>
                  </a:spcAft>
                </a:pPr>
                <a:r>
                  <a:rPr lang="pt-BR" sz="2000" noProof="0" dirty="0"/>
                  <a:t>Bem estar é o mesmo em ambos os países: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sz="2400" i="1" noProof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pt-BR" sz="2400" b="0" i="1" noProof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bSup>
                            <m:sSub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t-BR" sz="2400" i="1" noProof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sz="2400" i="1" noProof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400" i="1" noProof="0" smtClean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pt-BR" sz="2400" i="1" noProof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pt-BR" sz="2400" i="1" noProof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pt-BR" sz="2400" b="0" i="1" noProof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sz="2400" b="0" i="1" noProof="0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noProof="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</m:sSub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𝑜𝑝𝑒𝑛</m:t>
                          </m:r>
                        </m:sub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pt-BR" sz="2400" i="1" noProof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  <m:r>
                                    <a:rPr lang="pt-BR" sz="2400" b="0" i="1" noProof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pt-BR" sz="2400" i="1" noProof="0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pt-BR" sz="2400" i="1" noProof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pt-BR" sz="2400" i="1" noProof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pt-BR" sz="2400" i="1" noProof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400" i="1" noProof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pt-BR" sz="2400" i="1" noProof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pt-BR" sz="2400" b="0" i="1" noProof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400" i="1" noProof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pt-BR" sz="2400" noProof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9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000E5F-A057-3F4C-ABF4-5A47FA64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noProof="0" dirty="0"/>
              <a:t>Modelo de </a:t>
            </a:r>
            <a:r>
              <a:rPr lang="pt-BR" noProof="0" dirty="0" err="1"/>
              <a:t>krugman</a:t>
            </a:r>
            <a:br>
              <a:rPr lang="pt-BR" noProof="0" dirty="0"/>
            </a:br>
            <a:r>
              <a:rPr lang="pt-BR" sz="3000" cap="none" noProof="0" dirty="0"/>
              <a:t>Ganhos com comércio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83127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14232</TotalTime>
  <Words>3030</Words>
  <Application>Microsoft Office PowerPoint</Application>
  <PresentationFormat>Widescreen</PresentationFormat>
  <Paragraphs>481</Paragraphs>
  <Slides>41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Cambria Math</vt:lpstr>
      <vt:lpstr>Times New Roman</vt:lpstr>
      <vt:lpstr>Tw Cen MT</vt:lpstr>
      <vt:lpstr>Tw Cen MT Condensed</vt:lpstr>
      <vt:lpstr>Wingdings 3</vt:lpstr>
      <vt:lpstr>Integral</vt:lpstr>
      <vt:lpstr>Economias de escala e concorrência imperfeita – parte iI</vt:lpstr>
      <vt:lpstr>Modelo de krugman Comércio</vt:lpstr>
      <vt:lpstr>Modelo de krugman Equilíbrio em Autarquia</vt:lpstr>
      <vt:lpstr>Modelo de krugman Equilíbrio de Economia Aberta</vt:lpstr>
      <vt:lpstr>Modelo de krugman Equilíbrio de Economia Aberta</vt:lpstr>
      <vt:lpstr>Modelo de krugman Fluxos de comércio</vt:lpstr>
      <vt:lpstr>Modelo de krugman Ganhos de comércio</vt:lpstr>
      <vt:lpstr>Modelo de krugman Ganhos com comércio</vt:lpstr>
      <vt:lpstr>Modelo de krugman Ganhos com comércio</vt:lpstr>
      <vt:lpstr>Modelo de krugman Ganhos com comércio</vt:lpstr>
      <vt:lpstr>Modelo de krugman Ganhos de comércio</vt:lpstr>
      <vt:lpstr>extensões Modelo Híbrido</vt:lpstr>
      <vt:lpstr>extensões Modelo Híbrido</vt:lpstr>
      <vt:lpstr>extensões Modelo Híbrido</vt:lpstr>
      <vt:lpstr>extensões Modelo Híbrido</vt:lpstr>
      <vt:lpstr>PowerPoint Presentation</vt:lpstr>
      <vt:lpstr>extensões Modelo Híbrido</vt:lpstr>
      <vt:lpstr>extensões Modelo Híbrido</vt:lpstr>
      <vt:lpstr>extensões Modelo Híbrido</vt:lpstr>
      <vt:lpstr>Competição imperfeita Diferenças Internacionais de Preços</vt:lpstr>
      <vt:lpstr>Competição imperfeita Modelo Gravitacional</vt:lpstr>
      <vt:lpstr>Competição imperfeita Diferenças Internacionais de Preços</vt:lpstr>
      <vt:lpstr>Discriminação internacional de preços Um exemplo simples</vt:lpstr>
      <vt:lpstr>Discriminação internacional de preços Um exemplo simples</vt:lpstr>
      <vt:lpstr>PowerPoint Presentation</vt:lpstr>
      <vt:lpstr>Discriminação internacional de preços Um exemplo simples</vt:lpstr>
      <vt:lpstr>Economias de escala externas Definições</vt:lpstr>
      <vt:lpstr>Economias de escala externas Possíveis canais</vt:lpstr>
      <vt:lpstr>PowerPoint Presentation</vt:lpstr>
      <vt:lpstr>Economias de escala externas Eficiência</vt:lpstr>
      <vt:lpstr>Economias de escala externas Modelo simples</vt:lpstr>
      <vt:lpstr>PowerPoint Presentation</vt:lpstr>
      <vt:lpstr>Economias de escala externas Ganhos de eficiência dinâmicos</vt:lpstr>
      <vt:lpstr>PowerPoint Presentation</vt:lpstr>
      <vt:lpstr>PowerPoint Presentation</vt:lpstr>
      <vt:lpstr>Economias de escala externas Argumento de indústria nascente</vt:lpstr>
      <vt:lpstr>PowerPoint Presentation</vt:lpstr>
      <vt:lpstr>Economias de escala externas Argumento de indústria nascente</vt:lpstr>
      <vt:lpstr>Economias de escala externas Argumento de indústria nascente</vt:lpstr>
      <vt:lpstr>PowerPoint Presentation</vt:lpstr>
      <vt:lpstr>Economias de escala externas Argumento de indústria nascente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Mauro Rodrigues</cp:lastModifiedBy>
  <cp:revision>301</cp:revision>
  <dcterms:created xsi:type="dcterms:W3CDTF">2019-10-01T20:20:17Z</dcterms:created>
  <dcterms:modified xsi:type="dcterms:W3CDTF">2021-06-22T21:24:07Z</dcterms:modified>
</cp:coreProperties>
</file>