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0" r:id="rId1"/>
  </p:sldMasterIdLst>
  <p:notesMasterIdLst>
    <p:notesMasterId r:id="rId27"/>
  </p:notesMasterIdLst>
  <p:handoutMasterIdLst>
    <p:handoutMasterId r:id="rId28"/>
  </p:handoutMasterIdLst>
  <p:sldIdLst>
    <p:sldId id="256" r:id="rId2"/>
    <p:sldId id="257" r:id="rId3"/>
    <p:sldId id="258" r:id="rId4"/>
    <p:sldId id="259" r:id="rId5"/>
    <p:sldId id="260" r:id="rId6"/>
    <p:sldId id="261" r:id="rId7"/>
    <p:sldId id="271" r:id="rId8"/>
    <p:sldId id="272" r:id="rId9"/>
    <p:sldId id="262" r:id="rId10"/>
    <p:sldId id="273" r:id="rId11"/>
    <p:sldId id="274" r:id="rId12"/>
    <p:sldId id="275" r:id="rId13"/>
    <p:sldId id="280" r:id="rId14"/>
    <p:sldId id="263" r:id="rId15"/>
    <p:sldId id="276" r:id="rId16"/>
    <p:sldId id="277" r:id="rId17"/>
    <p:sldId id="278" r:id="rId18"/>
    <p:sldId id="279" r:id="rId19"/>
    <p:sldId id="264" r:id="rId20"/>
    <p:sldId id="265" r:id="rId21"/>
    <p:sldId id="266" r:id="rId22"/>
    <p:sldId id="267" r:id="rId23"/>
    <p:sldId id="268" r:id="rId24"/>
    <p:sldId id="269" r:id="rId25"/>
    <p:sldId id="270" r:id="rId26"/>
  </p:sldIdLst>
  <p:sldSz cx="9144000" cy="6858000" type="screen4x3"/>
  <p:notesSz cx="9926638" cy="6669088"/>
  <p:defaultTextStyle>
    <a:defPPr>
      <a:defRPr lang="pt-BR"/>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FFD5"/>
    <a:srgbClr val="FFFFEB"/>
    <a:srgbClr val="DEEFFE"/>
    <a:srgbClr val="0033CC"/>
    <a:srgbClr val="EEDDFF"/>
    <a:srgbClr val="D5FFD5"/>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02" autoAdjust="0"/>
    <p:restoredTop sz="94700" autoAdjust="0"/>
  </p:normalViewPr>
  <p:slideViewPr>
    <p:cSldViewPr>
      <p:cViewPr>
        <p:scale>
          <a:sx n="100" d="100"/>
          <a:sy n="100" d="100"/>
        </p:scale>
        <p:origin x="-72" y="8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5" d="100"/>
          <a:sy n="55" d="100"/>
        </p:scale>
        <p:origin x="-1212" y="-84"/>
      </p:cViewPr>
      <p:guideLst>
        <p:guide orient="horz" pos="2101"/>
        <p:guide pos="312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6114" name="Rectangle 2"/>
          <p:cNvSpPr>
            <a:spLocks noGrp="1" noChangeArrowheads="1"/>
          </p:cNvSpPr>
          <p:nvPr>
            <p:ph type="hdr" sz="quarter"/>
          </p:nvPr>
        </p:nvSpPr>
        <p:spPr bwMode="auto">
          <a:xfrm>
            <a:off x="0" y="0"/>
            <a:ext cx="4302125" cy="333375"/>
          </a:xfrm>
          <a:prstGeom prst="rect">
            <a:avLst/>
          </a:prstGeom>
          <a:noFill/>
          <a:ln w="9525">
            <a:noFill/>
            <a:miter lim="800000"/>
            <a:headEnd/>
            <a:tailEnd/>
          </a:ln>
          <a:effectLst/>
        </p:spPr>
        <p:txBody>
          <a:bodyPr vert="horz" wrap="square" lIns="95254" tIns="47627" rIns="95254" bIns="47627" numCol="1" anchor="t" anchorCtr="0" compatLnSpc="1">
            <a:prstTxWarp prst="textNoShape">
              <a:avLst/>
            </a:prstTxWarp>
          </a:bodyPr>
          <a:lstStyle>
            <a:lvl1pPr defTabSz="952500">
              <a:defRPr sz="1300">
                <a:latin typeface="Arial" pitchFamily="34" charset="0"/>
              </a:defRPr>
            </a:lvl1pPr>
          </a:lstStyle>
          <a:p>
            <a:pPr>
              <a:defRPr/>
            </a:pPr>
            <a:endParaRPr lang="pt-BR"/>
          </a:p>
        </p:txBody>
      </p:sp>
      <p:sp>
        <p:nvSpPr>
          <p:cNvPr id="346115" name="Rectangle 3"/>
          <p:cNvSpPr>
            <a:spLocks noGrp="1" noChangeArrowheads="1"/>
          </p:cNvSpPr>
          <p:nvPr>
            <p:ph type="dt" sz="quarter" idx="1"/>
          </p:nvPr>
        </p:nvSpPr>
        <p:spPr bwMode="auto">
          <a:xfrm>
            <a:off x="5622925" y="0"/>
            <a:ext cx="4302125" cy="333375"/>
          </a:xfrm>
          <a:prstGeom prst="rect">
            <a:avLst/>
          </a:prstGeom>
          <a:noFill/>
          <a:ln w="9525">
            <a:noFill/>
            <a:miter lim="800000"/>
            <a:headEnd/>
            <a:tailEnd/>
          </a:ln>
          <a:effectLst/>
        </p:spPr>
        <p:txBody>
          <a:bodyPr vert="horz" wrap="square" lIns="95254" tIns="47627" rIns="95254" bIns="47627" numCol="1" anchor="t" anchorCtr="0" compatLnSpc="1">
            <a:prstTxWarp prst="textNoShape">
              <a:avLst/>
            </a:prstTxWarp>
          </a:bodyPr>
          <a:lstStyle>
            <a:lvl1pPr algn="r" defTabSz="952500">
              <a:defRPr sz="1300">
                <a:latin typeface="Arial" pitchFamily="34" charset="0"/>
              </a:defRPr>
            </a:lvl1pPr>
          </a:lstStyle>
          <a:p>
            <a:pPr>
              <a:defRPr/>
            </a:pPr>
            <a:endParaRPr lang="pt-BR"/>
          </a:p>
        </p:txBody>
      </p:sp>
      <p:sp>
        <p:nvSpPr>
          <p:cNvPr id="346116" name="Rectangle 4"/>
          <p:cNvSpPr>
            <a:spLocks noGrp="1" noChangeArrowheads="1"/>
          </p:cNvSpPr>
          <p:nvPr>
            <p:ph type="ftr" sz="quarter" idx="2"/>
          </p:nvPr>
        </p:nvSpPr>
        <p:spPr bwMode="auto">
          <a:xfrm>
            <a:off x="0" y="6335713"/>
            <a:ext cx="4302125" cy="331787"/>
          </a:xfrm>
          <a:prstGeom prst="rect">
            <a:avLst/>
          </a:prstGeom>
          <a:noFill/>
          <a:ln w="9525">
            <a:noFill/>
            <a:miter lim="800000"/>
            <a:headEnd/>
            <a:tailEnd/>
          </a:ln>
          <a:effectLst/>
        </p:spPr>
        <p:txBody>
          <a:bodyPr vert="horz" wrap="square" lIns="95254" tIns="47627" rIns="95254" bIns="47627" numCol="1" anchor="b" anchorCtr="0" compatLnSpc="1">
            <a:prstTxWarp prst="textNoShape">
              <a:avLst/>
            </a:prstTxWarp>
          </a:bodyPr>
          <a:lstStyle>
            <a:lvl1pPr defTabSz="952500">
              <a:defRPr sz="1300">
                <a:latin typeface="Arial" pitchFamily="34" charset="0"/>
              </a:defRPr>
            </a:lvl1pPr>
          </a:lstStyle>
          <a:p>
            <a:pPr>
              <a:defRPr/>
            </a:pPr>
            <a:endParaRPr lang="pt-BR"/>
          </a:p>
        </p:txBody>
      </p:sp>
      <p:sp>
        <p:nvSpPr>
          <p:cNvPr id="346117" name="Rectangle 5"/>
          <p:cNvSpPr>
            <a:spLocks noGrp="1" noChangeArrowheads="1"/>
          </p:cNvSpPr>
          <p:nvPr>
            <p:ph type="sldNum" sz="quarter" idx="3"/>
          </p:nvPr>
        </p:nvSpPr>
        <p:spPr bwMode="auto">
          <a:xfrm>
            <a:off x="5622925" y="6335713"/>
            <a:ext cx="4302125" cy="331787"/>
          </a:xfrm>
          <a:prstGeom prst="rect">
            <a:avLst/>
          </a:prstGeom>
          <a:noFill/>
          <a:ln w="9525">
            <a:noFill/>
            <a:miter lim="800000"/>
            <a:headEnd/>
            <a:tailEnd/>
          </a:ln>
          <a:effectLst/>
        </p:spPr>
        <p:txBody>
          <a:bodyPr vert="horz" wrap="square" lIns="95254" tIns="47627" rIns="95254" bIns="47627" numCol="1" anchor="b" anchorCtr="0" compatLnSpc="1">
            <a:prstTxWarp prst="textNoShape">
              <a:avLst/>
            </a:prstTxWarp>
          </a:bodyPr>
          <a:lstStyle>
            <a:lvl1pPr algn="r" defTabSz="952500">
              <a:defRPr sz="1300">
                <a:latin typeface="Arial" pitchFamily="34" charset="0"/>
              </a:defRPr>
            </a:lvl1pPr>
          </a:lstStyle>
          <a:p>
            <a:pPr>
              <a:defRPr/>
            </a:pPr>
            <a:fld id="{0A36D71F-2A4D-4E3C-BCD9-FCA893108E8F}" type="slidenum">
              <a:rPr lang="pt-BR"/>
              <a:pPr>
                <a:defRPr/>
              </a:pPr>
              <a:t>‹nº›</a:t>
            </a:fld>
            <a:endParaRPr lang="pt-BR"/>
          </a:p>
        </p:txBody>
      </p:sp>
    </p:spTree>
    <p:extLst>
      <p:ext uri="{BB962C8B-B14F-4D97-AF65-F5344CB8AC3E}">
        <p14:creationId xmlns:p14="http://schemas.microsoft.com/office/powerpoint/2010/main" val="13670859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4066" name="Rectangle 2"/>
          <p:cNvSpPr>
            <a:spLocks noGrp="1" noChangeArrowheads="1"/>
          </p:cNvSpPr>
          <p:nvPr>
            <p:ph type="hdr" sz="quarter"/>
          </p:nvPr>
        </p:nvSpPr>
        <p:spPr bwMode="auto">
          <a:xfrm>
            <a:off x="0" y="0"/>
            <a:ext cx="4302125" cy="333375"/>
          </a:xfrm>
          <a:prstGeom prst="rect">
            <a:avLst/>
          </a:prstGeom>
          <a:noFill/>
          <a:ln w="9525">
            <a:noFill/>
            <a:miter lim="800000"/>
            <a:headEnd/>
            <a:tailEnd/>
          </a:ln>
          <a:effectLst/>
        </p:spPr>
        <p:txBody>
          <a:bodyPr vert="horz" wrap="square" lIns="95254" tIns="47627" rIns="95254" bIns="47627" numCol="1" anchor="t" anchorCtr="0" compatLnSpc="1">
            <a:prstTxWarp prst="textNoShape">
              <a:avLst/>
            </a:prstTxWarp>
          </a:bodyPr>
          <a:lstStyle>
            <a:lvl1pPr defTabSz="952500">
              <a:defRPr sz="1300">
                <a:latin typeface="Arial" pitchFamily="34" charset="0"/>
              </a:defRPr>
            </a:lvl1pPr>
          </a:lstStyle>
          <a:p>
            <a:pPr>
              <a:defRPr/>
            </a:pPr>
            <a:endParaRPr lang="pt-BR"/>
          </a:p>
        </p:txBody>
      </p:sp>
      <p:sp>
        <p:nvSpPr>
          <p:cNvPr id="344067" name="Rectangle 3"/>
          <p:cNvSpPr>
            <a:spLocks noGrp="1" noChangeArrowheads="1"/>
          </p:cNvSpPr>
          <p:nvPr>
            <p:ph type="dt" idx="1"/>
          </p:nvPr>
        </p:nvSpPr>
        <p:spPr bwMode="auto">
          <a:xfrm>
            <a:off x="5622925" y="0"/>
            <a:ext cx="4302125" cy="333375"/>
          </a:xfrm>
          <a:prstGeom prst="rect">
            <a:avLst/>
          </a:prstGeom>
          <a:noFill/>
          <a:ln w="9525">
            <a:noFill/>
            <a:miter lim="800000"/>
            <a:headEnd/>
            <a:tailEnd/>
          </a:ln>
          <a:effectLst/>
        </p:spPr>
        <p:txBody>
          <a:bodyPr vert="horz" wrap="square" lIns="95254" tIns="47627" rIns="95254" bIns="47627" numCol="1" anchor="t" anchorCtr="0" compatLnSpc="1">
            <a:prstTxWarp prst="textNoShape">
              <a:avLst/>
            </a:prstTxWarp>
          </a:bodyPr>
          <a:lstStyle>
            <a:lvl1pPr algn="r" defTabSz="952500">
              <a:defRPr sz="1300">
                <a:latin typeface="Arial" pitchFamily="34" charset="0"/>
              </a:defRPr>
            </a:lvl1pPr>
          </a:lstStyle>
          <a:p>
            <a:pPr>
              <a:defRPr/>
            </a:pPr>
            <a:endParaRPr lang="pt-BR"/>
          </a:p>
        </p:txBody>
      </p:sp>
      <p:sp>
        <p:nvSpPr>
          <p:cNvPr id="28676" name="Rectangle 4"/>
          <p:cNvSpPr>
            <a:spLocks noRot="1" noChangeArrowheads="1" noTextEdit="1"/>
          </p:cNvSpPr>
          <p:nvPr>
            <p:ph type="sldImg" idx="2"/>
          </p:nvPr>
        </p:nvSpPr>
        <p:spPr bwMode="auto">
          <a:xfrm>
            <a:off x="3295650" y="501650"/>
            <a:ext cx="3333750" cy="25003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4069" name="Rectangle 5"/>
          <p:cNvSpPr>
            <a:spLocks noGrp="1" noChangeArrowheads="1"/>
          </p:cNvSpPr>
          <p:nvPr>
            <p:ph type="body" sz="quarter" idx="3"/>
          </p:nvPr>
        </p:nvSpPr>
        <p:spPr bwMode="auto">
          <a:xfrm>
            <a:off x="990600" y="3168650"/>
            <a:ext cx="7945438" cy="2998788"/>
          </a:xfrm>
          <a:prstGeom prst="rect">
            <a:avLst/>
          </a:prstGeom>
          <a:noFill/>
          <a:ln w="9525">
            <a:noFill/>
            <a:miter lim="800000"/>
            <a:headEnd/>
            <a:tailEnd/>
          </a:ln>
          <a:effectLst/>
        </p:spPr>
        <p:txBody>
          <a:bodyPr vert="horz" wrap="square" lIns="95254" tIns="47627" rIns="95254" bIns="47627" numCol="1" anchor="t" anchorCtr="0" compatLnSpc="1">
            <a:prstTxWarp prst="textNoShape">
              <a:avLst/>
            </a:prstTxWarp>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344070" name="Rectangle 6"/>
          <p:cNvSpPr>
            <a:spLocks noGrp="1" noChangeArrowheads="1"/>
          </p:cNvSpPr>
          <p:nvPr>
            <p:ph type="ftr" sz="quarter" idx="4"/>
          </p:nvPr>
        </p:nvSpPr>
        <p:spPr bwMode="auto">
          <a:xfrm>
            <a:off x="0" y="6335713"/>
            <a:ext cx="4302125" cy="331787"/>
          </a:xfrm>
          <a:prstGeom prst="rect">
            <a:avLst/>
          </a:prstGeom>
          <a:noFill/>
          <a:ln w="9525">
            <a:noFill/>
            <a:miter lim="800000"/>
            <a:headEnd/>
            <a:tailEnd/>
          </a:ln>
          <a:effectLst/>
        </p:spPr>
        <p:txBody>
          <a:bodyPr vert="horz" wrap="square" lIns="95254" tIns="47627" rIns="95254" bIns="47627" numCol="1" anchor="b" anchorCtr="0" compatLnSpc="1">
            <a:prstTxWarp prst="textNoShape">
              <a:avLst/>
            </a:prstTxWarp>
          </a:bodyPr>
          <a:lstStyle>
            <a:lvl1pPr defTabSz="952500">
              <a:defRPr sz="1300">
                <a:latin typeface="Arial" pitchFamily="34" charset="0"/>
              </a:defRPr>
            </a:lvl1pPr>
          </a:lstStyle>
          <a:p>
            <a:pPr>
              <a:defRPr/>
            </a:pPr>
            <a:endParaRPr lang="pt-BR"/>
          </a:p>
        </p:txBody>
      </p:sp>
      <p:sp>
        <p:nvSpPr>
          <p:cNvPr id="344071" name="Rectangle 7"/>
          <p:cNvSpPr>
            <a:spLocks noGrp="1" noChangeArrowheads="1"/>
          </p:cNvSpPr>
          <p:nvPr>
            <p:ph type="sldNum" sz="quarter" idx="5"/>
          </p:nvPr>
        </p:nvSpPr>
        <p:spPr bwMode="auto">
          <a:xfrm>
            <a:off x="5622925" y="6335713"/>
            <a:ext cx="4302125" cy="331787"/>
          </a:xfrm>
          <a:prstGeom prst="rect">
            <a:avLst/>
          </a:prstGeom>
          <a:noFill/>
          <a:ln w="9525">
            <a:noFill/>
            <a:miter lim="800000"/>
            <a:headEnd/>
            <a:tailEnd/>
          </a:ln>
          <a:effectLst/>
        </p:spPr>
        <p:txBody>
          <a:bodyPr vert="horz" wrap="square" lIns="95254" tIns="47627" rIns="95254" bIns="47627" numCol="1" anchor="b" anchorCtr="0" compatLnSpc="1">
            <a:prstTxWarp prst="textNoShape">
              <a:avLst/>
            </a:prstTxWarp>
          </a:bodyPr>
          <a:lstStyle>
            <a:lvl1pPr algn="r" defTabSz="952500">
              <a:defRPr sz="1300">
                <a:latin typeface="Arial" pitchFamily="34" charset="0"/>
              </a:defRPr>
            </a:lvl1pPr>
          </a:lstStyle>
          <a:p>
            <a:pPr>
              <a:defRPr/>
            </a:pPr>
            <a:fld id="{FE02BDE5-B5D3-4225-B685-CA0872310655}" type="slidenum">
              <a:rPr lang="pt-BR"/>
              <a:pPr>
                <a:defRPr/>
              </a:pPr>
              <a:t>‹nº›</a:t>
            </a:fld>
            <a:endParaRPr lang="pt-BR"/>
          </a:p>
        </p:txBody>
      </p:sp>
    </p:spTree>
    <p:extLst>
      <p:ext uri="{BB962C8B-B14F-4D97-AF65-F5344CB8AC3E}">
        <p14:creationId xmlns:p14="http://schemas.microsoft.com/office/powerpoint/2010/main" val="7467544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3222625" y="304800"/>
            <a:ext cx="11909425" cy="4724400"/>
            <a:chOff x="-2030" y="192"/>
            <a:chExt cx="7502" cy="2976"/>
          </a:xfrm>
        </p:grpSpPr>
        <p:sp>
          <p:nvSpPr>
            <p:cNvPr id="5"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pPr>
                <a:defRPr/>
              </a:pPr>
              <a:endParaRPr lang="pt-BR"/>
            </a:p>
          </p:txBody>
        </p:sp>
        <p:sp>
          <p:nvSpPr>
            <p:cNvPr id="6"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pPr>
                <a:defRPr/>
              </a:pPr>
              <a:endParaRPr lang="pt-BR" sz="2400">
                <a:latin typeface="Times New Roman" pitchFamily="18" charset="0"/>
              </a:endParaRPr>
            </a:p>
          </p:txBody>
        </p:sp>
        <p:sp>
          <p:nvSpPr>
            <p:cNvPr id="7"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pPr>
                <a:defRPr/>
              </a:pPr>
              <a:endParaRPr lang="pt-BR">
                <a:latin typeface="Arial" pitchFamily="34" charset="0"/>
              </a:endParaRPr>
            </a:p>
          </p:txBody>
        </p:sp>
      </p:grpSp>
      <p:pic>
        <p:nvPicPr>
          <p:cNvPr id="8" name="Picture 11"/>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746125"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46" name="Rectangle 6"/>
          <p:cNvSpPr>
            <a:spLocks noGrp="1" noChangeArrowheads="1"/>
          </p:cNvSpPr>
          <p:nvPr>
            <p:ph type="ctrTitle"/>
          </p:nvPr>
        </p:nvSpPr>
        <p:spPr>
          <a:xfrm>
            <a:off x="1443038" y="985838"/>
            <a:ext cx="7239000" cy="1444625"/>
          </a:xfrm>
        </p:spPr>
        <p:txBody>
          <a:bodyPr/>
          <a:lstStyle>
            <a:lvl1pPr>
              <a:defRPr sz="4000"/>
            </a:lvl1pPr>
          </a:lstStyle>
          <a:p>
            <a:r>
              <a:rPr lang="pt-BR"/>
              <a:t>Clique para editar o estilo do título mestre</a:t>
            </a:r>
          </a:p>
        </p:txBody>
      </p:sp>
      <p:sp>
        <p:nvSpPr>
          <p:cNvPr id="163847"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pt-BR"/>
              <a:t>Clique para editar o estilo do subtítulo mestre</a:t>
            </a:r>
          </a:p>
        </p:txBody>
      </p:sp>
    </p:spTree>
    <p:extLst>
      <p:ext uri="{BB962C8B-B14F-4D97-AF65-F5344CB8AC3E}">
        <p14:creationId xmlns:p14="http://schemas.microsoft.com/office/powerpoint/2010/main" val="2192042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extLst>
      <p:ext uri="{BB962C8B-B14F-4D97-AF65-F5344CB8AC3E}">
        <p14:creationId xmlns:p14="http://schemas.microsoft.com/office/powerpoint/2010/main" val="3769012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56413" y="301625"/>
            <a:ext cx="1827212" cy="5640388"/>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1370013" y="301625"/>
            <a:ext cx="5334000" cy="5640388"/>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extLst>
      <p:ext uri="{BB962C8B-B14F-4D97-AF65-F5344CB8AC3E}">
        <p14:creationId xmlns:p14="http://schemas.microsoft.com/office/powerpoint/2010/main" val="1031951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extLst>
      <p:ext uri="{BB962C8B-B14F-4D97-AF65-F5344CB8AC3E}">
        <p14:creationId xmlns:p14="http://schemas.microsoft.com/office/powerpoint/2010/main" val="1222266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Tree>
    <p:extLst>
      <p:ext uri="{BB962C8B-B14F-4D97-AF65-F5344CB8AC3E}">
        <p14:creationId xmlns:p14="http://schemas.microsoft.com/office/powerpoint/2010/main" val="3463203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extLst>
      <p:ext uri="{BB962C8B-B14F-4D97-AF65-F5344CB8AC3E}">
        <p14:creationId xmlns:p14="http://schemas.microsoft.com/office/powerpoint/2010/main" val="3627794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extLst>
      <p:ext uri="{BB962C8B-B14F-4D97-AF65-F5344CB8AC3E}">
        <p14:creationId xmlns:p14="http://schemas.microsoft.com/office/powerpoint/2010/main" val="1170601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Tree>
    <p:extLst>
      <p:ext uri="{BB962C8B-B14F-4D97-AF65-F5344CB8AC3E}">
        <p14:creationId xmlns:p14="http://schemas.microsoft.com/office/powerpoint/2010/main" val="3018469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7791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Tree>
    <p:extLst>
      <p:ext uri="{BB962C8B-B14F-4D97-AF65-F5344CB8AC3E}">
        <p14:creationId xmlns:p14="http://schemas.microsoft.com/office/powerpoint/2010/main" val="1563741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Tree>
    <p:extLst>
      <p:ext uri="{BB962C8B-B14F-4D97-AF65-F5344CB8AC3E}">
        <p14:creationId xmlns:p14="http://schemas.microsoft.com/office/powerpoint/2010/main" val="1548438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6"/>
          <p:cNvSpPr>
            <a:spLocks noGrp="1" noChangeArrowheads="1"/>
          </p:cNvSpPr>
          <p:nvPr>
            <p:ph type="title"/>
          </p:nvPr>
        </p:nvSpPr>
        <p:spPr bwMode="auto">
          <a:xfrm>
            <a:off x="1370013" y="301625"/>
            <a:ext cx="731361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pt-BR" altLang="pt-BR" smtClean="0"/>
              <a:t>Clique para editar o estilo do título mestre</a:t>
            </a:r>
          </a:p>
        </p:txBody>
      </p:sp>
      <p:sp>
        <p:nvSpPr>
          <p:cNvPr id="3075" name="Rectangle 7"/>
          <p:cNvSpPr>
            <a:spLocks noGrp="1" noChangeArrowheads="1"/>
          </p:cNvSpPr>
          <p:nvPr>
            <p:ph type="body" idx="1"/>
          </p:nvPr>
        </p:nvSpPr>
        <p:spPr bwMode="auto">
          <a:xfrm>
            <a:off x="1370013" y="1827213"/>
            <a:ext cx="7313612"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smtClean="0"/>
              <a:t>Clique para editar os estilos do texto mestre</a:t>
            </a:r>
          </a:p>
          <a:p>
            <a:pPr lvl="1"/>
            <a:r>
              <a:rPr lang="pt-BR" altLang="pt-BR" smtClean="0"/>
              <a:t>Segundo nível</a:t>
            </a:r>
          </a:p>
          <a:p>
            <a:pPr lvl="2"/>
            <a:r>
              <a:rPr lang="pt-BR" altLang="pt-BR" smtClean="0"/>
              <a:t>Terceiro nível</a:t>
            </a:r>
          </a:p>
          <a:p>
            <a:pPr lvl="3"/>
            <a:r>
              <a:rPr lang="pt-BR" altLang="pt-BR" smtClean="0"/>
              <a:t>Quarto nível</a:t>
            </a:r>
          </a:p>
          <a:p>
            <a:pPr lvl="4"/>
            <a:r>
              <a:rPr lang="pt-BR" altLang="pt-BR" smtClean="0"/>
              <a:t>Quinto nível</a:t>
            </a:r>
          </a:p>
        </p:txBody>
      </p:sp>
      <p:pic>
        <p:nvPicPr>
          <p:cNvPr id="3076" name="Picture 15"/>
          <p:cNvPicPr>
            <a:picLocks noChangeAspect="1" noChangeArrowheads="1"/>
          </p:cNvPicPr>
          <p:nvPr userDrawn="1"/>
        </p:nvPicPr>
        <p:blipFill>
          <a:blip r:embed="rId1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38" y="11113"/>
            <a:ext cx="41433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61" r:id="rId1"/>
    <p:sldLayoutId id="2147483851" r:id="rId2"/>
    <p:sldLayoutId id="2147483852" r:id="rId3"/>
    <p:sldLayoutId id="2147483853" r:id="rId4"/>
    <p:sldLayoutId id="2147483854" r:id="rId5"/>
    <p:sldLayoutId id="2147483855" r:id="rId6"/>
    <p:sldLayoutId id="2147483856" r:id="rId7"/>
    <p:sldLayoutId id="2147483857" r:id="rId8"/>
    <p:sldLayoutId id="2147483858" r:id="rId9"/>
    <p:sldLayoutId id="2147483859" r:id="rId10"/>
    <p:sldLayoutId id="2147483860" r:id="rId11"/>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Verdana" pitchFamily="34" charset="0"/>
        </a:defRPr>
      </a:lvl2pPr>
      <a:lvl3pPr algn="l" rtl="0" eaLnBrk="0" fontAlgn="base" hangingPunct="0">
        <a:spcBef>
          <a:spcPct val="0"/>
        </a:spcBef>
        <a:spcAft>
          <a:spcPct val="0"/>
        </a:spcAft>
        <a:defRPr sz="3600">
          <a:solidFill>
            <a:schemeClr val="tx2"/>
          </a:solidFill>
          <a:latin typeface="Verdana" pitchFamily="34" charset="0"/>
        </a:defRPr>
      </a:lvl3pPr>
      <a:lvl4pPr algn="l" rtl="0" eaLnBrk="0" fontAlgn="base" hangingPunct="0">
        <a:spcBef>
          <a:spcPct val="0"/>
        </a:spcBef>
        <a:spcAft>
          <a:spcPct val="0"/>
        </a:spcAft>
        <a:defRPr sz="3600">
          <a:solidFill>
            <a:schemeClr val="tx2"/>
          </a:solidFill>
          <a:latin typeface="Verdana" pitchFamily="34" charset="0"/>
        </a:defRPr>
      </a:lvl4pPr>
      <a:lvl5pPr algn="l" rtl="0" eaLnBrk="0" fontAlgn="base" hangingPunct="0">
        <a:spcBef>
          <a:spcPct val="0"/>
        </a:spcBef>
        <a:spcAft>
          <a:spcPct val="0"/>
        </a:spcAft>
        <a:defRPr sz="3600">
          <a:solidFill>
            <a:schemeClr val="tx2"/>
          </a:solidFill>
          <a:latin typeface="Verdana" pitchFamily="34" charset="0"/>
        </a:defRPr>
      </a:lvl5pPr>
      <a:lvl6pPr marL="457200" algn="l" rtl="0" fontAlgn="base">
        <a:spcBef>
          <a:spcPct val="0"/>
        </a:spcBef>
        <a:spcAft>
          <a:spcPct val="0"/>
        </a:spcAft>
        <a:defRPr sz="3600">
          <a:solidFill>
            <a:schemeClr val="tx2"/>
          </a:solidFill>
          <a:latin typeface="Verdana" pitchFamily="34" charset="0"/>
        </a:defRPr>
      </a:lvl6pPr>
      <a:lvl7pPr marL="914400" algn="l" rtl="0" fontAlgn="base">
        <a:spcBef>
          <a:spcPct val="0"/>
        </a:spcBef>
        <a:spcAft>
          <a:spcPct val="0"/>
        </a:spcAft>
        <a:defRPr sz="3600">
          <a:solidFill>
            <a:schemeClr val="tx2"/>
          </a:solidFill>
          <a:latin typeface="Verdana" pitchFamily="34" charset="0"/>
        </a:defRPr>
      </a:lvl7pPr>
      <a:lvl8pPr marL="1371600" algn="l" rtl="0" fontAlgn="base">
        <a:spcBef>
          <a:spcPct val="0"/>
        </a:spcBef>
        <a:spcAft>
          <a:spcPct val="0"/>
        </a:spcAft>
        <a:defRPr sz="3600">
          <a:solidFill>
            <a:schemeClr val="tx2"/>
          </a:solidFill>
          <a:latin typeface="Verdana" pitchFamily="34" charset="0"/>
        </a:defRPr>
      </a:lvl8pPr>
      <a:lvl9pPr marL="1828800" algn="l" rtl="0" fontAlgn="base">
        <a:spcBef>
          <a:spcPct val="0"/>
        </a:spcBef>
        <a:spcAft>
          <a:spcPct val="0"/>
        </a:spcAft>
        <a:defRPr sz="3600">
          <a:solidFill>
            <a:schemeClr val="tx2"/>
          </a:solidFill>
          <a:latin typeface="Verdana" pitchFamily="34"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l"/>
        <a:defRPr sz="2500">
          <a:solidFill>
            <a:schemeClr val="tx1"/>
          </a:solidFill>
          <a:latin typeface="+mn-lt"/>
        </a:defRPr>
      </a:lvl2pPr>
      <a:lvl3pPr marL="1143000" indent="-228600" algn="l" rtl="0" eaLnBrk="0" fontAlgn="base" hangingPunct="0">
        <a:spcBef>
          <a:spcPct val="20000"/>
        </a:spcBef>
        <a:spcAft>
          <a:spcPct val="0"/>
        </a:spcAft>
        <a:buClr>
          <a:schemeClr val="tx2"/>
        </a:buClr>
        <a:buSzPct val="65000"/>
        <a:buFont typeface="Wingdings" pitchFamily="2" charset="2"/>
        <a:buChar char="¡"/>
        <a:defRPr sz="22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l"/>
        <a:defRPr sz="1900">
          <a:solidFill>
            <a:schemeClr val="tx1"/>
          </a:solidFill>
          <a:latin typeface="+mn-lt"/>
        </a:defRPr>
      </a:lvl4pPr>
      <a:lvl5pPr marL="2057400" indent="-228600" algn="l" rtl="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mn-lt"/>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hyperlink" Target="http://www.apolo11.com/" TargetMode="External"/><Relationship Id="rId7" Type="http://schemas.openxmlformats.org/officeDocument/2006/relationships/hyperlink" Target="http://www.youtube.com/watch?v=SNZpWr8ZGqs" TargetMode="External"/><Relationship Id="rId2" Type="http://schemas.openxmlformats.org/officeDocument/2006/relationships/hyperlink" Target="http://sohowww.nascom.nasa.gov/data/realtime-images.html" TargetMode="External"/><Relationship Id="rId1" Type="http://schemas.openxmlformats.org/officeDocument/2006/relationships/slideLayout" Target="../slideLayouts/slideLayout2.xml"/><Relationship Id="rId6" Type="http://schemas.openxmlformats.org/officeDocument/2006/relationships/hyperlink" Target="http://www.apolo11.com/spacenews.php?titulo=Tempestade_solar_pode_causar_interferencias_eletromagneticas&amp;posic=dat_20110608-101932.inc" TargetMode="External"/><Relationship Id="rId5" Type="http://schemas.openxmlformats.org/officeDocument/2006/relationships/hyperlink" Target="http://www.orkut.com.br/Interstitial?u=http://www.youtube.com/watch?v%3DhpQmS3adLgI%26feature%3Dyoutu.be&amp;t=AI4OuF0DeKT8kLzpzQuueCJwjcwwGBqCyRVF6BHPOhTLLepkcou6qJpV89btnA5JBcIcq4CgFTjFWubyjMexdr4Egu0z4qwcLwAAAAAAAAAA" TargetMode="External"/><Relationship Id="rId4" Type="http://schemas.openxmlformats.org/officeDocument/2006/relationships/hyperlink" Target="http://spaceweather.co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8.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9.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pt-BR" altLang="pt-BR" dirty="0" smtClean="0"/>
              <a:t>SEL </a:t>
            </a:r>
            <a:r>
              <a:rPr lang="pt-BR" altLang="pt-BR" dirty="0" smtClean="0"/>
              <a:t>0360 e 0616 </a:t>
            </a:r>
            <a:r>
              <a:rPr lang="pt-BR" altLang="pt-BR" dirty="0" smtClean="0"/>
              <a:t/>
            </a:r>
            <a:br>
              <a:rPr lang="pt-BR" altLang="pt-BR" dirty="0" smtClean="0"/>
            </a:br>
            <a:r>
              <a:rPr lang="pt-BR" altLang="pt-BR" dirty="0" smtClean="0"/>
              <a:t>Princípios de Comunicação</a:t>
            </a:r>
          </a:p>
        </p:txBody>
      </p:sp>
      <p:sp>
        <p:nvSpPr>
          <p:cNvPr id="5123" name="Rectangle 3"/>
          <p:cNvSpPr>
            <a:spLocks noGrp="1" noChangeArrowheads="1"/>
          </p:cNvSpPr>
          <p:nvPr>
            <p:ph type="subTitle" idx="1"/>
          </p:nvPr>
        </p:nvSpPr>
        <p:spPr/>
        <p:txBody>
          <a:bodyPr/>
          <a:lstStyle/>
          <a:p>
            <a:pPr eaLnBrk="1" hangingPunct="1"/>
            <a:r>
              <a:rPr lang="pt-BR" altLang="pt-BR" smtClean="0"/>
              <a:t>Mônica de Lacerda Rocha</a:t>
            </a:r>
            <a:endParaRPr lang="pt-BR" altLang="pt-BR" sz="1600" smtClean="0"/>
          </a:p>
          <a:p>
            <a:pPr eaLnBrk="1" hangingPunct="1"/>
            <a:r>
              <a:rPr lang="pt-BR" altLang="pt-BR" sz="1600" smtClean="0"/>
              <a:t>monica.rocha@usp.br</a:t>
            </a:r>
          </a:p>
          <a:p>
            <a:pPr eaLnBrk="1" hangingPunct="1"/>
            <a:endParaRPr lang="pt-BR" altLang="pt-BR" smtClean="0"/>
          </a:p>
        </p:txBody>
      </p:sp>
      <p:pic>
        <p:nvPicPr>
          <p:cNvPr id="5124"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5300663"/>
            <a:ext cx="1001713" cy="141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ítulo 1"/>
          <p:cNvSpPr>
            <a:spLocks noGrp="1"/>
          </p:cNvSpPr>
          <p:nvPr>
            <p:ph type="title"/>
          </p:nvPr>
        </p:nvSpPr>
        <p:spPr/>
        <p:txBody>
          <a:bodyPr/>
          <a:lstStyle/>
          <a:p>
            <a:r>
              <a:rPr lang="pt-BR" altLang="pt-BR" smtClean="0"/>
              <a:t>Ruído Solar</a:t>
            </a:r>
          </a:p>
        </p:txBody>
      </p:sp>
      <p:pic>
        <p:nvPicPr>
          <p:cNvPr id="1433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0188" y="1714500"/>
            <a:ext cx="5924550" cy="429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ítulo 1"/>
          <p:cNvSpPr>
            <a:spLocks noGrp="1"/>
          </p:cNvSpPr>
          <p:nvPr>
            <p:ph type="title"/>
          </p:nvPr>
        </p:nvSpPr>
        <p:spPr/>
        <p:txBody>
          <a:bodyPr/>
          <a:lstStyle/>
          <a:p>
            <a:r>
              <a:rPr lang="pt-BR" altLang="pt-BR" smtClean="0"/>
              <a:t>Ciclo dos 11 anos</a:t>
            </a:r>
          </a:p>
        </p:txBody>
      </p:sp>
      <p:pic>
        <p:nvPicPr>
          <p:cNvPr id="15363" name="Picture 2" descr="http://theresilientearth.com/files/images/irradiance_stri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5938" y="2071688"/>
            <a:ext cx="47625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6" descr="http://ourchangingclimate.files.wordpress.com/2010/04/temp_co2_tsi_stacked.png?w=449&amp;h=36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625" y="285750"/>
            <a:ext cx="4276725" cy="347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CaixaDeTexto 3"/>
          <p:cNvSpPr txBox="1">
            <a:spLocks noChangeArrowheads="1"/>
          </p:cNvSpPr>
          <p:nvPr/>
        </p:nvSpPr>
        <p:spPr bwMode="auto">
          <a:xfrm>
            <a:off x="214313" y="3571875"/>
            <a:ext cx="4929187"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altLang="pt-BR" sz="1000"/>
              <a:t>Temperatures jiggle up and down, but are increasing over the longer term (multiple decades). CO2 has a seasonal cycle due to the ‘breathing’ of the biosphere, but is steadily increasing over the years due to human emissions. The sun shows an 11-year cycle, but no secular increase or decrease over this time period.</a:t>
            </a:r>
            <a:endParaRPr lang="pt-BR" altLang="pt-BR" sz="1000"/>
          </a:p>
        </p:txBody>
      </p:sp>
      <p:pic>
        <p:nvPicPr>
          <p:cNvPr id="16388" name="Picture 2" descr="http://ourchangingclimate.files.wordpress.com/2010/04/720px-temp-sunspot-co22.png?w=450&amp;h=33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7750" y="142875"/>
            <a:ext cx="4286250" cy="320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CaixaDeTexto 5"/>
          <p:cNvSpPr txBox="1">
            <a:spLocks noChangeArrowheads="1"/>
          </p:cNvSpPr>
          <p:nvPr/>
        </p:nvSpPr>
        <p:spPr bwMode="auto">
          <a:xfrm>
            <a:off x="5357813" y="3500438"/>
            <a:ext cx="37861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altLang="pt-BR" sz="1000"/>
              <a:t>Number of sunspots as a proxy of solar activity</a:t>
            </a:r>
            <a:endParaRPr lang="pt-BR" altLang="pt-BR" sz="1000"/>
          </a:p>
        </p:txBody>
      </p:sp>
      <p:pic>
        <p:nvPicPr>
          <p:cNvPr id="16390" name="Picture 4" descr="http://ourchangingclimate.files.wordpress.com/2010/04/sunspot_numbers.png?w=450&amp;h=19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063" y="4643438"/>
            <a:ext cx="4286250" cy="181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1" name="CaixaDeTexto 7"/>
          <p:cNvSpPr txBox="1">
            <a:spLocks noChangeArrowheads="1"/>
          </p:cNvSpPr>
          <p:nvPr/>
        </p:nvSpPr>
        <p:spPr bwMode="auto">
          <a:xfrm>
            <a:off x="5143500" y="4786313"/>
            <a:ext cx="3500438"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altLang="pt-BR" sz="1000" b="1"/>
              <a:t>The main reasons that disqualify the sun as being a major culprit in recent global warming are:</a:t>
            </a:r>
            <a:endParaRPr lang="en-US" altLang="pt-BR" sz="1000"/>
          </a:p>
          <a:p>
            <a:pPr eaLnBrk="1" hangingPunct="1"/>
            <a:r>
              <a:rPr lang="en-US" altLang="pt-BR" sz="1000" b="1"/>
              <a:t>• No increase in solar output (or decrease in cosmic rays) over the past 50 years</a:t>
            </a:r>
            <a:endParaRPr lang="en-US" altLang="pt-BR" sz="1000"/>
          </a:p>
          <a:p>
            <a:pPr eaLnBrk="1" hangingPunct="1"/>
            <a:r>
              <a:rPr lang="en-US" altLang="pt-BR" sz="1000" b="1"/>
              <a:t>• Nighttime temperatures increased more than daytime (inconsistent with solar forcing; consistent with GHG forcing)</a:t>
            </a:r>
            <a:endParaRPr lang="en-US" altLang="pt-BR" sz="1000"/>
          </a:p>
          <a:p>
            <a:pPr eaLnBrk="1" hangingPunct="1"/>
            <a:r>
              <a:rPr lang="en-US" altLang="pt-BR" sz="1000" b="1"/>
              <a:t>• Stratospheric cooling (inconsistent with solar forcing; consistent with GHG forcing)</a:t>
            </a:r>
            <a:endParaRPr lang="en-US" altLang="pt-BR" sz="1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ítulo 1"/>
          <p:cNvSpPr>
            <a:spLocks noGrp="1"/>
          </p:cNvSpPr>
          <p:nvPr>
            <p:ph type="title"/>
          </p:nvPr>
        </p:nvSpPr>
        <p:spPr/>
        <p:txBody>
          <a:bodyPr/>
          <a:lstStyle/>
          <a:p>
            <a:r>
              <a:rPr lang="pt-BR" altLang="pt-BR" smtClean="0"/>
              <a:t>O SOL</a:t>
            </a:r>
          </a:p>
        </p:txBody>
      </p:sp>
      <p:sp>
        <p:nvSpPr>
          <p:cNvPr id="17411" name="Espaço Reservado para Conteúdo 2"/>
          <p:cNvSpPr>
            <a:spLocks noGrp="1"/>
          </p:cNvSpPr>
          <p:nvPr>
            <p:ph idx="1"/>
          </p:nvPr>
        </p:nvSpPr>
        <p:spPr/>
        <p:txBody>
          <a:bodyPr/>
          <a:lstStyle/>
          <a:p>
            <a:r>
              <a:rPr lang="pt-BR" altLang="pt-BR" sz="2000" smtClean="0">
                <a:hlinkClick r:id="rId2"/>
              </a:rPr>
              <a:t>http://sohowww.nascom.nasa.gov/data/realtime-images.html</a:t>
            </a:r>
          </a:p>
          <a:p>
            <a:r>
              <a:rPr lang="pt-BR" altLang="pt-BR" sz="2000" smtClean="0">
                <a:hlinkClick r:id="rId3"/>
              </a:rPr>
              <a:t>http://www.apolo11.com/</a:t>
            </a:r>
            <a:endParaRPr lang="pt-BR" altLang="pt-BR" sz="2000" smtClean="0">
              <a:hlinkClick r:id="rId4"/>
            </a:endParaRPr>
          </a:p>
          <a:p>
            <a:r>
              <a:rPr lang="pt-BR" altLang="pt-BR" sz="2000" smtClean="0">
                <a:hlinkClick r:id="rId4"/>
              </a:rPr>
              <a:t>http://spaceweather.com/</a:t>
            </a:r>
            <a:endParaRPr lang="pt-BR" altLang="pt-BR" sz="2000" smtClean="0"/>
          </a:p>
          <a:p>
            <a:r>
              <a:rPr lang="pt-BR" altLang="pt-BR" sz="2000" smtClean="0"/>
              <a:t>Em 07/06/2011: 07/06/2011 </a:t>
            </a:r>
            <a:r>
              <a:rPr lang="pt-BR" altLang="pt-BR" sz="2000" smtClean="0">
                <a:hlinkClick r:id="rId5"/>
              </a:rPr>
              <a:t>http://www.youtube.com/watch?v=hpQmS3adLgI&amp;feature=youtu.be</a:t>
            </a:r>
            <a:endParaRPr lang="pt-BR" altLang="pt-BR" sz="2000" smtClean="0"/>
          </a:p>
          <a:p>
            <a:r>
              <a:rPr lang="pt-BR" altLang="pt-BR" sz="2000" smtClean="0">
                <a:hlinkClick r:id="rId6"/>
              </a:rPr>
              <a:t>http://www.apolo11.com/spacenews.php?titulo=Tempestade_solar_pode_causar_interferencias_eletromagneticas&amp;posic=dat_20110608-101932.inc</a:t>
            </a:r>
            <a:endParaRPr lang="pt-BR" altLang="pt-BR" sz="2000" smtClean="0"/>
          </a:p>
          <a:p>
            <a:r>
              <a:rPr lang="pt-BR" altLang="pt-BR" sz="2000" smtClean="0"/>
              <a:t>Em 08/06/2011: </a:t>
            </a:r>
            <a:r>
              <a:rPr lang="pt-BR" altLang="pt-BR" sz="2000" smtClean="0">
                <a:hlinkClick r:id="rId7"/>
              </a:rPr>
              <a:t>http://www.youtube.com/watch?v=SNZpWr8ZGqs</a:t>
            </a:r>
            <a:endParaRPr lang="pt-BR" altLang="pt-BR" sz="2000" smtClean="0"/>
          </a:p>
          <a:p>
            <a:endParaRPr lang="pt-BR" altLang="pt-BR" sz="20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ítulo 1"/>
          <p:cNvSpPr>
            <a:spLocks noGrp="1"/>
          </p:cNvSpPr>
          <p:nvPr>
            <p:ph type="title"/>
          </p:nvPr>
        </p:nvSpPr>
        <p:spPr/>
        <p:txBody>
          <a:bodyPr/>
          <a:lstStyle/>
          <a:p>
            <a:r>
              <a:rPr lang="pt-BR" altLang="pt-BR" smtClean="0"/>
              <a:t>Ruído Extra-terrestre</a:t>
            </a:r>
          </a:p>
        </p:txBody>
      </p:sp>
      <p:sp>
        <p:nvSpPr>
          <p:cNvPr id="18435" name="Espaço Reservado para Conteúdo 2"/>
          <p:cNvSpPr>
            <a:spLocks noGrp="1"/>
          </p:cNvSpPr>
          <p:nvPr>
            <p:ph idx="1"/>
          </p:nvPr>
        </p:nvSpPr>
        <p:spPr/>
        <p:txBody>
          <a:bodyPr/>
          <a:lstStyle/>
          <a:p>
            <a:r>
              <a:rPr lang="pt-BR" altLang="pt-BR" sz="2000" smtClean="0"/>
              <a:t>Ruído cósmico</a:t>
            </a:r>
          </a:p>
          <a:p>
            <a:pPr lvl="1"/>
            <a:r>
              <a:rPr lang="pt-BR" altLang="pt-BR" sz="2000" smtClean="0"/>
              <a:t>Como estrelas distantes são também “sóis” e têm altas temperaturas, radiam da mesma maneira que nosso sol. O ruído recebido é chamado de térmico (ou </a:t>
            </a:r>
            <a:r>
              <a:rPr lang="pt-BR" altLang="pt-BR" sz="2000" i="1" smtClean="0"/>
              <a:t>blackbody</a:t>
            </a:r>
            <a:r>
              <a:rPr lang="pt-BR" altLang="pt-BR" sz="2000" smtClean="0"/>
              <a:t>) e é distribuído sobre todo o céu.</a:t>
            </a:r>
          </a:p>
          <a:p>
            <a:pPr lvl="1"/>
            <a:r>
              <a:rPr lang="pt-BR" altLang="pt-BR" sz="2000" smtClean="0"/>
              <a:t>Nós também recebemos ruído do centro de nossa própria galáxia, de outras galáxias e de outros pontos, como quasares e pulsares.</a:t>
            </a:r>
          </a:p>
          <a:p>
            <a:pPr lvl="1"/>
            <a:r>
              <a:rPr lang="pt-BR" altLang="pt-BR" sz="2000" smtClean="0"/>
              <a:t>Este ruído é muito intenso mas vêm de fontes fechadas em ângulos muito pequenos no céu. Dois dos mais intensos vêm de Cassiopéia A e Cygnus 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ítulo 1"/>
          <p:cNvSpPr>
            <a:spLocks noGrp="1"/>
          </p:cNvSpPr>
          <p:nvPr>
            <p:ph type="title"/>
          </p:nvPr>
        </p:nvSpPr>
        <p:spPr/>
        <p:txBody>
          <a:bodyPr/>
          <a:lstStyle/>
          <a:p>
            <a:r>
              <a:rPr lang="pt-BR" altLang="pt-BR" smtClean="0"/>
              <a:t>Ruído Cósmico</a:t>
            </a:r>
          </a:p>
        </p:txBody>
      </p:sp>
      <p:sp>
        <p:nvSpPr>
          <p:cNvPr id="3" name="Espaço Reservado para Conteúdo 2"/>
          <p:cNvSpPr>
            <a:spLocks noGrp="1"/>
          </p:cNvSpPr>
          <p:nvPr>
            <p:ph idx="1"/>
          </p:nvPr>
        </p:nvSpPr>
        <p:spPr>
          <a:xfrm>
            <a:off x="500063" y="1827213"/>
            <a:ext cx="8183562" cy="4114800"/>
          </a:xfrm>
        </p:spPr>
        <p:txBody>
          <a:bodyPr/>
          <a:lstStyle/>
          <a:p>
            <a:pPr>
              <a:defRPr/>
            </a:pPr>
            <a:r>
              <a:rPr lang="en-US" sz="1400" b="1" i="1" dirty="0" smtClean="0"/>
              <a:t>The Discovery of Cosmic Radio Noise</a:t>
            </a:r>
            <a:br>
              <a:rPr lang="en-US" sz="1400" b="1" i="1" dirty="0" smtClean="0"/>
            </a:br>
            <a:endParaRPr lang="en-US" sz="1400" b="1" i="1" dirty="0" smtClean="0"/>
          </a:p>
          <a:p>
            <a:pPr>
              <a:defRPr/>
            </a:pPr>
            <a:r>
              <a:rPr lang="en-US" sz="1400" i="1" dirty="0" smtClean="0"/>
              <a:t>Natural radio emission from our Galaxy was detected accidentally in 1932 by Karl </a:t>
            </a:r>
            <a:r>
              <a:rPr lang="en-US" sz="1400" i="1" dirty="0" err="1" smtClean="0"/>
              <a:t>Guthe</a:t>
            </a:r>
            <a:r>
              <a:rPr lang="en-US" sz="1400" i="1" dirty="0" smtClean="0"/>
              <a:t> </a:t>
            </a:r>
            <a:r>
              <a:rPr lang="en-US" sz="1400" i="1" dirty="0" err="1" smtClean="0"/>
              <a:t>Jansky</a:t>
            </a:r>
            <a:r>
              <a:rPr lang="en-US" sz="1400" i="1" dirty="0" smtClean="0"/>
              <a:t>, a physicist working as a radio engineer for Bell Telephone Laboratories. </a:t>
            </a:r>
          </a:p>
          <a:p>
            <a:pPr>
              <a:defRPr/>
            </a:pPr>
            <a:endParaRPr lang="en-US" sz="1400" i="1" dirty="0" smtClean="0"/>
          </a:p>
          <a:p>
            <a:pPr>
              <a:defRPr/>
            </a:pPr>
            <a:r>
              <a:rPr lang="en-US" sz="1400" b="1" i="1" dirty="0" smtClean="0"/>
              <a:t>A </a:t>
            </a:r>
            <a:r>
              <a:rPr lang="en-US" sz="1400" b="1" i="1" dirty="0" err="1" smtClean="0"/>
              <a:t>História</a:t>
            </a:r>
            <a:r>
              <a:rPr lang="en-US" sz="1400" b="1" i="1" dirty="0" smtClean="0"/>
              <a:t> </a:t>
            </a:r>
          </a:p>
          <a:p>
            <a:pPr lvl="1">
              <a:defRPr/>
            </a:pPr>
            <a:r>
              <a:rPr lang="en-US" sz="1200" dirty="0" smtClean="0">
                <a:ea typeface="+mn-ea"/>
                <a:cs typeface="+mn-cs"/>
              </a:rPr>
              <a:t>In the 1920s, Bell Telephone offered transatlantic telephone service based on "shortwave" (</a:t>
            </a:r>
            <a:r>
              <a:rPr lang="en-US" sz="1200" dirty="0" smtClean="0">
                <a:latin typeface="Symbol" pitchFamily="18" charset="2"/>
                <a:ea typeface="+mn-ea"/>
                <a:cs typeface="+mn-cs"/>
              </a:rPr>
              <a:t>l</a:t>
            </a:r>
            <a:r>
              <a:rPr lang="en-US" sz="1200" dirty="0" smtClean="0">
                <a:ea typeface="+mn-ea"/>
                <a:cs typeface="+mn-cs"/>
              </a:rPr>
              <a:t>~15 m) radio transmissions.  Natural radio static caused serious interference with these transmissions, so Bell asked their young electrical engineer Karl </a:t>
            </a:r>
            <a:r>
              <a:rPr lang="en-US" sz="1200" dirty="0" err="1" smtClean="0">
                <a:ea typeface="+mn-ea"/>
                <a:cs typeface="+mn-cs"/>
              </a:rPr>
              <a:t>Jansky</a:t>
            </a:r>
            <a:r>
              <a:rPr lang="en-US" sz="1200" dirty="0" smtClean="0">
                <a:ea typeface="+mn-ea"/>
                <a:cs typeface="+mn-cs"/>
              </a:rPr>
              <a:t> to determine its origin.  </a:t>
            </a:r>
            <a:r>
              <a:rPr lang="en-US" sz="1200" dirty="0" err="1" smtClean="0">
                <a:ea typeface="+mn-ea"/>
                <a:cs typeface="+mn-cs"/>
              </a:rPr>
              <a:t>Jansky</a:t>
            </a:r>
            <a:r>
              <a:rPr lang="en-US" sz="1200" dirty="0" smtClean="0">
                <a:ea typeface="+mn-ea"/>
                <a:cs typeface="+mn-cs"/>
              </a:rPr>
              <a:t> built the antenna to monitor radio static at 20.5 </a:t>
            </a:r>
            <a:r>
              <a:rPr lang="en-US" sz="1200" dirty="0" err="1" smtClean="0">
                <a:ea typeface="+mn-ea"/>
                <a:cs typeface="+mn-cs"/>
              </a:rPr>
              <a:t>MHz.</a:t>
            </a:r>
            <a:r>
              <a:rPr lang="en-US" sz="1200" dirty="0" smtClean="0">
                <a:ea typeface="+mn-ea"/>
                <a:cs typeface="+mn-cs"/>
              </a:rPr>
              <a:t> It produced a fan beam near the horizon and could be rotated in azimuth (the angle measured from north to east along the horizon).  </a:t>
            </a:r>
            <a:r>
              <a:rPr lang="en-US" sz="1200" i="1" dirty="0" err="1" smtClean="0">
                <a:ea typeface="+mn-ea"/>
                <a:cs typeface="+mn-cs"/>
              </a:rPr>
              <a:t>Jansky</a:t>
            </a:r>
            <a:r>
              <a:rPr lang="en-US" sz="1200" i="1" dirty="0" smtClean="0">
                <a:ea typeface="+mn-ea"/>
                <a:cs typeface="+mn-cs"/>
              </a:rPr>
              <a:t> discovered that most of the static is caused by numerous tropical thunderstorms. </a:t>
            </a:r>
            <a:r>
              <a:rPr lang="en-US" sz="1200" dirty="0" smtClean="0">
                <a:ea typeface="+mn-ea"/>
                <a:cs typeface="+mn-cs"/>
              </a:rPr>
              <a:t>In addition he found a steady "hiss" whose strength rose and fell almost daily, with a period of 23 hours and 56 minutes.  He recognized that this is length of the sidereal day (the time it takes the Earth to rotate once in the reference frame of the fixed stars), deduced that the hiss originated outside the solar system, and identified the direction of the Galactic center as the source of the strongest emission.  He published his results in the paper "Electrical Disturbances of Apparently Extraterrestrial Origin" (</a:t>
            </a:r>
            <a:r>
              <a:rPr lang="en-US" sz="1200" dirty="0" err="1" smtClean="0">
                <a:ea typeface="+mn-ea"/>
                <a:cs typeface="+mn-cs"/>
              </a:rPr>
              <a:t>Jansky</a:t>
            </a:r>
            <a:r>
              <a:rPr lang="en-US" sz="1200" dirty="0" smtClean="0">
                <a:ea typeface="+mn-ea"/>
                <a:cs typeface="+mn-cs"/>
              </a:rPr>
              <a:t>, K. J. 1933, Proc. IRE, 21, 1387).</a:t>
            </a:r>
            <a:br>
              <a:rPr lang="en-US" sz="1200" dirty="0" smtClean="0">
                <a:ea typeface="+mn-ea"/>
                <a:cs typeface="+mn-cs"/>
              </a:rPr>
            </a:br>
            <a:endParaRPr lang="en-US" sz="1200" i="1" dirty="0" smtClean="0">
              <a:ea typeface="+mn-ea"/>
              <a:cs typeface="+mn-cs"/>
            </a:endParaRPr>
          </a:p>
        </p:txBody>
      </p:sp>
      <p:pic>
        <p:nvPicPr>
          <p:cNvPr id="19460" name="Picture 2" descr="Jansky and his anten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9313" y="142875"/>
            <a:ext cx="2835275" cy="215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ítulo 1"/>
          <p:cNvSpPr>
            <a:spLocks noGrp="1"/>
          </p:cNvSpPr>
          <p:nvPr>
            <p:ph type="title"/>
          </p:nvPr>
        </p:nvSpPr>
        <p:spPr/>
        <p:txBody>
          <a:bodyPr/>
          <a:lstStyle/>
          <a:p>
            <a:r>
              <a:rPr lang="pt-BR" altLang="pt-BR" smtClean="0"/>
              <a:t>Ruído Cósmico</a:t>
            </a:r>
          </a:p>
        </p:txBody>
      </p:sp>
      <p:pic>
        <p:nvPicPr>
          <p:cNvPr id="20483" name="Picture 2" descr="Karl Jansky at blackboar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8" y="1357313"/>
            <a:ext cx="3906837"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4" name="CaixaDeTexto 5"/>
          <p:cNvSpPr txBox="1">
            <a:spLocks noChangeArrowheads="1"/>
          </p:cNvSpPr>
          <p:nvPr/>
        </p:nvSpPr>
        <p:spPr bwMode="auto">
          <a:xfrm>
            <a:off x="214313" y="6396038"/>
            <a:ext cx="40005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altLang="pt-BR" sz="1200" i="1"/>
              <a:t>Karl Jansky pointing out the region of the Galactic plane emitting the strong cosmic noise.</a:t>
            </a:r>
            <a:endParaRPr lang="pt-BR" altLang="pt-BR" sz="1200"/>
          </a:p>
        </p:txBody>
      </p:sp>
      <p:sp>
        <p:nvSpPr>
          <p:cNvPr id="20485" name="CaixaDeTexto 6"/>
          <p:cNvSpPr txBox="1">
            <a:spLocks noChangeArrowheads="1"/>
          </p:cNvSpPr>
          <p:nvPr/>
        </p:nvSpPr>
        <p:spPr bwMode="auto">
          <a:xfrm>
            <a:off x="4357688" y="1357313"/>
            <a:ext cx="4786312" cy="526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altLang="pt-BR" sz="1400"/>
              <a:t>Jansky's discovery appeared on the front page of the New York Times, but Bell Telephone had no practical interest in the cosmic component of radio static and reassigned Karl Jansky to other projects.  Jansky himself believed that the cosmic noise was thermal emission because it produced a steady hiss in headphones that sounded like the hiss produced by vacuum-tube amplifiers.  Skeptical astronomers couldn't understand how such strong (equivalent to the emission from a</a:t>
            </a:r>
            <a:r>
              <a:rPr lang="en-US" altLang="pt-BR" sz="1400" i="1"/>
              <a:t>T</a:t>
            </a:r>
            <a:r>
              <a:rPr lang="en-US" altLang="pt-BR" sz="1400"/>
              <a:t>2105 K blackbody covering most of the inner Galaxy) radio noise was produced and ignored it.  </a:t>
            </a:r>
            <a:br>
              <a:rPr lang="en-US" altLang="pt-BR" sz="1400"/>
            </a:br>
            <a:endParaRPr lang="en-US" altLang="pt-BR" sz="1400"/>
          </a:p>
          <a:p>
            <a:pPr eaLnBrk="1" hangingPunct="1"/>
            <a:r>
              <a:rPr lang="en-US" altLang="pt-BR" sz="1400"/>
              <a:t>The only person who took a serious interest in Jansky's discovery was the amateur radio operator and professional radio engineer Grote Reber.  </a:t>
            </a:r>
            <a:br>
              <a:rPr lang="en-US" altLang="pt-BR" sz="1400"/>
            </a:br>
            <a:endParaRPr lang="en-US" altLang="pt-BR" sz="1400"/>
          </a:p>
          <a:p>
            <a:pPr eaLnBrk="1" hangingPunct="1"/>
            <a:r>
              <a:rPr lang="en-US" altLang="pt-BR" sz="1400"/>
              <a:t>Radio astronomy became Reber’s obsession.  He devoted years of his life to building the world's first radio antenna having a parabolic reflector at his own expense in his back yard in Wheaton, IL and mapping the Galaxy with it.</a:t>
            </a:r>
          </a:p>
          <a:p>
            <a:pPr eaLnBrk="1" hangingPunct="1"/>
            <a:endParaRPr lang="pt-BR" altLang="pt-BR" sz="1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ítulo 1"/>
          <p:cNvSpPr>
            <a:spLocks noGrp="1"/>
          </p:cNvSpPr>
          <p:nvPr>
            <p:ph type="title"/>
          </p:nvPr>
        </p:nvSpPr>
        <p:spPr/>
        <p:txBody>
          <a:bodyPr/>
          <a:lstStyle/>
          <a:p>
            <a:r>
              <a:rPr lang="pt-BR" altLang="pt-BR" smtClean="0"/>
              <a:t>Ruído Cósmico</a:t>
            </a:r>
          </a:p>
        </p:txBody>
      </p:sp>
      <p:pic>
        <p:nvPicPr>
          <p:cNvPr id="21507" name="Picture 2" descr="Reber telescope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625" y="1500188"/>
            <a:ext cx="4357688" cy="539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CaixaDeTexto 4"/>
          <p:cNvSpPr txBox="1">
            <a:spLocks noChangeArrowheads="1"/>
          </p:cNvSpPr>
          <p:nvPr/>
        </p:nvSpPr>
        <p:spPr bwMode="auto">
          <a:xfrm>
            <a:off x="4929188" y="2714625"/>
            <a:ext cx="4214812"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altLang="pt-BR" sz="1100" i="1"/>
              <a:t>Grote Reber's backyard radio telescope in Wheaton, IL. The parabolic reflector is about 10 m in diameter.  His original telescope was dismantled and reassembled near the NRAO visitors science center in Green Bank, WV.</a:t>
            </a:r>
            <a:endParaRPr lang="pt-BR" altLang="pt-BR" sz="11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ítulo 1"/>
          <p:cNvSpPr>
            <a:spLocks noGrp="1"/>
          </p:cNvSpPr>
          <p:nvPr>
            <p:ph type="title"/>
          </p:nvPr>
        </p:nvSpPr>
        <p:spPr/>
        <p:txBody>
          <a:bodyPr/>
          <a:lstStyle/>
          <a:p>
            <a:r>
              <a:rPr lang="pt-BR" altLang="pt-BR" smtClean="0"/>
              <a:t>Ruído Cósmico</a:t>
            </a:r>
          </a:p>
        </p:txBody>
      </p:sp>
      <p:pic>
        <p:nvPicPr>
          <p:cNvPr id="22531" name="Picture 4" descr="http://www.dvdbeaver.com/film2/DVDReviews45/the_arrival_blu-ray/bit%20arrival.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1688" y="1428750"/>
            <a:ext cx="4024312"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2" name="Picture 2" descr="http://www.markelowitz.com/seti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58063" y="285750"/>
            <a:ext cx="1357312" cy="101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4" descr="http://www.markelowitz.com/nois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313" y="3071813"/>
            <a:ext cx="4714875" cy="357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4" name="Picture 6" descr="http://www.markelowitz.com/cyclops.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3500" y="3286125"/>
            <a:ext cx="37719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ítulo 1"/>
          <p:cNvSpPr>
            <a:spLocks noGrp="1"/>
          </p:cNvSpPr>
          <p:nvPr>
            <p:ph type="title"/>
          </p:nvPr>
        </p:nvSpPr>
        <p:spPr/>
        <p:txBody>
          <a:bodyPr/>
          <a:lstStyle/>
          <a:p>
            <a:r>
              <a:rPr lang="pt-BR" altLang="pt-BR" smtClean="0"/>
              <a:t>Ruído Externo</a:t>
            </a:r>
          </a:p>
        </p:txBody>
      </p:sp>
      <p:sp>
        <p:nvSpPr>
          <p:cNvPr id="23555" name="Espaço Reservado para Conteúdo 2"/>
          <p:cNvSpPr>
            <a:spLocks noGrp="1"/>
          </p:cNvSpPr>
          <p:nvPr>
            <p:ph idx="1"/>
          </p:nvPr>
        </p:nvSpPr>
        <p:spPr/>
        <p:txBody>
          <a:bodyPr/>
          <a:lstStyle/>
          <a:p>
            <a:r>
              <a:rPr lang="pt-BR" altLang="pt-BR" smtClean="0"/>
              <a:t>Resumo: observável em freqüências na faixa a partir de cerca de 8MHz a até cerca de 1,43GHz, esta última correspondendo a linha do hidrogêncio de 21cm. </a:t>
            </a:r>
          </a:p>
          <a:p>
            <a:r>
              <a:rPr lang="pt-BR" altLang="pt-BR" smtClean="0">
                <a:solidFill>
                  <a:srgbClr val="0066FF"/>
                </a:solidFill>
              </a:rPr>
              <a:t>Além</a:t>
            </a:r>
            <a:r>
              <a:rPr lang="pt-BR" altLang="pt-BR" smtClean="0"/>
              <a:t> </a:t>
            </a:r>
            <a:r>
              <a:rPr lang="pt-BR" altLang="pt-BR" smtClean="0">
                <a:solidFill>
                  <a:srgbClr val="0066FF"/>
                </a:solidFill>
              </a:rPr>
              <a:t>do ruído feito pelo próprio homem</a:t>
            </a:r>
            <a:r>
              <a:rPr lang="pt-BR" altLang="pt-BR" smtClean="0"/>
              <a:t>, é o componente mais intenso na faixa de 20 a 120MHz</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pPr algn="ctr">
              <a:defRPr/>
            </a:pPr>
            <a:r>
              <a:rPr lang="pt-BR" b="0" dirty="0" smtClean="0"/>
              <a:t>RUÍDO</a:t>
            </a:r>
            <a:endParaRPr lang="pt-BR" b="0" dirty="0"/>
          </a:p>
        </p:txBody>
      </p:sp>
      <p:sp>
        <p:nvSpPr>
          <p:cNvPr id="2" name="Subtítulo 1"/>
          <p:cNvSpPr>
            <a:spLocks noGrp="1"/>
          </p:cNvSpPr>
          <p:nvPr>
            <p:ph type="subTitle" idx="1"/>
          </p:nvPr>
        </p:nvSpPr>
        <p:spPr/>
        <p:txBody>
          <a:bodyPr/>
          <a:lstStyle/>
          <a:p>
            <a:r>
              <a:rPr lang="pt-BR" dirty="0" smtClean="0"/>
              <a:t>Parte 1</a:t>
            </a:r>
            <a:endParaRPr lang="pt-B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ítulo 1"/>
          <p:cNvSpPr>
            <a:spLocks noGrp="1"/>
          </p:cNvSpPr>
          <p:nvPr>
            <p:ph type="title"/>
          </p:nvPr>
        </p:nvSpPr>
        <p:spPr>
          <a:xfrm>
            <a:off x="1000125" y="301625"/>
            <a:ext cx="7683500" cy="1143000"/>
          </a:xfrm>
        </p:spPr>
        <p:txBody>
          <a:bodyPr/>
          <a:lstStyle/>
          <a:p>
            <a:r>
              <a:rPr lang="pt-BR" altLang="pt-BR" smtClean="0"/>
              <a:t>Ruído Externo feito pelo homem</a:t>
            </a:r>
          </a:p>
        </p:txBody>
      </p:sp>
      <p:sp>
        <p:nvSpPr>
          <p:cNvPr id="24579" name="Espaço Reservado para Conteúdo 2"/>
          <p:cNvSpPr>
            <a:spLocks noGrp="1"/>
          </p:cNvSpPr>
          <p:nvPr>
            <p:ph idx="1"/>
          </p:nvPr>
        </p:nvSpPr>
        <p:spPr/>
        <p:txBody>
          <a:bodyPr/>
          <a:lstStyle/>
          <a:p>
            <a:r>
              <a:rPr lang="pt-BR" altLang="pt-BR" sz="2000" smtClean="0"/>
              <a:t>Entre as freqüências de 1 a 600MHz, em áreas urbanas, suburbanas e industriais, a intensidade do ruído feito pelo homem é maior do que a criada pr qualquer outro tipo de fonte, interna ou externa ao receptor.</a:t>
            </a:r>
          </a:p>
          <a:p>
            <a:r>
              <a:rPr lang="pt-BR" altLang="pt-BR" sz="2000" smtClean="0"/>
              <a:t>Exemplos: ignição de motores móveis (carros, aviões, etc.), motores elétricos, engrenagens, vazamento de linhas de alta tensão e vários outros vindos de máquinas elétricas, lâmpadas fluorescentes...</a:t>
            </a:r>
          </a:p>
          <a:p>
            <a:r>
              <a:rPr lang="pt-BR" altLang="pt-BR" sz="2000" smtClean="0"/>
              <a:t>O ruído é produzido pelo arco de discarga presente em todas estas operações</a:t>
            </a:r>
          </a:p>
          <a:p>
            <a:r>
              <a:rPr lang="pt-BR" altLang="pt-BR" sz="2000" smtClean="0"/>
              <a:t>Só pode ser analisado numa base estatística</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ítulo 1"/>
          <p:cNvSpPr>
            <a:spLocks noGrp="1"/>
          </p:cNvSpPr>
          <p:nvPr>
            <p:ph type="title"/>
          </p:nvPr>
        </p:nvSpPr>
        <p:spPr/>
        <p:txBody>
          <a:bodyPr/>
          <a:lstStyle/>
          <a:p>
            <a:r>
              <a:rPr lang="pt-BR" altLang="pt-BR" smtClean="0"/>
              <a:t>Ruídos Internos</a:t>
            </a:r>
          </a:p>
        </p:txBody>
      </p:sp>
      <p:sp>
        <p:nvSpPr>
          <p:cNvPr id="25603" name="Espaço Reservado para Conteúdo 2"/>
          <p:cNvSpPr>
            <a:spLocks noGrp="1"/>
          </p:cNvSpPr>
          <p:nvPr>
            <p:ph idx="1"/>
          </p:nvPr>
        </p:nvSpPr>
        <p:spPr/>
        <p:txBody>
          <a:bodyPr/>
          <a:lstStyle/>
          <a:p>
            <a:r>
              <a:rPr lang="pt-BR" altLang="pt-BR" smtClean="0"/>
              <a:t>Veremos o ruído criado por dispositivos ativos e passivos encontrados nos receptores.</a:t>
            </a:r>
          </a:p>
          <a:p>
            <a:r>
              <a:rPr lang="pt-BR" altLang="pt-BR" smtClean="0"/>
              <a:t>Ruído é aleatório</a:t>
            </a:r>
          </a:p>
          <a:p>
            <a:r>
              <a:rPr lang="pt-BR" altLang="pt-BR" smtClean="0"/>
              <a:t>A potência do ruído de natureza aleatória é proporcional à banda sobre a qual ele é medido.</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ítulo 1"/>
          <p:cNvSpPr>
            <a:spLocks noGrp="1"/>
          </p:cNvSpPr>
          <p:nvPr>
            <p:ph type="title"/>
          </p:nvPr>
        </p:nvSpPr>
        <p:spPr/>
        <p:txBody>
          <a:bodyPr/>
          <a:lstStyle/>
          <a:p>
            <a:r>
              <a:rPr lang="pt-BR" altLang="pt-BR" smtClean="0"/>
              <a:t>Ruído de agitação térmica</a:t>
            </a:r>
          </a:p>
        </p:txBody>
      </p:sp>
      <p:sp>
        <p:nvSpPr>
          <p:cNvPr id="26627" name="Espaço Reservado para Conteúdo 2"/>
          <p:cNvSpPr>
            <a:spLocks noGrp="1"/>
          </p:cNvSpPr>
          <p:nvPr>
            <p:ph idx="1"/>
          </p:nvPr>
        </p:nvSpPr>
        <p:spPr/>
        <p:txBody>
          <a:bodyPr/>
          <a:lstStyle/>
          <a:p>
            <a:r>
              <a:rPr lang="pt-BR" altLang="pt-BR" smtClean="0"/>
              <a:t>Gerado numa resistência ou componente resistivo, também conhecido com ruído Johnson.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ítulo 1"/>
          <p:cNvSpPr>
            <a:spLocks noGrp="1"/>
          </p:cNvSpPr>
          <p:nvPr>
            <p:ph type="title"/>
          </p:nvPr>
        </p:nvSpPr>
        <p:spPr/>
        <p:txBody>
          <a:bodyPr/>
          <a:lstStyle/>
          <a:p>
            <a:r>
              <a:rPr lang="pt-BR" altLang="pt-BR" smtClean="0"/>
              <a:t>Ruído Shot</a:t>
            </a:r>
          </a:p>
        </p:txBody>
      </p:sp>
      <p:sp>
        <p:nvSpPr>
          <p:cNvPr id="27651" name="Espaço Reservado para Conteúdo 2"/>
          <p:cNvSpPr>
            <a:spLocks noGrp="1"/>
          </p:cNvSpPr>
          <p:nvPr>
            <p:ph idx="1"/>
          </p:nvPr>
        </p:nvSpPr>
        <p:spPr/>
        <p:txBody>
          <a:bodyPr/>
          <a:lstStyle/>
          <a:p>
            <a:r>
              <a:rPr lang="pt-BR" altLang="pt-BR" smtClean="0"/>
              <a:t>Importante fonte de ruído, aparece em dispositivos ativos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ítulo 1"/>
          <p:cNvSpPr>
            <a:spLocks noGrp="1"/>
          </p:cNvSpPr>
          <p:nvPr>
            <p:ph type="title"/>
          </p:nvPr>
        </p:nvSpPr>
        <p:spPr/>
        <p:txBody>
          <a:bodyPr/>
          <a:lstStyle/>
          <a:p>
            <a:r>
              <a:rPr lang="pt-BR" altLang="pt-BR" smtClean="0"/>
              <a:t>Figura de Ruído</a:t>
            </a:r>
          </a:p>
        </p:txBody>
      </p:sp>
      <p:sp>
        <p:nvSpPr>
          <p:cNvPr id="1028" name="Espaço Reservado para Conteúdo 2"/>
          <p:cNvSpPr>
            <a:spLocks noGrp="1"/>
          </p:cNvSpPr>
          <p:nvPr>
            <p:ph idx="1"/>
          </p:nvPr>
        </p:nvSpPr>
        <p:spPr/>
        <p:txBody>
          <a:bodyPr/>
          <a:lstStyle/>
          <a:p>
            <a:r>
              <a:rPr lang="pt-BR" altLang="pt-BR" smtClean="0"/>
              <a:t>RELAÇÃO SINAL RUÍDO</a:t>
            </a:r>
          </a:p>
          <a:p>
            <a:pPr lvl="1"/>
            <a:r>
              <a:rPr lang="pt-BR" altLang="pt-BR" smtClean="0"/>
              <a:t>O cálculo da resistência equivalente de um amplificador, receptor ou dispositivo pode ter dois propósitos:</a:t>
            </a:r>
          </a:p>
          <a:p>
            <a:pPr lvl="2"/>
            <a:r>
              <a:rPr lang="pt-BR" altLang="pt-BR" smtClean="0"/>
              <a:t>Comparar dois circuitos para avaliação de seu desempenho</a:t>
            </a:r>
          </a:p>
          <a:p>
            <a:pPr lvl="2"/>
            <a:r>
              <a:rPr lang="pt-BR" altLang="pt-BR" smtClean="0"/>
              <a:t>Comparar o ruído e o sinal num mesmo ponto para garantir que o ruído não é excessivo  (S/N)</a:t>
            </a:r>
          </a:p>
        </p:txBody>
      </p:sp>
      <p:graphicFrame>
        <p:nvGraphicFramePr>
          <p:cNvPr id="1026" name="Object 2"/>
          <p:cNvGraphicFramePr>
            <a:graphicFrameLocks noChangeAspect="1"/>
          </p:cNvGraphicFramePr>
          <p:nvPr/>
        </p:nvGraphicFramePr>
        <p:xfrm>
          <a:off x="3143250" y="5429250"/>
          <a:ext cx="2357438" cy="1052513"/>
        </p:xfrm>
        <a:graphic>
          <a:graphicData uri="http://schemas.openxmlformats.org/presentationml/2006/ole">
            <mc:AlternateContent xmlns:mc="http://schemas.openxmlformats.org/markup-compatibility/2006">
              <mc:Choice xmlns:v="urn:schemas-microsoft-com:vml" Requires="v">
                <p:oleObj spid="_x0000_s1029" name="Equação" r:id="rId3" imgW="1536480" imgH="685800" progId="Equation.3">
                  <p:embed/>
                </p:oleObj>
              </mc:Choice>
              <mc:Fallback>
                <p:oleObj name="Equação" r:id="rId3" imgW="1536480" imgH="6858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3250" y="5429250"/>
                        <a:ext cx="2357438" cy="1052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ítulo 1"/>
          <p:cNvSpPr>
            <a:spLocks noGrp="1"/>
          </p:cNvSpPr>
          <p:nvPr>
            <p:ph type="title"/>
          </p:nvPr>
        </p:nvSpPr>
        <p:spPr/>
        <p:txBody>
          <a:bodyPr/>
          <a:lstStyle/>
          <a:p>
            <a:r>
              <a:rPr lang="pt-BR" altLang="pt-BR" smtClean="0"/>
              <a:t>Figura de Ruído, F </a:t>
            </a:r>
            <a:br>
              <a:rPr lang="pt-BR" altLang="pt-BR" smtClean="0"/>
            </a:br>
            <a:r>
              <a:rPr lang="pt-BR" altLang="pt-BR" smtClean="0"/>
              <a:t>(ou Fator de Ruído)</a:t>
            </a:r>
          </a:p>
        </p:txBody>
      </p:sp>
      <p:sp>
        <p:nvSpPr>
          <p:cNvPr id="2052" name="Espaço Reservado para Conteúdo 2"/>
          <p:cNvSpPr>
            <a:spLocks noGrp="1"/>
          </p:cNvSpPr>
          <p:nvPr>
            <p:ph idx="1"/>
          </p:nvPr>
        </p:nvSpPr>
        <p:spPr/>
        <p:txBody>
          <a:bodyPr/>
          <a:lstStyle/>
          <a:p>
            <a:r>
              <a:rPr lang="pt-BR" altLang="pt-BR" smtClean="0"/>
              <a:t>Razão entre a relação S/N na entrada e a relação S/N na saída</a:t>
            </a:r>
          </a:p>
        </p:txBody>
      </p:sp>
      <p:graphicFrame>
        <p:nvGraphicFramePr>
          <p:cNvPr id="2050" name="Object 2"/>
          <p:cNvGraphicFramePr>
            <a:graphicFrameLocks noChangeAspect="1"/>
          </p:cNvGraphicFramePr>
          <p:nvPr/>
        </p:nvGraphicFramePr>
        <p:xfrm>
          <a:off x="3071813" y="3214688"/>
          <a:ext cx="2390775" cy="1144587"/>
        </p:xfrm>
        <a:graphic>
          <a:graphicData uri="http://schemas.openxmlformats.org/presentationml/2006/ole">
            <mc:AlternateContent xmlns:mc="http://schemas.openxmlformats.org/markup-compatibility/2006">
              <mc:Choice xmlns:v="urn:schemas-microsoft-com:vml" Requires="v">
                <p:oleObj spid="_x0000_s2053" name="Equação" r:id="rId3" imgW="901440" imgH="431640" progId="Equation.3">
                  <p:embed/>
                </p:oleObj>
              </mc:Choice>
              <mc:Fallback>
                <p:oleObj name="Equação" r:id="rId3" imgW="901440" imgH="43164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1813" y="3214688"/>
                        <a:ext cx="2390775" cy="1144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ítulo 1"/>
          <p:cNvSpPr>
            <a:spLocks noGrp="1"/>
          </p:cNvSpPr>
          <p:nvPr>
            <p:ph type="title"/>
          </p:nvPr>
        </p:nvSpPr>
        <p:spPr/>
        <p:txBody>
          <a:bodyPr/>
          <a:lstStyle/>
          <a:p>
            <a:r>
              <a:rPr lang="pt-BR" altLang="pt-BR" smtClean="0"/>
              <a:t>Sumário</a:t>
            </a:r>
          </a:p>
        </p:txBody>
      </p:sp>
      <p:sp>
        <p:nvSpPr>
          <p:cNvPr id="7171" name="Espaço Reservado para Conteúdo 2"/>
          <p:cNvSpPr>
            <a:spLocks noGrp="1"/>
          </p:cNvSpPr>
          <p:nvPr>
            <p:ph idx="1"/>
          </p:nvPr>
        </p:nvSpPr>
        <p:spPr/>
        <p:txBody>
          <a:bodyPr/>
          <a:lstStyle/>
          <a:p>
            <a:r>
              <a:rPr lang="pt-BR" altLang="pt-BR" smtClean="0"/>
              <a:t>Tipos e Fontes de Ruído</a:t>
            </a:r>
          </a:p>
          <a:p>
            <a:r>
              <a:rPr lang="pt-BR" altLang="pt-BR" smtClean="0"/>
              <a:t>Relação Sinal-Ruído</a:t>
            </a:r>
          </a:p>
          <a:p>
            <a:r>
              <a:rPr lang="pt-BR" altLang="pt-BR" smtClean="0"/>
              <a:t>Figura de Ruído</a:t>
            </a:r>
          </a:p>
          <a:p>
            <a:pPr>
              <a:buFont typeface="Wingdings" pitchFamily="2" charset="2"/>
              <a:buNone/>
            </a:pPr>
            <a:endParaRPr lang="pt-BR" altLang="pt-BR"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ítulo 1"/>
          <p:cNvSpPr>
            <a:spLocks noGrp="1"/>
          </p:cNvSpPr>
          <p:nvPr>
            <p:ph type="title"/>
          </p:nvPr>
        </p:nvSpPr>
        <p:spPr/>
        <p:txBody>
          <a:bodyPr/>
          <a:lstStyle/>
          <a:p>
            <a:r>
              <a:rPr lang="pt-BR" altLang="pt-BR" smtClean="0"/>
              <a:t>Classificação</a:t>
            </a:r>
          </a:p>
        </p:txBody>
      </p:sp>
      <p:sp>
        <p:nvSpPr>
          <p:cNvPr id="8195" name="Espaço Reservado para Conteúdo 2"/>
          <p:cNvSpPr>
            <a:spLocks noGrp="1"/>
          </p:cNvSpPr>
          <p:nvPr>
            <p:ph idx="1"/>
          </p:nvPr>
        </p:nvSpPr>
        <p:spPr/>
        <p:txBody>
          <a:bodyPr/>
          <a:lstStyle/>
          <a:p>
            <a:r>
              <a:rPr lang="pt-BR" altLang="pt-BR" sz="2000" smtClean="0"/>
              <a:t>Existem muitas maneiras de classificar o ruído. Ele pode ser subdividido de acordo com o tipo, fonte, efeito ou relação no receptor, dependendo das circunstâncias. É mais conveniente dividi-lo em dois grandes grupos: ruído cujas fontes são externas ao receptor e o ruído criado dentro do próprio receptor.</a:t>
            </a:r>
          </a:p>
          <a:p>
            <a:r>
              <a:rPr lang="pt-BR" altLang="pt-BR" sz="2000" smtClean="0"/>
              <a:t>Por outro lado, ruído externo é difícil de ser tratado quantitativamente, e em geral não há muito a se fazer a esse respeito, a menos de mudar a localização geográfica do sistema.</a:t>
            </a:r>
          </a:p>
          <a:p>
            <a:endParaRPr lang="pt-BR" altLang="pt-BR" sz="20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ítulo 1"/>
          <p:cNvSpPr>
            <a:spLocks noGrp="1"/>
          </p:cNvSpPr>
          <p:nvPr>
            <p:ph type="title"/>
          </p:nvPr>
        </p:nvSpPr>
        <p:spPr/>
        <p:txBody>
          <a:bodyPr/>
          <a:lstStyle/>
          <a:p>
            <a:r>
              <a:rPr lang="pt-BR" altLang="pt-BR" smtClean="0"/>
              <a:t>Ruído Externo</a:t>
            </a:r>
          </a:p>
        </p:txBody>
      </p:sp>
      <p:sp>
        <p:nvSpPr>
          <p:cNvPr id="9219" name="Espaço Reservado para Conteúdo 2"/>
          <p:cNvSpPr>
            <a:spLocks noGrp="1"/>
          </p:cNvSpPr>
          <p:nvPr>
            <p:ph idx="1"/>
          </p:nvPr>
        </p:nvSpPr>
        <p:spPr/>
        <p:txBody>
          <a:bodyPr/>
          <a:lstStyle/>
          <a:p>
            <a:r>
              <a:rPr lang="pt-BR" altLang="pt-BR" smtClean="0"/>
              <a:t>Ruído Atmosférico</a:t>
            </a:r>
          </a:p>
          <a:p>
            <a:pPr lvl="1"/>
            <a:r>
              <a:rPr lang="pt-BR" altLang="pt-BR" smtClean="0"/>
              <a:t>Ondas espúrias de rádio induzem voltagens na antena e a maioria destas ondas vêm de fontes naturais de perturbação, geralmente chamado de </a:t>
            </a:r>
            <a:r>
              <a:rPr lang="pt-BR" altLang="pt-BR" i="1" smtClean="0"/>
              <a:t>estática</a:t>
            </a:r>
          </a:p>
          <a:p>
            <a:pPr lvl="1"/>
            <a:r>
              <a:rPr lang="pt-BR" altLang="pt-BR" smtClean="0"/>
              <a:t>Estática é causada por descargas elétricas em tempestades (raios) e outras perturbações elétricas naturais que ocorrem na atmosfera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ítulo 1"/>
          <p:cNvSpPr>
            <a:spLocks noGrp="1"/>
          </p:cNvSpPr>
          <p:nvPr>
            <p:ph type="title"/>
          </p:nvPr>
        </p:nvSpPr>
        <p:spPr/>
        <p:txBody>
          <a:bodyPr/>
          <a:lstStyle/>
          <a:p>
            <a:r>
              <a:rPr lang="pt-BR" altLang="pt-BR" smtClean="0"/>
              <a:t>Ruído Atmosférico</a:t>
            </a:r>
          </a:p>
        </p:txBody>
      </p:sp>
      <p:sp>
        <p:nvSpPr>
          <p:cNvPr id="10243" name="Espaço Reservado para Conteúdo 2"/>
          <p:cNvSpPr>
            <a:spLocks noGrp="1"/>
          </p:cNvSpPr>
          <p:nvPr>
            <p:ph idx="1"/>
          </p:nvPr>
        </p:nvSpPr>
        <p:spPr>
          <a:xfrm>
            <a:off x="642938" y="1643063"/>
            <a:ext cx="7969250" cy="4114800"/>
          </a:xfrm>
        </p:spPr>
        <p:txBody>
          <a:bodyPr/>
          <a:lstStyle/>
          <a:p>
            <a:r>
              <a:rPr lang="pt-BR" altLang="pt-BR" sz="1800" smtClean="0"/>
              <a:t>Devido à origem destas formas de impulso, e em função da aleatoriedade deste processo, a estática se espalha por todo o espectro de radiodifusão. </a:t>
            </a:r>
          </a:p>
          <a:p>
            <a:r>
              <a:rPr lang="pt-BR" altLang="pt-BR" sz="1800" smtClean="0"/>
              <a:t>Consiste de sinais espúrios com componentes espectrais espalhados por toda a faixa de freqüências e propaga-se por todo o planeta</a:t>
            </a:r>
          </a:p>
          <a:p>
            <a:r>
              <a:rPr lang="pt-BR" altLang="pt-BR" sz="1800" smtClean="0">
                <a:solidFill>
                  <a:srgbClr val="0066FF"/>
                </a:solidFill>
              </a:rPr>
              <a:t>A intensidade do campo é, aproximadamente, inversamente proporcional à freqüência</a:t>
            </a:r>
            <a:r>
              <a:rPr lang="pt-BR" altLang="pt-BR" sz="1800" smtClean="0"/>
              <a:t>, portanto </a:t>
            </a:r>
            <a:r>
              <a:rPr lang="pt-BR" altLang="pt-BR" sz="1800" smtClean="0">
                <a:solidFill>
                  <a:srgbClr val="0066FF"/>
                </a:solidFill>
              </a:rPr>
              <a:t>este ruído interfere mais na recepção de ondas de mais baixa freqüência</a:t>
            </a:r>
          </a:p>
          <a:p>
            <a:r>
              <a:rPr lang="pt-BR" altLang="pt-BR" sz="1800" smtClean="0"/>
              <a:t>Torna-se menos severo em freqüências </a:t>
            </a:r>
            <a:r>
              <a:rPr lang="pt-BR" altLang="pt-BR" sz="1800" smtClean="0">
                <a:solidFill>
                  <a:srgbClr val="0066FF"/>
                </a:solidFill>
              </a:rPr>
              <a:t>acima de 30MHz </a:t>
            </a:r>
            <a:r>
              <a:rPr lang="pt-BR" altLang="pt-BR" sz="1800" smtClean="0"/>
              <a:t>pelos seguintes motivos:</a:t>
            </a:r>
          </a:p>
          <a:p>
            <a:pPr lvl="1"/>
            <a:r>
              <a:rPr lang="pt-BR" altLang="pt-BR" sz="1400" smtClean="0"/>
              <a:t>Estas freqüências são limitadas à linha de visada, i.e., ~&lt; 80 km</a:t>
            </a:r>
          </a:p>
          <a:p>
            <a:pPr lvl="1"/>
            <a:r>
              <a:rPr lang="pt-BR" altLang="pt-BR" sz="1400" smtClean="0"/>
              <a:t>A natureza do mecanismo que gera este ruído é tal que muito pouco é criado na faixa de VHF e acima.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ítulo 1"/>
          <p:cNvSpPr>
            <a:spLocks noGrp="1"/>
          </p:cNvSpPr>
          <p:nvPr>
            <p:ph type="title"/>
          </p:nvPr>
        </p:nvSpPr>
        <p:spPr>
          <a:xfrm>
            <a:off x="928688" y="301625"/>
            <a:ext cx="7754937" cy="1143000"/>
          </a:xfrm>
        </p:spPr>
        <p:txBody>
          <a:bodyPr/>
          <a:lstStyle/>
          <a:p>
            <a:r>
              <a:rPr lang="pt-BR" altLang="pt-BR" smtClean="0"/>
              <a:t>Espectro de freqüências de rádio</a:t>
            </a:r>
          </a:p>
        </p:txBody>
      </p:sp>
      <p:pic>
        <p:nvPicPr>
          <p:cNvPr id="11267" name="Picture 2" descr="http://www.boeinginformatica.com.br/radio-spectrum.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14563" y="1714500"/>
            <a:ext cx="4338637" cy="139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8" name="Picture 4" descr="http://www.puppetmastertrading.com/images/frequencySpectum.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5813" y="3286125"/>
            <a:ext cx="7550150" cy="300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Radio Frequency Spectrum enlarged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0" y="857250"/>
            <a:ext cx="8505825" cy="542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ítulo 1"/>
          <p:cNvSpPr>
            <a:spLocks noGrp="1"/>
          </p:cNvSpPr>
          <p:nvPr>
            <p:ph type="title"/>
          </p:nvPr>
        </p:nvSpPr>
        <p:spPr/>
        <p:txBody>
          <a:bodyPr/>
          <a:lstStyle/>
          <a:p>
            <a:r>
              <a:rPr lang="pt-BR" altLang="pt-BR" smtClean="0"/>
              <a:t>Ruído Extra-terrestre</a:t>
            </a:r>
          </a:p>
        </p:txBody>
      </p:sp>
      <p:sp>
        <p:nvSpPr>
          <p:cNvPr id="13315" name="Espaço Reservado para Conteúdo 2"/>
          <p:cNvSpPr>
            <a:spLocks noGrp="1"/>
          </p:cNvSpPr>
          <p:nvPr>
            <p:ph idx="1"/>
          </p:nvPr>
        </p:nvSpPr>
        <p:spPr>
          <a:xfrm>
            <a:off x="285750" y="1827213"/>
            <a:ext cx="8397875" cy="4114800"/>
          </a:xfrm>
        </p:spPr>
        <p:txBody>
          <a:bodyPr/>
          <a:lstStyle/>
          <a:p>
            <a:r>
              <a:rPr lang="pt-BR" altLang="pt-BR" sz="2000" smtClean="0"/>
              <a:t>Tantos tipos quanto são as fontes, mas...</a:t>
            </a:r>
          </a:p>
          <a:p>
            <a:r>
              <a:rPr lang="pt-BR" altLang="pt-BR" sz="2000" smtClean="0"/>
              <a:t>Ruído Solar</a:t>
            </a:r>
          </a:p>
          <a:p>
            <a:pPr lvl="1"/>
            <a:r>
              <a:rPr lang="pt-BR" altLang="pt-BR" sz="1800" smtClean="0"/>
              <a:t>Sob condições “calmas”, existe uma radiação constante vinda do sol simplesmente porque é um corpo muito quente e radia sobre um espectro muito largo, que inclui as freqüências usadas em comunicações.</a:t>
            </a:r>
          </a:p>
          <a:p>
            <a:pPr lvl="1"/>
            <a:r>
              <a:rPr lang="pt-BR" altLang="pt-BR" sz="1800" smtClean="0"/>
              <a:t>Como o sol é uma estrela variável e passa por ciclos, existem picos de perturbações elétricas que podem ser ordens de grandeza maiores do que aquelas recebidas durante os períodos de “calmaria”. O ciclo solar se repete por períodos de ~11 anos e existem super-picos com ciclos maiores, de cerca de 100 anos </a:t>
            </a:r>
          </a:p>
        </p:txBody>
      </p:sp>
    </p:spTree>
  </p:cSld>
  <p:clrMapOvr>
    <a:masterClrMapping/>
  </p:clrMapOvr>
</p:sld>
</file>

<file path=ppt/theme/theme1.xml><?xml version="1.0" encoding="utf-8"?>
<a:theme xmlns:a="http://schemas.openxmlformats.org/drawingml/2006/main" name="Eclipse">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Verdana"/>
        <a:ea typeface=""/>
        <a:cs typeface=""/>
      </a:majorFont>
      <a:minorFont>
        <a:latin typeface="Verdana"/>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Eclipse</Template>
  <TotalTime>9220</TotalTime>
  <Words>933</Words>
  <Application>Microsoft Office PowerPoint</Application>
  <PresentationFormat>Apresentação na tela (4:3)</PresentationFormat>
  <Paragraphs>86</Paragraphs>
  <Slides>25</Slides>
  <Notes>0</Notes>
  <HiddenSlides>0</HiddenSlides>
  <MMClips>0</MMClips>
  <ScaleCrop>false</ScaleCrop>
  <HeadingPairs>
    <vt:vector size="8" baseType="variant">
      <vt:variant>
        <vt:lpstr>Fontes usadas</vt:lpstr>
      </vt:variant>
      <vt:variant>
        <vt:i4>4</vt:i4>
      </vt:variant>
      <vt:variant>
        <vt:lpstr>Tema</vt:lpstr>
      </vt:variant>
      <vt:variant>
        <vt:i4>1</vt:i4>
      </vt:variant>
      <vt:variant>
        <vt:lpstr>Servidores OLE incorporados</vt:lpstr>
      </vt:variant>
      <vt:variant>
        <vt:i4>1</vt:i4>
      </vt:variant>
      <vt:variant>
        <vt:lpstr>Títulos de slides</vt:lpstr>
      </vt:variant>
      <vt:variant>
        <vt:i4>25</vt:i4>
      </vt:variant>
    </vt:vector>
  </HeadingPairs>
  <TitlesOfParts>
    <vt:vector size="31" baseType="lpstr">
      <vt:lpstr>Verdana</vt:lpstr>
      <vt:lpstr>Arial</vt:lpstr>
      <vt:lpstr>Wingdings</vt:lpstr>
      <vt:lpstr>Symbol</vt:lpstr>
      <vt:lpstr>Eclipse</vt:lpstr>
      <vt:lpstr>Microsoft Equation 3.0</vt:lpstr>
      <vt:lpstr>SEL 0360 e 0616  Princípios de Comunicação</vt:lpstr>
      <vt:lpstr>RUÍDO</vt:lpstr>
      <vt:lpstr>Sumário</vt:lpstr>
      <vt:lpstr>Classificação</vt:lpstr>
      <vt:lpstr>Ruído Externo</vt:lpstr>
      <vt:lpstr>Ruído Atmosférico</vt:lpstr>
      <vt:lpstr>Espectro de freqüências de rádio</vt:lpstr>
      <vt:lpstr>Apresentação do PowerPoint</vt:lpstr>
      <vt:lpstr>Ruído Extra-terrestre</vt:lpstr>
      <vt:lpstr>Ruído Solar</vt:lpstr>
      <vt:lpstr>Ciclo dos 11 anos</vt:lpstr>
      <vt:lpstr>Apresentação do PowerPoint</vt:lpstr>
      <vt:lpstr>O SOL</vt:lpstr>
      <vt:lpstr>Ruído Extra-terrestre</vt:lpstr>
      <vt:lpstr>Ruído Cósmico</vt:lpstr>
      <vt:lpstr>Ruído Cósmico</vt:lpstr>
      <vt:lpstr>Ruído Cósmico</vt:lpstr>
      <vt:lpstr>Ruído Cósmico</vt:lpstr>
      <vt:lpstr>Ruído Externo</vt:lpstr>
      <vt:lpstr>Ruído Externo feito pelo homem</vt:lpstr>
      <vt:lpstr>Ruídos Internos</vt:lpstr>
      <vt:lpstr>Ruído de agitação térmica</vt:lpstr>
      <vt:lpstr>Ruído Shot</vt:lpstr>
      <vt:lpstr>Figura de Ruído</vt:lpstr>
      <vt:lpstr>Figura de Ruído, F  (ou Fator de Ruído)</vt:lpstr>
    </vt:vector>
  </TitlesOfParts>
  <Company>sel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Mini-Curso 7 Formatos de Modulação para Sistemas de Transmissão Óptica</dc:title>
  <dc:creator>sel</dc:creator>
  <cp:lastModifiedBy>Monica de Lacerda Rocha</cp:lastModifiedBy>
  <cp:revision>519</cp:revision>
  <dcterms:created xsi:type="dcterms:W3CDTF">2006-07-13T21:06:17Z</dcterms:created>
  <dcterms:modified xsi:type="dcterms:W3CDTF">2020-06-18T16:46:26Z</dcterms:modified>
</cp:coreProperties>
</file>