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1" r:id="rId2"/>
    <p:sldId id="352" r:id="rId3"/>
    <p:sldId id="353" r:id="rId4"/>
    <p:sldId id="354" r:id="rId5"/>
    <p:sldId id="268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5" r:id="rId24"/>
    <p:sldId id="356" r:id="rId25"/>
    <p:sldId id="357" r:id="rId26"/>
    <p:sldId id="358" r:id="rId27"/>
    <p:sldId id="359" r:id="rId28"/>
    <p:sldId id="360" r:id="rId29"/>
    <p:sldId id="361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CC5BF-CA47-4824-B0DB-968EE01AC81F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370BB-FB77-408E-A083-34EBA02955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72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E6CC3-CE98-4790-8F00-BED9EDD6B72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271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2. </a:t>
            </a:r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meios</a:t>
            </a:r>
            <a:endParaRPr lang="pt-BR" dirty="0" smtClean="0"/>
          </a:p>
          <a:p>
            <a:pPr marL="0" indent="0">
              <a:buNone/>
            </a:pPr>
            <a:r>
              <a:rPr lang="en-US" dirty="0" err="1" smtClean="0"/>
              <a:t>Ruptura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abrupta</a:t>
            </a:r>
            <a:r>
              <a:rPr lang="en-US" dirty="0" smtClean="0"/>
              <a:t> 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a </a:t>
            </a:r>
            <a:r>
              <a:rPr lang="en-US" dirty="0" err="1" smtClean="0"/>
              <a:t>máquina</a:t>
            </a:r>
            <a:r>
              <a:rPr lang="en-US" dirty="0" smtClean="0"/>
              <a:t> a vapor. </a:t>
            </a:r>
            <a:r>
              <a:rPr lang="en-US" dirty="0" err="1" smtClean="0"/>
              <a:t>Mudou</a:t>
            </a:r>
            <a:r>
              <a:rPr lang="en-US" dirty="0" smtClean="0"/>
              <a:t> a </a:t>
            </a:r>
            <a:r>
              <a:rPr lang="en-US" dirty="0" err="1" smtClean="0"/>
              <a:t>relação</a:t>
            </a:r>
            <a:r>
              <a:rPr lang="en-US" dirty="0" smtClean="0"/>
              <a:t> entre a </a:t>
            </a:r>
            <a:r>
              <a:rPr lang="en-US" dirty="0" err="1" smtClean="0"/>
              <a:t>humanidade</a:t>
            </a:r>
            <a:r>
              <a:rPr lang="en-US" dirty="0" smtClean="0"/>
              <a:t> e </a:t>
            </a:r>
            <a:r>
              <a:rPr lang="en-US" dirty="0" err="1" smtClean="0"/>
              <a:t>energia</a:t>
            </a:r>
            <a:r>
              <a:rPr lang="en-US" dirty="0" smtClean="0"/>
              <a:t> . </a:t>
            </a:r>
            <a:r>
              <a:rPr lang="en-US" dirty="0" err="1" smtClean="0"/>
              <a:t>Energia</a:t>
            </a:r>
            <a:r>
              <a:rPr lang="en-US" dirty="0" smtClean="0"/>
              <a:t> se </a:t>
            </a:r>
            <a:r>
              <a:rPr lang="en-US" dirty="0" err="1" smtClean="0"/>
              <a:t>tornou</a:t>
            </a:r>
            <a:r>
              <a:rPr lang="en-US" dirty="0" smtClean="0"/>
              <a:t> um campo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b="1" dirty="0" err="1" smtClean="0"/>
              <a:t>investidores</a:t>
            </a:r>
            <a:r>
              <a:rPr lang="en-US" b="1" dirty="0" smtClean="0"/>
              <a:t>, </a:t>
            </a:r>
            <a:r>
              <a:rPr lang="en-US" b="1" dirty="0" err="1" smtClean="0"/>
              <a:t>intelectuais</a:t>
            </a:r>
            <a:r>
              <a:rPr lang="en-US" b="1" dirty="0" smtClean="0"/>
              <a:t> e </a:t>
            </a:r>
            <a:r>
              <a:rPr lang="en-US" b="1" dirty="0" err="1" smtClean="0"/>
              <a:t>engenheiros</a:t>
            </a:r>
            <a:r>
              <a:rPr lang="en-US" dirty="0" smtClean="0"/>
              <a:t>, com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decisivo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regular a nova </a:t>
            </a:r>
            <a:r>
              <a:rPr lang="en-US" dirty="0" err="1" smtClean="0"/>
              <a:t>economia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1200" dirty="0" smtClean="0"/>
              <a:t>“</a:t>
            </a:r>
            <a:r>
              <a:rPr lang="en-US" sz="1200" i="1" dirty="0" smtClean="0"/>
              <a:t>…, o </a:t>
            </a:r>
            <a:r>
              <a:rPr lang="en-US" sz="1200" i="1" dirty="0" err="1" smtClean="0"/>
              <a:t>moinho</a:t>
            </a:r>
            <a:r>
              <a:rPr lang="en-US" sz="1200" i="1" dirty="0" smtClean="0"/>
              <a:t> e a </a:t>
            </a:r>
            <a:r>
              <a:rPr lang="en-US" sz="1200" i="1" dirty="0" err="1" smtClean="0"/>
              <a:t>roda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d’água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usam</a:t>
            </a:r>
            <a:r>
              <a:rPr lang="en-US" sz="1200" i="1" dirty="0" smtClean="0"/>
              <a:t> as </a:t>
            </a:r>
            <a:r>
              <a:rPr lang="en-US" sz="1200" i="1" dirty="0" err="1" smtClean="0"/>
              <a:t>forças</a:t>
            </a:r>
            <a:r>
              <a:rPr lang="en-US" sz="1200" i="1" dirty="0" smtClean="0"/>
              <a:t> da </a:t>
            </a:r>
            <a:r>
              <a:rPr lang="en-US" sz="1200" i="1" dirty="0" err="1" smtClean="0"/>
              <a:t>natureza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sem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alterá</a:t>
            </a:r>
            <a:r>
              <a:rPr lang="en-US" sz="1200" i="1" dirty="0" smtClean="0"/>
              <a:t>-la; </a:t>
            </a:r>
            <a:r>
              <a:rPr lang="en-US" sz="1200" i="1" dirty="0" err="1" smtClean="0"/>
              <a:t>ao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contrário</a:t>
            </a:r>
            <a:r>
              <a:rPr lang="en-US" sz="1200" i="1" dirty="0" smtClean="0"/>
              <a:t> da ‘</a:t>
            </a:r>
            <a:r>
              <a:rPr lang="en-US" sz="1200" i="1" dirty="0" err="1" smtClean="0"/>
              <a:t>máquina</a:t>
            </a:r>
            <a:r>
              <a:rPr lang="en-US" sz="1200" i="1" dirty="0" smtClean="0"/>
              <a:t> de </a:t>
            </a:r>
            <a:r>
              <a:rPr lang="en-US" sz="1200" i="1" dirty="0" err="1" smtClean="0"/>
              <a:t>fogo</a:t>
            </a:r>
            <a:r>
              <a:rPr lang="en-US" sz="1200" i="1" dirty="0" smtClean="0"/>
              <a:t>’ </a:t>
            </a:r>
            <a:r>
              <a:rPr lang="en-US" sz="1200" i="1" dirty="0" err="1" smtClean="0"/>
              <a:t>que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consome</a:t>
            </a:r>
            <a:r>
              <a:rPr lang="en-US" sz="1200" i="1" dirty="0" smtClean="0"/>
              <a:t> a </a:t>
            </a:r>
            <a:r>
              <a:rPr lang="en-US" sz="1200" i="1" dirty="0" err="1" smtClean="0"/>
              <a:t>matéria</a:t>
            </a:r>
            <a:r>
              <a:rPr lang="en-US" sz="1200" i="1" dirty="0" smtClean="0"/>
              <a:t> da </a:t>
            </a:r>
            <a:r>
              <a:rPr lang="en-US" sz="1200" i="1" dirty="0" err="1" smtClean="0"/>
              <a:t>qual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ela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obtém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energia</a:t>
            </a:r>
            <a:r>
              <a:rPr lang="en-US" sz="1200" i="1" dirty="0" smtClean="0"/>
              <a:t>.</a:t>
            </a:r>
            <a:r>
              <a:rPr lang="en-US" sz="1200" dirty="0" smtClean="0"/>
              <a:t>” (</a:t>
            </a:r>
            <a:r>
              <a:rPr lang="en-US" sz="1200" dirty="0" err="1" smtClean="0"/>
              <a:t>Passet</a:t>
            </a:r>
            <a:r>
              <a:rPr lang="en-US" sz="1200" dirty="0" smtClean="0"/>
              <a:t>, 1984).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C29D9-D40C-49C3-81C4-30A365B75E8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32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3. </a:t>
            </a:r>
            <a:r>
              <a:rPr lang="en-US" dirty="0" err="1" smtClean="0"/>
              <a:t>Exploração</a:t>
            </a:r>
            <a:r>
              <a:rPr lang="en-US" dirty="0" smtClean="0"/>
              <a:t> dos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disponíveis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e </a:t>
            </a:r>
            <a:r>
              <a:rPr lang="en-US" dirty="0" err="1" smtClean="0"/>
              <a:t>sociedades</a:t>
            </a:r>
            <a:r>
              <a:rPr lang="en-US" dirty="0" smtClean="0"/>
              <a:t> </a:t>
            </a:r>
            <a:r>
              <a:rPr lang="en-US" dirty="0" err="1" smtClean="0"/>
              <a:t>periféricas</a:t>
            </a:r>
            <a:r>
              <a:rPr lang="en-US" dirty="0" smtClean="0"/>
              <a:t>.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 </a:t>
            </a:r>
            <a:r>
              <a:rPr lang="en-US" dirty="0" err="1" smtClean="0"/>
              <a:t>Expansão</a:t>
            </a:r>
            <a:r>
              <a:rPr lang="en-US" dirty="0" smtClean="0"/>
              <a:t> do </a:t>
            </a:r>
            <a:r>
              <a:rPr lang="en-US" dirty="0" err="1" smtClean="0"/>
              <a:t>comércio</a:t>
            </a:r>
            <a:r>
              <a:rPr lang="en-US" dirty="0" smtClean="0"/>
              <a:t> </a:t>
            </a:r>
            <a:r>
              <a:rPr lang="en-US" dirty="0" err="1" smtClean="0"/>
              <a:t>marítimo</a:t>
            </a:r>
            <a:r>
              <a:rPr lang="en-US" dirty="0" smtClean="0"/>
              <a:t> e da </a:t>
            </a:r>
            <a:r>
              <a:rPr lang="en-US" dirty="0" err="1" smtClean="0"/>
              <a:t>colonização</a:t>
            </a:r>
            <a:r>
              <a:rPr lang="en-US" dirty="0" smtClean="0"/>
              <a:t>.</a:t>
            </a:r>
          </a:p>
          <a:p>
            <a:r>
              <a:rPr lang="pt-BR" dirty="0" smtClean="0"/>
              <a:t>Controle das rotas marítimas foi a base das hegemonias que se sucederam entre</a:t>
            </a:r>
            <a:r>
              <a:rPr lang="pt-BR" baseline="0" dirty="0" smtClean="0"/>
              <a:t> os Séculos XVI e XIX.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C29D9-D40C-49C3-81C4-30A365B75E8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605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Forte congruência</a:t>
            </a:r>
            <a:r>
              <a:rPr lang="pt-BR" baseline="0" dirty="0" smtClean="0"/>
              <a:t> entre produção agrícola e a reprodução humana.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E6CC3-CE98-4790-8F00-BED9EDD6B72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990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Agricultura não é uma mímica da natureza.</a:t>
            </a:r>
          </a:p>
          <a:p>
            <a:endParaRPr lang="pt-BR" dirty="0" smtClean="0"/>
          </a:p>
          <a:p>
            <a:r>
              <a:rPr lang="pt-BR" dirty="0" smtClean="0"/>
              <a:t>Estrutura simplificada em relação ao ambiente natural</a:t>
            </a:r>
          </a:p>
          <a:p>
            <a:endParaRPr lang="pt-BR" dirty="0" smtClean="0"/>
          </a:p>
          <a:p>
            <a:r>
              <a:rPr lang="pt-BR" dirty="0" smtClean="0"/>
              <a:t>Equilíbrio</a:t>
            </a:r>
            <a:r>
              <a:rPr lang="pt-BR" baseline="0" dirty="0" smtClean="0"/>
              <a:t> e resiliência são perdidos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E6CC3-CE98-4790-8F00-BED9EDD6B72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230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</a:t>
            </a:r>
            <a:r>
              <a:rPr lang="pt-BR" baseline="0" dirty="0" smtClean="0"/>
              <a:t> Acréscimos decrescentes / comportamento assintótico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E6CC3-CE98-4790-8F00-BED9EDD6B72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612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E6CC3-CE98-4790-8F00-BED9EDD6B72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611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5FB09-FBEF-47AC-8640-970E6144246F}" type="slidenum">
              <a:rPr lang="en-US"/>
              <a:pPr/>
              <a:t>21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125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55E5A-1C05-4683-AD0B-DE4F4B2EF81F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545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Comparação de mesma</a:t>
            </a:r>
            <a:r>
              <a:rPr lang="pt-BR" baseline="0" dirty="0" smtClean="0"/>
              <a:t> unidade funcional em diferentes culturas</a:t>
            </a:r>
          </a:p>
          <a:p>
            <a:endParaRPr lang="pt-BR" baseline="0" dirty="0" smtClean="0"/>
          </a:p>
          <a:p>
            <a:r>
              <a:rPr lang="pt-BR" baseline="0" dirty="0" smtClean="0"/>
              <a:t>Possibilidade de uso em políticas públicas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E6CC3-CE98-4790-8F00-BED9EDD6B72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926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Gerenciamento de máquinas</a:t>
            </a:r>
            <a:r>
              <a:rPr lang="pt-BR" baseline="0" dirty="0" smtClean="0"/>
              <a:t> agrícolas</a:t>
            </a:r>
          </a:p>
          <a:p>
            <a:endParaRPr lang="pt-BR" baseline="0" dirty="0" smtClean="0"/>
          </a:p>
          <a:p>
            <a:r>
              <a:rPr lang="pt-BR" baseline="0" dirty="0" smtClean="0"/>
              <a:t>Eficiência de campo – nível operacional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E6CC3-CE98-4790-8F00-BED9EDD6B72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29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/>
              <a:t>Ao interceptar a insolação o Reno Vegetal sintetiza compostos químicos que permitem a nutrição dos Animais.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BR" dirty="0" smtClean="0"/>
              <a:t>A sobrevivência do Reino Animal se dá pelo consumo direto ou indireto dos vegetais.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/>
              <a:t>Dentre os animais, o gênero Homo foi um diferencial em manejar os vegetais em benefício próprio com a agricultura.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/>
              <a:t>Caçadores-coletores</a:t>
            </a:r>
            <a:r>
              <a:rPr lang="pt-BR" baseline="0" dirty="0" smtClean="0"/>
              <a:t> não diferem dos outros animais quanto a estratégia de obtenção de alimentos.</a:t>
            </a:r>
            <a:endParaRPr lang="pt-B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/>
              <a:t>“...A luta pela sobrevivência não é uma luta por matéria-prima, mas uma luta por entropia que se torna disponível na transição da energia do sol à Terra...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/>
              <a:t>As plantas espalham sua superfície de folhas e força a energia solar (antes que caia à temperatura da Terra) a desempenhar sínteses químicas. O produto dessa cozinha química é o objeto de luta do mundo animal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/>
              <a:t>						Boltzmann (1886)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C29D9-D40C-49C3-81C4-30A365B75E8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232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Usado</a:t>
            </a:r>
            <a:r>
              <a:rPr lang="pt-BR" baseline="0" dirty="0" smtClean="0"/>
              <a:t> na alocação de área de reserva legal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E6CC3-CE98-4790-8F00-BED9EDD6B72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987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E6CC3-CE98-4790-8F00-BED9EDD6B72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23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Caçadores</a:t>
            </a:r>
            <a:r>
              <a:rPr lang="en-US" sz="1200" dirty="0" smtClean="0"/>
              <a:t> se </a:t>
            </a:r>
            <a:r>
              <a:rPr lang="en-US" sz="1200" dirty="0" err="1" smtClean="0"/>
              <a:t>dobrassem</a:t>
            </a:r>
            <a:r>
              <a:rPr lang="en-US" sz="1200" dirty="0" smtClean="0"/>
              <a:t> o </a:t>
            </a:r>
            <a:r>
              <a:rPr lang="en-US" sz="1200" dirty="0" err="1" smtClean="0"/>
              <a:t>trabalho</a:t>
            </a:r>
            <a:r>
              <a:rPr lang="en-US" sz="1200" dirty="0" smtClean="0"/>
              <a:t>, </a:t>
            </a:r>
            <a:r>
              <a:rPr lang="en-US" sz="1200" dirty="0" err="1" smtClean="0"/>
              <a:t>mais</a:t>
            </a:r>
            <a:r>
              <a:rPr lang="en-US" sz="1200" dirty="0" smtClean="0"/>
              <a:t> </a:t>
            </a:r>
            <a:r>
              <a:rPr lang="en-US" sz="1200" dirty="0" err="1" smtClean="0"/>
              <a:t>alimento</a:t>
            </a:r>
            <a:r>
              <a:rPr lang="en-US" sz="1200" dirty="0" smtClean="0"/>
              <a:t> mas </a:t>
            </a:r>
            <a:r>
              <a:rPr lang="en-US" sz="1200" dirty="0" err="1" smtClean="0"/>
              <a:t>pondo</a:t>
            </a:r>
            <a:r>
              <a:rPr lang="en-US" sz="1200" dirty="0" smtClean="0"/>
              <a:t> </a:t>
            </a:r>
            <a:r>
              <a:rPr lang="en-US" sz="1200" dirty="0" err="1" smtClean="0"/>
              <a:t>em</a:t>
            </a:r>
            <a:r>
              <a:rPr lang="en-US" sz="1200" dirty="0" smtClean="0"/>
              <a:t> </a:t>
            </a:r>
            <a:r>
              <a:rPr lang="en-US" sz="1200" dirty="0" err="1" smtClean="0"/>
              <a:t>risco</a:t>
            </a:r>
            <a:r>
              <a:rPr lang="en-US" sz="1200" dirty="0" smtClean="0"/>
              <a:t> a </a:t>
            </a:r>
            <a:r>
              <a:rPr lang="en-US" sz="1200" dirty="0" err="1" smtClean="0"/>
              <a:t>resiliência</a:t>
            </a:r>
            <a:r>
              <a:rPr lang="en-US" sz="1200" dirty="0" smtClean="0"/>
              <a:t> da </a:t>
            </a:r>
            <a:r>
              <a:rPr lang="en-US" sz="1200" dirty="0" err="1" smtClean="0"/>
              <a:t>espécie</a:t>
            </a:r>
            <a:r>
              <a:rPr lang="en-US" sz="1200" dirty="0" smtClean="0"/>
              <a:t> </a:t>
            </a:r>
            <a:r>
              <a:rPr lang="en-US" sz="1200" dirty="0" err="1" smtClean="0"/>
              <a:t>predada</a:t>
            </a:r>
            <a:r>
              <a:rPr lang="en-US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Agricultura</a:t>
            </a:r>
            <a:r>
              <a:rPr lang="en-US" sz="1200" dirty="0" smtClean="0"/>
              <a:t> </a:t>
            </a:r>
            <a:r>
              <a:rPr lang="en-US" sz="1200" dirty="0" err="1" smtClean="0"/>
              <a:t>manipula</a:t>
            </a:r>
            <a:r>
              <a:rPr lang="en-US" sz="1200" dirty="0" smtClean="0"/>
              <a:t> o </a:t>
            </a:r>
            <a:r>
              <a:rPr lang="en-US" sz="1200" dirty="0" err="1" smtClean="0"/>
              <a:t>ambiente</a:t>
            </a:r>
            <a:r>
              <a:rPr lang="en-US" sz="1200" dirty="0" smtClean="0"/>
              <a:t> → </a:t>
            </a:r>
            <a:r>
              <a:rPr lang="en-US" sz="1200" dirty="0" err="1" smtClean="0"/>
              <a:t>Superação</a:t>
            </a:r>
            <a:r>
              <a:rPr lang="en-US" sz="1200" dirty="0" smtClean="0"/>
              <a:t> das </a:t>
            </a:r>
            <a:r>
              <a:rPr lang="en-US" sz="1200" dirty="0" err="1" smtClean="0"/>
              <a:t>restrições</a:t>
            </a:r>
            <a:r>
              <a:rPr lang="en-US" sz="1200" dirty="0" smtClean="0"/>
              <a:t> </a:t>
            </a:r>
            <a:r>
              <a:rPr lang="en-US" sz="1200" dirty="0" err="1" smtClean="0"/>
              <a:t>naturais</a:t>
            </a:r>
            <a:r>
              <a:rPr lang="en-US" sz="1200" dirty="0" smtClean="0"/>
              <a:t> → </a:t>
            </a:r>
            <a:r>
              <a:rPr lang="en-US" sz="1200" dirty="0" err="1" smtClean="0"/>
              <a:t>Quanto</a:t>
            </a:r>
            <a:r>
              <a:rPr lang="en-US" sz="1200" dirty="0" smtClean="0"/>
              <a:t> </a:t>
            </a:r>
            <a:r>
              <a:rPr lang="en-US" sz="1200" dirty="0" err="1" smtClean="0"/>
              <a:t>mais</a:t>
            </a:r>
            <a:r>
              <a:rPr lang="en-US" sz="1200" dirty="0" smtClean="0"/>
              <a:t> </a:t>
            </a:r>
            <a:r>
              <a:rPr lang="en-US" sz="1200" dirty="0" err="1" smtClean="0"/>
              <a:t>agricultores</a:t>
            </a:r>
            <a:r>
              <a:rPr lang="en-US" sz="1200" dirty="0" smtClean="0"/>
              <a:t>, </a:t>
            </a:r>
            <a:r>
              <a:rPr lang="en-US" sz="1200" dirty="0" err="1" smtClean="0"/>
              <a:t>mais</a:t>
            </a:r>
            <a:r>
              <a:rPr lang="en-US" sz="1200" dirty="0" smtClean="0"/>
              <a:t> </a:t>
            </a:r>
            <a:r>
              <a:rPr lang="en-US" sz="1200" dirty="0" err="1" smtClean="0"/>
              <a:t>alimento</a:t>
            </a:r>
            <a:r>
              <a:rPr lang="en-US" sz="1200" dirty="0" smtClean="0"/>
              <a:t> </a:t>
            </a:r>
            <a:r>
              <a:rPr lang="en-US" sz="1200" dirty="0" err="1" smtClean="0"/>
              <a:t>produzido</a:t>
            </a:r>
            <a:r>
              <a:rPr lang="en-US" sz="120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Agricultura</a:t>
            </a:r>
            <a:r>
              <a:rPr lang="en-US" sz="1200" dirty="0" smtClean="0"/>
              <a:t> </a:t>
            </a:r>
            <a:r>
              <a:rPr lang="en-US" sz="1200" dirty="0" err="1" smtClean="0"/>
              <a:t>pode</a:t>
            </a:r>
            <a:r>
              <a:rPr lang="en-US" sz="1200" dirty="0" smtClean="0"/>
              <a:t> </a:t>
            </a:r>
            <a:r>
              <a:rPr lang="en-US" sz="1200" dirty="0" err="1" smtClean="0"/>
              <a:t>por</a:t>
            </a:r>
            <a:r>
              <a:rPr lang="en-US" sz="1200" dirty="0" smtClean="0"/>
              <a:t> </a:t>
            </a:r>
            <a:r>
              <a:rPr lang="en-US" sz="1200" dirty="0" err="1" smtClean="0"/>
              <a:t>em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risco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caça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diminuir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acesso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nível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trófico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primário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C29D9-D40C-49C3-81C4-30A365B75E8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37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Após</a:t>
            </a:r>
            <a:r>
              <a:rPr lang="en-US" sz="1200" dirty="0" smtClean="0"/>
              <a:t> a Era Glacial, </a:t>
            </a:r>
            <a:r>
              <a:rPr lang="en-US" sz="1200" dirty="0" err="1" smtClean="0"/>
              <a:t>os</a:t>
            </a:r>
            <a:r>
              <a:rPr lang="en-US" sz="1200" dirty="0" smtClean="0"/>
              <a:t> </a:t>
            </a:r>
            <a:r>
              <a:rPr lang="en-US" sz="1200" dirty="0" err="1" smtClean="0"/>
              <a:t>níveis</a:t>
            </a:r>
            <a:r>
              <a:rPr lang="en-US" sz="1200" dirty="0" smtClean="0"/>
              <a:t> dos </a:t>
            </a:r>
            <a:r>
              <a:rPr lang="en-US" sz="1200" dirty="0" err="1" smtClean="0"/>
              <a:t>oceanos</a:t>
            </a:r>
            <a:r>
              <a:rPr lang="en-US" sz="1200" dirty="0" smtClean="0"/>
              <a:t> </a:t>
            </a:r>
            <a:r>
              <a:rPr lang="en-US" sz="1200" dirty="0" err="1" smtClean="0"/>
              <a:t>diminuiram</a:t>
            </a:r>
            <a:r>
              <a:rPr lang="en-US" sz="1200" dirty="0" smtClean="0"/>
              <a:t> a </a:t>
            </a:r>
            <a:r>
              <a:rPr lang="en-US" sz="1200" dirty="0" err="1" smtClean="0"/>
              <a:t>área</a:t>
            </a:r>
            <a:r>
              <a:rPr lang="en-US" sz="1200" dirty="0" smtClean="0"/>
              <a:t> </a:t>
            </a:r>
            <a:r>
              <a:rPr lang="en-US" sz="1200" dirty="0" err="1" smtClean="0"/>
              <a:t>disponível</a:t>
            </a:r>
            <a:r>
              <a:rPr lang="en-US" sz="1200" dirty="0" smtClean="0"/>
              <a:t>. </a:t>
            </a:r>
            <a:r>
              <a:rPr lang="en-US" sz="1200" dirty="0" err="1" smtClean="0"/>
              <a:t>Manejar</a:t>
            </a:r>
            <a:r>
              <a:rPr lang="en-US" sz="1200" dirty="0" smtClean="0"/>
              <a:t> </a:t>
            </a:r>
            <a:r>
              <a:rPr lang="en-US" sz="1200" dirty="0" err="1" smtClean="0"/>
              <a:t>cereais</a:t>
            </a:r>
            <a:r>
              <a:rPr lang="en-US" sz="1200" dirty="0" smtClean="0"/>
              <a:t> e o solo fez a </a:t>
            </a:r>
            <a:r>
              <a:rPr lang="en-US" sz="1200" dirty="0" err="1" smtClean="0"/>
              <a:t>transição</a:t>
            </a:r>
            <a:r>
              <a:rPr lang="en-US" sz="1200" dirty="0" smtClean="0"/>
              <a:t> </a:t>
            </a:r>
            <a:r>
              <a:rPr lang="en-US" sz="1200" dirty="0" err="1" smtClean="0"/>
              <a:t>possível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Condições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existentes</a:t>
            </a:r>
            <a:r>
              <a:rPr lang="en-US" sz="1200" baseline="0" dirty="0" smtClean="0"/>
              <a:t> antes do </a:t>
            </a:r>
            <a:r>
              <a:rPr lang="en-US" sz="1200" baseline="0" dirty="0" err="1" smtClean="0"/>
              <a:t>período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Neolítico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não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estavam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mais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disponíveis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err="1" smtClean="0"/>
              <a:t>Caçadores-coletores</a:t>
            </a:r>
            <a:r>
              <a:rPr lang="en-US" sz="1200" dirty="0" smtClean="0"/>
              <a:t> → </a:t>
            </a:r>
            <a:r>
              <a:rPr lang="en-US" sz="1200" dirty="0" err="1" smtClean="0"/>
              <a:t>oferta</a:t>
            </a:r>
            <a:r>
              <a:rPr lang="en-US" sz="1200" dirty="0" smtClean="0"/>
              <a:t> do </a:t>
            </a:r>
            <a:r>
              <a:rPr lang="en-US" sz="1200" dirty="0" err="1" smtClean="0"/>
              <a:t>ambiente</a:t>
            </a:r>
            <a:r>
              <a:rPr lang="en-US" sz="1200" dirty="0" smtClean="0"/>
              <a:t> -&gt; </a:t>
            </a:r>
            <a:r>
              <a:rPr lang="en-US" sz="1200" dirty="0" err="1" smtClean="0"/>
              <a:t>Migrações</a:t>
            </a:r>
            <a:r>
              <a:rPr lang="en-US" sz="1200" dirty="0" smtClean="0"/>
              <a:t> </a:t>
            </a:r>
            <a:r>
              <a:rPr lang="en-US" sz="1200" dirty="0" err="1" smtClean="0"/>
              <a:t>constantes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C29D9-D40C-49C3-81C4-30A365B75E8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89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Caça-coleta</a:t>
            </a:r>
            <a:r>
              <a:rPr lang="en-US" sz="1200" dirty="0" smtClean="0"/>
              <a:t> é </a:t>
            </a:r>
            <a:r>
              <a:rPr lang="en-US" sz="1200" dirty="0" err="1" smtClean="0"/>
              <a:t>considerada</a:t>
            </a:r>
            <a:r>
              <a:rPr lang="en-US" sz="1200" dirty="0" smtClean="0"/>
              <a:t> </a:t>
            </a:r>
            <a:r>
              <a:rPr lang="en-US" sz="1200" dirty="0" err="1" smtClean="0"/>
              <a:t>mais</a:t>
            </a:r>
            <a:r>
              <a:rPr lang="en-US" sz="1200" dirty="0" smtClean="0"/>
              <a:t> </a:t>
            </a:r>
            <a:r>
              <a:rPr lang="en-US" sz="1200" dirty="0" err="1" smtClean="0"/>
              <a:t>difícil</a:t>
            </a:r>
            <a:r>
              <a:rPr lang="en-US" sz="1200" dirty="0" smtClean="0"/>
              <a:t> </a:t>
            </a:r>
            <a:r>
              <a:rPr lang="en-US" sz="1200" dirty="0" err="1" smtClean="0"/>
              <a:t>que</a:t>
            </a:r>
            <a:r>
              <a:rPr lang="en-US" sz="1200" dirty="0" smtClean="0"/>
              <a:t> </a:t>
            </a:r>
            <a:r>
              <a:rPr lang="en-US" sz="1200" dirty="0" err="1" smtClean="0"/>
              <a:t>Agricultura</a:t>
            </a:r>
            <a:r>
              <a:rPr lang="en-US" sz="1200" dirty="0" smtClean="0"/>
              <a:t>, </a:t>
            </a:r>
            <a:r>
              <a:rPr lang="en-US" sz="1200" dirty="0" err="1" smtClean="0"/>
              <a:t>por</a:t>
            </a:r>
            <a:r>
              <a:rPr lang="en-US" sz="1200" dirty="0" smtClean="0"/>
              <a:t> </a:t>
            </a:r>
            <a:r>
              <a:rPr lang="en-US" sz="1200" dirty="0" err="1" smtClean="0"/>
              <a:t>conta</a:t>
            </a:r>
            <a:r>
              <a:rPr lang="en-US" sz="1200" dirty="0" smtClean="0"/>
              <a:t> da </a:t>
            </a:r>
            <a:r>
              <a:rPr lang="en-US" sz="1200" dirty="0" err="1" smtClean="0"/>
              <a:t>ordem</a:t>
            </a:r>
            <a:r>
              <a:rPr lang="en-US" sz="1200" dirty="0" smtClean="0"/>
              <a:t> de </a:t>
            </a:r>
            <a:r>
              <a:rPr lang="en-US" sz="1200" dirty="0" err="1" smtClean="0"/>
              <a:t>adoção</a:t>
            </a:r>
            <a:r>
              <a:rPr lang="en-US" sz="1200" dirty="0" smtClean="0"/>
              <a:t>. </a:t>
            </a:r>
            <a:r>
              <a:rPr lang="en-US" sz="1200" dirty="0" err="1" smtClean="0"/>
              <a:t>Evidências</a:t>
            </a:r>
            <a:r>
              <a:rPr lang="en-US" sz="1200" dirty="0" smtClean="0"/>
              <a:t> </a:t>
            </a:r>
            <a:r>
              <a:rPr lang="en-US" sz="1200" dirty="0" err="1" smtClean="0"/>
              <a:t>mostram</a:t>
            </a:r>
            <a:r>
              <a:rPr lang="en-US" sz="1200" dirty="0" smtClean="0"/>
              <a:t> o </a:t>
            </a:r>
            <a:r>
              <a:rPr lang="en-US" sz="1200" dirty="0" err="1" smtClean="0"/>
              <a:t>contrário</a:t>
            </a:r>
            <a:r>
              <a:rPr lang="en-US" sz="1200" dirty="0" smtClean="0"/>
              <a:t>. 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Árduo</a:t>
            </a:r>
            <a:r>
              <a:rPr lang="en-US" sz="1200" dirty="0" smtClean="0"/>
              <a:t> </a:t>
            </a:r>
            <a:r>
              <a:rPr lang="en-US" sz="1200" dirty="0" err="1" smtClean="0"/>
              <a:t>trabalho</a:t>
            </a:r>
            <a:r>
              <a:rPr lang="en-US" sz="1200" dirty="0" smtClean="0"/>
              <a:t> da </a:t>
            </a:r>
            <a:r>
              <a:rPr lang="en-US" sz="1200" dirty="0" err="1" smtClean="0"/>
              <a:t>agricultura</a:t>
            </a:r>
            <a:r>
              <a:rPr lang="en-US" sz="1200" dirty="0" smtClean="0"/>
              <a:t> </a:t>
            </a:r>
            <a:r>
              <a:rPr lang="en-US" sz="1200" dirty="0" err="1" smtClean="0"/>
              <a:t>como</a:t>
            </a:r>
            <a:r>
              <a:rPr lang="en-US" sz="1200" dirty="0" smtClean="0"/>
              <a:t> </a:t>
            </a:r>
            <a:r>
              <a:rPr lang="en-US" sz="1200" dirty="0" err="1" smtClean="0"/>
              <a:t>punição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err="1" smtClean="0"/>
              <a:t>Papel</a:t>
            </a:r>
            <a:r>
              <a:rPr lang="en-US" sz="1200" dirty="0" smtClean="0"/>
              <a:t> da </a:t>
            </a:r>
            <a:r>
              <a:rPr lang="en-US" sz="1200" b="1" dirty="0" err="1" smtClean="0"/>
              <a:t>energia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mecânica</a:t>
            </a:r>
            <a:r>
              <a:rPr lang="en-US" sz="1200" b="1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o </a:t>
            </a:r>
            <a:r>
              <a:rPr lang="en-US" sz="1200" dirty="0" err="1" smtClean="0"/>
              <a:t>sistema</a:t>
            </a:r>
            <a:r>
              <a:rPr lang="en-US" sz="1200" dirty="0" smtClean="0"/>
              <a:t> </a:t>
            </a:r>
            <a:r>
              <a:rPr lang="en-US" sz="1200" dirty="0" err="1" smtClean="0"/>
              <a:t>agrícola</a:t>
            </a:r>
            <a:r>
              <a:rPr lang="en-US" sz="1200" dirty="0" smtClean="0"/>
              <a:t> </a:t>
            </a:r>
            <a:r>
              <a:rPr lang="en-US" sz="1200" dirty="0" err="1" smtClean="0"/>
              <a:t>acontecer</a:t>
            </a:r>
            <a:r>
              <a:rPr lang="en-US" sz="1200" dirty="0" smtClean="0"/>
              <a:t> (</a:t>
            </a:r>
            <a:r>
              <a:rPr lang="en-US" sz="1200" dirty="0" err="1" smtClean="0"/>
              <a:t>Tudge</a:t>
            </a:r>
            <a:r>
              <a:rPr lang="en-US" sz="1200" dirty="0" smtClean="0"/>
              <a:t>, 1998; </a:t>
            </a:r>
            <a:r>
              <a:rPr lang="en-US" sz="1200" dirty="0" err="1" smtClean="0"/>
              <a:t>Marchetti</a:t>
            </a:r>
            <a:r>
              <a:rPr lang="en-US" sz="1200" dirty="0" smtClean="0"/>
              <a:t>, 2009).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C29D9-D40C-49C3-81C4-30A365B75E8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87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Distinção</a:t>
            </a:r>
            <a:r>
              <a:rPr lang="en-US" dirty="0" smtClean="0"/>
              <a:t> entre </a:t>
            </a:r>
            <a:r>
              <a:rPr lang="en-US" dirty="0" err="1" smtClean="0"/>
              <a:t>Neolítico</a:t>
            </a:r>
            <a:r>
              <a:rPr lang="en-US" dirty="0" smtClean="0"/>
              <a:t> e </a:t>
            </a:r>
            <a:r>
              <a:rPr lang="en-US" dirty="0" err="1" smtClean="0"/>
              <a:t>Paleolítico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a </a:t>
            </a:r>
            <a:r>
              <a:rPr lang="en-US" dirty="0" err="1" smtClean="0"/>
              <a:t>fonte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ambos </a:t>
            </a:r>
            <a:r>
              <a:rPr lang="en-US" dirty="0" err="1" smtClean="0"/>
              <a:t>biológica</a:t>
            </a:r>
            <a:r>
              <a:rPr lang="en-US" dirty="0" smtClean="0"/>
              <a:t>, mas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utilizada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Transição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agricultura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suplementar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caça-coleta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tornar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padrão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Propiciou</a:t>
            </a:r>
            <a:r>
              <a:rPr lang="en-US" dirty="0" smtClean="0"/>
              <a:t> 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surgimento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cidades</a:t>
            </a:r>
            <a:r>
              <a:rPr lang="en-US" baseline="0" dirty="0" smtClean="0"/>
              <a:t> e o </a:t>
            </a:r>
            <a:r>
              <a:rPr lang="en-US" baseline="0" dirty="0" err="1" smtClean="0"/>
              <a:t>suporte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civilização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Garantia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oferta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alimento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permitiu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cerâmica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tecelagem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metalurgia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fossem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desenvolvidas</a:t>
            </a:r>
            <a:r>
              <a:rPr lang="en-US" baseline="0" dirty="0" smtClean="0"/>
              <a:t>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C29D9-D40C-49C3-81C4-30A365B75E8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889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Depois de ocupar um nicho geográfico disponível a única forma para</a:t>
            </a:r>
            <a:r>
              <a:rPr lang="pt-BR" baseline="0" dirty="0" smtClean="0"/>
              <a:t> a expansão foi a intensificação.</a:t>
            </a:r>
          </a:p>
          <a:p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Liberação de motor biológico para outros setores, </a:t>
            </a:r>
            <a:r>
              <a:rPr lang="pt-BR" sz="1200" dirty="0" smtClean="0"/>
              <a:t>Consequentemente a população ao Ímpeto natural à expansão.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r>
              <a:rPr lang="pt-BR" baseline="0" dirty="0" smtClean="0"/>
              <a:t>O desenvolvimento da agricultura pode ser interpretado nesse fator chave.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C29D9-D40C-49C3-81C4-30A365B75E8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685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Avanços</a:t>
            </a:r>
            <a:r>
              <a:rPr lang="en-US" dirty="0" smtClean="0"/>
              <a:t> </a:t>
            </a:r>
            <a:r>
              <a:rPr lang="en-US" dirty="0" err="1" smtClean="0"/>
              <a:t>tecnológicos</a:t>
            </a:r>
            <a:r>
              <a:rPr lang="en-US" dirty="0" smtClean="0"/>
              <a:t> </a:t>
            </a:r>
            <a:r>
              <a:rPr lang="en-US" dirty="0" err="1" smtClean="0"/>
              <a:t>oriundos</a:t>
            </a:r>
            <a:r>
              <a:rPr lang="en-US" dirty="0" smtClean="0"/>
              <a:t> </a:t>
            </a:r>
            <a:r>
              <a:rPr lang="en-US" dirty="0" err="1" smtClean="0"/>
              <a:t>dessa</a:t>
            </a:r>
            <a:r>
              <a:rPr lang="en-US" dirty="0" smtClean="0"/>
              <a:t> </a:t>
            </a:r>
            <a:r>
              <a:rPr lang="en-US" dirty="0" err="1" smtClean="0"/>
              <a:t>região</a:t>
            </a:r>
            <a:r>
              <a:rPr lang="en-US" dirty="0" smtClean="0"/>
              <a:t> </a:t>
            </a:r>
            <a:r>
              <a:rPr lang="en-US" dirty="0" err="1" smtClean="0"/>
              <a:t>incluem</a:t>
            </a:r>
            <a:r>
              <a:rPr lang="en-US" dirty="0" smtClean="0"/>
              <a:t>: a </a:t>
            </a:r>
            <a:r>
              <a:rPr lang="en-US" dirty="0" err="1" smtClean="0"/>
              <a:t>escrita</a:t>
            </a:r>
            <a:r>
              <a:rPr lang="en-US" dirty="0" smtClean="0"/>
              <a:t>, o </a:t>
            </a:r>
            <a:r>
              <a:rPr lang="en-US" dirty="0" err="1" smtClean="0"/>
              <a:t>vidro</a:t>
            </a:r>
            <a:r>
              <a:rPr lang="en-US" dirty="0" smtClean="0"/>
              <a:t>, a </a:t>
            </a:r>
            <a:r>
              <a:rPr lang="en-US" dirty="0" err="1" smtClean="0"/>
              <a:t>roda</a:t>
            </a:r>
            <a:r>
              <a:rPr lang="en-US" dirty="0" smtClean="0"/>
              <a:t>, a </a:t>
            </a:r>
            <a:r>
              <a:rPr lang="en-US" dirty="0" err="1" smtClean="0"/>
              <a:t>agricultura</a:t>
            </a:r>
            <a:r>
              <a:rPr lang="en-US" dirty="0" smtClean="0"/>
              <a:t> e a </a:t>
            </a:r>
            <a:r>
              <a:rPr lang="en-US" dirty="0" err="1" smtClean="0"/>
              <a:t>irrigação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C29D9-D40C-49C3-81C4-30A365B75E8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792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 smtClean="0"/>
              <a:t>Intensificação</a:t>
            </a:r>
            <a:r>
              <a:rPr lang="en-US" dirty="0" smtClean="0"/>
              <a:t> dos </a:t>
            </a:r>
            <a:r>
              <a:rPr lang="en-US" dirty="0" err="1" smtClean="0"/>
              <a:t>meios</a:t>
            </a:r>
            <a:r>
              <a:rPr lang="en-US" dirty="0" smtClean="0"/>
              <a:t> de </a:t>
            </a:r>
            <a:r>
              <a:rPr lang="en-US" dirty="0" err="1" smtClean="0"/>
              <a:t>produção</a:t>
            </a:r>
            <a:r>
              <a:rPr lang="en-US" dirty="0" smtClean="0"/>
              <a:t> </a:t>
            </a:r>
            <a:r>
              <a:rPr lang="en-US" dirty="0" err="1" smtClean="0"/>
              <a:t>existentes</a:t>
            </a:r>
            <a:r>
              <a:rPr lang="en-US" dirty="0" smtClean="0"/>
              <a:t>;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Continuidade</a:t>
            </a:r>
            <a:r>
              <a:rPr lang="en-US" dirty="0" smtClean="0"/>
              <a:t> das </a:t>
            </a:r>
            <a:r>
              <a:rPr lang="en-US" dirty="0" err="1" smtClean="0"/>
              <a:t>inovações</a:t>
            </a:r>
            <a:r>
              <a:rPr lang="en-US" dirty="0" smtClean="0"/>
              <a:t> </a:t>
            </a:r>
            <a:r>
              <a:rPr lang="en-US" dirty="0" err="1" smtClean="0"/>
              <a:t>medievais</a:t>
            </a:r>
            <a:r>
              <a:rPr lang="en-US" dirty="0" smtClean="0"/>
              <a:t> e </a:t>
            </a:r>
            <a:r>
              <a:rPr lang="en-US" dirty="0" err="1" smtClean="0"/>
              <a:t>almejando</a:t>
            </a:r>
            <a:r>
              <a:rPr lang="en-US" dirty="0" smtClean="0"/>
              <a:t> </a:t>
            </a:r>
            <a:r>
              <a:rPr lang="en-US" dirty="0" err="1" smtClean="0"/>
              <a:t>maiores</a:t>
            </a:r>
            <a:r>
              <a:rPr lang="en-US" dirty="0" smtClean="0"/>
              <a:t> </a:t>
            </a:r>
            <a:r>
              <a:rPr lang="en-US" dirty="0" err="1" smtClean="0"/>
              <a:t>produtividades</a:t>
            </a:r>
            <a:r>
              <a:rPr lang="en-US" dirty="0" smtClean="0"/>
              <a:t> das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instrumentos</a:t>
            </a:r>
            <a:r>
              <a:rPr lang="en-US" dirty="0" smtClean="0"/>
              <a:t> </a:t>
            </a:r>
            <a:r>
              <a:rPr lang="en-US" dirty="0" err="1" smtClean="0"/>
              <a:t>conhecidos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Não</a:t>
            </a:r>
            <a:r>
              <a:rPr lang="en-US" dirty="0" smtClean="0"/>
              <a:t> era </a:t>
            </a:r>
            <a:r>
              <a:rPr lang="en-US" dirty="0" err="1" smtClean="0"/>
              <a:t>desenvolvimento</a:t>
            </a:r>
            <a:r>
              <a:rPr lang="en-US" dirty="0" smtClean="0"/>
              <a:t>, </a:t>
            </a:r>
            <a:r>
              <a:rPr lang="en-US" dirty="0" err="1" smtClean="0"/>
              <a:t>pois</a:t>
            </a:r>
            <a:r>
              <a:rPr lang="en-US" dirty="0" smtClean="0"/>
              <a:t> a </a:t>
            </a:r>
            <a:r>
              <a:rPr lang="en-US" dirty="0" err="1" smtClean="0"/>
              <a:t>produtividade</a:t>
            </a:r>
            <a:r>
              <a:rPr lang="en-US" dirty="0" smtClean="0"/>
              <a:t> era </a:t>
            </a:r>
            <a:r>
              <a:rPr lang="en-US" dirty="0" err="1" smtClean="0"/>
              <a:t>estável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Borgonha</a:t>
            </a:r>
            <a:r>
              <a:rPr lang="en-US" dirty="0" smtClean="0"/>
              <a:t>, a </a:t>
            </a:r>
            <a:r>
              <a:rPr lang="en-US" dirty="0" err="1" smtClean="0"/>
              <a:t>média</a:t>
            </a:r>
            <a:r>
              <a:rPr lang="en-US" dirty="0" smtClean="0"/>
              <a:t> de 2 </a:t>
            </a:r>
            <a:r>
              <a:rPr lang="en-US" dirty="0" err="1" smtClean="0"/>
              <a:t>hectolitros</a:t>
            </a:r>
            <a:r>
              <a:rPr lang="en-US" dirty="0" smtClean="0"/>
              <a:t> per capita se </a:t>
            </a:r>
            <a:r>
              <a:rPr lang="en-US" dirty="0" err="1" smtClean="0"/>
              <a:t>manteve</a:t>
            </a:r>
            <a:r>
              <a:rPr lang="en-US" dirty="0" smtClean="0"/>
              <a:t> entre </a:t>
            </a:r>
            <a:r>
              <a:rPr lang="en-US" dirty="0" err="1" smtClean="0"/>
              <a:t>séculos</a:t>
            </a:r>
            <a:r>
              <a:rPr lang="en-US" dirty="0" smtClean="0"/>
              <a:t> XII e XIX (Bois, 1985).</a:t>
            </a:r>
          </a:p>
          <a:p>
            <a:endParaRPr lang="pt-BR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C29D9-D40C-49C3-81C4-30A365B75E8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01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9A4E-B4B1-4DA2-A287-32221879BC7E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3A41-F9B9-4FAF-9259-5B09BD762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81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9A4E-B4B1-4DA2-A287-32221879BC7E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3A41-F9B9-4FAF-9259-5B09BD762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5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9A4E-B4B1-4DA2-A287-32221879BC7E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3A41-F9B9-4FAF-9259-5B09BD762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57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6197600" y="6781800"/>
            <a:ext cx="12192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363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6197600" y="6781800"/>
            <a:ext cx="12192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52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9A4E-B4B1-4DA2-A287-32221879BC7E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3A41-F9B9-4FAF-9259-5B09BD762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79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9A4E-B4B1-4DA2-A287-32221879BC7E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3A41-F9B9-4FAF-9259-5B09BD762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05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9A4E-B4B1-4DA2-A287-32221879BC7E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3A41-F9B9-4FAF-9259-5B09BD762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17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9A4E-B4B1-4DA2-A287-32221879BC7E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3A41-F9B9-4FAF-9259-5B09BD762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78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9A4E-B4B1-4DA2-A287-32221879BC7E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3A41-F9B9-4FAF-9259-5B09BD762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89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9A4E-B4B1-4DA2-A287-32221879BC7E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3A41-F9B9-4FAF-9259-5B09BD762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99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9A4E-B4B1-4DA2-A287-32221879BC7E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3A41-F9B9-4FAF-9259-5B09BD762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78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9A4E-B4B1-4DA2-A287-32221879BC7E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3A41-F9B9-4FAF-9259-5B09BD762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06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79A4E-B4B1-4DA2-A287-32221879BC7E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B3A41-F9B9-4FAF-9259-5B09BD762D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1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omanelli@usp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44221" y="2917209"/>
            <a:ext cx="9703558" cy="1220787"/>
          </a:xfrm>
        </p:spPr>
        <p:txBody>
          <a:bodyPr/>
          <a:lstStyle/>
          <a:p>
            <a:pPr algn="ctr"/>
            <a:r>
              <a:rPr lang="pt-BR" sz="3600" b="1" dirty="0"/>
              <a:t>LEB </a:t>
            </a:r>
            <a:r>
              <a:rPr lang="pt-BR" sz="3600" b="1" dirty="0" smtClean="0"/>
              <a:t>490</a:t>
            </a:r>
            <a:r>
              <a:rPr lang="pt-BR" sz="3600" b="1" dirty="0" smtClean="0"/>
              <a:t> </a:t>
            </a:r>
            <a:endParaRPr lang="pt-BR" sz="3600" b="1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4495800"/>
            <a:ext cx="5329238" cy="1752600"/>
          </a:xfrm>
        </p:spPr>
        <p:txBody>
          <a:bodyPr/>
          <a:lstStyle/>
          <a:p>
            <a:pPr algn="r"/>
            <a:r>
              <a:rPr lang="pt-BR" sz="2000" b="1" dirty="0"/>
              <a:t>Prof. Thiago L. Romanelli</a:t>
            </a:r>
          </a:p>
          <a:p>
            <a:pPr algn="r"/>
            <a:r>
              <a:rPr lang="pt-BR" sz="2000" b="1" dirty="0">
                <a:solidFill>
                  <a:srgbClr val="0000FF"/>
                </a:solidFill>
              </a:rPr>
              <a:t>romanelli@usp.br </a:t>
            </a:r>
          </a:p>
        </p:txBody>
      </p:sp>
      <p:pic>
        <p:nvPicPr>
          <p:cNvPr id="54278" name="Picture 15" descr="brasao-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925" y="113431"/>
            <a:ext cx="1162506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9" descr="esa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7652" y="141421"/>
            <a:ext cx="980348" cy="146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Text Box 14"/>
          <p:cNvSpPr txBox="1">
            <a:spLocks noChangeArrowheads="1"/>
          </p:cNvSpPr>
          <p:nvPr/>
        </p:nvSpPr>
        <p:spPr bwMode="auto">
          <a:xfrm>
            <a:off x="2415381" y="210612"/>
            <a:ext cx="73612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pt-BR" sz="2000" b="1" dirty="0"/>
              <a:t>Universidade de São Paulo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pt-BR" sz="2000" b="1" dirty="0"/>
              <a:t>Escola Superior de Agricultura “Luiz de Queiroz”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pt-BR" sz="2000" b="1" dirty="0"/>
              <a:t>Departamento de Engenharia de </a:t>
            </a:r>
            <a:r>
              <a:rPr kumimoji="1" lang="pt-BR" sz="2000" b="1" dirty="0" err="1"/>
              <a:t>Biossistemas</a:t>
            </a:r>
            <a:endParaRPr kumimoji="1" lang="en-US" sz="2000" b="1" dirty="0"/>
          </a:p>
        </p:txBody>
      </p:sp>
      <p:sp>
        <p:nvSpPr>
          <p:cNvPr id="54281" name="Rectangle 23"/>
          <p:cNvSpPr>
            <a:spLocks noChangeArrowheads="1"/>
          </p:cNvSpPr>
          <p:nvPr/>
        </p:nvSpPr>
        <p:spPr bwMode="auto">
          <a:xfrm>
            <a:off x="1524000" y="628015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 dirty="0" smtClean="0"/>
              <a:t>16 </a:t>
            </a:r>
            <a:r>
              <a:rPr lang="pt-BR" sz="2000" b="1" dirty="0"/>
              <a:t>de </a:t>
            </a:r>
            <a:r>
              <a:rPr lang="pt-BR" sz="2000" b="1" dirty="0" smtClean="0"/>
              <a:t>agosto </a:t>
            </a:r>
            <a:r>
              <a:rPr lang="pt-BR" sz="2000" b="1" dirty="0"/>
              <a:t>de </a:t>
            </a:r>
            <a:r>
              <a:rPr lang="pt-BR" sz="2000" b="1" dirty="0" smtClean="0"/>
              <a:t>2022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6483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Transição da caça-coleta à agricultura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50" y="1268761"/>
            <a:ext cx="8872546" cy="38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31505" y="5085184"/>
            <a:ext cx="473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The </a:t>
            </a:r>
            <a:r>
              <a:rPr lang="pt-BR" dirty="0" err="1"/>
              <a:t>Fall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Man (Michelangelo </a:t>
            </a:r>
            <a:r>
              <a:rPr lang="pt-BR" dirty="0" err="1"/>
              <a:t>Buonarroti</a:t>
            </a:r>
            <a:r>
              <a:rPr lang="pt-BR" dirty="0"/>
              <a:t>, 1512)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87950" y="5765194"/>
            <a:ext cx="8800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</a:t>
            </a:r>
            <a:r>
              <a:rPr lang="en-US" sz="2000" i="1" dirty="0"/>
              <a:t>E do </a:t>
            </a:r>
            <a:r>
              <a:rPr lang="en-US" sz="2000" b="1" i="1" dirty="0" err="1"/>
              <a:t>suor</a:t>
            </a:r>
            <a:r>
              <a:rPr lang="en-US" sz="2000" b="1" i="1" dirty="0"/>
              <a:t> do </a:t>
            </a:r>
            <a:r>
              <a:rPr lang="en-US" sz="2000" b="1" i="1" dirty="0" err="1"/>
              <a:t>teu</a:t>
            </a:r>
            <a:r>
              <a:rPr lang="en-US" sz="2000" b="1" i="1" dirty="0"/>
              <a:t> </a:t>
            </a:r>
            <a:r>
              <a:rPr lang="en-US" sz="2000" b="1" i="1" dirty="0" err="1"/>
              <a:t>rosto</a:t>
            </a:r>
            <a:r>
              <a:rPr lang="en-US" sz="2000" b="1" i="1" dirty="0"/>
              <a:t> </a:t>
            </a:r>
            <a:r>
              <a:rPr lang="en-US" sz="2000" i="1" dirty="0" err="1"/>
              <a:t>comerás</a:t>
            </a:r>
            <a:r>
              <a:rPr lang="en-US" sz="2000" i="1" dirty="0"/>
              <a:t>, …</a:t>
            </a:r>
            <a:r>
              <a:rPr lang="en-US" sz="2000" dirty="0"/>
              <a:t>” (Genesis 3:19).</a:t>
            </a:r>
            <a:endParaRPr lang="pt-BR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6499417"/>
            <a:ext cx="316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Tudge</a:t>
            </a:r>
            <a:r>
              <a:rPr lang="en-US" dirty="0"/>
              <a:t> (1998); </a:t>
            </a:r>
            <a:r>
              <a:rPr lang="en-US" dirty="0" err="1"/>
              <a:t>Marchetti</a:t>
            </a:r>
            <a:r>
              <a:rPr lang="en-US" dirty="0"/>
              <a:t> (2009)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93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Revolução Neolítica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10 mil anos atrás</a:t>
            </a:r>
          </a:p>
          <a:p>
            <a:r>
              <a:rPr lang="pt-BR" dirty="0"/>
              <a:t>Agricultura em larga escala</a:t>
            </a:r>
          </a:p>
          <a:p>
            <a:r>
              <a:rPr lang="pt-BR" dirty="0"/>
              <a:t>Manipulação da cadeia alimentar como base do sistema energético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488668"/>
            <a:ext cx="210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Hémery</a:t>
            </a:r>
            <a:r>
              <a:rPr lang="en-US" dirty="0"/>
              <a:t> et al. (1993)</a:t>
            </a:r>
            <a:endParaRPr lang="pt-BR" dirty="0"/>
          </a:p>
        </p:txBody>
      </p:sp>
      <p:pic>
        <p:nvPicPr>
          <p:cNvPr id="5122" name="Picture 2" descr="Idade do Bronz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20595" r="3287" b="8912"/>
          <a:stretch/>
        </p:blipFill>
        <p:spPr bwMode="auto">
          <a:xfrm>
            <a:off x="5992336" y="3573017"/>
            <a:ext cx="2767960" cy="2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023993" y="5795972"/>
            <a:ext cx="2717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Museu</a:t>
            </a:r>
            <a:r>
              <a:rPr lang="en-US" sz="1600" dirty="0"/>
              <a:t> </a:t>
            </a:r>
            <a:r>
              <a:rPr lang="en-US" sz="1600" dirty="0" err="1"/>
              <a:t>Nacional</a:t>
            </a:r>
            <a:r>
              <a:rPr lang="en-US" sz="1600" dirty="0"/>
              <a:t> da </a:t>
            </a:r>
            <a:r>
              <a:rPr lang="en-US" sz="1600" dirty="0" err="1"/>
              <a:t>Dinamarca</a:t>
            </a:r>
            <a:endParaRPr lang="pt-BR" sz="1600" dirty="0"/>
          </a:p>
        </p:txBody>
      </p:sp>
      <p:pic>
        <p:nvPicPr>
          <p:cNvPr id="5124" name="Picture 4" descr="Resultado de imagem para artefatos neolitic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3717033"/>
            <a:ext cx="3022667" cy="20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iramide de queops construÃ§Ã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1340768"/>
            <a:ext cx="580808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Agricultura </a:t>
            </a:r>
            <a:r>
              <a:rPr lang="pt-BR" sz="3600" b="1" dirty="0"/>
              <a:t>promotora da civilização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4804556"/>
            <a:ext cx="4032448" cy="1792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err="1"/>
              <a:t>Queóps</a:t>
            </a:r>
            <a:endParaRPr lang="pt-BR" dirty="0"/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/>
              <a:t>100 mil pessoas (~ 1.85 MW)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/>
              <a:t>substituídos a cada 3 meses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/>
              <a:t>por 30 anos¹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530197"/>
            <a:ext cx="783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¹</a:t>
            </a:r>
            <a:r>
              <a:rPr lang="en-US" dirty="0" err="1"/>
              <a:t>Herodoto</a:t>
            </a:r>
            <a:r>
              <a:rPr lang="en-US" dirty="0"/>
              <a:t> (1964) </a:t>
            </a:r>
            <a:r>
              <a:rPr lang="en-US" dirty="0" err="1"/>
              <a:t>apud</a:t>
            </a:r>
            <a:r>
              <a:rPr lang="en-US" dirty="0"/>
              <a:t> </a:t>
            </a:r>
            <a:r>
              <a:rPr lang="en-US" dirty="0" err="1"/>
              <a:t>Hémery</a:t>
            </a:r>
            <a:r>
              <a:rPr lang="en-US" dirty="0"/>
              <a:t> et al. (1993), </a:t>
            </a:r>
            <a:r>
              <a:rPr lang="en-US" dirty="0" err="1"/>
              <a:t>Malanina</a:t>
            </a:r>
            <a:r>
              <a:rPr lang="en-US" dirty="0"/>
              <a:t> (2010)</a:t>
            </a:r>
            <a:endParaRPr lang="pt-BR" dirty="0"/>
          </a:p>
        </p:txBody>
      </p:sp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62" y="2732468"/>
            <a:ext cx="8624396" cy="40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488668"/>
            <a:ext cx="311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Tudge</a:t>
            </a:r>
            <a:r>
              <a:rPr lang="en-US" dirty="0"/>
              <a:t> (1998); </a:t>
            </a:r>
            <a:r>
              <a:rPr lang="en-US" dirty="0" err="1"/>
              <a:t>Marchetti</a:t>
            </a:r>
            <a:r>
              <a:rPr lang="en-US" dirty="0"/>
              <a:t> (2009)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1628801"/>
            <a:ext cx="6321331" cy="43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Agricultura promotora da civilização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1077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Agricultura promotora da civilização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9576" y="1600201"/>
            <a:ext cx="8808913" cy="4525963"/>
          </a:xfrm>
        </p:spPr>
        <p:txBody>
          <a:bodyPr>
            <a:normAutofit/>
          </a:bodyPr>
          <a:lstStyle/>
          <a:p>
            <a:r>
              <a:rPr lang="en-US" dirty="0" err="1"/>
              <a:t>Estratégias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densidade</a:t>
            </a:r>
            <a:r>
              <a:rPr lang="en-US" dirty="0"/>
              <a:t> </a:t>
            </a:r>
            <a:r>
              <a:rPr lang="en-US" dirty="0" err="1"/>
              <a:t>populacional</a:t>
            </a:r>
            <a:r>
              <a:rPr lang="en-US" dirty="0"/>
              <a:t>: </a:t>
            </a:r>
            <a:endParaRPr lang="pt-BR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Intensificação</a:t>
            </a:r>
            <a:r>
              <a:rPr lang="en-US" dirty="0" smtClean="0"/>
              <a:t>;</a:t>
            </a:r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178" y="6488668"/>
            <a:ext cx="327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Bois (1985); </a:t>
            </a:r>
            <a:r>
              <a:rPr lang="en-US" dirty="0" err="1"/>
              <a:t>Hémery</a:t>
            </a:r>
            <a:r>
              <a:rPr lang="en-US" dirty="0"/>
              <a:t> et al. (1993)</a:t>
            </a:r>
            <a:endParaRPr lang="pt-BR" dirty="0"/>
          </a:p>
        </p:txBody>
      </p:sp>
      <p:sp>
        <p:nvSpPr>
          <p:cNvPr id="6" name="AutoShape 4" descr="https://static.wixstatic.com/media/4f5f50_4f5caecc537c477fb46bba4ec23e4f13.jpg/v1/fill/w_532,h_328,al_c,lg_1,q_80/4f5f50_4f5caecc537c477fb46bba4ec23e4f13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https://static.wixstatic.com/media/4f5f50_4f5caecc537c477fb46bba4ec23e4f13.jpg/v1/fill/w_532,h_328,al_c,lg_1,q_80/4f5f50_4f5caecc537c477fb46bba4ec23e4f13.webp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2" name="Picture 10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61" y="2220341"/>
            <a:ext cx="2214005" cy="212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Agricultura promotora da civilização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9576" y="1600201"/>
            <a:ext cx="8808913" cy="4525963"/>
          </a:xfrm>
        </p:spPr>
        <p:txBody>
          <a:bodyPr>
            <a:normAutofit/>
          </a:bodyPr>
          <a:lstStyle/>
          <a:p>
            <a:r>
              <a:rPr lang="en-US" dirty="0" err="1"/>
              <a:t>Estratégias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densidade</a:t>
            </a:r>
            <a:r>
              <a:rPr lang="en-US" dirty="0"/>
              <a:t> </a:t>
            </a:r>
            <a:r>
              <a:rPr lang="en-US" dirty="0" err="1"/>
              <a:t>populacional</a:t>
            </a:r>
            <a:r>
              <a:rPr lang="en-US" dirty="0"/>
              <a:t>: </a:t>
            </a:r>
            <a:endParaRPr lang="pt-BR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Intensificação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meios</a:t>
            </a:r>
            <a:r>
              <a:rPr lang="en-US" dirty="0" smtClean="0"/>
              <a:t>;</a:t>
            </a:r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348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Passet</a:t>
            </a:r>
            <a:r>
              <a:rPr lang="en-US" dirty="0"/>
              <a:t> (1984); </a:t>
            </a:r>
            <a:r>
              <a:rPr lang="en-US" dirty="0" err="1"/>
              <a:t>Hémery</a:t>
            </a:r>
            <a:r>
              <a:rPr lang="en-US" dirty="0"/>
              <a:t> et al. (1993)</a:t>
            </a:r>
            <a:endParaRPr lang="pt-BR" dirty="0"/>
          </a:p>
        </p:txBody>
      </p:sp>
      <p:sp>
        <p:nvSpPr>
          <p:cNvPr id="6" name="AutoShape 4" descr="https://static.wixstatic.com/media/4f5f50_4f5caecc537c477fb46bba4ec23e4f13.jpg/v1/fill/w_532,h_328,al_c,lg_1,q_80/4f5f50_4f5caecc537c477fb46bba4ec23e4f13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https://static.wixstatic.com/media/4f5f50_4f5caecc537c477fb46bba4ec23e4f13.jpg/v1/fill/w_532,h_328,al_c,lg_1,q_80/4f5f50_4f5caecc537c477fb46bba4ec23e4f13.webp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2" name="Picture 10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1" y="2220341"/>
            <a:ext cx="858045" cy="82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2952570"/>
            <a:ext cx="2462337" cy="152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 descr="Resultado de imagem para steam en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26" y="4042506"/>
            <a:ext cx="2728376" cy="21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Resultado de imagem para steam en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042507"/>
            <a:ext cx="1479874" cy="11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Agricultura promotora da civilização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9576" y="1600201"/>
            <a:ext cx="8808913" cy="4525963"/>
          </a:xfrm>
        </p:spPr>
        <p:txBody>
          <a:bodyPr>
            <a:normAutofit/>
          </a:bodyPr>
          <a:lstStyle/>
          <a:p>
            <a:r>
              <a:rPr lang="en-US" dirty="0" err="1"/>
              <a:t>Estratégias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densidade</a:t>
            </a:r>
            <a:r>
              <a:rPr lang="en-US" dirty="0"/>
              <a:t> </a:t>
            </a:r>
            <a:r>
              <a:rPr lang="en-US" dirty="0" err="1"/>
              <a:t>populacional</a:t>
            </a:r>
            <a:r>
              <a:rPr lang="en-US" dirty="0"/>
              <a:t>: </a:t>
            </a:r>
            <a:endParaRPr lang="pt-BR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Intensificação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Novos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meios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Exploração</a:t>
            </a:r>
            <a:r>
              <a:rPr lang="en-US" dirty="0" smtClean="0"/>
              <a:t>.</a:t>
            </a:r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967" y="6488668"/>
            <a:ext cx="210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Hémery</a:t>
            </a:r>
            <a:r>
              <a:rPr lang="en-US" dirty="0"/>
              <a:t> et al. (1993)</a:t>
            </a:r>
            <a:endParaRPr lang="pt-BR" dirty="0"/>
          </a:p>
        </p:txBody>
      </p:sp>
      <p:sp>
        <p:nvSpPr>
          <p:cNvPr id="6" name="AutoShape 4" descr="https://static.wixstatic.com/media/4f5f50_4f5caecc537c477fb46bba4ec23e4f13.jpg/v1/fill/w_532,h_328,al_c,lg_1,q_80/4f5f50_4f5caecc537c477fb46bba4ec23e4f13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https://static.wixstatic.com/media/4f5f50_4f5caecc537c477fb46bba4ec23e4f13.jpg/v1/fill/w_532,h_328,al_c,lg_1,q_80/4f5f50_4f5caecc537c477fb46bba4ec23e4f13.webp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0" name="Picture 8" descr="The three vessels of Columbu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90" y="3967312"/>
            <a:ext cx="3339128" cy="21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3717033"/>
            <a:ext cx="806153" cy="50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1" y="2220341"/>
            <a:ext cx="858045" cy="82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"/>
          <a:stretch/>
        </p:blipFill>
        <p:spPr bwMode="auto">
          <a:xfrm>
            <a:off x="1919536" y="764705"/>
            <a:ext cx="8208912" cy="566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6488668"/>
            <a:ext cx="4352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pt-BR" dirty="0" err="1">
                <a:latin typeface="+mn-lt"/>
              </a:rPr>
              <a:t>Giampietro</a:t>
            </a:r>
            <a:r>
              <a:rPr lang="en-US" altLang="pt-BR" dirty="0">
                <a:latin typeface="+mn-lt"/>
              </a:rPr>
              <a:t> et al. (2005), </a:t>
            </a:r>
            <a:r>
              <a:rPr lang="en-US" altLang="pt-BR" dirty="0" err="1">
                <a:latin typeface="+mn-lt"/>
              </a:rPr>
              <a:t>Meillassoux</a:t>
            </a:r>
            <a:r>
              <a:rPr lang="en-US" altLang="pt-BR" dirty="0">
                <a:latin typeface="+mn-lt"/>
              </a:rPr>
              <a:t> (1975)</a:t>
            </a:r>
          </a:p>
        </p:txBody>
      </p:sp>
      <p:sp>
        <p:nvSpPr>
          <p:cNvPr id="2" name="Retângulo 1"/>
          <p:cNvSpPr/>
          <p:nvPr/>
        </p:nvSpPr>
        <p:spPr>
          <a:xfrm>
            <a:off x="5015880" y="620688"/>
            <a:ext cx="26642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Imagem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470" y="1124744"/>
            <a:ext cx="77628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651944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/>
              <a:t>Romanelli</a:t>
            </a:r>
            <a:r>
              <a:rPr lang="en-US" sz="1600" dirty="0" smtClean="0"/>
              <a:t> (2009)</a:t>
            </a:r>
            <a:endParaRPr lang="en-US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008112"/>
          </a:xfrm>
        </p:spPr>
        <p:txBody>
          <a:bodyPr>
            <a:noAutofit/>
          </a:bodyPr>
          <a:lstStyle/>
          <a:p>
            <a:r>
              <a:rPr lang="pt-BR" sz="3600" b="1" dirty="0"/>
              <a:t>Convergência de Recursos Naturais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611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4872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3600" b="1" dirty="0"/>
              <a:t>Intensificação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/>
          </p:nvPr>
        </p:nvGraphicFramePr>
        <p:xfrm>
          <a:off x="1703513" y="1124744"/>
          <a:ext cx="5194301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Ag. Neolítica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Ag.</a:t>
                      </a:r>
                      <a:r>
                        <a:rPr lang="pt-BR" baseline="0" dirty="0" smtClean="0"/>
                        <a:t> Moderna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Tempo (h)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MJ/ha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MJ/ha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Mão-de-obra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Máquinas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Sementes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Diesel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NPK + defensivos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Irrigação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Secagem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Transporte e outros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Produtividade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1603 (2 t/ha)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4437 (5,4 t/ha)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Saída/Entrada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2,16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7104112" y="1268536"/>
            <a:ext cx="3600400" cy="4154663"/>
            <a:chOff x="107504" y="1621997"/>
            <a:chExt cx="4608512" cy="4721206"/>
          </a:xfrm>
        </p:grpSpPr>
        <p:pic>
          <p:nvPicPr>
            <p:cNvPr id="5" name="Imagem 4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" r="2992" b="27240"/>
            <a:stretch/>
          </p:blipFill>
          <p:spPr bwMode="auto">
            <a:xfrm>
              <a:off x="107504" y="2276872"/>
              <a:ext cx="4608512" cy="360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 rot="16200000">
              <a:off x="-1996420" y="3746227"/>
              <a:ext cx="4721206" cy="47274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/>
                <a:t>Eficiência nutricional N (Mg cereal/Mg N)  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0" y="6488668"/>
            <a:ext cx="360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Pimentel (1977), </a:t>
            </a:r>
            <a:r>
              <a:rPr lang="pt-BR" dirty="0" err="1"/>
              <a:t>Tilman</a:t>
            </a:r>
            <a:r>
              <a:rPr lang="pt-BR" dirty="0"/>
              <a:t> et al. (2002)</a:t>
            </a:r>
          </a:p>
        </p:txBody>
      </p:sp>
    </p:spTree>
    <p:extLst>
      <p:ext uri="{BB962C8B-B14F-4D97-AF65-F5344CB8AC3E}">
        <p14:creationId xmlns:p14="http://schemas.microsoft.com/office/powerpoint/2010/main" val="30428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5" name="Rectangle 577"/>
          <p:cNvSpPr>
            <a:spLocks noGrp="1" noRot="1" noChangeArrowheads="1"/>
          </p:cNvSpPr>
          <p:nvPr>
            <p:ph type="title"/>
          </p:nvPr>
        </p:nvSpPr>
        <p:spPr>
          <a:xfrm>
            <a:off x="1981201" y="176212"/>
            <a:ext cx="8385175" cy="43338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/>
              <a:t>Programação - 2022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5250"/>
              </p:ext>
            </p:extLst>
          </p:nvPr>
        </p:nvGraphicFramePr>
        <p:xfrm>
          <a:off x="1470665" y="571500"/>
          <a:ext cx="9406246" cy="628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7914">
                  <a:extLst>
                    <a:ext uri="{9D8B030D-6E8A-4147-A177-3AD203B41FA5}">
                      <a16:colId xmlns:a16="http://schemas.microsoft.com/office/drawing/2014/main" val="287097379"/>
                    </a:ext>
                  </a:extLst>
                </a:gridCol>
                <a:gridCol w="924453">
                  <a:extLst>
                    <a:ext uri="{9D8B030D-6E8A-4147-A177-3AD203B41FA5}">
                      <a16:colId xmlns:a16="http://schemas.microsoft.com/office/drawing/2014/main" val="236674251"/>
                    </a:ext>
                  </a:extLst>
                </a:gridCol>
                <a:gridCol w="6863879">
                  <a:extLst>
                    <a:ext uri="{9D8B030D-6E8A-4147-A177-3AD203B41FA5}">
                      <a16:colId xmlns:a16="http://schemas.microsoft.com/office/drawing/2014/main" val="42146976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Dia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Aula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Tema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91060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16/ago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Apresentação disciplina e dos projetos / Responder Questionário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3970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23/ago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Balanço Energético Nacional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560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30/ago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Conceitos sobre energia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902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06/set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Semana da Pátria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9945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13/set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Fluxos de materiais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7469350"/>
                  </a:ext>
                </a:extLst>
              </a:tr>
              <a:tr h="975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20/set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Diagrama sistêmico - Teoria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4806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27/set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Diagrama sistêmico - Apresentação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16472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04/out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Semana Luiz de Queiroz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1800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11/out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1a Prova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2266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18/out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Balanço energético de sistemas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1374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25/out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Seminários - Balanço energético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1068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01/nov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Acompanhamento dos trabalhos finais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3439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08/nov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Síntese de Emergia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4396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15/nov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Proclamação da República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4861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22/nov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Seminários - Emergia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0830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29/nov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Análise do ciclo de vida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4793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06/dez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Seminário - ACV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83715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13/dez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2a Prova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526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20/dez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Apresentação trabalhos finais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0679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2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Revolução Verde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2999657" y="1700808"/>
          <a:ext cx="6011545" cy="2839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Insumo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Aumento no consumo (%)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Período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7830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1961-2016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</a:t>
                      </a:r>
                      <a:r>
                        <a:rPr lang="pt-BR" sz="1800" baseline="-25000">
                          <a:effectLst/>
                        </a:rPr>
                        <a:t>2</a:t>
                      </a:r>
                      <a:r>
                        <a:rPr lang="pt-BR" sz="1800">
                          <a:effectLst/>
                        </a:rPr>
                        <a:t>O</a:t>
                      </a:r>
                      <a:r>
                        <a:rPr lang="pt-BR" sz="1800" baseline="-25000">
                          <a:effectLst/>
                        </a:rPr>
                        <a:t>5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3349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1961-2016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K</a:t>
                      </a:r>
                      <a:r>
                        <a:rPr lang="pt-BR" sz="1800" baseline="-25000">
                          <a:effectLst/>
                        </a:rPr>
                        <a:t>2</a:t>
                      </a:r>
                      <a:r>
                        <a:rPr lang="pt-BR" sz="1800">
                          <a:effectLst/>
                        </a:rPr>
                        <a:t>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7999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1961-2016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Inseticida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290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1990-2015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Herbicida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861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1990-2015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Fungicida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686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1990-2015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Tratores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994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1961-2006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Área agricultável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88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1961-2015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87489" y="1196753"/>
            <a:ext cx="9236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Tabela 1 – Consumo de insumos e aumento de produtividade desde a Revolução Verde no Brasil.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FAO (2018).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519446"/>
            <a:ext cx="920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 smtClean="0"/>
              <a:t>Romanelli</a:t>
            </a:r>
            <a:r>
              <a:rPr lang="pt-BR" sz="1600" dirty="0" smtClean="0"/>
              <a:t> (no prelo)</a:t>
            </a:r>
            <a:endParaRPr lang="pt-BR" sz="1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2999657" y="4581128"/>
          <a:ext cx="6072759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Cultura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Aumento na Produtividade (%)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Período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Milho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227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1961-2016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Arroz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222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1961-2016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Soja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158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1961-2016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Cana-de-açúcar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73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1961-2016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8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4367216" y="3150397"/>
            <a:ext cx="3709987" cy="2174081"/>
          </a:xfrm>
          <a:prstGeom prst="ellipse">
            <a:avLst/>
          </a:prstGeom>
          <a:solidFill>
            <a:srgbClr val="339966"/>
          </a:solidFill>
          <a:ln w="76200" algn="ctr">
            <a:solidFill>
              <a:srgbClr val="339966"/>
            </a:solidFill>
            <a:round/>
            <a:headEnd/>
            <a:tailEnd/>
          </a:ln>
        </p:spPr>
        <p:txBody>
          <a:bodyPr wrap="none" lIns="54000" tIns="54000" rIns="54000" bIns="54000" anchor="ctr"/>
          <a:lstStyle/>
          <a:p>
            <a:pPr algn="ctr"/>
            <a:endParaRPr kumimoji="1" lang="pt-BR" sz="1575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6142038" y="3680225"/>
            <a:ext cx="1935162" cy="1091803"/>
          </a:xfrm>
          <a:prstGeom prst="ellipse">
            <a:avLst/>
          </a:prstGeom>
          <a:solidFill>
            <a:schemeClr val="accent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lIns="54000" tIns="54000" rIns="54000" bIns="54000" anchor="ctr"/>
          <a:lstStyle/>
          <a:p>
            <a:endParaRPr lang="pt-BR" sz="1013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634015" y="3779047"/>
            <a:ext cx="1287262" cy="33988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54000" tIns="54000" rIns="54000" bIns="54000">
            <a:spAutoFit/>
          </a:bodyPr>
          <a:lstStyle/>
          <a:p>
            <a:pPr algn="ctr">
              <a:defRPr/>
            </a:pPr>
            <a:r>
              <a:rPr kumimoji="1" lang="pt-BR" sz="1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Eco</a:t>
            </a:r>
            <a:r>
              <a:rPr kumimoji="1" lang="pt-B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ssistema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767282" y="4056463"/>
            <a:ext cx="1027576" cy="33988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54000" tIns="54000" rIns="54000" bIns="54000">
            <a:spAutoFit/>
          </a:bodyPr>
          <a:lstStyle/>
          <a:p>
            <a:pPr algn="ctr">
              <a:defRPr/>
            </a:pPr>
            <a:r>
              <a:rPr kumimoji="1" lang="pt-BR" sz="1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Eco</a:t>
            </a:r>
            <a:r>
              <a:rPr kumimoji="1" lang="pt-BR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nomia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423320" y="2575773"/>
            <a:ext cx="4857750" cy="38605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lIns="54000" tIns="54000" rIns="54000" bIns="54000">
            <a:spAutoFit/>
          </a:bodyPr>
          <a:lstStyle/>
          <a:p>
            <a:pPr algn="ctr"/>
            <a:r>
              <a:rPr kumimoji="1" lang="pt-BR" b="1" dirty="0">
                <a:latin typeface="Arial" charset="0"/>
              </a:rPr>
              <a:t>Fluxos de materiais e de energia</a:t>
            </a:r>
          </a:p>
        </p:txBody>
      </p:sp>
      <p:cxnSp>
        <p:nvCxnSpPr>
          <p:cNvPr id="31751" name="AutoShape 7"/>
          <p:cNvCxnSpPr>
            <a:cxnSpLocks noChangeShapeType="1"/>
          </p:cNvCxnSpPr>
          <p:nvPr/>
        </p:nvCxnSpPr>
        <p:spPr bwMode="auto">
          <a:xfrm>
            <a:off x="7635875" y="3487343"/>
            <a:ext cx="236538" cy="37147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1752" name="AutoShape 8"/>
          <p:cNvCxnSpPr>
            <a:cxnSpLocks noChangeShapeType="1"/>
          </p:cNvCxnSpPr>
          <p:nvPr/>
        </p:nvCxnSpPr>
        <p:spPr bwMode="auto">
          <a:xfrm>
            <a:off x="6229350" y="3188496"/>
            <a:ext cx="914400" cy="529829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1753" name="AutoShape 9"/>
          <p:cNvCxnSpPr>
            <a:cxnSpLocks noChangeShapeType="1"/>
          </p:cNvCxnSpPr>
          <p:nvPr/>
        </p:nvCxnSpPr>
        <p:spPr bwMode="auto">
          <a:xfrm>
            <a:off x="4922838" y="3477818"/>
            <a:ext cx="1593850" cy="37147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1754" name="AutoShape 10"/>
          <p:cNvCxnSpPr>
            <a:cxnSpLocks noChangeShapeType="1"/>
          </p:cNvCxnSpPr>
          <p:nvPr/>
        </p:nvCxnSpPr>
        <p:spPr bwMode="auto">
          <a:xfrm>
            <a:off x="4360866" y="4196957"/>
            <a:ext cx="1900237" cy="2976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1755" name="AutoShape 11"/>
          <p:cNvCxnSpPr>
            <a:cxnSpLocks noChangeShapeType="1"/>
          </p:cNvCxnSpPr>
          <p:nvPr/>
        </p:nvCxnSpPr>
        <p:spPr bwMode="auto">
          <a:xfrm flipV="1">
            <a:off x="4948239" y="4602960"/>
            <a:ext cx="1593850" cy="394097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1756" name="AutoShape 12"/>
          <p:cNvCxnSpPr>
            <a:cxnSpLocks noChangeShapeType="1"/>
          </p:cNvCxnSpPr>
          <p:nvPr/>
        </p:nvCxnSpPr>
        <p:spPr bwMode="auto">
          <a:xfrm flipV="1">
            <a:off x="6242050" y="4724400"/>
            <a:ext cx="914400" cy="55245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1757" name="AutoShape 13"/>
          <p:cNvCxnSpPr>
            <a:cxnSpLocks noChangeShapeType="1"/>
          </p:cNvCxnSpPr>
          <p:nvPr/>
        </p:nvCxnSpPr>
        <p:spPr bwMode="auto">
          <a:xfrm flipV="1">
            <a:off x="7546975" y="4622010"/>
            <a:ext cx="236538" cy="394097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961316" y="3923112"/>
            <a:ext cx="2401887" cy="66305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lIns="54000" tIns="54000" rIns="54000" bIns="54000">
            <a:spAutoFit/>
          </a:bodyPr>
          <a:lstStyle/>
          <a:p>
            <a:pPr algn="ctr"/>
            <a:r>
              <a:rPr kumimoji="1" lang="pt-BR" b="1" dirty="0">
                <a:latin typeface="Arial" charset="0"/>
              </a:rPr>
              <a:t>Convergência de recursos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65244" y="4938423"/>
            <a:ext cx="3079750" cy="38605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lIns="54000" tIns="54000" rIns="54000" bIns="54000">
            <a:spAutoFit/>
          </a:bodyPr>
          <a:lstStyle/>
          <a:p>
            <a:pPr algn="ctr"/>
            <a:r>
              <a:rPr kumimoji="1" lang="pt-BR" b="1" i="1" dirty="0">
                <a:latin typeface="Arial" charset="0"/>
              </a:rPr>
              <a:t>f</a:t>
            </a:r>
            <a:r>
              <a:rPr kumimoji="1" lang="pt-BR" b="1" dirty="0">
                <a:latin typeface="Arial" charset="0"/>
              </a:rPr>
              <a:t>(Material,Energia)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703513" y="2132856"/>
            <a:ext cx="9001000" cy="38605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square" lIns="54000" tIns="54000" rIns="54000" bIns="54000">
            <a:spAutoFit/>
          </a:bodyPr>
          <a:lstStyle/>
          <a:p>
            <a:pPr algn="ctr"/>
            <a:r>
              <a:rPr kumimoji="1" lang="pt-BR" b="1" dirty="0">
                <a:latin typeface="Arial" charset="0"/>
              </a:rPr>
              <a:t>Os sistemas de produção são unidades de transformação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002723" y="548681"/>
            <a:ext cx="6265039" cy="478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defRPr sz="33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Economia e Recursos Naturais</a:t>
            </a:r>
          </a:p>
        </p:txBody>
      </p:sp>
    </p:spTree>
    <p:extLst>
      <p:ext uri="{BB962C8B-B14F-4D97-AF65-F5344CB8AC3E}">
        <p14:creationId xmlns:p14="http://schemas.microsoft.com/office/powerpoint/2010/main" val="333756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3078017" y="3150397"/>
            <a:ext cx="3709987" cy="2174081"/>
          </a:xfrm>
          <a:prstGeom prst="ellipse">
            <a:avLst/>
          </a:prstGeom>
          <a:solidFill>
            <a:srgbClr val="339966"/>
          </a:solidFill>
          <a:ln w="76200" algn="ctr">
            <a:solidFill>
              <a:srgbClr val="339966"/>
            </a:solidFill>
            <a:round/>
            <a:headEnd/>
            <a:tailEnd/>
          </a:ln>
        </p:spPr>
        <p:txBody>
          <a:bodyPr wrap="none" lIns="54000" tIns="54000" rIns="54000" bIns="54000" anchor="ctr"/>
          <a:lstStyle/>
          <a:p>
            <a:pPr algn="ctr"/>
            <a:endParaRPr kumimoji="1" lang="pt-BR" sz="1575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4852839" y="3680225"/>
            <a:ext cx="1935162" cy="1091803"/>
          </a:xfrm>
          <a:prstGeom prst="ellipse">
            <a:avLst/>
          </a:prstGeom>
          <a:solidFill>
            <a:schemeClr val="accent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lIns="54000" tIns="54000" rIns="54000" bIns="54000" anchor="ctr"/>
          <a:lstStyle/>
          <a:p>
            <a:endParaRPr lang="pt-BR" sz="1013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344816" y="3779047"/>
            <a:ext cx="1287262" cy="33988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54000" tIns="54000" rIns="54000" bIns="54000">
            <a:spAutoFit/>
          </a:bodyPr>
          <a:lstStyle/>
          <a:p>
            <a:pPr algn="ctr">
              <a:defRPr/>
            </a:pPr>
            <a:r>
              <a:rPr kumimoji="1" lang="pt-BR" sz="1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Eco</a:t>
            </a:r>
            <a:r>
              <a:rPr kumimoji="1" lang="pt-B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ssistema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478083" y="4056463"/>
            <a:ext cx="1027576" cy="33988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54000" tIns="54000" rIns="54000" bIns="54000">
            <a:spAutoFit/>
          </a:bodyPr>
          <a:lstStyle/>
          <a:p>
            <a:pPr algn="ctr">
              <a:defRPr/>
            </a:pPr>
            <a:r>
              <a:rPr kumimoji="1" lang="pt-BR" sz="1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Eco</a:t>
            </a:r>
            <a:r>
              <a:rPr kumimoji="1" lang="pt-B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nomia</a:t>
            </a:r>
          </a:p>
        </p:txBody>
      </p:sp>
      <p:cxnSp>
        <p:nvCxnSpPr>
          <p:cNvPr id="31751" name="AutoShape 7"/>
          <p:cNvCxnSpPr>
            <a:cxnSpLocks noChangeShapeType="1"/>
          </p:cNvCxnSpPr>
          <p:nvPr/>
        </p:nvCxnSpPr>
        <p:spPr bwMode="auto">
          <a:xfrm>
            <a:off x="6346676" y="3487343"/>
            <a:ext cx="236538" cy="37147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2" name="AutoShape 8"/>
          <p:cNvCxnSpPr>
            <a:cxnSpLocks noChangeShapeType="1"/>
          </p:cNvCxnSpPr>
          <p:nvPr/>
        </p:nvCxnSpPr>
        <p:spPr bwMode="auto">
          <a:xfrm>
            <a:off x="4940151" y="3188496"/>
            <a:ext cx="914400" cy="529829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AutoShape 9"/>
          <p:cNvCxnSpPr>
            <a:cxnSpLocks noChangeShapeType="1"/>
          </p:cNvCxnSpPr>
          <p:nvPr/>
        </p:nvCxnSpPr>
        <p:spPr bwMode="auto">
          <a:xfrm>
            <a:off x="3633639" y="3477818"/>
            <a:ext cx="1593850" cy="37147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AutoShape 10"/>
          <p:cNvCxnSpPr>
            <a:cxnSpLocks noChangeShapeType="1"/>
          </p:cNvCxnSpPr>
          <p:nvPr/>
        </p:nvCxnSpPr>
        <p:spPr bwMode="auto">
          <a:xfrm>
            <a:off x="3071667" y="4196957"/>
            <a:ext cx="1900237" cy="2976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5" name="AutoShape 11"/>
          <p:cNvCxnSpPr>
            <a:cxnSpLocks noChangeShapeType="1"/>
          </p:cNvCxnSpPr>
          <p:nvPr/>
        </p:nvCxnSpPr>
        <p:spPr bwMode="auto">
          <a:xfrm flipV="1">
            <a:off x="3659040" y="4602960"/>
            <a:ext cx="1593850" cy="394097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6" name="AutoShape 12"/>
          <p:cNvCxnSpPr>
            <a:cxnSpLocks noChangeShapeType="1"/>
          </p:cNvCxnSpPr>
          <p:nvPr/>
        </p:nvCxnSpPr>
        <p:spPr bwMode="auto">
          <a:xfrm flipV="1">
            <a:off x="4952851" y="4724400"/>
            <a:ext cx="914400" cy="55245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AutoShape 13"/>
          <p:cNvCxnSpPr>
            <a:cxnSpLocks noChangeShapeType="1"/>
          </p:cNvCxnSpPr>
          <p:nvPr/>
        </p:nvCxnSpPr>
        <p:spPr bwMode="auto">
          <a:xfrm flipV="1">
            <a:off x="6257776" y="4622010"/>
            <a:ext cx="236538" cy="394097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788002" y="3429002"/>
            <a:ext cx="4060526" cy="149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kumimoji="1" lang="pt-BR" b="1" dirty="0">
                <a:solidFill>
                  <a:srgbClr val="FF0000"/>
                </a:solidFill>
                <a:latin typeface="Arial" charset="0"/>
              </a:rPr>
              <a:t>Convergência de recursos com baixa entropia</a:t>
            </a:r>
          </a:p>
          <a:p>
            <a:pPr algn="ctr"/>
            <a:endParaRPr kumimoji="1" lang="pt-BR" b="1" dirty="0">
              <a:latin typeface="Arial" charset="0"/>
            </a:endParaRPr>
          </a:p>
          <a:p>
            <a:pPr algn="ctr"/>
            <a:r>
              <a:rPr kumimoji="1" lang="pt-BR" b="1" dirty="0">
                <a:latin typeface="Arial" charset="0"/>
              </a:rPr>
              <a:t>Resíduos </a:t>
            </a:r>
          </a:p>
          <a:p>
            <a:pPr algn="ctr"/>
            <a:r>
              <a:rPr kumimoji="1" lang="pt-BR" b="1" dirty="0">
                <a:latin typeface="Arial" charset="0"/>
              </a:rPr>
              <a:t>(alta entropia)</a:t>
            </a:r>
          </a:p>
        </p:txBody>
      </p:sp>
      <p:cxnSp>
        <p:nvCxnSpPr>
          <p:cNvPr id="16" name="AutoShape 11"/>
          <p:cNvCxnSpPr>
            <a:cxnSpLocks noChangeShapeType="1"/>
          </p:cNvCxnSpPr>
          <p:nvPr/>
        </p:nvCxnSpPr>
        <p:spPr bwMode="auto">
          <a:xfrm flipH="1">
            <a:off x="3929955" y="4435527"/>
            <a:ext cx="1092870" cy="18160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9"/>
          <p:cNvCxnSpPr>
            <a:cxnSpLocks noChangeShapeType="1"/>
          </p:cNvCxnSpPr>
          <p:nvPr/>
        </p:nvCxnSpPr>
        <p:spPr bwMode="auto">
          <a:xfrm flipH="1" flipV="1">
            <a:off x="4606131" y="3342772"/>
            <a:ext cx="776734" cy="46427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7"/>
          <p:cNvCxnSpPr>
            <a:cxnSpLocks noChangeShapeType="1"/>
          </p:cNvCxnSpPr>
          <p:nvPr/>
        </p:nvCxnSpPr>
        <p:spPr bwMode="auto">
          <a:xfrm flipH="1" flipV="1">
            <a:off x="5886922" y="3320991"/>
            <a:ext cx="370854" cy="45805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2"/>
          <p:cNvCxnSpPr>
            <a:cxnSpLocks noChangeShapeType="1"/>
          </p:cNvCxnSpPr>
          <p:nvPr/>
        </p:nvCxnSpPr>
        <p:spPr bwMode="auto">
          <a:xfrm flipH="1">
            <a:off x="4686523" y="4714841"/>
            <a:ext cx="768350" cy="44235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3"/>
          <p:cNvCxnSpPr>
            <a:cxnSpLocks noChangeShapeType="1"/>
          </p:cNvCxnSpPr>
          <p:nvPr/>
        </p:nvCxnSpPr>
        <p:spPr bwMode="auto">
          <a:xfrm flipH="1">
            <a:off x="5886924" y="4725423"/>
            <a:ext cx="248319" cy="485776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02723" y="548681"/>
            <a:ext cx="6265039" cy="478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defRPr sz="33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Economia e Recursos Naturais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762250" y="2515791"/>
            <a:ext cx="4857750" cy="38605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lIns="54000" tIns="54000" rIns="54000" bIns="54000">
            <a:spAutoFit/>
          </a:bodyPr>
          <a:lstStyle/>
          <a:p>
            <a:pPr algn="ctr"/>
            <a:r>
              <a:rPr kumimoji="1" lang="pt-BR" b="1" dirty="0">
                <a:latin typeface="Arial" charset="0"/>
              </a:rPr>
              <a:t>Fluxos de materiais e de energia</a:t>
            </a:r>
          </a:p>
        </p:txBody>
      </p:sp>
    </p:spTree>
    <p:extLst>
      <p:ext uri="{BB962C8B-B14F-4D97-AF65-F5344CB8AC3E}">
        <p14:creationId xmlns:p14="http://schemas.microsoft.com/office/powerpoint/2010/main" val="52534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524000" y="2877742"/>
            <a:ext cx="9144000" cy="1102519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chemeClr val="accent2">
                    <a:lumMod val="50000"/>
                  </a:schemeClr>
                </a:solidFill>
              </a:rPr>
              <a:t>Monitoramento de sistemas de produção</a:t>
            </a:r>
          </a:p>
        </p:txBody>
      </p:sp>
    </p:spTree>
    <p:extLst>
      <p:ext uri="{BB962C8B-B14F-4D97-AF65-F5344CB8AC3E}">
        <p14:creationId xmlns:p14="http://schemas.microsoft.com/office/powerpoint/2010/main" val="19696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9791" y="689369"/>
            <a:ext cx="7212418" cy="36528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O que </a:t>
            </a:r>
            <a:r>
              <a:rPr lang="en-US" sz="2800" dirty="0" err="1">
                <a:solidFill>
                  <a:srgbClr val="0070C0"/>
                </a:solidFill>
              </a:rPr>
              <a:t>está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incorporado</a:t>
            </a:r>
            <a:r>
              <a:rPr lang="en-US" sz="2800" dirty="0">
                <a:solidFill>
                  <a:srgbClr val="0070C0"/>
                </a:solidFill>
              </a:rPr>
              <a:t> em 1 </a:t>
            </a:r>
            <a:r>
              <a:rPr lang="en-US" sz="2800" dirty="0" err="1">
                <a:solidFill>
                  <a:srgbClr val="0070C0"/>
                </a:solidFill>
              </a:rPr>
              <a:t>tonelada</a:t>
            </a:r>
            <a:r>
              <a:rPr lang="en-US" sz="2800" dirty="0">
                <a:solidFill>
                  <a:srgbClr val="0070C0"/>
                </a:solidFill>
              </a:rPr>
              <a:t> de </a:t>
            </a:r>
            <a:r>
              <a:rPr lang="en-US" sz="2800" dirty="0" err="1">
                <a:solidFill>
                  <a:srgbClr val="0070C0"/>
                </a:solidFill>
              </a:rPr>
              <a:t>soja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60" y="1593668"/>
            <a:ext cx="9688679" cy="444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3063" y="6532734"/>
            <a:ext cx="9054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 smtClean="0"/>
              <a:t>Romanelli</a:t>
            </a:r>
            <a:r>
              <a:rPr lang="pt-BR" sz="1600" dirty="0" smtClean="0"/>
              <a:t> et al. (2012)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475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568952" cy="994122"/>
          </a:xfrm>
        </p:spPr>
        <p:txBody>
          <a:bodyPr>
            <a:noAutofit/>
          </a:bodyPr>
          <a:lstStyle/>
          <a:p>
            <a:r>
              <a:rPr lang="en-US" sz="3600" b="1" dirty="0" err="1"/>
              <a:t>Comparação</a:t>
            </a:r>
            <a:r>
              <a:rPr lang="en-US" sz="3600" b="1" dirty="0"/>
              <a:t> - </a:t>
            </a:r>
            <a:r>
              <a:rPr lang="en-US" sz="3600" b="1" dirty="0" err="1"/>
              <a:t>Amiláceas</a:t>
            </a:r>
            <a:endParaRPr lang="pt-BR" sz="36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Veiga et al. (2015)</a:t>
            </a:r>
            <a:endParaRPr lang="pt-BR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64" y="1268760"/>
            <a:ext cx="791223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410414" y="5661248"/>
            <a:ext cx="909722" cy="350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706558" y="5671224"/>
            <a:ext cx="909722" cy="350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06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Eficiência de campo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628800"/>
            <a:ext cx="8521561" cy="384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e 4"/>
          <p:cNvSpPr/>
          <p:nvPr/>
        </p:nvSpPr>
        <p:spPr>
          <a:xfrm>
            <a:off x="5040497" y="292494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08849" y="2492896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528330" y="1630542"/>
            <a:ext cx="1868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Melhor cenário</a:t>
            </a:r>
          </a:p>
          <a:p>
            <a:r>
              <a:rPr lang="pt-BR" dirty="0"/>
              <a:t>Eficiência Máxima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352865" y="2987661"/>
            <a:ext cx="1834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Pior Cenário</a:t>
            </a:r>
          </a:p>
          <a:p>
            <a:r>
              <a:rPr lang="pt-BR" dirty="0"/>
              <a:t>Eficiência Mínima</a:t>
            </a:r>
          </a:p>
        </p:txBody>
      </p:sp>
      <p:cxnSp>
        <p:nvCxnSpPr>
          <p:cNvPr id="10" name="Conector de seta reta 9"/>
          <p:cNvCxnSpPr>
            <a:stCxn id="6" idx="2"/>
          </p:cNvCxnSpPr>
          <p:nvPr/>
        </p:nvCxnSpPr>
        <p:spPr>
          <a:xfrm>
            <a:off x="4462367" y="2276872"/>
            <a:ext cx="57813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9" idx="0"/>
          </p:cNvCxnSpPr>
          <p:nvPr/>
        </p:nvCxnSpPr>
        <p:spPr>
          <a:xfrm flipH="1" flipV="1">
            <a:off x="8352870" y="2636912"/>
            <a:ext cx="917458" cy="3507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3063" y="6532734"/>
            <a:ext cx="9054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Franco </a:t>
            </a:r>
            <a:r>
              <a:rPr lang="pt-BR" sz="1600" dirty="0" smtClean="0"/>
              <a:t>Junior et al. (2014)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991545" y="5570076"/>
            <a:ext cx="898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Figura baseada em dados da Tabela 7 - </a:t>
            </a:r>
            <a:r>
              <a:rPr lang="en-US" sz="1400" dirty="0"/>
              <a:t>Energy demand for citrus production under field efficiency scenarios for mechanized operations.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868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58" y="1207582"/>
            <a:ext cx="6226279" cy="495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0600" y="651051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 smtClean="0"/>
              <a:t>Spekken</a:t>
            </a:r>
            <a:r>
              <a:rPr lang="pt-BR" sz="1600" dirty="0" smtClean="0"/>
              <a:t> et al.  </a:t>
            </a:r>
            <a:r>
              <a:rPr lang="pt-BR" sz="1600" dirty="0"/>
              <a:t>(</a:t>
            </a:r>
            <a:r>
              <a:rPr lang="pt-BR" sz="1600" dirty="0" smtClean="0"/>
              <a:t>2015)</a:t>
            </a:r>
            <a:endParaRPr lang="pt-BR" sz="16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Planejamento de Percurso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287688" y="1939154"/>
            <a:ext cx="4752528" cy="3146031"/>
            <a:chOff x="-4197349" y="1207581"/>
            <a:chExt cx="3733800" cy="2241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96142" y="1648479"/>
              <a:ext cx="727626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64610" y="2067579"/>
              <a:ext cx="685800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68516" y="1677054"/>
              <a:ext cx="2228850" cy="177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97349" y="1207581"/>
              <a:ext cx="373380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91290" y="1437486"/>
              <a:ext cx="32480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35" y="1441884"/>
            <a:ext cx="8399306" cy="479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3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30" y="1052737"/>
            <a:ext cx="8430943" cy="525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Tratores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519446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Mantoam</a:t>
            </a:r>
            <a:r>
              <a:rPr lang="en-US" sz="1600" dirty="0" smtClean="0"/>
              <a:t> et al. (2016)</a:t>
            </a:r>
            <a:endParaRPr lang="pt-B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24242" y="3575701"/>
            <a:ext cx="59520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Energia incorporada (MJ kg</a:t>
            </a:r>
            <a:r>
              <a:rPr lang="pt-BR" baseline="30000" dirty="0"/>
              <a:t>-1</a:t>
            </a:r>
            <a:r>
              <a:rPr lang="pt-BR" dirty="0"/>
              <a:t>) = - 0,0057 * Massa (kg) + 129,27</a:t>
            </a:r>
          </a:p>
        </p:txBody>
      </p:sp>
    </p:spTree>
    <p:extLst>
      <p:ext uri="{BB962C8B-B14F-4D97-AF65-F5344CB8AC3E}">
        <p14:creationId xmlns:p14="http://schemas.microsoft.com/office/powerpoint/2010/main" val="33610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27" y="1205716"/>
            <a:ext cx="8359275" cy="19646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389" y="3670664"/>
            <a:ext cx="7964054" cy="199536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6126" y="6478432"/>
            <a:ext cx="259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Veiga &amp; </a:t>
            </a:r>
            <a:r>
              <a:rPr lang="pt-BR" dirty="0" err="1" smtClean="0"/>
              <a:t>Romanelli</a:t>
            </a:r>
            <a:r>
              <a:rPr lang="pt-BR" dirty="0" smtClean="0"/>
              <a:t> (2020)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870579" y="1411890"/>
            <a:ext cx="7620000" cy="4525962"/>
          </a:xfrm>
        </p:spPr>
        <p:txBody>
          <a:bodyPr/>
          <a:lstStyle/>
          <a:p>
            <a:pPr marL="173038" indent="-173038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 smtClean="0"/>
              <a:t>Aulas às 3as – </a:t>
            </a:r>
            <a:r>
              <a:rPr lang="pt-BR" sz="2400" dirty="0" smtClean="0"/>
              <a:t>10:00 </a:t>
            </a:r>
            <a:endParaRPr lang="pt-BR" sz="2400" dirty="0"/>
          </a:p>
          <a:p>
            <a:pPr marL="173038" indent="-173038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/>
              <a:t>Presença ≥ </a:t>
            </a:r>
            <a:r>
              <a:rPr lang="pt-BR" sz="2400" dirty="0" smtClean="0"/>
              <a:t>70%;</a:t>
            </a:r>
          </a:p>
          <a:p>
            <a:pPr marL="173038" indent="-173038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 smtClean="0"/>
              <a:t>Média Final: 30% P1, 30% P1, 30% Trabalho Final e 10% Atividades (apresentações)</a:t>
            </a:r>
            <a:endParaRPr lang="pt-BR" sz="2400" dirty="0"/>
          </a:p>
          <a:p>
            <a:pPr marL="173038" indent="-173038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endParaRPr lang="pt-BR" sz="2400" dirty="0" smtClean="0"/>
          </a:p>
          <a:p>
            <a:pPr marL="173038" indent="-173038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endParaRPr lang="pt-BR" sz="2400" dirty="0"/>
          </a:p>
          <a:p>
            <a:pPr marL="173038" indent="-173038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/>
              <a:t>material disponibilizado no STOA/e-disciplinas.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1" y="244476"/>
            <a:ext cx="8385175" cy="746125"/>
          </a:xfrm>
          <a:noFill/>
          <a:ln/>
        </p:spPr>
        <p:txBody>
          <a:bodyPr/>
          <a:lstStyle/>
          <a:p>
            <a:pPr algn="ctr"/>
            <a:r>
              <a:rPr lang="en-US" sz="3600" dirty="0" err="1"/>
              <a:t>Normas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66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6"/>
            <a:ext cx="8385175" cy="881063"/>
          </a:xfrm>
        </p:spPr>
        <p:txBody>
          <a:bodyPr/>
          <a:lstStyle/>
          <a:p>
            <a:pPr algn="ctr"/>
            <a:r>
              <a:rPr lang="pt-BR" sz="3600" dirty="0"/>
              <a:t>Seminário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51128" y="1285860"/>
            <a:ext cx="9949218" cy="557214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/>
              <a:t>Apresentação trabalho científico sobre um dos seguintes temas tratados </a:t>
            </a:r>
            <a:r>
              <a:rPr lang="pt-BR" sz="2400" dirty="0" smtClean="0"/>
              <a:t>nas </a:t>
            </a:r>
            <a:r>
              <a:rPr lang="pt-BR" sz="2400" dirty="0"/>
              <a:t>aulas, </a:t>
            </a:r>
            <a:r>
              <a:rPr lang="pt-BR" sz="2400" dirty="0" smtClean="0"/>
              <a:t>sempre na semana após a aula. </a:t>
            </a:r>
          </a:p>
          <a:p>
            <a:pPr lvl="1"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FF"/>
                </a:solidFill>
              </a:rPr>
              <a:t>Análises de energia</a:t>
            </a:r>
          </a:p>
          <a:p>
            <a:pPr lvl="1"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FF"/>
                </a:solidFill>
              </a:rPr>
              <a:t>Emergia</a:t>
            </a:r>
          </a:p>
          <a:p>
            <a:pPr lvl="1"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FF"/>
                </a:solidFill>
              </a:rPr>
              <a:t>Análise de Ciclo de Vida</a:t>
            </a:r>
            <a:endParaRPr lang="pt-BR" dirty="0">
              <a:solidFill>
                <a:srgbClr val="0000FF"/>
              </a:solidFill>
            </a:endParaRPr>
          </a:p>
          <a:p>
            <a:pPr lvl="1"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pt-BR" dirty="0">
              <a:solidFill>
                <a:srgbClr val="0000FF"/>
              </a:solidFill>
            </a:endParaRPr>
          </a:p>
          <a:p>
            <a:pPr marL="457200" lvl="1" indent="0" algn="just">
              <a:buClr>
                <a:srgbClr val="0000FF"/>
              </a:buClr>
              <a:buNone/>
            </a:pPr>
            <a:r>
              <a:rPr lang="pt-BR" dirty="0" smtClean="0"/>
              <a:t>Deverão enviar o arquivo do artigo até a 6ª anterior ao seminário.</a:t>
            </a:r>
          </a:p>
        </p:txBody>
      </p:sp>
    </p:spTree>
    <p:extLst>
      <p:ext uri="{BB962C8B-B14F-4D97-AF65-F5344CB8AC3E}">
        <p14:creationId xmlns:p14="http://schemas.microsoft.com/office/powerpoint/2010/main" val="21360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33303" y="2420939"/>
            <a:ext cx="8355285" cy="1584324"/>
          </a:xfrm>
        </p:spPr>
        <p:txBody>
          <a:bodyPr>
            <a:normAutofit/>
          </a:bodyPr>
          <a:lstStyle/>
          <a:p>
            <a:r>
              <a:rPr lang="pt-BR" sz="3200" b="1" dirty="0"/>
              <a:t>LEB </a:t>
            </a:r>
            <a:r>
              <a:rPr lang="pt-BR" sz="3200" b="1" dirty="0" smtClean="0"/>
              <a:t>0490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 smtClean="0"/>
              <a:t>Energia e a Humanidade</a:t>
            </a:r>
            <a:endParaRPr lang="pt-BR" sz="3200" b="1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4149725"/>
            <a:ext cx="5329238" cy="1752600"/>
          </a:xfrm>
        </p:spPr>
        <p:txBody>
          <a:bodyPr>
            <a:normAutofit lnSpcReduction="10000"/>
          </a:bodyPr>
          <a:lstStyle/>
          <a:p>
            <a:pPr algn="r"/>
            <a:endParaRPr lang="pt-BR" b="1" dirty="0"/>
          </a:p>
          <a:p>
            <a:pPr algn="r"/>
            <a:endParaRPr lang="pt-BR" b="1" dirty="0" smtClean="0"/>
          </a:p>
          <a:p>
            <a:pPr algn="r"/>
            <a:r>
              <a:rPr lang="pt-BR" b="1" dirty="0" smtClean="0"/>
              <a:t>Prof</a:t>
            </a:r>
            <a:r>
              <a:rPr lang="pt-BR" b="1" dirty="0"/>
              <a:t>. Thiago L. Romanelli</a:t>
            </a:r>
          </a:p>
          <a:p>
            <a:pPr algn="r"/>
            <a:r>
              <a:rPr lang="pt-BR" b="1" dirty="0">
                <a:hlinkClick r:id="rId2"/>
              </a:rPr>
              <a:t>romanelli@usp.br</a:t>
            </a:r>
            <a:r>
              <a:rPr lang="pt-BR" b="1" dirty="0"/>
              <a:t> </a:t>
            </a:r>
          </a:p>
        </p:txBody>
      </p:sp>
      <p:pic>
        <p:nvPicPr>
          <p:cNvPr id="54278" name="Picture 15" descr="brasao-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925" y="44451"/>
            <a:ext cx="13716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9" descr="esa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5463" y="115888"/>
            <a:ext cx="1073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Text Box 14"/>
          <p:cNvSpPr txBox="1">
            <a:spLocks noChangeArrowheads="1"/>
          </p:cNvSpPr>
          <p:nvPr/>
        </p:nvSpPr>
        <p:spPr bwMode="auto">
          <a:xfrm>
            <a:off x="2927350" y="260351"/>
            <a:ext cx="6553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pt-BR" sz="2000" b="1" dirty="0"/>
              <a:t>Universidade de São Paulo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pt-BR" sz="2000" b="1" dirty="0"/>
              <a:t>Escola Superior de Agricultura “Luiz de Queiroz”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pt-BR" sz="2000" b="1" dirty="0"/>
              <a:t>Departamento de Engenharia de </a:t>
            </a:r>
            <a:r>
              <a:rPr kumimoji="1" lang="pt-BR" sz="2000" b="1" dirty="0" err="1"/>
              <a:t>Biossistemas</a:t>
            </a:r>
            <a:endParaRPr kumimoji="1"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074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447928" y="1700809"/>
            <a:ext cx="5259056" cy="3266981"/>
            <a:chOff x="3707904" y="4009975"/>
            <a:chExt cx="5259056" cy="3266981"/>
          </a:xfrm>
        </p:grpSpPr>
        <p:grpSp>
          <p:nvGrpSpPr>
            <p:cNvPr id="31" name="Grupo 30"/>
            <p:cNvGrpSpPr/>
            <p:nvPr/>
          </p:nvGrpSpPr>
          <p:grpSpPr>
            <a:xfrm>
              <a:off x="3707904" y="4009975"/>
              <a:ext cx="4913312" cy="3019425"/>
              <a:chOff x="4195192" y="1815346"/>
              <a:chExt cx="4913312" cy="3019425"/>
            </a:xfrm>
          </p:grpSpPr>
          <p:pic>
            <p:nvPicPr>
              <p:cNvPr id="3074" name="Picture 2" descr="http://pubs.sciepub.com/education/1/3/2/image/fig2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09" t="13074" r="23676" b="12779"/>
              <a:stretch/>
            </p:blipFill>
            <p:spPr bwMode="auto">
              <a:xfrm>
                <a:off x="4195192" y="1844824"/>
                <a:ext cx="4205067" cy="2989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1656" y="1815346"/>
                <a:ext cx="390525" cy="3019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803704" y="2564904"/>
                <a:ext cx="304800" cy="1724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CaixaDeTexto 7"/>
            <p:cNvSpPr txBox="1"/>
            <p:nvPr/>
          </p:nvSpPr>
          <p:spPr>
            <a:xfrm>
              <a:off x="7196513" y="6372839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/>
                <a:t>Coal</a:t>
              </a:r>
              <a:endParaRPr lang="pt-BR" sz="14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124505" y="6680616"/>
              <a:ext cx="699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/>
                <a:t>Biofuel</a:t>
              </a:r>
              <a:endParaRPr lang="pt-BR" sz="1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268521" y="5744512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/>
                <a:t>Oil</a:t>
              </a:r>
              <a:endParaRPr lang="pt-BR" sz="14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196513" y="5312464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NG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181056" y="4831541"/>
              <a:ext cx="625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/>
                <a:t>Hydro</a:t>
              </a:r>
              <a:endParaRPr lang="pt-BR" sz="14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109048" y="4471501"/>
              <a:ext cx="750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Nuclear</a:t>
              </a:r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8081718" y="6953791"/>
              <a:ext cx="88524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Presente</a:t>
              </a:r>
            </a:p>
          </p:txBody>
        </p:sp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85317" y="54923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Contexto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96951" y="6529764"/>
            <a:ext cx="331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Vlachogianni</a:t>
            </a:r>
            <a:r>
              <a:rPr lang="pt-BR" dirty="0"/>
              <a:t> e </a:t>
            </a:r>
            <a:r>
              <a:rPr lang="pt-BR" dirty="0" err="1"/>
              <a:t>Valavanidis</a:t>
            </a:r>
            <a:r>
              <a:rPr lang="pt-BR" dirty="0"/>
              <a:t> (2013)</a:t>
            </a:r>
          </a:p>
        </p:txBody>
      </p:sp>
      <p:sp>
        <p:nvSpPr>
          <p:cNvPr id="9" name="Elipse 8"/>
          <p:cNvSpPr/>
          <p:nvPr/>
        </p:nvSpPr>
        <p:spPr>
          <a:xfrm>
            <a:off x="2035084" y="548680"/>
            <a:ext cx="1681999" cy="158236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Fonte de energia</a:t>
            </a:r>
          </a:p>
        </p:txBody>
      </p:sp>
      <p:sp>
        <p:nvSpPr>
          <p:cNvPr id="10" name="Fluxograma: Atraso 9"/>
          <p:cNvSpPr/>
          <p:nvPr/>
        </p:nvSpPr>
        <p:spPr>
          <a:xfrm>
            <a:off x="2268137" y="1862595"/>
            <a:ext cx="1595616" cy="1041118"/>
          </a:xfrm>
          <a:prstGeom prst="flowChartDelay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Reino Vegetal</a:t>
            </a:r>
          </a:p>
        </p:txBody>
      </p:sp>
      <p:sp>
        <p:nvSpPr>
          <p:cNvPr id="16" name="Hexágono 15"/>
          <p:cNvSpPr/>
          <p:nvPr/>
        </p:nvSpPr>
        <p:spPr>
          <a:xfrm rot="5400000">
            <a:off x="2325950" y="3123640"/>
            <a:ext cx="1171718" cy="120710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227606" y="3462100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</a:rPr>
              <a:t>Homo</a:t>
            </a:r>
            <a:r>
              <a:rPr lang="pt-BR" sz="2400" b="1" dirty="0">
                <a:solidFill>
                  <a:schemeClr val="bg1"/>
                </a:solidFill>
              </a:rPr>
              <a:t> sp.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495264" y="4674623"/>
            <a:ext cx="10165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1,5 mi a.C.</a:t>
            </a:r>
          </a:p>
        </p:txBody>
      </p:sp>
      <p:sp>
        <p:nvSpPr>
          <p:cNvPr id="20" name="Seta em curva para a esquerda 19"/>
          <p:cNvSpPr/>
          <p:nvPr/>
        </p:nvSpPr>
        <p:spPr>
          <a:xfrm>
            <a:off x="3563755" y="1789319"/>
            <a:ext cx="660039" cy="2002963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Seta em curva para a esquerda 26"/>
          <p:cNvSpPr/>
          <p:nvPr/>
        </p:nvSpPr>
        <p:spPr>
          <a:xfrm rot="10800000">
            <a:off x="1559498" y="1702139"/>
            <a:ext cx="619779" cy="2002963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706600" y="5394702"/>
            <a:ext cx="589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Fogo</a:t>
            </a:r>
          </a:p>
        </p:txBody>
      </p:sp>
      <p:sp>
        <p:nvSpPr>
          <p:cNvPr id="35" name="Seta para baixo 34"/>
          <p:cNvSpPr/>
          <p:nvPr/>
        </p:nvSpPr>
        <p:spPr>
          <a:xfrm flipV="1">
            <a:off x="3859868" y="5106671"/>
            <a:ext cx="278781" cy="313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 flipH="1">
            <a:off x="1929062" y="4719399"/>
            <a:ext cx="839864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8760297" y="1854696"/>
            <a:ext cx="859153" cy="3149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em curva para cima 28"/>
          <p:cNvSpPr/>
          <p:nvPr/>
        </p:nvSpPr>
        <p:spPr>
          <a:xfrm rot="11201256">
            <a:off x="7717477" y="997344"/>
            <a:ext cx="1525295" cy="731520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6571588" y="1628800"/>
            <a:ext cx="1681999" cy="158236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Fontes de energia</a:t>
            </a:r>
          </a:p>
        </p:txBody>
      </p:sp>
      <p:sp>
        <p:nvSpPr>
          <p:cNvPr id="48" name="Fluxograma: Atraso 47"/>
          <p:cNvSpPr/>
          <p:nvPr/>
        </p:nvSpPr>
        <p:spPr>
          <a:xfrm>
            <a:off x="5764641" y="1815347"/>
            <a:ext cx="1080121" cy="658775"/>
          </a:xfrm>
          <a:prstGeom prst="flowChartDelay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Reino Vegetal</a:t>
            </a:r>
          </a:p>
        </p:txBody>
      </p:sp>
      <p:sp>
        <p:nvSpPr>
          <p:cNvPr id="49" name="Hexágono 48"/>
          <p:cNvSpPr/>
          <p:nvPr/>
        </p:nvSpPr>
        <p:spPr>
          <a:xfrm rot="5400000">
            <a:off x="6862454" y="4203760"/>
            <a:ext cx="1171718" cy="120710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6764110" y="4542220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</a:rPr>
              <a:t>Homo</a:t>
            </a:r>
            <a:r>
              <a:rPr lang="pt-BR" sz="2400" b="1" dirty="0">
                <a:solidFill>
                  <a:schemeClr val="bg1"/>
                </a:solidFill>
              </a:rPr>
              <a:t> sp.</a:t>
            </a:r>
          </a:p>
        </p:txBody>
      </p:sp>
      <p:sp>
        <p:nvSpPr>
          <p:cNvPr id="51" name="Seta em curva para a esquerda 50"/>
          <p:cNvSpPr/>
          <p:nvPr/>
        </p:nvSpPr>
        <p:spPr>
          <a:xfrm>
            <a:off x="8100259" y="2869439"/>
            <a:ext cx="660039" cy="2002963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2" name="Seta em curva para a esquerda 51"/>
          <p:cNvSpPr/>
          <p:nvPr/>
        </p:nvSpPr>
        <p:spPr>
          <a:xfrm rot="10800000">
            <a:off x="6096002" y="2782259"/>
            <a:ext cx="619779" cy="2002963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Seta em curva para cima 39"/>
          <p:cNvSpPr/>
          <p:nvPr/>
        </p:nvSpPr>
        <p:spPr>
          <a:xfrm rot="11201256">
            <a:off x="6131346" y="803149"/>
            <a:ext cx="3144464" cy="875348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Seta em curva para cima 40"/>
          <p:cNvSpPr/>
          <p:nvPr/>
        </p:nvSpPr>
        <p:spPr>
          <a:xfrm rot="1663054">
            <a:off x="5770058" y="2577031"/>
            <a:ext cx="895759" cy="251663"/>
          </a:xfrm>
          <a:prstGeom prst="curvedUpArrow">
            <a:avLst>
              <a:gd name="adj1" fmla="val 25000"/>
              <a:gd name="adj2" fmla="val 75119"/>
              <a:gd name="adj3" fmla="val 43050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/>
      <p:bldP spid="19" grpId="0"/>
      <p:bldP spid="20" grpId="0" animBg="1"/>
      <p:bldP spid="27" grpId="0" animBg="1"/>
      <p:bldP spid="34" grpId="0"/>
      <p:bldP spid="35" grpId="0" animBg="1"/>
      <p:bldP spid="28" grpId="0" animBg="1"/>
      <p:bldP spid="29" grpId="0" animBg="1"/>
      <p:bldP spid="47" grpId="0" animBg="1"/>
      <p:bldP spid="48" grpId="0" animBg="1"/>
      <p:bldP spid="49" grpId="0" animBg="1"/>
      <p:bldP spid="50" grpId="0"/>
      <p:bldP spid="51" grpId="0" animBg="1"/>
      <p:bldP spid="52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3810" y="2839111"/>
            <a:ext cx="5670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componente fundamental na evolução do mundo orgânico é a energia disponível.</a:t>
            </a:r>
          </a:p>
          <a:p>
            <a:pPr algn="r"/>
            <a:r>
              <a:rPr lang="pt-BR" sz="2400" dirty="0"/>
              <a:t>Boltzmann (1886)</a:t>
            </a:r>
          </a:p>
        </p:txBody>
      </p:sp>
      <p:pic>
        <p:nvPicPr>
          <p:cNvPr id="3079" name="Picture 7" descr="C:\Users\TLR\AppData\Local\Microsoft\Windows\INetCache\IE\FVV1RG53\Sun.gif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33" y="2520839"/>
            <a:ext cx="1834906" cy="18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80003"/>
          </a:xfrm>
        </p:spPr>
        <p:txBody>
          <a:bodyPr>
            <a:normAutofit/>
          </a:bodyPr>
          <a:lstStyle/>
          <a:p>
            <a:r>
              <a:rPr lang="pt-BR" sz="3600" b="1" dirty="0"/>
              <a:t>Energia e a vida</a:t>
            </a:r>
          </a:p>
        </p:txBody>
      </p:sp>
      <p:sp>
        <p:nvSpPr>
          <p:cNvPr id="28" name="Seta dobrada 27"/>
          <p:cNvSpPr/>
          <p:nvPr/>
        </p:nvSpPr>
        <p:spPr>
          <a:xfrm rot="16200000">
            <a:off x="7146948" y="2999759"/>
            <a:ext cx="724384" cy="4752529"/>
          </a:xfrm>
          <a:prstGeom prst="bentArrow">
            <a:avLst>
              <a:gd name="adj1" fmla="val 3521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548430" y="5405809"/>
            <a:ext cx="1541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Homo </a:t>
            </a:r>
            <a:r>
              <a:rPr lang="pt-BR" sz="2000" b="1" i="1" dirty="0"/>
              <a:t>sp</a:t>
            </a:r>
            <a:r>
              <a:rPr lang="pt-BR" sz="2000" b="1" dirty="0"/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47528" y="587727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“No esforço em existir, a vantagem deve estar nos organismos cuja estratégia de captura de energia são mais eficientes em usá-la na preservação da espécie.”</a:t>
            </a:r>
          </a:p>
          <a:p>
            <a:pPr algn="r"/>
            <a:r>
              <a:rPr lang="pt-BR" dirty="0"/>
              <a:t> </a:t>
            </a:r>
            <a:r>
              <a:rPr lang="pt-BR" dirty="0" err="1"/>
              <a:t>Lotka</a:t>
            </a:r>
            <a:r>
              <a:rPr lang="pt-BR" dirty="0"/>
              <a:t> (1910)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661281" y="3211962"/>
            <a:ext cx="40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→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73810" y="2564904"/>
            <a:ext cx="5670663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 rot="651772">
            <a:off x="3565513" y="2196652"/>
            <a:ext cx="821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</a:t>
            </a:r>
            <a:r>
              <a:rPr lang="pt-BR" baseline="-25000" dirty="0"/>
              <a:t>2</a:t>
            </a:r>
            <a:r>
              <a:rPr lang="pt-BR" dirty="0"/>
              <a:t>O →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 rot="2012466">
            <a:off x="3897742" y="1435459"/>
            <a:ext cx="798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</a:t>
            </a:r>
            <a:r>
              <a:rPr lang="pt-BR" baseline="-25000" dirty="0"/>
              <a:t>2</a:t>
            </a:r>
            <a:r>
              <a:rPr lang="pt-BR" dirty="0"/>
              <a:t> →</a:t>
            </a:r>
          </a:p>
          <a:p>
            <a:endParaRPr lang="pt-BR" dirty="0"/>
          </a:p>
        </p:txBody>
      </p:sp>
      <p:pic>
        <p:nvPicPr>
          <p:cNvPr id="3078" name="Picture 6" descr="C:\Users\TLR\AppData\Local\Microsoft\Windows\INetCache\IE\RMIC19JX\380px-Illustration_Mespilus_germanica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12" y="2162146"/>
            <a:ext cx="1734304" cy="27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LR\AppData\Local\Microsoft\Windows\INetCache\IE\FVV1RG53\trophic_pyramid_by_thegreathushpuppy-d4xwg9g[1]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2" b="27138"/>
          <a:stretch/>
        </p:blipFill>
        <p:spPr bwMode="auto">
          <a:xfrm>
            <a:off x="7248129" y="2058778"/>
            <a:ext cx="3364815" cy="30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eta para cima 28"/>
          <p:cNvSpPr/>
          <p:nvPr/>
        </p:nvSpPr>
        <p:spPr>
          <a:xfrm rot="5400000">
            <a:off x="6421931" y="2726396"/>
            <a:ext cx="576064" cy="10839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266997" y="306896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12</a:t>
            </a:r>
            <a:r>
              <a:rPr lang="pt-BR" dirty="0"/>
              <a:t>O</a:t>
            </a:r>
            <a:r>
              <a:rPr lang="pt-BR" baseline="-25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6712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/>
      <p:bldP spid="4" grpId="0"/>
      <p:bldP spid="5" grpId="0" animBg="1"/>
      <p:bldP spid="6" grpId="0"/>
      <p:bldP spid="11" grpId="0"/>
      <p:bldP spid="29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Transição da caça-coleta à agricultura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403170" y="1610796"/>
            <a:ext cx="1789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Agricultura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00057" y="3791362"/>
            <a:ext cx="1546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+ Alimento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356038" y="3791362"/>
            <a:ext cx="170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+ População</a:t>
            </a:r>
          </a:p>
        </p:txBody>
      </p:sp>
      <p:sp>
        <p:nvSpPr>
          <p:cNvPr id="7" name="Seta em forma de U 6"/>
          <p:cNvSpPr/>
          <p:nvPr/>
        </p:nvSpPr>
        <p:spPr>
          <a:xfrm>
            <a:off x="7320137" y="3028890"/>
            <a:ext cx="1937237" cy="57898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8" name="Seta em forma de U 7"/>
          <p:cNvSpPr/>
          <p:nvPr/>
        </p:nvSpPr>
        <p:spPr>
          <a:xfrm rot="10800000">
            <a:off x="7176120" y="4469050"/>
            <a:ext cx="2012746" cy="57606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79493" y="1610797"/>
            <a:ext cx="867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Caça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91544" y="3356993"/>
            <a:ext cx="1688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? Alimento</a:t>
            </a:r>
          </a:p>
          <a:p>
            <a:pPr algn="ctr"/>
            <a:r>
              <a:rPr lang="pt-BR" sz="2400" dirty="0"/>
              <a:t>+ Ameaça à subsistência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956596" y="3831432"/>
            <a:ext cx="170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+ População</a:t>
            </a:r>
          </a:p>
        </p:txBody>
      </p:sp>
      <p:sp>
        <p:nvSpPr>
          <p:cNvPr id="12" name="Seta em forma de U 11"/>
          <p:cNvSpPr/>
          <p:nvPr/>
        </p:nvSpPr>
        <p:spPr>
          <a:xfrm>
            <a:off x="2992703" y="2778006"/>
            <a:ext cx="1814095" cy="57898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13" name="Seta em forma de U 12"/>
          <p:cNvSpPr/>
          <p:nvPr/>
        </p:nvSpPr>
        <p:spPr>
          <a:xfrm rot="10800000">
            <a:off x="2852164" y="4509119"/>
            <a:ext cx="2012746" cy="57606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416664" y="5117122"/>
            <a:ext cx="172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+ Manipulação</a:t>
            </a:r>
          </a:p>
          <a:p>
            <a:pPr algn="ctr"/>
            <a:r>
              <a:rPr lang="pt-BR" sz="2000" dirty="0"/>
              <a:t>+ Trabalho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302490" y="5116180"/>
            <a:ext cx="127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+ Trabalho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650658" y="2395053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0" y="6473291"/>
            <a:ext cx="141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Tudge</a:t>
            </a:r>
            <a:r>
              <a:rPr lang="pt-BR" dirty="0"/>
              <a:t> (1998)</a:t>
            </a:r>
          </a:p>
        </p:txBody>
      </p:sp>
    </p:spTree>
    <p:extLst>
      <p:ext uri="{BB962C8B-B14F-4D97-AF65-F5344CB8AC3E}">
        <p14:creationId xmlns:p14="http://schemas.microsoft.com/office/powerpoint/2010/main" val="13187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Transição da caça-coleta à agricultura </a:t>
            </a:r>
          </a:p>
        </p:txBody>
      </p:sp>
      <p:pic>
        <p:nvPicPr>
          <p:cNvPr id="1028" name="Picture 4" descr="https://i.redd.it/ihmnxtfx830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209675"/>
            <a:ext cx="76200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04" y="2181758"/>
            <a:ext cx="5040560" cy="37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488668"/>
            <a:ext cx="2201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Spada</a:t>
            </a:r>
            <a:r>
              <a:rPr lang="pt-BR" dirty="0"/>
              <a:t> e </a:t>
            </a:r>
            <a:r>
              <a:rPr lang="pt-BR" dirty="0" err="1"/>
              <a:t>Galasi</a:t>
            </a:r>
            <a:r>
              <a:rPr lang="pt-BR" dirty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25431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1579</Words>
  <Application>Microsoft Office PowerPoint</Application>
  <PresentationFormat>Widescreen</PresentationFormat>
  <Paragraphs>375</Paragraphs>
  <Slides>29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Tema do Office</vt:lpstr>
      <vt:lpstr>LEB 490 </vt:lpstr>
      <vt:lpstr>Programação - 2022</vt:lpstr>
      <vt:lpstr>Normas</vt:lpstr>
      <vt:lpstr>Seminário</vt:lpstr>
      <vt:lpstr>LEB 0490  Energia e a Humanidade</vt:lpstr>
      <vt:lpstr>Contexto</vt:lpstr>
      <vt:lpstr>Energia e a vida</vt:lpstr>
      <vt:lpstr>Transição da caça-coleta à agricultura </vt:lpstr>
      <vt:lpstr>Transição da caça-coleta à agricultura </vt:lpstr>
      <vt:lpstr>Transição da caça-coleta à agricultura </vt:lpstr>
      <vt:lpstr>Revolução Neolítica</vt:lpstr>
      <vt:lpstr>Agricultura promotora da civilização</vt:lpstr>
      <vt:lpstr>Agricultura promotora da civilização</vt:lpstr>
      <vt:lpstr>Agricultura promotora da civilização</vt:lpstr>
      <vt:lpstr>Agricultura promotora da civilização</vt:lpstr>
      <vt:lpstr>Agricultura promotora da civilização</vt:lpstr>
      <vt:lpstr>Apresentação do PowerPoint</vt:lpstr>
      <vt:lpstr>Convergência de Recursos Naturais</vt:lpstr>
      <vt:lpstr>Intensificação</vt:lpstr>
      <vt:lpstr>Revolução Verde</vt:lpstr>
      <vt:lpstr>Apresentação do PowerPoint</vt:lpstr>
      <vt:lpstr>Apresentação do PowerPoint</vt:lpstr>
      <vt:lpstr>Monitoramento de sistemas de produção</vt:lpstr>
      <vt:lpstr>O que está incorporado em 1 tonelada de soja?</vt:lpstr>
      <vt:lpstr>Comparação - Amiláceas</vt:lpstr>
      <vt:lpstr>Eficiência de campo</vt:lpstr>
      <vt:lpstr>Planejamento de Percurso</vt:lpstr>
      <vt:lpstr>Tratores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TLR</dc:creator>
  <cp:lastModifiedBy>Usuário do Windows</cp:lastModifiedBy>
  <cp:revision>15</cp:revision>
  <dcterms:created xsi:type="dcterms:W3CDTF">2019-08-13T15:01:45Z</dcterms:created>
  <dcterms:modified xsi:type="dcterms:W3CDTF">2022-08-16T16:34:54Z</dcterms:modified>
</cp:coreProperties>
</file>