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6" r:id="rId2"/>
    <p:sldId id="275" r:id="rId3"/>
    <p:sldId id="262" r:id="rId4"/>
    <p:sldId id="274" r:id="rId5"/>
    <p:sldId id="298" r:id="rId6"/>
    <p:sldId id="273" r:id="rId7"/>
    <p:sldId id="305" r:id="rId8"/>
    <p:sldId id="277" r:id="rId9"/>
    <p:sldId id="279" r:id="rId10"/>
    <p:sldId id="282" r:id="rId11"/>
    <p:sldId id="284" r:id="rId12"/>
    <p:sldId id="283" r:id="rId13"/>
    <p:sldId id="287" r:id="rId14"/>
    <p:sldId id="291" r:id="rId15"/>
    <p:sldId id="297" r:id="rId16"/>
    <p:sldId id="288" r:id="rId17"/>
    <p:sldId id="292" r:id="rId18"/>
    <p:sldId id="293" r:id="rId19"/>
    <p:sldId id="294" r:id="rId20"/>
    <p:sldId id="289" r:id="rId21"/>
    <p:sldId id="285" r:id="rId22"/>
    <p:sldId id="290" r:id="rId23"/>
    <p:sldId id="286" r:id="rId24"/>
    <p:sldId id="301" r:id="rId25"/>
    <p:sldId id="303" r:id="rId26"/>
    <p:sldId id="295" r:id="rId27"/>
    <p:sldId id="296" r:id="rId28"/>
    <p:sldId id="300" r:id="rId29"/>
  </p:sldIdLst>
  <p:sldSz cx="9144000" cy="6858000" type="screen4x3"/>
  <p:notesSz cx="6881813" cy="9710738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handoutMaster" Target="handoutMasters/handoutMaster1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9BDD570-7ABE-316F-87C0-E5D466D7F3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5775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B7F99E4-0BF8-CC35-4C43-FC463BF8E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5775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6656ECE-2FC6-4CDB-8B21-38B7322FFFC7}" type="datetimeFigureOut">
              <a:rPr lang="pt-BR"/>
              <a:pPr>
                <a:defRPr/>
              </a:pPr>
              <a:t>23/08/2023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DBD091-C7FB-A960-3EC9-4C2BCE5C05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23375"/>
            <a:ext cx="2982913" cy="485775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DC0BBA-AF80-0EA5-80E9-930B4A1A8C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9223375"/>
            <a:ext cx="2982912" cy="485775"/>
          </a:xfrm>
          <a:prstGeom prst="rect">
            <a:avLst/>
          </a:prstGeom>
        </p:spPr>
        <p:txBody>
          <a:bodyPr vert="horz" wrap="square" lIns="94814" tIns="47407" rIns="94814" bIns="4740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A94E242-ADF1-4764-AAE3-76D4B001E2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E9F0E0-1B9E-7D0F-5073-C40F51FA2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F45D7E-49DA-29A5-86B6-B6E5C28DF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FD275-B9D5-9A83-32A2-4200E4331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122-2A61-456A-ACED-95E0EEB2146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826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63D32E-C86D-2063-2024-4A5BB6498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200F74-CD08-9617-F34B-335819203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BF0DBD-7B9E-C926-7076-E55946B73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E7282-5000-4D9D-ADF7-6D6D9A6860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139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E25C59-9AF0-CF61-77BC-BB3BB6363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7A98A7-302A-60ED-49EC-F021F69F1A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1581D-582A-AD4A-53B1-76242CEBC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BF326-09DB-4374-938C-55A5E45E3A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81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EFA573-14F0-9E28-1E1A-0E344C8F7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80E6AD-9867-435C-D035-AED2CFCD60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7ED1F-6247-260F-3288-971013402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D964-D33F-49B0-8317-5A8946DDBD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631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418573-428D-9F43-2F36-96043479C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6FB140-B86B-6357-E96B-610D1500C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BECDCF-DD6A-A3C4-09B2-5CADE8E4A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300D-58D1-4F6F-B1FE-A6C494CFA4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612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B42B6-DB27-8B2C-A797-20B173D78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EC927-7E50-41AB-9B50-66B52B4C5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CB95A-A17F-604B-299D-3DEFF8AA9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ABF8C-0C87-45BD-8221-E12D6E8A1D3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63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F920C52-D0D4-56D6-F22F-1D072A3C5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79ACCC-72BA-38E1-8722-58AA03DA6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675D6F-3360-DB57-2843-2EBCB2F1DB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62F6-8B4B-419F-900B-8781DF46B9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486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806336-A1FF-F6E8-D544-495C9AC21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2E1ED9-0C75-81B2-7060-6F0FF2E01B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685946-5CE2-AEBE-1ABE-0D4BC71E9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A3D6A-2F18-4E6D-A740-73F2FAF203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883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8B731F-3D5B-845A-937D-1F87A95EB8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FBD158-FF2B-98B8-3D91-69320A594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704985-1E4C-ADC8-EBD4-AC3E0166C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CBCBD-0A32-4197-B72F-C12095CF3A4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854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86FF9-7FCA-C9D6-D66A-7B90EB35E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3AAEE-4A98-9DDD-B864-A6A9BCC98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F43C9-B14A-2FFD-BFE0-CD8EAE6BC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9F561-FC38-40A0-8BD7-415565C693A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188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A220CD-C9C6-672E-32AD-489CEEDC6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E6EB32-B8CA-5983-2618-8CF4CEBA0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3B9472-EF68-0DA7-CF21-D235DA607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B22F5-8AD6-4A18-81A7-66C90FDFE9A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88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AD3FEB-18B8-C317-64D0-073FECFCB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B2F01D-8F45-373E-D3B2-16CC5E04F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38667C-2474-F1DC-8337-D266557312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CB6C6A-68A9-EC30-78FF-FBA9EA3841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04C484-736E-FD44-B7A2-1501C4DB76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0AF52AC-2C2A-44EF-AC79-790A89388C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2.png" /><Relationship Id="rId7" Type="http://schemas.openxmlformats.org/officeDocument/2006/relationships/image" Target="../media/image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2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1.vml" /><Relationship Id="rId4" Type="http://schemas.openxmlformats.org/officeDocument/2006/relationships/image" Target="../media/image37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1.jpeg" /><Relationship Id="rId4" Type="http://schemas.openxmlformats.org/officeDocument/2006/relationships/image" Target="../media/image40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 /><Relationship Id="rId3" Type="http://schemas.openxmlformats.org/officeDocument/2006/relationships/image" Target="../media/image11.jpeg" /><Relationship Id="rId7" Type="http://schemas.openxmlformats.org/officeDocument/2006/relationships/image" Target="../media/image15.jpe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png" /><Relationship Id="rId11" Type="http://schemas.openxmlformats.org/officeDocument/2006/relationships/image" Target="../media/image19.jpeg" /><Relationship Id="rId5" Type="http://schemas.openxmlformats.org/officeDocument/2006/relationships/image" Target="../media/image13.jpeg" /><Relationship Id="rId10" Type="http://schemas.openxmlformats.org/officeDocument/2006/relationships/image" Target="../media/image18.jpeg" /><Relationship Id="rId4" Type="http://schemas.openxmlformats.org/officeDocument/2006/relationships/image" Target="../media/image12.jpeg" /><Relationship Id="rId9" Type="http://schemas.openxmlformats.org/officeDocument/2006/relationships/image" Target="../media/image1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26BB3AE-1C82-897E-DA01-313D8CECC7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08175" y="2413000"/>
            <a:ext cx="6172200" cy="750888"/>
          </a:xfrm>
        </p:spPr>
        <p:txBody>
          <a:bodyPr lIns="0" tIns="356997" rIns="0" bIns="0" rtlCol="0">
            <a:spAutoFit/>
          </a:bodyPr>
          <a:lstStyle/>
          <a:p>
            <a:pPr marL="0" indent="0" algn="ctr">
              <a:lnSpc>
                <a:spcPts val="2839"/>
              </a:lnSpc>
              <a:spcBef>
                <a:spcPts val="79"/>
              </a:spcBef>
              <a:buFontTx/>
              <a:buNone/>
              <a:defRPr/>
            </a:pPr>
            <a:r>
              <a:rPr lang="pt-BR" sz="3600" b="1" spc="-4" dirty="0">
                <a:latin typeface="Calibri"/>
                <a:cs typeface="Calibri"/>
              </a:rPr>
              <a:t>Microscopia: Sintomas e Sinais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4775E1D-475B-1B25-A27C-B1989DFDEB97}"/>
              </a:ext>
            </a:extLst>
          </p:cNvPr>
          <p:cNvSpPr txBox="1"/>
          <p:nvPr/>
        </p:nvSpPr>
        <p:spPr>
          <a:xfrm>
            <a:off x="1473200" y="4140200"/>
            <a:ext cx="7018338" cy="2420938"/>
          </a:xfrm>
          <a:prstGeom prst="rect">
            <a:avLst/>
          </a:prstGeom>
        </p:spPr>
        <p:txBody>
          <a:bodyPr lIns="0" tIns="9049" rIns="0" bIns="0">
            <a:spAutoFit/>
          </a:bodyPr>
          <a:lstStyle>
            <a:lvl1pPr marL="1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75"/>
              </a:spcBef>
            </a:pP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Prof. Dr. J. O. Menten</a:t>
            </a:r>
            <a:endParaRPr lang="en-US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50"/>
              </a:spcBef>
            </a:pPr>
            <a:r>
              <a:rPr lang="en-US" altLang="en-US" b="1">
                <a:latin typeface="Calibri" panose="020F0502020204030204" pitchFamily="34" charset="0"/>
                <a:cs typeface="Calibri" panose="020F0502020204030204" pitchFamily="34" charset="0"/>
              </a:rPr>
              <a:t>Colab</a:t>
            </a:r>
            <a:r>
              <a:rPr lang="pt-BR" altLang="en-US" b="1">
                <a:latin typeface="Calibri" panose="020F0502020204030204" pitchFamily="34" charset="0"/>
                <a:cs typeface="Calibri" panose="020F0502020204030204" pitchFamily="34" charset="0"/>
              </a:rPr>
              <a:t>oradores</a:t>
            </a:r>
            <a:r>
              <a:rPr lang="en-US" altLang="en-US" b="1">
                <a:latin typeface="Calibri" panose="020F0502020204030204" pitchFamily="34" charset="0"/>
                <a:cs typeface="Calibri" panose="020F0502020204030204" pitchFamily="34" charset="0"/>
              </a:rPr>
              <a:t>: MSc. Felipe Franco de Oliveira</a:t>
            </a:r>
            <a:endParaRPr lang="pt-BR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50"/>
              </a:spcBef>
            </a:pPr>
            <a:r>
              <a:rPr lang="pt-BR" altLang="en-US" b="1">
                <a:latin typeface="Calibri" panose="020F0502020204030204" pitchFamily="34" charset="0"/>
                <a:cs typeface="Calibri" panose="020F0502020204030204" pitchFamily="34" charset="0"/>
              </a:rPr>
              <a:t>Eng. Agron. Diego Gonçalves Ribeiro Lucas</a:t>
            </a: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US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DISCIPLINA LFN-1625: DOENÇAS DAS PLANTAS FRUTÍFERAS E HORTÍC</a:t>
            </a:r>
            <a:r>
              <a:rPr lang="pt-BR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LAS  OPTATIVA DO CURSO DE ENGENHARIA AGRONÔMICA DA USP/ESALQ</a:t>
            </a: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US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Piracicaba/SP –</a:t>
            </a:r>
            <a:r>
              <a:rPr lang="pt-BR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14 </a:t>
            </a:r>
            <a:r>
              <a:rPr lang="en-US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de agosto - 202</a:t>
            </a:r>
            <a:r>
              <a:rPr lang="pt-BR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object 4">
            <a:extLst>
              <a:ext uri="{FF2B5EF4-FFF2-40B4-BE49-F238E27FC236}">
                <a16:creationId xmlns:a16="http://schemas.microsoft.com/office/drawing/2014/main" id="{6567B0D6-D020-5E36-1B9B-9D8A5E92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63600"/>
            <a:ext cx="136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object 5">
            <a:extLst>
              <a:ext uri="{FF2B5EF4-FFF2-40B4-BE49-F238E27FC236}">
                <a16:creationId xmlns:a16="http://schemas.microsoft.com/office/drawing/2014/main" id="{570F95DA-353F-36CB-56EF-3A3DF974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8963"/>
            <a:ext cx="107473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object 6">
            <a:extLst>
              <a:ext uri="{FF2B5EF4-FFF2-40B4-BE49-F238E27FC236}">
                <a16:creationId xmlns:a16="http://schemas.microsoft.com/office/drawing/2014/main" id="{215A3DB6-6416-A953-1951-3F61839C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88963"/>
            <a:ext cx="1287463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http://www.uoguelph.ca/~gbarron/MISCELLANEOUS/altern3.jpg">
            <a:extLst>
              <a:ext uri="{FF2B5EF4-FFF2-40B4-BE49-F238E27FC236}">
                <a16:creationId xmlns:a16="http://schemas.microsoft.com/office/drawing/2014/main" id="{4B49370B-D04D-4D89-EA4D-E179E816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300"/>
            <a:ext cx="14398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://www.casalab.com.br/images/microscopio%20estereoscopio%20Q-766.jpg">
            <a:extLst>
              <a:ext uri="{FF2B5EF4-FFF2-40B4-BE49-F238E27FC236}">
                <a16:creationId xmlns:a16="http://schemas.microsoft.com/office/drawing/2014/main" id="{52E46CC8-9330-10FF-5713-2CDFAFFA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714625"/>
            <a:ext cx="14398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http://www.cnpms.embrapa.br/publicacoes/milho_5_ed/Figuras/Doencas02.jpg">
            <a:extLst>
              <a:ext uri="{FF2B5EF4-FFF2-40B4-BE49-F238E27FC236}">
                <a16:creationId xmlns:a16="http://schemas.microsoft.com/office/drawing/2014/main" id="{D7D824F4-F093-CB7F-183B-678A6B0D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000500"/>
            <a:ext cx="1441451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7" descr="http://www.magnivisao.pt/imagens/fotosprod/microscopio_m3.jpg">
            <a:extLst>
              <a:ext uri="{FF2B5EF4-FFF2-40B4-BE49-F238E27FC236}">
                <a16:creationId xmlns:a16="http://schemas.microsoft.com/office/drawing/2014/main" id="{3FD078B2-CC8C-C23C-DE2E-0C2E94D0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0800"/>
            <a:ext cx="14398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http://www.magnivisao.pt/imagens/fotosprod/microscopio_m3.jpg">
            <a:extLst>
              <a:ext uri="{FF2B5EF4-FFF2-40B4-BE49-F238E27FC236}">
                <a16:creationId xmlns:a16="http://schemas.microsoft.com/office/drawing/2014/main" id="{4AD4CA04-510C-5724-490F-B02AC8C6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4398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Rectangle 3">
            <a:extLst>
              <a:ext uri="{FF2B5EF4-FFF2-40B4-BE49-F238E27FC236}">
                <a16:creationId xmlns:a16="http://schemas.microsoft.com/office/drawing/2014/main" id="{144283D9-C639-9FAD-EE8A-7418A194C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249613"/>
            <a:ext cx="6462712" cy="3587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29894D9-CFC5-7968-3203-088174D8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82931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5">
            <a:extLst>
              <a:ext uri="{FF2B5EF4-FFF2-40B4-BE49-F238E27FC236}">
                <a16:creationId xmlns:a16="http://schemas.microsoft.com/office/drawing/2014/main" id="{800583CE-06EF-A0C8-43CF-798CF99D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4813"/>
            <a:ext cx="7705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i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Bipolaris sorokiniana </a:t>
            </a:r>
            <a:r>
              <a:rPr lang="pt-BR" altLang="pt-BR" sz="2000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 	microscópio óptico e estereomicroscópio Fotos: J. C. Machado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FFAFE22-945D-C426-B79C-CBA90BB9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103688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ixaDeTexto 4">
            <a:extLst>
              <a:ext uri="{FF2B5EF4-FFF2-40B4-BE49-F238E27FC236}">
                <a16:creationId xmlns:a16="http://schemas.microsoft.com/office/drawing/2014/main" id="{221575BC-487A-8ED3-8F80-ADB950BD2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6392863"/>
            <a:ext cx="315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</a:rPr>
              <a:t>Fusarium</a:t>
            </a:r>
            <a:r>
              <a:rPr lang="pt-BR" altLang="pt-BR" sz="1800" b="1" i="1">
                <a:solidFill>
                  <a:srgbClr val="3333FF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</a:rPr>
              <a:t>pallidoroseum</a:t>
            </a:r>
          </a:p>
        </p:txBody>
      </p:sp>
      <p:sp>
        <p:nvSpPr>
          <p:cNvPr id="13316" name="CaixaDeTexto 5">
            <a:extLst>
              <a:ext uri="{FF2B5EF4-FFF2-40B4-BE49-F238E27FC236}">
                <a16:creationId xmlns:a16="http://schemas.microsoft.com/office/drawing/2014/main" id="{314B03C4-A21B-F71D-2FC0-EA2FC9ED9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988" y="6461125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</a:rPr>
              <a:t>Fusarium verticillioides</a:t>
            </a:r>
          </a:p>
        </p:txBody>
      </p:sp>
      <p:pic>
        <p:nvPicPr>
          <p:cNvPr id="13317" name="Picture 8">
            <a:extLst>
              <a:ext uri="{FF2B5EF4-FFF2-40B4-BE49-F238E27FC236}">
                <a16:creationId xmlns:a16="http://schemas.microsoft.com/office/drawing/2014/main" id="{A9E8DE18-30FF-50B5-2576-44678EE2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1052513"/>
            <a:ext cx="5341937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CaixaDeTexto 5">
            <a:extLst>
              <a:ext uri="{FF2B5EF4-FFF2-40B4-BE49-F238E27FC236}">
                <a16:creationId xmlns:a16="http://schemas.microsoft.com/office/drawing/2014/main" id="{E326200B-6293-61CD-B18A-32F8184FB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125413"/>
            <a:ext cx="7705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i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Fusarium </a:t>
            </a:r>
            <a:r>
              <a:rPr lang="pt-BR" altLang="pt-BR" sz="2000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spp.</a:t>
            </a:r>
            <a:r>
              <a:rPr lang="pt-BR" altLang="pt-BR" sz="2000" i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pt-BR" altLang="pt-BR" sz="2000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 microscópio óptico e estereomicroscópio – Fotos: J. C. Machado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C63A8585-68F3-9434-E98C-7F041C33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5370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083A1D22-263B-2133-BB04-C78165BAE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811213"/>
            <a:ext cx="2303463" cy="668337"/>
          </a:xfrm>
        </p:spPr>
        <p:txBody>
          <a:bodyPr/>
          <a:lstStyle/>
          <a:p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</a:rPr>
              <a:t>Aspergillus 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</a:rPr>
              <a:t>spp.</a:t>
            </a:r>
            <a:endParaRPr lang="pt-BR" altLang="pt-BR" sz="2000" b="1" i="1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1FE46FE-2F75-016C-9362-4A5F8446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35375"/>
            <a:ext cx="5214937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0" descr="penicillium">
            <a:extLst>
              <a:ext uri="{FF2B5EF4-FFF2-40B4-BE49-F238E27FC236}">
                <a16:creationId xmlns:a16="http://schemas.microsoft.com/office/drawing/2014/main" id="{BEC8FBA3-E434-6373-C8E2-3A558ADA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341438"/>
            <a:ext cx="400685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Rectangle 8">
            <a:extLst>
              <a:ext uri="{FF2B5EF4-FFF2-40B4-BE49-F238E27FC236}">
                <a16:creationId xmlns:a16="http://schemas.microsoft.com/office/drawing/2014/main" id="{01388FFE-2F8A-E7C2-F677-383A6571A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88" y="796925"/>
            <a:ext cx="23399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</a:rPr>
              <a:t>Penicillium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</a:rPr>
              <a:t> sp.</a:t>
            </a:r>
            <a:endParaRPr lang="pt-BR" altLang="pt-BR" sz="2000" b="1" i="1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3" name="CaixaDeTexto 5">
            <a:extLst>
              <a:ext uri="{FF2B5EF4-FFF2-40B4-BE49-F238E27FC236}">
                <a16:creationId xmlns:a16="http://schemas.microsoft.com/office/drawing/2014/main" id="{1436FF93-DDEC-2BF4-28C0-5599D29C3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288925"/>
            <a:ext cx="7704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icroscópio</a:t>
            </a:r>
            <a:r>
              <a:rPr lang="pt-BR" altLang="pt-BR" sz="2000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estereoscópico e óptico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A9297AF5-3431-F343-A9BD-044675D9F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5363" name="CaixaDeTexto 4">
            <a:extLst>
              <a:ext uri="{FF2B5EF4-FFF2-40B4-BE49-F238E27FC236}">
                <a16:creationId xmlns:a16="http://schemas.microsoft.com/office/drawing/2014/main" id="{70079142-6D83-DAFF-C857-F1DE8B9E8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565400"/>
            <a:ext cx="590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CONÍDIOS PRODUZIDOS EM ACÉRVULOS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:a16="http://schemas.microsoft.com/office/drawing/2014/main" id="{86B9AE7C-0134-4B88-8028-8CC656CB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196975"/>
            <a:ext cx="674846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ixaDeTexto 5">
            <a:extLst>
              <a:ext uri="{FF2B5EF4-FFF2-40B4-BE49-F238E27FC236}">
                <a16:creationId xmlns:a16="http://schemas.microsoft.com/office/drawing/2014/main" id="{E83DEE0E-DC2B-A24C-D7A1-014862406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77825"/>
            <a:ext cx="77866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Colletotrichum graminicola 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microscópio óptico e estereomicroscópio – Fotos: J. C. Machado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4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59E0582-DC76-5343-0681-5174882F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2133600"/>
            <a:ext cx="75819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ixaDeTexto 5">
            <a:extLst>
              <a:ext uri="{FF2B5EF4-FFF2-40B4-BE49-F238E27FC236}">
                <a16:creationId xmlns:a16="http://schemas.microsoft.com/office/drawing/2014/main" id="{BF7FC3AF-878B-31CE-7D94-C642F022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25488"/>
            <a:ext cx="7786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Colletotrichum lindemuthianum 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microscópio estereoscópico e óptico – Fotos: J. C. Machado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AF30E2E5-3FDC-71EB-3A09-4D7130EF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8435" name="CaixaDeTexto 4">
            <a:extLst>
              <a:ext uri="{FF2B5EF4-FFF2-40B4-BE49-F238E27FC236}">
                <a16:creationId xmlns:a16="http://schemas.microsoft.com/office/drawing/2014/main" id="{3B30A5CD-043B-A744-E5DF-BCC3B40BB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565400"/>
            <a:ext cx="590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CONÍDIOS PRODUZIDOS EM PICNÍDIOS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FFA477B-D0BF-2010-6624-76FCEA0B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4313"/>
            <a:ext cx="78581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9DB8B7D8-8461-E210-E415-8D75AADE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71813"/>
            <a:ext cx="3910012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3458A8BE-6602-1C09-4FE9-4395A405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071813"/>
            <a:ext cx="39354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6">
            <a:extLst>
              <a:ext uri="{FF2B5EF4-FFF2-40B4-BE49-F238E27FC236}">
                <a16:creationId xmlns:a16="http://schemas.microsoft.com/office/drawing/2014/main" id="{A17EA53D-11FC-936B-8C4B-DF9EECB2B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3500438"/>
            <a:ext cx="28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462" name="CaixaDeTexto 7">
            <a:extLst>
              <a:ext uri="{FF2B5EF4-FFF2-40B4-BE49-F238E27FC236}">
                <a16:creationId xmlns:a16="http://schemas.microsoft.com/office/drawing/2014/main" id="{4B9623D6-E5C9-4DE4-27D9-D826308EC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3429000"/>
            <a:ext cx="285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463" name="CaixaDeTexto 10">
            <a:extLst>
              <a:ext uri="{FF2B5EF4-FFF2-40B4-BE49-F238E27FC236}">
                <a16:creationId xmlns:a16="http://schemas.microsoft.com/office/drawing/2014/main" id="{F3BCED76-5B81-1CE2-3B4A-AE595BF88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3" y="2714625"/>
            <a:ext cx="285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464" name="CaixaDeTexto 11">
            <a:extLst>
              <a:ext uri="{FF2B5EF4-FFF2-40B4-BE49-F238E27FC236}">
                <a16:creationId xmlns:a16="http://schemas.microsoft.com/office/drawing/2014/main" id="{43C8B4B3-9497-2982-A35A-9E01FA2D5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5929313"/>
            <a:ext cx="7858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Phomopsis 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sp. 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microscópio estereoscópico e óptico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Fotos: J. C. Machado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40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F36210D5-342B-AB9F-CCE5-381BFFFC8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698976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>
            <a:extLst>
              <a:ext uri="{FF2B5EF4-FFF2-40B4-BE49-F238E27FC236}">
                <a16:creationId xmlns:a16="http://schemas.microsoft.com/office/drawing/2014/main" id="{26C41B22-EC25-1DF0-BA9D-D5DD4443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26175"/>
            <a:ext cx="6553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4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DC510437-61B5-09C5-2FAB-526FE9BF4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65850"/>
            <a:ext cx="7200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4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20485" name="Text Box 7">
            <a:extLst>
              <a:ext uri="{FF2B5EF4-FFF2-40B4-BE49-F238E27FC236}">
                <a16:creationId xmlns:a16="http://schemas.microsoft.com/office/drawing/2014/main" id="{B5C17B6C-84C5-3F49-F90D-6A3587564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949950"/>
            <a:ext cx="73453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 i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Phoma sorghina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microscópio estereoscópico e óptico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Fotos: J. C. Machado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29B5B8CA-9449-B567-908F-0B569B958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1507" name="CaixaDeTexto 4">
            <a:extLst>
              <a:ext uri="{FF2B5EF4-FFF2-40B4-BE49-F238E27FC236}">
                <a16:creationId xmlns:a16="http://schemas.microsoft.com/office/drawing/2014/main" id="{DCBB2471-26FF-6B54-FE89-68782331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565400"/>
            <a:ext cx="590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SEM PRODUÇÃO DE CONÍDIOS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upo 25">
            <a:extLst>
              <a:ext uri="{FF2B5EF4-FFF2-40B4-BE49-F238E27FC236}">
                <a16:creationId xmlns:a16="http://schemas.microsoft.com/office/drawing/2014/main" id="{6DE3DFDB-48B5-39A1-67B8-60554232E863}"/>
              </a:ext>
            </a:extLst>
          </p:cNvPr>
          <p:cNvGrpSpPr>
            <a:grpSpLocks/>
          </p:cNvGrpSpPr>
          <p:nvPr/>
        </p:nvGrpSpPr>
        <p:grpSpPr bwMode="auto">
          <a:xfrm>
            <a:off x="2214563" y="2000250"/>
            <a:ext cx="5786437" cy="4003675"/>
            <a:chOff x="2214546" y="2000240"/>
            <a:chExt cx="5786478" cy="4003917"/>
          </a:xfrm>
        </p:grpSpPr>
        <p:pic>
          <p:nvPicPr>
            <p:cNvPr id="4101" name="Picture 5" descr="http://www.casalab.com.br/images/microscopio%20estereoscopio%20Q-766.jpg">
              <a:extLst>
                <a:ext uri="{FF2B5EF4-FFF2-40B4-BE49-F238E27FC236}">
                  <a16:creationId xmlns:a16="http://schemas.microsoft.com/office/drawing/2014/main" id="{47B6DA9E-556E-5D57-F27D-1DC9C7F62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46" y="2000240"/>
              <a:ext cx="3781425" cy="3352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6760C0E3-EE59-3213-5BE0-D6EF687B2E1C}"/>
                </a:ext>
              </a:extLst>
            </p:cNvPr>
            <p:cNvCxnSpPr/>
            <p:nvPr/>
          </p:nvCxnSpPr>
          <p:spPr>
            <a:xfrm>
              <a:off x="3571868" y="2214566"/>
              <a:ext cx="1214447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660D6702-B1D8-542B-BA48-887AF29E8CE8}"/>
                </a:ext>
              </a:extLst>
            </p:cNvPr>
            <p:cNvCxnSpPr/>
            <p:nvPr/>
          </p:nvCxnSpPr>
          <p:spPr>
            <a:xfrm>
              <a:off x="4214810" y="4857913"/>
              <a:ext cx="1071570" cy="3572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C600813D-AF97-454A-1F20-B0F1DE412C9D}"/>
                </a:ext>
              </a:extLst>
            </p:cNvPr>
            <p:cNvCxnSpPr/>
            <p:nvPr/>
          </p:nvCxnSpPr>
          <p:spPr>
            <a:xfrm rot="10800000" flipV="1">
              <a:off x="2857488" y="4857913"/>
              <a:ext cx="1071571" cy="4286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0D3A8C05-ADFB-6EAA-448A-36E93E20418F}"/>
                </a:ext>
              </a:extLst>
            </p:cNvPr>
            <p:cNvCxnSpPr/>
            <p:nvPr/>
          </p:nvCxnSpPr>
          <p:spPr>
            <a:xfrm>
              <a:off x="5143504" y="3714844"/>
              <a:ext cx="121444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06" name="CaixaDeTexto 13">
              <a:extLst>
                <a:ext uri="{FF2B5EF4-FFF2-40B4-BE49-F238E27FC236}">
                  <a16:creationId xmlns:a16="http://schemas.microsoft.com/office/drawing/2014/main" id="{EE002CEF-6356-694A-18E6-564628DE6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9388" y="3429000"/>
              <a:ext cx="15716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Ajuste do macrométrico</a:t>
              </a:r>
            </a:p>
          </p:txBody>
        </p:sp>
        <p:sp>
          <p:nvSpPr>
            <p:cNvPr id="4107" name="CaixaDeTexto 14">
              <a:extLst>
                <a:ext uri="{FF2B5EF4-FFF2-40B4-BE49-F238E27FC236}">
                  <a16:creationId xmlns:a16="http://schemas.microsoft.com/office/drawing/2014/main" id="{9DBC656E-41B3-A332-3D5D-60DC23D13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2" y="2071678"/>
              <a:ext cx="15716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Oculares</a:t>
              </a:r>
            </a:p>
          </p:txBody>
        </p:sp>
        <p:sp>
          <p:nvSpPr>
            <p:cNvPr id="4108" name="CaixaDeTexto 15">
              <a:extLst>
                <a:ext uri="{FF2B5EF4-FFF2-40B4-BE49-F238E27FC236}">
                  <a16:creationId xmlns:a16="http://schemas.microsoft.com/office/drawing/2014/main" id="{1AA52C5D-8F78-E2BF-DFAD-66695E9F5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7818" y="5143512"/>
              <a:ext cx="22860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Pinça para a fixação de laminas</a:t>
              </a:r>
            </a:p>
          </p:txBody>
        </p:sp>
        <p:sp>
          <p:nvSpPr>
            <p:cNvPr id="4109" name="CaixaDeTexto 16">
              <a:extLst>
                <a:ext uri="{FF2B5EF4-FFF2-40B4-BE49-F238E27FC236}">
                  <a16:creationId xmlns:a16="http://schemas.microsoft.com/office/drawing/2014/main" id="{F28BAD63-DAE2-C988-732D-60F9F8CDF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546" y="5357826"/>
              <a:ext cx="15716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Base de trabalho</a:t>
              </a:r>
            </a:p>
          </p:txBody>
        </p:sp>
      </p:grpSp>
      <p:sp>
        <p:nvSpPr>
          <p:cNvPr id="4099" name="Text Box 3">
            <a:extLst>
              <a:ext uri="{FF2B5EF4-FFF2-40B4-BE49-F238E27FC236}">
                <a16:creationId xmlns:a16="http://schemas.microsoft.com/office/drawing/2014/main" id="{97CE780F-3AEB-06C7-76B1-29F363213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333375"/>
            <a:ext cx="612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/>
              <a:t>Partes do microscópio estereoscópio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88248AD-ECAA-8C4A-2098-8D498BD9B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09638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680DA374-6D7B-618A-F657-BF09875D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3518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>
            <a:extLst>
              <a:ext uri="{FF2B5EF4-FFF2-40B4-BE49-F238E27FC236}">
                <a16:creationId xmlns:a16="http://schemas.microsoft.com/office/drawing/2014/main" id="{EF23BAF5-2F14-454E-F403-B1AEF9820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661025"/>
            <a:ext cx="7848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 i="1">
                <a:solidFill>
                  <a:srgbClr val="0000CC"/>
                </a:solidFill>
                <a:latin typeface="Comic Sans MS" panose="030F0702030302020204" pitchFamily="66" charset="0"/>
              </a:rPr>
              <a:t>Rhizoctonia solani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microscópio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óptico </a:t>
            </a: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</a:rPr>
              <a:t>(B)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rgbClr val="0000CC"/>
                </a:solidFill>
                <a:latin typeface="Comic Sans MS" panose="030F0702030302020204" pitchFamily="66" charset="0"/>
              </a:rPr>
              <a:t>Fotos: J.C. Machado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rhizoctonia">
            <a:extLst>
              <a:ext uri="{FF2B5EF4-FFF2-40B4-BE49-F238E27FC236}">
                <a16:creationId xmlns:a16="http://schemas.microsoft.com/office/drawing/2014/main" id="{C572ADD9-7F69-E936-DCB2-0A39AA5C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125538"/>
            <a:ext cx="708183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ixaDeTexto 5">
            <a:extLst>
              <a:ext uri="{FF2B5EF4-FFF2-40B4-BE49-F238E27FC236}">
                <a16:creationId xmlns:a16="http://schemas.microsoft.com/office/drawing/2014/main" id="{0A1B2A29-63E0-829C-B06A-97F3C2B14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8186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i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Rhizoctonia solani</a:t>
            </a:r>
            <a:r>
              <a:rPr lang="pt-BR" altLang="pt-BR" sz="2000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 microscópio óptico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8195998A-BC34-709D-CE0E-D9D008830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11213"/>
            <a:ext cx="8412162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6">
            <a:extLst>
              <a:ext uri="{FF2B5EF4-FFF2-40B4-BE49-F238E27FC236}">
                <a16:creationId xmlns:a16="http://schemas.microsoft.com/office/drawing/2014/main" id="{337C5D7F-8B78-C176-43FA-E728B428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794375"/>
            <a:ext cx="8135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anose="030F0702030302020204" pitchFamily="66" charset="0"/>
              </a:rPr>
              <a:t>Micélio e esclerócios de </a:t>
            </a:r>
            <a:r>
              <a:rPr lang="pt-BR" altLang="pt-BR" sz="2000" i="1">
                <a:solidFill>
                  <a:srgbClr val="0000CC"/>
                </a:solidFill>
                <a:latin typeface="Comic Sans MS" panose="030F0702030302020204" pitchFamily="66" charset="0"/>
              </a:rPr>
              <a:t>Sclerotinia sclerotiorum</a:t>
            </a:r>
            <a:r>
              <a:rPr lang="pt-BR" altLang="pt-BR" sz="2000">
                <a:solidFill>
                  <a:srgbClr val="0000CC"/>
                </a:solidFill>
                <a:latin typeface="Comic Sans MS" panose="030F0702030302020204" pitchFamily="66" charset="0"/>
              </a:rPr>
              <a:t> em sementes – Fotos: J.C. Machado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ixaDeTexto 5">
            <a:extLst>
              <a:ext uri="{FF2B5EF4-FFF2-40B4-BE49-F238E27FC236}">
                <a16:creationId xmlns:a16="http://schemas.microsoft.com/office/drawing/2014/main" id="{B22CC98C-A463-475E-17D8-E7C2D253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92150"/>
            <a:ext cx="8186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Sclerotinia sclerotiorum</a:t>
            </a:r>
            <a:r>
              <a:rPr lang="pt-BR" altLang="pt-BR" sz="2000" b="1">
                <a:solidFill>
                  <a:srgbClr val="3333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- microscópio estereoscópico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5603" name="Objeto 1">
            <a:extLst>
              <a:ext uri="{FF2B5EF4-FFF2-40B4-BE49-F238E27FC236}">
                <a16:creationId xmlns:a16="http://schemas.microsoft.com/office/drawing/2014/main" id="{CA7B120F-6BEB-06F3-299C-BFC39A5474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4038" y="1557338"/>
          <a:ext cx="6049962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hoto Editor Photo" r:id="rId3" imgW="0" imgH="0" progId="MSPhotoEd.3">
                  <p:embed/>
                </p:oleObj>
              </mc:Choice>
              <mc:Fallback>
                <p:oleObj name="Photo Editor Photo" r:id="rId3" imgW="0" imgH="0" progId="MSPhotoEd.3">
                  <p:embed/>
                  <p:pic>
                    <p:nvPicPr>
                      <p:cNvPr id="25603" name="Objeto 1">
                        <a:extLst>
                          <a:ext uri="{FF2B5EF4-FFF2-40B4-BE49-F238E27FC236}">
                            <a16:creationId xmlns:a16="http://schemas.microsoft.com/office/drawing/2014/main" id="{CA7B120F-6BEB-06F3-299C-BFC39A5474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8" y="1557338"/>
                        <a:ext cx="6049962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F12D42F6-F2F3-BDA1-DC00-F746901B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6627" name="CaixaDeTexto 4">
            <a:extLst>
              <a:ext uri="{FF2B5EF4-FFF2-40B4-BE49-F238E27FC236}">
                <a16:creationId xmlns:a16="http://schemas.microsoft.com/office/drawing/2014/main" id="{9EFE6F37-C835-5EC2-CA8B-CF139128C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131763"/>
            <a:ext cx="5713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latin typeface="Calibri" panose="020F0502020204030204" pitchFamily="34" charset="0"/>
              </a:rPr>
              <a:t>ELABORAÇÃO DE LÂMINAS COM AGULHA</a:t>
            </a:r>
          </a:p>
        </p:txBody>
      </p:sp>
      <p:pic>
        <p:nvPicPr>
          <p:cNvPr id="26628" name="Picture 2" descr="C:\Users\Computador\Documents\Heloisa\Disciplinas\Doenças das grandes culturas 2014\fotos lâminas\Coleta com agulha.jpg">
            <a:extLst>
              <a:ext uri="{FF2B5EF4-FFF2-40B4-BE49-F238E27FC236}">
                <a16:creationId xmlns:a16="http://schemas.microsoft.com/office/drawing/2014/main" id="{E2850DB7-06B1-7191-DD0F-7AC4983C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35052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Computador\Documents\Heloisa\Disciplinas\Doenças das grandes culturas 2014\fotos lâminas\colocando na gota de corante.jpg">
            <a:extLst>
              <a:ext uri="{FF2B5EF4-FFF2-40B4-BE49-F238E27FC236}">
                <a16:creationId xmlns:a16="http://schemas.microsoft.com/office/drawing/2014/main" id="{C2448207-5761-8DF3-8114-DE114B94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196975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C:\Users\Computador\Documents\Heloisa\Disciplinas\Doenças das grandes culturas 2014\fotos lâminas\colocando lamínula.jpg">
            <a:extLst>
              <a:ext uri="{FF2B5EF4-FFF2-40B4-BE49-F238E27FC236}">
                <a16:creationId xmlns:a16="http://schemas.microsoft.com/office/drawing/2014/main" id="{6466EF0B-2A29-CBAD-DE78-9138C218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3911600"/>
            <a:ext cx="34575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 descr="C:\Users\Computador\Documents\Heloisa\Disciplinas\Doenças das grandes culturas 2014\fotos lâminas\com lamínula.jpg">
            <a:extLst>
              <a:ext uri="{FF2B5EF4-FFF2-40B4-BE49-F238E27FC236}">
                <a16:creationId xmlns:a16="http://schemas.microsoft.com/office/drawing/2014/main" id="{782FE737-20A8-44C0-5937-551278F7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4002088"/>
            <a:ext cx="3544887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4084AD1-A1F4-86EE-2910-04A97DDD9973}"/>
              </a:ext>
            </a:extLst>
          </p:cNvPr>
          <p:cNvSpPr/>
          <p:nvPr/>
        </p:nvSpPr>
        <p:spPr>
          <a:xfrm>
            <a:off x="900113" y="1484313"/>
            <a:ext cx="431800" cy="288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9914FED-8EB1-7AFF-4242-77F5EA9CAB4C}"/>
              </a:ext>
            </a:extLst>
          </p:cNvPr>
          <p:cNvSpPr/>
          <p:nvPr/>
        </p:nvSpPr>
        <p:spPr>
          <a:xfrm>
            <a:off x="4818063" y="4146550"/>
            <a:ext cx="431800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A919CC0-5E29-B157-995A-83A71D75E00F}"/>
              </a:ext>
            </a:extLst>
          </p:cNvPr>
          <p:cNvSpPr/>
          <p:nvPr/>
        </p:nvSpPr>
        <p:spPr>
          <a:xfrm>
            <a:off x="900113" y="4149725"/>
            <a:ext cx="431800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4341117-B44A-644F-3FC5-B017466D637D}"/>
              </a:ext>
            </a:extLst>
          </p:cNvPr>
          <p:cNvSpPr/>
          <p:nvPr/>
        </p:nvSpPr>
        <p:spPr>
          <a:xfrm>
            <a:off x="5003800" y="1349375"/>
            <a:ext cx="431800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3449EB9-68E8-4967-D1FA-A0C7306B0C5D}"/>
              </a:ext>
            </a:extLst>
          </p:cNvPr>
          <p:cNvSpPr/>
          <p:nvPr/>
        </p:nvSpPr>
        <p:spPr>
          <a:xfrm>
            <a:off x="1751013" y="4437063"/>
            <a:ext cx="8763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15732B9-D1FA-95A1-6495-B5D29F6E75ED}"/>
              </a:ext>
            </a:extLst>
          </p:cNvPr>
          <p:cNvSpPr/>
          <p:nvPr/>
        </p:nvSpPr>
        <p:spPr>
          <a:xfrm>
            <a:off x="2627313" y="4724400"/>
            <a:ext cx="1368425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altLang="pt-BR" sz="1600" b="1" dirty="0">
                <a:solidFill>
                  <a:schemeClr val="tx1"/>
                </a:solidFill>
                <a:latin typeface="Calibri" pitchFamily="34" charset="0"/>
              </a:rPr>
              <a:t>lamínula</a:t>
            </a:r>
            <a:endParaRPr lang="pt-BR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omputador\Documents\Heloisa\Disciplinas\Doenças das grandes culturas 2014\fotos lâminas\durex I.jpg">
            <a:extLst>
              <a:ext uri="{FF2B5EF4-FFF2-40B4-BE49-F238E27FC236}">
                <a16:creationId xmlns:a16="http://schemas.microsoft.com/office/drawing/2014/main" id="{6FD5B2AD-7DA0-1927-AC03-7211F3A1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320800"/>
            <a:ext cx="44831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52249E5E-E797-27B9-66DC-43200CDD6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7652" name="CaixaDeTexto 4">
            <a:extLst>
              <a:ext uri="{FF2B5EF4-FFF2-40B4-BE49-F238E27FC236}">
                <a16:creationId xmlns:a16="http://schemas.microsoft.com/office/drawing/2014/main" id="{8F19AAD2-DCD7-E737-C2F2-83B66AF2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131763"/>
            <a:ext cx="5713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latin typeface="Calibri" panose="020F0502020204030204" pitchFamily="34" charset="0"/>
              </a:rPr>
              <a:t>ELABORAÇÃO DE LÂMINAS COM “DUREX”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997ED74-DB38-2E43-B79E-504C119EDFA1}"/>
              </a:ext>
            </a:extLst>
          </p:cNvPr>
          <p:cNvSpPr/>
          <p:nvPr/>
        </p:nvSpPr>
        <p:spPr>
          <a:xfrm>
            <a:off x="900113" y="2349500"/>
            <a:ext cx="431800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7654" name="Picture 3" descr="C:\Users\Computador\Documents\Heloisa\Disciplinas\Doenças das grandes culturas 2014\fotos lâminas\durex II.jpg">
            <a:extLst>
              <a:ext uri="{FF2B5EF4-FFF2-40B4-BE49-F238E27FC236}">
                <a16:creationId xmlns:a16="http://schemas.microsoft.com/office/drawing/2014/main" id="{90193E23-7C4F-EACB-06F6-BC46B0E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429000"/>
            <a:ext cx="4627562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B4D7393E-683B-75FF-8224-037CDEED404D}"/>
              </a:ext>
            </a:extLst>
          </p:cNvPr>
          <p:cNvSpPr/>
          <p:nvPr/>
        </p:nvSpPr>
        <p:spPr>
          <a:xfrm>
            <a:off x="5292725" y="4538663"/>
            <a:ext cx="431800" cy="288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70C687D4-D743-3455-B62C-9E42EE796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8675" name="CaixaDeTexto 4">
            <a:extLst>
              <a:ext uri="{FF2B5EF4-FFF2-40B4-BE49-F238E27FC236}">
                <a16:creationId xmlns:a16="http://schemas.microsoft.com/office/drawing/2014/main" id="{207734B2-1BDB-3EC8-B044-FFE00B5EA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565400"/>
            <a:ext cx="5905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PRÁTICA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Observação dos Sintomas e Sinais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86831A25-128B-670B-BF2B-99853DE97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9699" name="CaixaDeTexto 4">
            <a:extLst>
              <a:ext uri="{FF2B5EF4-FFF2-40B4-BE49-F238E27FC236}">
                <a16:creationId xmlns:a16="http://schemas.microsoft.com/office/drawing/2014/main" id="{E89DA67D-9D3B-AEDA-4905-1E15A053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1052513"/>
            <a:ext cx="5903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Plantas Coletadas</a:t>
            </a:r>
          </a:p>
        </p:txBody>
      </p:sp>
      <p:sp>
        <p:nvSpPr>
          <p:cNvPr id="29700" name="CaixaDeTexto 1">
            <a:extLst>
              <a:ext uri="{FF2B5EF4-FFF2-40B4-BE49-F238E27FC236}">
                <a16:creationId xmlns:a16="http://schemas.microsoft.com/office/drawing/2014/main" id="{962243F3-2896-8AF2-C5DA-ECE1686AC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698625"/>
            <a:ext cx="56515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Mamão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Café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Pêssego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Maracujá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Caju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Helicônia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Lichia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Couve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Tomate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Figueira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Ornamental 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i="1">
                <a:solidFill>
                  <a:srgbClr val="FF0000"/>
                </a:solidFill>
              </a:rPr>
              <a:t>Ornamental 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endParaRPr lang="pt-BR" altLang="pt-BR" sz="2400" b="1" i="1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endParaRPr lang="pt-BR" altLang="pt-BR" sz="24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D6EE2249-C192-A6A4-8224-656E69F9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0723" name="CaixaDeTexto 4">
            <a:extLst>
              <a:ext uri="{FF2B5EF4-FFF2-40B4-BE49-F238E27FC236}">
                <a16:creationId xmlns:a16="http://schemas.microsoft.com/office/drawing/2014/main" id="{9B9DCD0E-4050-0852-E0CB-BCEB30E8A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1052513"/>
            <a:ext cx="5903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</a:rPr>
              <a:t>RELATÓRIO PRÁTICO</a:t>
            </a:r>
          </a:p>
        </p:txBody>
      </p:sp>
      <p:sp>
        <p:nvSpPr>
          <p:cNvPr id="26628" name="CaixaDeTexto 1">
            <a:extLst>
              <a:ext uri="{FF2B5EF4-FFF2-40B4-BE49-F238E27FC236}">
                <a16:creationId xmlns:a16="http://schemas.microsoft.com/office/drawing/2014/main" id="{66C4D282-90FB-9DC2-33EF-1F0015153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1989138"/>
            <a:ext cx="6913562" cy="2222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pt-BR" altLang="pt-BR" sz="1800" b="1" dirty="0">
                <a:solidFill>
                  <a:srgbClr val="FF0000"/>
                </a:solidFill>
              </a:rPr>
              <a:t>Fazer lâminas: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altLang="pt-BR" sz="1800" b="1" dirty="0">
                <a:solidFill>
                  <a:srgbClr val="FF0000"/>
                </a:solidFill>
              </a:rPr>
              <a:t>agulha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t-BR" altLang="pt-BR" sz="1800" b="1" dirty="0">
                <a:solidFill>
                  <a:srgbClr val="FF0000"/>
                </a:solidFill>
              </a:rPr>
              <a:t>durex (esporos livres) 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rgbClr val="FF0000"/>
                </a:solidFill>
              </a:rPr>
              <a:t>2. Desenhar e identificar os sintomas e sinais identificados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croscópio 3">
            <a:extLst>
              <a:ext uri="{FF2B5EF4-FFF2-40B4-BE49-F238E27FC236}">
                <a16:creationId xmlns:a16="http://schemas.microsoft.com/office/drawing/2014/main" id="{07405B56-014D-FFE4-1BE2-FC57CD8B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341438"/>
            <a:ext cx="4151313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07B20CEC-8368-E401-1CE6-15FA0E65F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333375"/>
            <a:ext cx="4757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/>
              <a:t>Partes do microscópio óptico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981784F-DBE8-BB8C-D6A2-C9E1CD8E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09638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D4790FC1-54DC-7850-354F-FEB710169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2205038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AAB81876-A838-FAED-A73F-0DE3F9206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294798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A5DF62BB-1791-699F-4102-162B6BB7C4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7450" y="3644900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C2EDC743-FCFF-A9A5-2C43-6DA03273A8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60925" y="1773238"/>
            <a:ext cx="2232025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2072445D-0EA4-E555-7632-747B403E0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4581525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26441F97-A084-C9D8-9C75-3A3CD65F5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486886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92CDFAFB-5559-B4C6-CF20-337B9930522A}"/>
              </a:ext>
            </a:extLst>
          </p:cNvPr>
          <p:cNvGrpSpPr>
            <a:grpSpLocks/>
          </p:cNvGrpSpPr>
          <p:nvPr/>
        </p:nvGrpSpPr>
        <p:grpSpPr bwMode="auto">
          <a:xfrm>
            <a:off x="5327650" y="5300663"/>
            <a:ext cx="2089150" cy="73025"/>
            <a:chOff x="3152" y="2976"/>
            <a:chExt cx="1316" cy="46"/>
          </a:xfrm>
        </p:grpSpPr>
        <p:sp>
          <p:nvSpPr>
            <p:cNvPr id="5156" name="Line 12">
              <a:extLst>
                <a:ext uri="{FF2B5EF4-FFF2-40B4-BE49-F238E27FC236}">
                  <a16:creationId xmlns:a16="http://schemas.microsoft.com/office/drawing/2014/main" id="{9278D0BD-065A-7C09-7000-E89653DA5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3022"/>
              <a:ext cx="13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Line 13">
              <a:extLst>
                <a:ext uri="{FF2B5EF4-FFF2-40B4-BE49-F238E27FC236}">
                  <a16:creationId xmlns:a16="http://schemas.microsoft.com/office/drawing/2014/main" id="{DEF2C1DC-AF0E-6287-C7CC-BBA7A1E28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976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2" name="Line 14">
            <a:extLst>
              <a:ext uri="{FF2B5EF4-FFF2-40B4-BE49-F238E27FC236}">
                <a16:creationId xmlns:a16="http://schemas.microsoft.com/office/drawing/2014/main" id="{BD94F43B-B00C-2D1D-C9FB-D0D52DAAB7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2275" y="414972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5">
            <a:extLst>
              <a:ext uri="{FF2B5EF4-FFF2-40B4-BE49-F238E27FC236}">
                <a16:creationId xmlns:a16="http://schemas.microsoft.com/office/drawing/2014/main" id="{C3BCB178-ED0A-F86A-A27E-FA07A28308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1413" y="48688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6">
            <a:extLst>
              <a:ext uri="{FF2B5EF4-FFF2-40B4-BE49-F238E27FC236}">
                <a16:creationId xmlns:a16="http://schemas.microsoft.com/office/drawing/2014/main" id="{314D0279-A4FE-69EE-39F7-2B330498A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5876925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35" name="Group 17">
            <a:extLst>
              <a:ext uri="{FF2B5EF4-FFF2-40B4-BE49-F238E27FC236}">
                <a16:creationId xmlns:a16="http://schemas.microsoft.com/office/drawing/2014/main" id="{B4F96706-166F-C5DF-CBBE-D3395CD1A195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3284538"/>
            <a:ext cx="1368425" cy="215900"/>
            <a:chOff x="1474" y="2024"/>
            <a:chExt cx="1179" cy="136"/>
          </a:xfrm>
        </p:grpSpPr>
        <p:sp>
          <p:nvSpPr>
            <p:cNvPr id="5154" name="Line 18">
              <a:extLst>
                <a:ext uri="{FF2B5EF4-FFF2-40B4-BE49-F238E27FC236}">
                  <a16:creationId xmlns:a16="http://schemas.microsoft.com/office/drawing/2014/main" id="{59C7B29C-1ADA-E3A3-922C-3AD9937EB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" y="2024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19">
              <a:extLst>
                <a:ext uri="{FF2B5EF4-FFF2-40B4-BE49-F238E27FC236}">
                  <a16:creationId xmlns:a16="http://schemas.microsoft.com/office/drawing/2014/main" id="{2EB78E99-4A79-6CEE-7249-D70BB4220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4" y="2024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6" name="Line 20">
            <a:extLst>
              <a:ext uri="{FF2B5EF4-FFF2-40B4-BE49-F238E27FC236}">
                <a16:creationId xmlns:a16="http://schemas.microsoft.com/office/drawing/2014/main" id="{6DBF7AB6-9AA7-E8DE-FCE6-A09DA20DC1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71775" y="4292600"/>
            <a:ext cx="2160588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Text Box 21">
            <a:extLst>
              <a:ext uri="{FF2B5EF4-FFF2-40B4-BE49-F238E27FC236}">
                <a16:creationId xmlns:a16="http://schemas.microsoft.com/office/drawing/2014/main" id="{EE40235A-3382-C1B4-21BD-3D905F849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989138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Oculares</a:t>
            </a:r>
          </a:p>
        </p:txBody>
      </p:sp>
      <p:sp>
        <p:nvSpPr>
          <p:cNvPr id="5138" name="Text Box 22">
            <a:extLst>
              <a:ext uri="{FF2B5EF4-FFF2-40B4-BE49-F238E27FC236}">
                <a16:creationId xmlns:a16="http://schemas.microsoft.com/office/drawing/2014/main" id="{0ADAA08E-E07F-046B-5826-D002E70DA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732088"/>
            <a:ext cx="984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Revólver</a:t>
            </a:r>
          </a:p>
        </p:txBody>
      </p:sp>
      <p:sp>
        <p:nvSpPr>
          <p:cNvPr id="5139" name="Text Box 23">
            <a:extLst>
              <a:ext uri="{FF2B5EF4-FFF2-40B4-BE49-F238E27FC236}">
                <a16:creationId xmlns:a16="http://schemas.microsoft.com/office/drawing/2014/main" id="{97487AFC-1DFD-23C0-6427-4B8261E5E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1557338"/>
            <a:ext cx="1030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Objetivas</a:t>
            </a:r>
          </a:p>
        </p:txBody>
      </p:sp>
      <p:sp>
        <p:nvSpPr>
          <p:cNvPr id="5140" name="Text Box 24">
            <a:extLst>
              <a:ext uri="{FF2B5EF4-FFF2-40B4-BE49-F238E27FC236}">
                <a16:creationId xmlns:a16="http://schemas.microsoft.com/office/drawing/2014/main" id="{A3DB5ED5-EB90-FE03-13DB-F04272E7E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068638"/>
            <a:ext cx="1978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Presilha do Charriot</a:t>
            </a:r>
          </a:p>
        </p:txBody>
      </p:sp>
      <p:sp>
        <p:nvSpPr>
          <p:cNvPr id="5141" name="Text Box 25">
            <a:extLst>
              <a:ext uri="{FF2B5EF4-FFF2-40B4-BE49-F238E27FC236}">
                <a16:creationId xmlns:a16="http://schemas.microsoft.com/office/drawing/2014/main" id="{AE245A7D-2658-A473-9B80-5FC068BFA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3452813"/>
            <a:ext cx="681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Mesa</a:t>
            </a:r>
          </a:p>
        </p:txBody>
      </p:sp>
      <p:sp>
        <p:nvSpPr>
          <p:cNvPr id="5142" name="Text Box 26">
            <a:extLst>
              <a:ext uri="{FF2B5EF4-FFF2-40B4-BE49-F238E27FC236}">
                <a16:creationId xmlns:a16="http://schemas.microsoft.com/office/drawing/2014/main" id="{81A2A4F7-9B71-7FD7-E39E-1DB181CBB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84613"/>
            <a:ext cx="112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Diafragma</a:t>
            </a:r>
          </a:p>
        </p:txBody>
      </p:sp>
      <p:sp>
        <p:nvSpPr>
          <p:cNvPr id="5143" name="Text Box 27">
            <a:extLst>
              <a:ext uri="{FF2B5EF4-FFF2-40B4-BE49-F238E27FC236}">
                <a16:creationId xmlns:a16="http://schemas.microsoft.com/office/drawing/2014/main" id="{2C8D3FF8-72DE-47AB-755A-EA2C7515D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149725"/>
            <a:ext cx="1401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Condensador</a:t>
            </a:r>
          </a:p>
        </p:txBody>
      </p:sp>
      <p:sp>
        <p:nvSpPr>
          <p:cNvPr id="5144" name="Text Box 28">
            <a:extLst>
              <a:ext uri="{FF2B5EF4-FFF2-40B4-BE49-F238E27FC236}">
                <a16:creationId xmlns:a16="http://schemas.microsoft.com/office/drawing/2014/main" id="{94C87686-C9BF-E823-645D-636E8BB99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652963"/>
            <a:ext cx="130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Fonte de luz</a:t>
            </a:r>
          </a:p>
        </p:txBody>
      </p:sp>
      <p:sp>
        <p:nvSpPr>
          <p:cNvPr id="5145" name="Text Box 29">
            <a:extLst>
              <a:ext uri="{FF2B5EF4-FFF2-40B4-BE49-F238E27FC236}">
                <a16:creationId xmlns:a16="http://schemas.microsoft.com/office/drawing/2014/main" id="{959938AF-C5AB-FCD7-157D-31016A63A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3" y="3844925"/>
            <a:ext cx="1506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Potenciômetro</a:t>
            </a:r>
          </a:p>
        </p:txBody>
      </p:sp>
      <p:sp>
        <p:nvSpPr>
          <p:cNvPr id="5146" name="Text Box 30">
            <a:extLst>
              <a:ext uri="{FF2B5EF4-FFF2-40B4-BE49-F238E27FC236}">
                <a16:creationId xmlns:a16="http://schemas.microsoft.com/office/drawing/2014/main" id="{6BCEF9A1-76EB-00CD-16BD-B87D50346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084763"/>
            <a:ext cx="906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Charriot</a:t>
            </a:r>
          </a:p>
        </p:txBody>
      </p:sp>
      <p:sp>
        <p:nvSpPr>
          <p:cNvPr id="5147" name="Text Box 31">
            <a:extLst>
              <a:ext uri="{FF2B5EF4-FFF2-40B4-BE49-F238E27FC236}">
                <a16:creationId xmlns:a16="http://schemas.microsoft.com/office/drawing/2014/main" id="{2CDB61EF-DD65-2E26-4F45-B95F47B97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652963"/>
            <a:ext cx="1347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Micrométrico</a:t>
            </a:r>
          </a:p>
        </p:txBody>
      </p:sp>
      <p:sp>
        <p:nvSpPr>
          <p:cNvPr id="5148" name="Text Box 32">
            <a:extLst>
              <a:ext uri="{FF2B5EF4-FFF2-40B4-BE49-F238E27FC236}">
                <a16:creationId xmlns:a16="http://schemas.microsoft.com/office/drawing/2014/main" id="{56FB1F62-1CDA-6DD6-D60B-7527D6752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661025"/>
            <a:ext cx="646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Base</a:t>
            </a:r>
          </a:p>
        </p:txBody>
      </p:sp>
      <p:sp>
        <p:nvSpPr>
          <p:cNvPr id="5149" name="CaixaDeTexto 1">
            <a:extLst>
              <a:ext uri="{FF2B5EF4-FFF2-40B4-BE49-F238E27FC236}">
                <a16:creationId xmlns:a16="http://schemas.microsoft.com/office/drawing/2014/main" id="{A698C801-1C85-CDFA-ED3A-3703A9EA9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1989138"/>
            <a:ext cx="2568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/>
              <a:t>Aumento de 4 = </a:t>
            </a:r>
            <a:r>
              <a:rPr lang="pt-BR" altLang="pt-BR" sz="1200">
                <a:solidFill>
                  <a:srgbClr val="FF0000"/>
                </a:solidFill>
              </a:rPr>
              <a:t>faixa vermelha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/>
              <a:t>Aumento de 10 = </a:t>
            </a:r>
            <a:r>
              <a:rPr lang="pt-BR" altLang="pt-BR" sz="1200" b="1">
                <a:solidFill>
                  <a:srgbClr val="FFC000"/>
                </a:solidFill>
              </a:rPr>
              <a:t>faixa amarela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/>
              <a:t>Aumento de 40 = </a:t>
            </a:r>
            <a:r>
              <a:rPr lang="pt-BR" altLang="pt-BR" sz="1200">
                <a:solidFill>
                  <a:srgbClr val="0000CC"/>
                </a:solidFill>
              </a:rPr>
              <a:t>faixa azul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/>
              <a:t>Aumento de 100 = faixa branca </a:t>
            </a:r>
            <a:r>
              <a:rPr lang="pt-BR" altLang="pt-BR" sz="1200" b="1">
                <a:solidFill>
                  <a:srgbClr val="FF0000"/>
                </a:solidFill>
              </a:rPr>
              <a:t>(apenas para bactéria!!!)  </a:t>
            </a:r>
          </a:p>
        </p:txBody>
      </p:sp>
      <p:sp>
        <p:nvSpPr>
          <p:cNvPr id="5150" name="CaixaDeTexto 1">
            <a:extLst>
              <a:ext uri="{FF2B5EF4-FFF2-40B4-BE49-F238E27FC236}">
                <a16:creationId xmlns:a16="http://schemas.microsoft.com/office/drawing/2014/main" id="{EF543B13-E140-4542-2AE8-69499ABD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248025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Botão da luz</a:t>
            </a:r>
          </a:p>
        </p:txBody>
      </p:sp>
      <p:sp>
        <p:nvSpPr>
          <p:cNvPr id="5151" name="Text Box 29">
            <a:extLst>
              <a:ext uri="{FF2B5EF4-FFF2-40B4-BE49-F238E27FC236}">
                <a16:creationId xmlns:a16="http://schemas.microsoft.com/office/drawing/2014/main" id="{8D937840-0A81-983A-5C06-8D1707F6C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063" y="4413250"/>
            <a:ext cx="1416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Macrométrico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4FD9BA5-3B88-50E3-CA8C-6CBA84F2AC63}"/>
              </a:ext>
            </a:extLst>
          </p:cNvPr>
          <p:cNvCxnSpPr/>
          <p:nvPr/>
        </p:nvCxnSpPr>
        <p:spPr>
          <a:xfrm>
            <a:off x="5737225" y="3454400"/>
            <a:ext cx="695325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CABAA357-F1E8-35B4-D0CD-EC9C009C49DB}"/>
              </a:ext>
            </a:extLst>
          </p:cNvPr>
          <p:cNvCxnSpPr/>
          <p:nvPr/>
        </p:nvCxnSpPr>
        <p:spPr>
          <a:xfrm>
            <a:off x="6084888" y="4014788"/>
            <a:ext cx="695325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ângulo 1">
            <a:extLst>
              <a:ext uri="{FF2B5EF4-FFF2-40B4-BE49-F238E27FC236}">
                <a16:creationId xmlns:a16="http://schemas.microsoft.com/office/drawing/2014/main" id="{F31DD04F-EBC8-BBB8-3941-68027D17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" y="1493838"/>
            <a:ext cx="78930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+mn-lt"/>
              </a:rPr>
              <a:t>Antes de ligar o microscópio à tomada, </a:t>
            </a:r>
            <a:r>
              <a:rPr lang="pt-BR" dirty="0">
                <a:solidFill>
                  <a:srgbClr val="FF0000"/>
                </a:solidFill>
                <a:latin typeface="+mn-lt"/>
              </a:rPr>
              <a:t>verificar </a:t>
            </a:r>
            <a:r>
              <a:rPr lang="pt-BR">
                <a:solidFill>
                  <a:srgbClr val="FF0000"/>
                </a:solidFill>
                <a:latin typeface="+mn-lt"/>
              </a:rPr>
              <a:t>a voltagem </a:t>
            </a:r>
            <a:endParaRPr lang="pt-BR" dirty="0">
              <a:solidFill>
                <a:srgbClr val="FF0000"/>
              </a:solidFill>
              <a:latin typeface="+mn-lt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+mn-lt"/>
              </a:rPr>
              <a:t>Verificar se o potenciômetro da lâmpada está no mínimo (caso não esteja, poderá queimar a lâmpada);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+mn-lt"/>
              </a:rPr>
              <a:t>Verificar se a lente objetiva mirada à platina é a de menor aumento; caso não seja, posicioná-la;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+mn-lt"/>
              </a:rPr>
              <a:t>Baixar a mesa ao mínimo para evitar raspar a lente na lâmina colocada sobre ela;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+mn-lt"/>
              </a:rPr>
              <a:t>Colocar a lâmina sobre a mesa e subir lentamente até encontrar o foco do objeto;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dirty="0">
                <a:latin typeface="+mn-lt"/>
              </a:rPr>
              <a:t>Para passar a lente objetiva para os próximos aumentos não há necessidade de alterar a altura da mesa, mas sim, acertar o foco após a mudança. </a:t>
            </a:r>
            <a:r>
              <a:rPr lang="pt-BR" dirty="0">
                <a:solidFill>
                  <a:srgbClr val="FF0000"/>
                </a:solidFill>
                <a:latin typeface="+mn-lt"/>
              </a:rPr>
              <a:t>Atenção na objetiva!!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21D1FE8-85CE-7731-D011-C49810ED6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71500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148" name="CaixaDeTexto 3">
            <a:extLst>
              <a:ext uri="{FF2B5EF4-FFF2-40B4-BE49-F238E27FC236}">
                <a16:creationId xmlns:a16="http://schemas.microsoft.com/office/drawing/2014/main" id="{1158D794-AAAD-9F45-D602-7A25470C1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0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CC3C3CD-EDD5-8A6F-8EFE-C22E3A5CBD9B}"/>
              </a:ext>
            </a:extLst>
          </p:cNvPr>
          <p:cNvSpPr/>
          <p:nvPr/>
        </p:nvSpPr>
        <p:spPr>
          <a:xfrm>
            <a:off x="1249363" y="0"/>
            <a:ext cx="6645275" cy="496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2000" b="1" cap="all" dirty="0">
                <a:latin typeface="Arial" charset="0"/>
              </a:rPr>
              <a:t>Cuidados especiais para iniciar a análise</a:t>
            </a:r>
          </a:p>
        </p:txBody>
      </p:sp>
      <p:grpSp>
        <p:nvGrpSpPr>
          <p:cNvPr id="6150" name="Grupo 8">
            <a:extLst>
              <a:ext uri="{FF2B5EF4-FFF2-40B4-BE49-F238E27FC236}">
                <a16:creationId xmlns:a16="http://schemas.microsoft.com/office/drawing/2014/main" id="{7972BE85-6CAD-1AE3-DCD7-355456643D32}"/>
              </a:ext>
            </a:extLst>
          </p:cNvPr>
          <p:cNvGrpSpPr>
            <a:grpSpLocks/>
          </p:cNvGrpSpPr>
          <p:nvPr/>
        </p:nvGrpSpPr>
        <p:grpSpPr bwMode="auto">
          <a:xfrm>
            <a:off x="1285875" y="828675"/>
            <a:ext cx="6786563" cy="571500"/>
            <a:chOff x="1285852" y="928670"/>
            <a:chExt cx="6786610" cy="571504"/>
          </a:xfrm>
        </p:grpSpPr>
        <p:sp>
          <p:nvSpPr>
            <p:cNvPr id="7" name="Retângulo de cantos arredondados 6">
              <a:extLst>
                <a:ext uri="{FF2B5EF4-FFF2-40B4-BE49-F238E27FC236}">
                  <a16:creationId xmlns:a16="http://schemas.microsoft.com/office/drawing/2014/main" id="{BEEA50F5-7A9D-E42D-6F06-566C48C222FF}"/>
                </a:ext>
              </a:extLst>
            </p:cNvPr>
            <p:cNvSpPr/>
            <p:nvPr/>
          </p:nvSpPr>
          <p:spPr>
            <a:xfrm>
              <a:off x="1285852" y="928670"/>
              <a:ext cx="6572296" cy="57150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6152" name="Retângulo 7">
              <a:extLst>
                <a:ext uri="{FF2B5EF4-FFF2-40B4-BE49-F238E27FC236}">
                  <a16:creationId xmlns:a16="http://schemas.microsoft.com/office/drawing/2014/main" id="{9B61AB5A-F7FC-A22D-2754-C7909F250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7290" y="928670"/>
              <a:ext cx="6715172" cy="45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 b="1"/>
                <a:t>JAMAIS ARRASTE OU DÊ TRANCO NOS MICROSCÓPIOS!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croscópio 3">
            <a:extLst>
              <a:ext uri="{FF2B5EF4-FFF2-40B4-BE49-F238E27FC236}">
                <a16:creationId xmlns:a16="http://schemas.microsoft.com/office/drawing/2014/main" id="{DB4F7E20-9188-A740-63B2-902DC8F8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350963"/>
            <a:ext cx="300672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>
            <a:extLst>
              <a:ext uri="{FF2B5EF4-FFF2-40B4-BE49-F238E27FC236}">
                <a16:creationId xmlns:a16="http://schemas.microsoft.com/office/drawing/2014/main" id="{E5D4B427-7A70-5900-1BA5-71BD7BD62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09638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7172" name="Text Box 2">
            <a:extLst>
              <a:ext uri="{FF2B5EF4-FFF2-40B4-BE49-F238E27FC236}">
                <a16:creationId xmlns:a16="http://schemas.microsoft.com/office/drawing/2014/main" id="{8A289605-FA26-7B69-002D-FC8700074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260350"/>
            <a:ext cx="5729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/>
              <a:t>Focalização ao microscópio óptico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E9BDF1-A40A-9212-5715-DB9D268054B9}"/>
              </a:ext>
            </a:extLst>
          </p:cNvPr>
          <p:cNvSpPr txBox="1"/>
          <p:nvPr/>
        </p:nvSpPr>
        <p:spPr>
          <a:xfrm>
            <a:off x="3347864" y="1268760"/>
            <a:ext cx="5472286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Objeto no centro da mesa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Ajustar a iluminação (maior quantidade de  luz através do objeto)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Elevar a mesa até a altura máxima utilizando </a:t>
            </a:r>
            <a:r>
              <a:rPr lang="pt-BR" b="1" u="sng" dirty="0">
                <a:solidFill>
                  <a:srgbClr val="FF0000"/>
                </a:solidFill>
                <a:latin typeface="Arial" charset="0"/>
              </a:rPr>
              <a:t>o macrométrico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Iniciar o processo de focalização – </a:t>
            </a:r>
            <a:r>
              <a:rPr lang="pt-BR" b="1" dirty="0">
                <a:solidFill>
                  <a:srgbClr val="FF0000"/>
                </a:solidFill>
                <a:latin typeface="Arial" charset="0"/>
              </a:rPr>
              <a:t>menor objetiva (5x)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Ajustar as oculares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Fazer a focalização fina – </a:t>
            </a:r>
            <a:r>
              <a:rPr lang="pt-BR" b="1" u="sng" dirty="0">
                <a:solidFill>
                  <a:srgbClr val="FF0000"/>
                </a:solidFill>
                <a:latin typeface="Arial" charset="0"/>
              </a:rPr>
              <a:t>micrométrico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Mudar a objetiva para  10X, 40X e </a:t>
            </a:r>
            <a:r>
              <a:rPr lang="pt-BR" b="1" strike="sngStrike" dirty="0">
                <a:solidFill>
                  <a:srgbClr val="FF0000"/>
                </a:solidFill>
                <a:latin typeface="Arial" charset="0"/>
              </a:rPr>
              <a:t>100X</a:t>
            </a:r>
            <a:r>
              <a:rPr lang="pt-BR" b="1" dirty="0">
                <a:latin typeface="Arial" charset="0"/>
              </a:rPr>
              <a:t> e utilizar apenas </a:t>
            </a:r>
            <a:r>
              <a:rPr lang="pt-BR" b="1" u="sng" dirty="0">
                <a:solidFill>
                  <a:srgbClr val="FF0000"/>
                </a:solidFill>
                <a:latin typeface="Arial" charset="0"/>
              </a:rPr>
              <a:t>o micrométrico </a:t>
            </a:r>
            <a:r>
              <a:rPr lang="pt-BR" b="1" dirty="0">
                <a:latin typeface="Arial" charset="0"/>
              </a:rPr>
              <a:t>para focalização final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Acertar a quantidade de luz (L ou F)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pt-BR" b="1" dirty="0">
                <a:latin typeface="Arial" charset="0"/>
              </a:rPr>
              <a:t>Condensador (J) deve permanecer sempre na posição elevada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tângulo 1">
            <a:extLst>
              <a:ext uri="{FF2B5EF4-FFF2-40B4-BE49-F238E27FC236}">
                <a16:creationId xmlns:a16="http://schemas.microsoft.com/office/drawing/2014/main" id="{D3D271E6-18A5-CFE7-3330-70748FBD2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571625"/>
            <a:ext cx="87884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/>
              <a:t>Baixe a luz à menor intensidade pelo potenciômetro;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 b="1" u="sng"/>
              <a:t>Antes de remover a lâmina, volte à lente objetiva de menor aumento e baixe a mesa;</a:t>
            </a:r>
            <a:endParaRPr lang="pt-BR" altLang="pt-BR" sz="180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/>
              <a:t>Caso tenha utilizado óleo de imersão para observação na objetiva de 100X, limpar cuidadosamente com etanol;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/>
              <a:t>Remover a lâmina e substituir;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/>
              <a:t>No caso da finalização das análises, a luz deverá ser desligada e guardá-lo nos devido local.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pt-BR" altLang="pt-BR" sz="1800"/>
              <a:t>Vale lembrar novamente que o microscópio jamais deverá ser arrastado para mudança de local e deve-se evitar trancos, pois isso poderá danificar o núcleo óptico do aparelho.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3B19681-4538-65E0-78AF-E316D5D74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196" name="Retângulo 4">
            <a:extLst>
              <a:ext uri="{FF2B5EF4-FFF2-40B4-BE49-F238E27FC236}">
                <a16:creationId xmlns:a16="http://schemas.microsoft.com/office/drawing/2014/main" id="{CE35B94F-6D1D-5907-9140-82EF6AD7A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127000"/>
            <a:ext cx="66452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800"/>
              <a:t>Ao finalizar a análise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95AE4577-08F0-5E96-AA22-CE3354B31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92150"/>
            <a:ext cx="82296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10000"/>
              </a:lnSpc>
              <a:spcBef>
                <a:spcPct val="0"/>
              </a:spcBef>
              <a:buFontTx/>
              <a:buNone/>
            </a:pPr>
            <a:r>
              <a:rPr lang="pt-BR" altLang="pt-BR" sz="2200" b="1"/>
              <a:t>Esporos</a:t>
            </a:r>
          </a:p>
          <a:p>
            <a:pPr eaLnBrk="1" hangingPunct="1">
              <a:lnSpc>
                <a:spcPct val="210000"/>
              </a:lnSpc>
              <a:spcBef>
                <a:spcPct val="0"/>
              </a:spcBef>
              <a:buFontTx/>
              <a:buNone/>
            </a:pPr>
            <a:endParaRPr lang="pt-BR" altLang="pt-BR" sz="2000" b="1"/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2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00" b="1"/>
              <a:t>Corpos de frutificação</a:t>
            </a:r>
          </a:p>
          <a:p>
            <a:pPr eaLnBrk="1" hangingPunct="1">
              <a:lnSpc>
                <a:spcPct val="270000"/>
              </a:lnSpc>
              <a:spcBef>
                <a:spcPct val="0"/>
              </a:spcBef>
              <a:buFontTx/>
              <a:buNone/>
            </a:pPr>
            <a:endParaRPr lang="pt-BR" altLang="pt-BR" sz="2000" b="1"/>
          </a:p>
          <a:p>
            <a:pPr eaLnBrk="1" hangingPunct="1">
              <a:lnSpc>
                <a:spcPct val="210000"/>
              </a:lnSpc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chemeClr val="bg1"/>
              </a:solidFill>
            </a:endParaRPr>
          </a:p>
          <a:p>
            <a:pPr eaLnBrk="1" hangingPunct="1">
              <a:lnSpc>
                <a:spcPct val="210000"/>
              </a:lnSpc>
              <a:spcBef>
                <a:spcPct val="0"/>
              </a:spcBef>
              <a:buFontTx/>
              <a:buNone/>
            </a:pPr>
            <a:r>
              <a:rPr lang="pt-BR" altLang="pt-BR" sz="2200" b="1"/>
              <a:t>Micélio </a:t>
            </a:r>
            <a:r>
              <a:rPr lang="pt-BR" altLang="pt-BR" sz="2000" b="1"/>
              <a:t>      </a:t>
            </a:r>
            <a:r>
              <a:rPr lang="pt-BR" altLang="pt-BR" sz="2000" b="1">
                <a:solidFill>
                  <a:schemeClr val="bg1"/>
                </a:solidFill>
              </a:rPr>
              <a:t>                       </a:t>
            </a:r>
            <a:r>
              <a:rPr lang="pt-BR" altLang="pt-BR" sz="2200" b="1"/>
              <a:t>Estruturas de resistência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pt-BR" altLang="pt-BR" sz="2000" b="1"/>
          </a:p>
          <a:p>
            <a:pPr eaLnBrk="1" hangingPunct="1">
              <a:lnSpc>
                <a:spcPct val="380000"/>
              </a:lnSpc>
              <a:spcBef>
                <a:spcPct val="0"/>
              </a:spcBef>
              <a:buFontTx/>
              <a:buNone/>
            </a:pPr>
            <a:endParaRPr lang="pt-BR" altLang="pt-BR" sz="2000" b="1"/>
          </a:p>
        </p:txBody>
      </p:sp>
      <p:pic>
        <p:nvPicPr>
          <p:cNvPr id="9219" name="Picture 16" descr="placa multiplicação">
            <a:extLst>
              <a:ext uri="{FF2B5EF4-FFF2-40B4-BE49-F238E27FC236}">
                <a16:creationId xmlns:a16="http://schemas.microsoft.com/office/drawing/2014/main" id="{D6900BD0-1E46-E2BF-6628-42F80E51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868863"/>
            <a:ext cx="173037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35">
            <a:extLst>
              <a:ext uri="{FF2B5EF4-FFF2-40B4-BE49-F238E27FC236}">
                <a16:creationId xmlns:a16="http://schemas.microsoft.com/office/drawing/2014/main" id="{3AE93128-6411-72AB-89C7-DA831ADF40CD}"/>
              </a:ext>
            </a:extLst>
          </p:cNvPr>
          <p:cNvGrpSpPr>
            <a:grpSpLocks/>
          </p:cNvGrpSpPr>
          <p:nvPr/>
        </p:nvGrpSpPr>
        <p:grpSpPr bwMode="auto">
          <a:xfrm>
            <a:off x="1735138" y="1376363"/>
            <a:ext cx="6172200" cy="1373187"/>
            <a:chOff x="1584" y="1514"/>
            <a:chExt cx="3888" cy="865"/>
          </a:xfrm>
        </p:grpSpPr>
        <p:pic>
          <p:nvPicPr>
            <p:cNvPr id="9232" name="Picture 19" descr="Leptosphaerulina sp">
              <a:extLst>
                <a:ext uri="{FF2B5EF4-FFF2-40B4-BE49-F238E27FC236}">
                  <a16:creationId xmlns:a16="http://schemas.microsoft.com/office/drawing/2014/main" id="{B8E09030-AFBE-67D1-36D4-F7B08E935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514"/>
              <a:ext cx="1148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20" descr="ferrugem - Prospodium appendiculatum em Tecoma stans">
              <a:extLst>
                <a:ext uri="{FF2B5EF4-FFF2-40B4-BE49-F238E27FC236}">
                  <a16:creationId xmlns:a16="http://schemas.microsoft.com/office/drawing/2014/main" id="{13D7F276-A487-D126-3F66-FD5544290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1527"/>
              <a:ext cx="1131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25" descr="DSC01887">
              <a:extLst>
                <a:ext uri="{FF2B5EF4-FFF2-40B4-BE49-F238E27FC236}">
                  <a16:creationId xmlns:a16="http://schemas.microsoft.com/office/drawing/2014/main" id="{C0B63B34-E51B-9002-B0AF-AB8317578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1536"/>
              <a:ext cx="1168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40">
            <a:extLst>
              <a:ext uri="{FF2B5EF4-FFF2-40B4-BE49-F238E27FC236}">
                <a16:creationId xmlns:a16="http://schemas.microsoft.com/office/drawing/2014/main" id="{2CD8086F-C493-6D90-5869-6809412E4487}"/>
              </a:ext>
            </a:extLst>
          </p:cNvPr>
          <p:cNvGrpSpPr>
            <a:grpSpLocks/>
          </p:cNvGrpSpPr>
          <p:nvPr/>
        </p:nvGrpSpPr>
        <p:grpSpPr bwMode="auto">
          <a:xfrm>
            <a:off x="474663" y="3468688"/>
            <a:ext cx="8229600" cy="1066800"/>
            <a:chOff x="576" y="2496"/>
            <a:chExt cx="5184" cy="672"/>
          </a:xfrm>
        </p:grpSpPr>
        <p:pic>
          <p:nvPicPr>
            <p:cNvPr id="9227" name="Picture 15">
              <a:extLst>
                <a:ext uri="{FF2B5EF4-FFF2-40B4-BE49-F238E27FC236}">
                  <a16:creationId xmlns:a16="http://schemas.microsoft.com/office/drawing/2014/main" id="{BBA83119-AE9F-D083-B2F5-9A03CC610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496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30">
              <a:extLst>
                <a:ext uri="{FF2B5EF4-FFF2-40B4-BE49-F238E27FC236}">
                  <a16:creationId xmlns:a16="http://schemas.microsoft.com/office/drawing/2014/main" id="{0057034A-3D29-69C6-66D2-753DD86BA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31">
              <a:extLst>
                <a:ext uri="{FF2B5EF4-FFF2-40B4-BE49-F238E27FC236}">
                  <a16:creationId xmlns:a16="http://schemas.microsoft.com/office/drawing/2014/main" id="{BF3A15E0-5D51-51EB-8A9D-783C33BFD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496"/>
              <a:ext cx="105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32">
              <a:extLst>
                <a:ext uri="{FF2B5EF4-FFF2-40B4-BE49-F238E27FC236}">
                  <a16:creationId xmlns:a16="http://schemas.microsoft.com/office/drawing/2014/main" id="{C1D96B42-DE63-20D2-C903-363F6212B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496"/>
              <a:ext cx="91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33">
              <a:extLst>
                <a:ext uri="{FF2B5EF4-FFF2-40B4-BE49-F238E27FC236}">
                  <a16:creationId xmlns:a16="http://schemas.microsoft.com/office/drawing/2014/main" id="{5DC4BC9C-DC2F-3D42-E504-65C2754CE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2496"/>
              <a:ext cx="120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36">
            <a:extLst>
              <a:ext uri="{FF2B5EF4-FFF2-40B4-BE49-F238E27FC236}">
                <a16:creationId xmlns:a16="http://schemas.microsoft.com/office/drawing/2014/main" id="{437771F3-A2A2-509C-9739-1B27A0D0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4902200"/>
            <a:ext cx="17526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ângulo 5">
            <a:extLst>
              <a:ext uri="{FF2B5EF4-FFF2-40B4-BE49-F238E27FC236}">
                <a16:creationId xmlns:a16="http://schemas.microsoft.com/office/drawing/2014/main" id="{18901FED-9802-9D57-C3BC-DC456981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358187" cy="71437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3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ESTRUTURAS DOS FUNGOS</a:t>
            </a:r>
          </a:p>
        </p:txBody>
      </p:sp>
      <p:sp>
        <p:nvSpPr>
          <p:cNvPr id="9224" name="Retângulo 15">
            <a:extLst>
              <a:ext uri="{FF2B5EF4-FFF2-40B4-BE49-F238E27FC236}">
                <a16:creationId xmlns:a16="http://schemas.microsoft.com/office/drawing/2014/main" id="{F595415B-CC4C-FEDA-392F-CBDCFC50D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6303963"/>
            <a:ext cx="3862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/>
              <a:t>Material: Liliane D. Teixeira, Esalq/USP</a:t>
            </a:r>
            <a:endParaRPr lang="pt-BR" altLang="pt-BR" sz="1800" b="1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E4C6EDC-EA36-1A9E-6E71-8EB2AD8DECC1}"/>
              </a:ext>
            </a:extLst>
          </p:cNvPr>
          <p:cNvSpPr/>
          <p:nvPr/>
        </p:nvSpPr>
        <p:spPr>
          <a:xfrm>
            <a:off x="5283200" y="3317875"/>
            <a:ext cx="1447800" cy="1368425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875B780-8173-F904-8168-270DD0C2CC25}"/>
              </a:ext>
            </a:extLst>
          </p:cNvPr>
          <p:cNvSpPr/>
          <p:nvPr/>
        </p:nvSpPr>
        <p:spPr>
          <a:xfrm>
            <a:off x="3806825" y="3468688"/>
            <a:ext cx="1447800" cy="1368425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E2EA3F45-14D4-4554-CF97-4E68D0614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0BE958A9-01CC-5A65-2E26-C156EDD4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85925"/>
            <a:ext cx="33575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55D9B9AC-C1BD-74F5-9B23-6228EB04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681163"/>
            <a:ext cx="346233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CaixaDeTexto 3">
            <a:extLst>
              <a:ext uri="{FF2B5EF4-FFF2-40B4-BE49-F238E27FC236}">
                <a16:creationId xmlns:a16="http://schemas.microsoft.com/office/drawing/2014/main" id="{61C2727F-A482-2AA5-0E76-5E1BD4CE1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538663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/>
              <a:t>Hifa</a:t>
            </a:r>
            <a:r>
              <a:rPr lang="pt-BR" altLang="pt-BR" sz="2400"/>
              <a:t> </a:t>
            </a:r>
            <a:r>
              <a:rPr lang="pt-BR" altLang="pt-BR" sz="2400" b="1"/>
              <a:t>cenocítica</a:t>
            </a:r>
          </a:p>
        </p:txBody>
      </p:sp>
      <p:sp>
        <p:nvSpPr>
          <p:cNvPr id="10246" name="CaixaDeTexto 4">
            <a:extLst>
              <a:ext uri="{FF2B5EF4-FFF2-40B4-BE49-F238E27FC236}">
                <a16:creationId xmlns:a16="http://schemas.microsoft.com/office/drawing/2014/main" id="{84F842D0-C1A0-4F99-8115-A4D59BADF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538663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Hifa septada</a:t>
            </a:r>
          </a:p>
        </p:txBody>
      </p:sp>
      <p:sp>
        <p:nvSpPr>
          <p:cNvPr id="10247" name="CaixaDeTexto 4">
            <a:extLst>
              <a:ext uri="{FF2B5EF4-FFF2-40B4-BE49-F238E27FC236}">
                <a16:creationId xmlns:a16="http://schemas.microsoft.com/office/drawing/2014/main" id="{66B0C236-C2C0-4DA1-4FCE-B6FED2705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131763"/>
            <a:ext cx="4752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 i="1"/>
              <a:t>ESTRUTURAS FÚNGICAS</a:t>
            </a:r>
          </a:p>
        </p:txBody>
      </p:sp>
      <p:sp>
        <p:nvSpPr>
          <p:cNvPr id="10248" name="CaixaDeTexto 4">
            <a:extLst>
              <a:ext uri="{FF2B5EF4-FFF2-40B4-BE49-F238E27FC236}">
                <a16:creationId xmlns:a16="http://schemas.microsoft.com/office/drawing/2014/main" id="{3716F21E-4FAC-EFE0-616C-8AA8D4FC5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661025"/>
            <a:ext cx="328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/>
              <a:t>Micélio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9CAA88FD-0A00-2699-9144-460699811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11213"/>
            <a:ext cx="8424862" cy="142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1267" name="CaixaDeTexto 4">
            <a:extLst>
              <a:ext uri="{FF2B5EF4-FFF2-40B4-BE49-F238E27FC236}">
                <a16:creationId xmlns:a16="http://schemas.microsoft.com/office/drawing/2014/main" id="{C60925A8-E57D-6312-8680-E4B6FFD37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565400"/>
            <a:ext cx="5365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i="1">
                <a:solidFill>
                  <a:srgbClr val="0000CC"/>
                </a:solidFill>
                <a:latin typeface="Comic Sans MS" panose="030F0702030302020204" pitchFamily="66" charset="0"/>
              </a:rPr>
              <a:t>CONÍDIOS LIVRES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 i="1">
                <a:solidFill>
                  <a:srgbClr val="0000CC"/>
                </a:solidFill>
                <a:latin typeface="Comic Sans MS" panose="030F0702030302020204" pitchFamily="66" charset="0"/>
              </a:rPr>
              <a:t>Produzidos fora de corpo de frutificação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704</Words>
  <Application>Microsoft Office PowerPoint</Application>
  <PresentationFormat>Apresentação na tela (4:3)</PresentationFormat>
  <Paragraphs>125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Aspergillus spp.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ESALQ-USP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 Alberto Marques Rezende</dc:creator>
  <cp:lastModifiedBy>Diego Lucas</cp:lastModifiedBy>
  <cp:revision>79</cp:revision>
  <cp:lastPrinted>2014-02-10T17:49:43Z</cp:lastPrinted>
  <dcterms:created xsi:type="dcterms:W3CDTF">2007-02-26T19:18:56Z</dcterms:created>
  <dcterms:modified xsi:type="dcterms:W3CDTF">2023-08-23T22:22:16Z</dcterms:modified>
</cp:coreProperties>
</file>