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79" r:id="rId2"/>
    <p:sldId id="395" r:id="rId3"/>
    <p:sldId id="463" r:id="rId4"/>
    <p:sldId id="464" r:id="rId5"/>
    <p:sldId id="465" r:id="rId6"/>
    <p:sldId id="466" r:id="rId7"/>
    <p:sldId id="467" r:id="rId8"/>
    <p:sldId id="468" r:id="rId9"/>
    <p:sldId id="460" r:id="rId10"/>
    <p:sldId id="461" r:id="rId11"/>
    <p:sldId id="462" r:id="rId12"/>
    <p:sldId id="469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44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FF17A-6EB8-4FA8-A814-3EC291BCCE0E}" type="datetimeFigureOut">
              <a:rPr lang="pt-BR" smtClean="0"/>
              <a:t>16/06/2020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F07B2-91D2-40B0-8F6F-AFB4057984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0302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pt-BR" baseline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60C66-E090-432F-B8F3-552218BD4214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54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pt-BR" baseline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60C66-E090-432F-B8F3-552218BD4214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0646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7E78-1D8C-4250-B208-D8A3D980A473}" type="datetime1">
              <a:rPr lang="pt-BR" smtClean="0"/>
              <a:t>16/06/2020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B630-596B-43F1-9A99-CEC82C2969C3}" type="datetime1">
              <a:rPr lang="pt-BR" smtClean="0"/>
              <a:t>16/06/2020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74EC-51F8-4202-B87D-15396CF37E0C}" type="datetime1">
              <a:rPr lang="pt-BR" smtClean="0"/>
              <a:t>16/06/2020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DD27-34D2-4F82-9E65-D7720ADD9BAD}" type="datetime1">
              <a:rPr lang="pt-BR" smtClean="0"/>
              <a:t>16/06/2020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E956-F552-481C-AA6D-72ADE24349C5}" type="datetime1">
              <a:rPr lang="pt-BR" smtClean="0"/>
              <a:t>16/06/2020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FB14-5AE3-4438-B3DD-18EFCBA163BC}" type="datetime1">
              <a:rPr lang="pt-BR" smtClean="0"/>
              <a:t>16/06/2020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3963-8248-4CA5-9E41-6727AFFC7818}" type="datetime1">
              <a:rPr lang="pt-BR" smtClean="0"/>
              <a:t>16/06/2020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614D-3F4B-4BD7-9609-84672C2C3551}" type="datetime1">
              <a:rPr lang="pt-BR" smtClean="0"/>
              <a:t>16/06/2020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35E5-7A03-49B0-9471-F2AFA6FFCE4F}" type="datetime1">
              <a:rPr lang="pt-BR" smtClean="0"/>
              <a:t>16/06/2020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E2E0-0095-4692-8B1E-3537BE00BF8E}" type="datetime1">
              <a:rPr lang="pt-BR" smtClean="0"/>
              <a:t>16/06/2020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7514-8485-404F-BC87-047F24F81553}" type="datetime1">
              <a:rPr lang="pt-BR" smtClean="0"/>
              <a:t>16/06/2020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B3B35D-36E4-44D8-837B-7CC0F6D9A0AB}" type="datetime1">
              <a:rPr lang="pt-BR" smtClean="0"/>
              <a:t>16/06/2020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5" Type="http://schemas.openxmlformats.org/officeDocument/2006/relationships/image" Target="../media/image13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3400" y="1224792"/>
            <a:ext cx="77724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2060"/>
                </a:solidFill>
                <a:latin typeface="+mj-lt"/>
              </a:rPr>
              <a:t>1100222 - Modelagem de Crescimento de Culturas Agrícolas</a:t>
            </a:r>
          </a:p>
          <a:p>
            <a:r>
              <a:rPr lang="pt-BR" sz="2400" b="1" dirty="0">
                <a:solidFill>
                  <a:srgbClr val="002060"/>
                </a:solidFill>
                <a:latin typeface="+mj-lt"/>
              </a:rPr>
              <a:t>LEB5048 - Modelagem de Culturas Agrícolas I</a:t>
            </a:r>
          </a:p>
          <a:p>
            <a:endParaRPr lang="pt-BR" sz="2400" b="1" dirty="0">
              <a:solidFill>
                <a:srgbClr val="C00000"/>
              </a:solidFill>
              <a:latin typeface="+mj-lt"/>
            </a:endParaRPr>
          </a:p>
          <a:p>
            <a:r>
              <a:rPr lang="pt-BR" sz="4000" b="1" dirty="0">
                <a:solidFill>
                  <a:srgbClr val="00B0F0"/>
                </a:solidFill>
                <a:latin typeface="+mj-lt"/>
              </a:rPr>
              <a:t>O Modelo CROPSIM – aula 5</a:t>
            </a:r>
          </a:p>
          <a:p>
            <a:endParaRPr lang="pt-BR" sz="2800" b="1" dirty="0">
              <a:solidFill>
                <a:srgbClr val="C00000"/>
              </a:solidFill>
              <a:latin typeface="+mj-lt"/>
            </a:endParaRPr>
          </a:p>
          <a:p>
            <a:r>
              <a:rPr lang="pt-BR" sz="2800" b="1" u="sng" dirty="0">
                <a:solidFill>
                  <a:srgbClr val="C00000"/>
                </a:solidFill>
                <a:latin typeface="+mj-lt"/>
              </a:rPr>
              <a:t>Objetivos:</a:t>
            </a:r>
          </a:p>
          <a:p>
            <a:pPr marL="1081088" indent="-366713"/>
            <a:r>
              <a:rPr lang="pt-BR" sz="2400" b="1" dirty="0">
                <a:solidFill>
                  <a:srgbClr val="0070C0"/>
                </a:solidFill>
                <a:latin typeface="+mj-lt"/>
              </a:rPr>
              <a:t>Incluir a redução da evaporação</a:t>
            </a:r>
          </a:p>
          <a:p>
            <a:pPr marL="1081088" indent="-366713"/>
            <a:r>
              <a:rPr lang="pt-BR" sz="2400" b="1" dirty="0">
                <a:solidFill>
                  <a:srgbClr val="0070C0"/>
                </a:solidFill>
                <a:latin typeface="+mj-lt"/>
              </a:rPr>
              <a:t>Incluir saída da produtividade de água</a:t>
            </a:r>
          </a:p>
          <a:p>
            <a:endParaRPr lang="pt-BR" sz="2800" b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8589D47B-B1D2-4D11-BA0F-2FF476758CE4}"/>
              </a:ext>
            </a:extLst>
          </p:cNvPr>
          <p:cNvSpPr/>
          <p:nvPr/>
        </p:nvSpPr>
        <p:spPr>
          <a:xfrm>
            <a:off x="390903" y="1226401"/>
            <a:ext cx="836219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i="1" dirty="0">
                <a:solidFill>
                  <a:srgbClr val="0070C0"/>
                </a:solidFill>
                <a:latin typeface="+mj-lt"/>
              </a:rPr>
              <a:t>Em condições irrigadas, a WP pode ser calculada em relação à irrigação </a:t>
            </a:r>
            <a:r>
              <a:rPr lang="pt-BR" sz="2800" b="1" dirty="0">
                <a:solidFill>
                  <a:srgbClr val="002060"/>
                </a:solidFill>
                <a:latin typeface="+mj-lt"/>
              </a:rPr>
              <a:t>(</a:t>
            </a:r>
            <a:r>
              <a:rPr lang="pt-BR" sz="2800" b="1" i="1" dirty="0">
                <a:solidFill>
                  <a:srgbClr val="002060"/>
                </a:solidFill>
                <a:latin typeface="+mj-lt"/>
              </a:rPr>
              <a:t>WP</a:t>
            </a:r>
            <a:r>
              <a:rPr lang="pt-BR" sz="2800" b="1" i="1" baseline="-25000" dirty="0">
                <a:solidFill>
                  <a:srgbClr val="FF0000"/>
                </a:solidFill>
                <a:latin typeface="+mj-lt"/>
              </a:rPr>
              <a:t>I</a:t>
            </a:r>
            <a:r>
              <a:rPr lang="pt-BR" sz="2800" b="1" dirty="0">
                <a:solidFill>
                  <a:srgbClr val="002060"/>
                </a:solidFill>
                <a:latin typeface="+mj-lt"/>
              </a:rPr>
              <a:t> em kg m</a:t>
            </a:r>
            <a:r>
              <a:rPr lang="pt-BR" sz="2800" b="1" baseline="30000" dirty="0">
                <a:solidFill>
                  <a:srgbClr val="002060"/>
                </a:solidFill>
                <a:latin typeface="+mj-lt"/>
              </a:rPr>
              <a:t>‑3</a:t>
            </a:r>
            <a:r>
              <a:rPr lang="pt-BR" sz="2800" b="1" dirty="0">
                <a:solidFill>
                  <a:srgbClr val="002060"/>
                </a:solidFill>
                <a:latin typeface="+mj-lt"/>
              </a:rPr>
              <a:t>)</a:t>
            </a:r>
            <a:r>
              <a:rPr lang="pt-BR" sz="2800" b="1" dirty="0">
                <a:solidFill>
                  <a:srgbClr val="0070C0"/>
                </a:solidFill>
                <a:latin typeface="+mj-lt"/>
              </a:rPr>
              <a:t>, dividindo o rendimento </a:t>
            </a:r>
            <a:r>
              <a:rPr lang="pt-BR" sz="2800" b="1" dirty="0">
                <a:solidFill>
                  <a:srgbClr val="002060"/>
                </a:solidFill>
                <a:latin typeface="+mj-lt"/>
              </a:rPr>
              <a:t>(</a:t>
            </a:r>
            <a:r>
              <a:rPr lang="pt-BR" sz="2800" b="1" i="1" dirty="0">
                <a:solidFill>
                  <a:srgbClr val="002060"/>
                </a:solidFill>
                <a:latin typeface="+mj-lt"/>
              </a:rPr>
              <a:t>Y</a:t>
            </a:r>
            <a:r>
              <a:rPr lang="pt-BR" sz="2800" b="1" dirty="0">
                <a:solidFill>
                  <a:srgbClr val="002060"/>
                </a:solidFill>
                <a:latin typeface="+mj-lt"/>
              </a:rPr>
              <a:t> em kg ha</a:t>
            </a:r>
            <a:r>
              <a:rPr lang="pt-BR" sz="2800" b="1" baseline="30000" dirty="0">
                <a:solidFill>
                  <a:srgbClr val="002060"/>
                </a:solidFill>
                <a:latin typeface="+mj-lt"/>
              </a:rPr>
              <a:t>‑1</a:t>
            </a:r>
            <a:r>
              <a:rPr lang="pt-BR" sz="2800" b="1" dirty="0">
                <a:solidFill>
                  <a:srgbClr val="002060"/>
                </a:solidFill>
                <a:latin typeface="+mj-lt"/>
              </a:rPr>
              <a:t>) </a:t>
            </a:r>
            <a:r>
              <a:rPr lang="pt-BR" sz="2800" b="1" dirty="0">
                <a:solidFill>
                  <a:srgbClr val="0070C0"/>
                </a:solidFill>
                <a:latin typeface="+mj-lt"/>
              </a:rPr>
              <a:t>pela </a:t>
            </a:r>
            <a:r>
              <a:rPr lang="pt-BR" sz="2800" b="1" dirty="0">
                <a:solidFill>
                  <a:srgbClr val="002060"/>
                </a:solidFill>
                <a:latin typeface="+mj-lt"/>
              </a:rPr>
              <a:t>Irrigação </a:t>
            </a:r>
            <a:r>
              <a:rPr lang="pt-BR" sz="2800" b="1" i="1" dirty="0">
                <a:solidFill>
                  <a:srgbClr val="002060"/>
                </a:solidFill>
                <a:latin typeface="+mj-lt"/>
              </a:rPr>
              <a:t>I</a:t>
            </a:r>
            <a:r>
              <a:rPr lang="pt-BR" sz="2800" b="1" dirty="0">
                <a:solidFill>
                  <a:srgbClr val="002060"/>
                </a:solidFill>
                <a:latin typeface="+mj-lt"/>
              </a:rPr>
              <a:t> (em mm) </a:t>
            </a:r>
            <a:br>
              <a:rPr lang="pt-BR" sz="2800" b="1" dirty="0">
                <a:solidFill>
                  <a:srgbClr val="002060"/>
                </a:solidFill>
                <a:latin typeface="+mj-lt"/>
              </a:rPr>
            </a:br>
            <a:r>
              <a:rPr lang="pt-BR" sz="2000" b="1" dirty="0">
                <a:solidFill>
                  <a:srgbClr val="0070C0"/>
                </a:solidFill>
                <a:latin typeface="+mj-lt"/>
              </a:rPr>
              <a:t>multiplicada por 10 (conversão de unidade mm → m</a:t>
            </a:r>
            <a:r>
              <a:rPr lang="pt-BR" sz="2000" b="1" baseline="30000" dirty="0">
                <a:solidFill>
                  <a:srgbClr val="0070C0"/>
                </a:solidFill>
                <a:latin typeface="+mj-lt"/>
              </a:rPr>
              <a:t>3</a:t>
            </a:r>
            <a:r>
              <a:rPr lang="pt-BR" sz="2000" b="1" dirty="0">
                <a:solidFill>
                  <a:srgbClr val="0070C0"/>
                </a:solidFill>
                <a:latin typeface="+mj-lt"/>
              </a:rPr>
              <a:t>/ha)</a:t>
            </a:r>
            <a:endParaRPr lang="pt-BR" sz="2000" b="1" i="1" dirty="0">
              <a:solidFill>
                <a:srgbClr val="0070C0"/>
              </a:solidFill>
              <a:latin typeface="+mj-lt"/>
            </a:endParaRP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1FA4883C-FE14-42C0-B270-572F7A2FF4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32301"/>
              </p:ext>
            </p:extLst>
          </p:nvPr>
        </p:nvGraphicFramePr>
        <p:xfrm>
          <a:off x="2418594" y="3253684"/>
          <a:ext cx="2214563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Equation" r:id="rId4" imgW="660240" imgH="393480" progId="Equation.DSMT4">
                  <p:embed/>
                </p:oleObj>
              </mc:Choice>
              <mc:Fallback>
                <p:oleObj name="Equation" r:id="rId4" imgW="660240" imgH="393480" progId="Equation.DSMT4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1FA4883C-FE14-42C0-B270-572F7A2FF49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8594" y="3253684"/>
                        <a:ext cx="2214563" cy="1371600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tângulo 5">
            <a:extLst>
              <a:ext uri="{FF2B5EF4-FFF2-40B4-BE49-F238E27FC236}">
                <a16:creationId xmlns:a16="http://schemas.microsoft.com/office/drawing/2014/main" id="{F0B5DFCB-24C9-4178-B43C-D8D3C16CFD1B}"/>
              </a:ext>
            </a:extLst>
          </p:cNvPr>
          <p:cNvSpPr/>
          <p:nvPr/>
        </p:nvSpPr>
        <p:spPr>
          <a:xfrm>
            <a:off x="3790194" y="4996286"/>
            <a:ext cx="5105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Valores para </a:t>
            </a:r>
            <a:r>
              <a:rPr lang="pt-BR" sz="2800" i="1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WP</a:t>
            </a:r>
            <a:r>
              <a:rPr lang="pt-BR" sz="2800" i="1" baseline="-2500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sz="280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variam de acordo com as condições climáticas</a:t>
            </a:r>
          </a:p>
          <a:p>
            <a:pPr indent="541338"/>
            <a:endParaRPr lang="pt-BR" sz="280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4B2CD088-D54A-4DB8-8CFC-AA7BB3D4B8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394" y="5043153"/>
            <a:ext cx="1291259" cy="1291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029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E8CC8352-8C66-4B04-BDBA-3475AF744901}"/>
              </a:ext>
            </a:extLst>
          </p:cNvPr>
          <p:cNvCxnSpPr>
            <a:cxnSpLocks/>
          </p:cNvCxnSpPr>
          <p:nvPr/>
        </p:nvCxnSpPr>
        <p:spPr>
          <a:xfrm>
            <a:off x="3124199" y="309396"/>
            <a:ext cx="0" cy="46101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17F068F1-6269-4DC2-8CCC-7FF8153EACB7}"/>
              </a:ext>
            </a:extLst>
          </p:cNvPr>
          <p:cNvCxnSpPr>
            <a:cxnSpLocks/>
          </p:cNvCxnSpPr>
          <p:nvPr/>
        </p:nvCxnSpPr>
        <p:spPr>
          <a:xfrm flipH="1">
            <a:off x="3124199" y="4919496"/>
            <a:ext cx="5334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>
            <a:extLst>
              <a:ext uri="{FF2B5EF4-FFF2-40B4-BE49-F238E27FC236}">
                <a16:creationId xmlns:a16="http://schemas.microsoft.com/office/drawing/2014/main" id="{BA942712-9462-432F-B735-3C3C5C9D592C}"/>
              </a:ext>
            </a:extLst>
          </p:cNvPr>
          <p:cNvSpPr txBox="1"/>
          <p:nvPr/>
        </p:nvSpPr>
        <p:spPr>
          <a:xfrm>
            <a:off x="213013" y="1388250"/>
            <a:ext cx="2240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>
                <a:solidFill>
                  <a:srgbClr val="002060"/>
                </a:solidFill>
                <a:latin typeface="+mj-lt"/>
              </a:rPr>
              <a:t>Rendimento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C338115-D556-4312-9400-73DDF50FF989}"/>
              </a:ext>
            </a:extLst>
          </p:cNvPr>
          <p:cNvSpPr txBox="1"/>
          <p:nvPr/>
        </p:nvSpPr>
        <p:spPr>
          <a:xfrm>
            <a:off x="7239004" y="5109996"/>
            <a:ext cx="1752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002060"/>
                </a:solidFill>
                <a:latin typeface="+mj-lt"/>
              </a:rPr>
              <a:t>Irrigação</a:t>
            </a:r>
          </a:p>
        </p:txBody>
      </p:sp>
      <p:sp>
        <p:nvSpPr>
          <p:cNvPr id="12" name="Forma Livre: Forma 11">
            <a:extLst>
              <a:ext uri="{FF2B5EF4-FFF2-40B4-BE49-F238E27FC236}">
                <a16:creationId xmlns:a16="http://schemas.microsoft.com/office/drawing/2014/main" id="{EA289C23-77CD-412C-96C4-07C05CBBFF0A}"/>
              </a:ext>
            </a:extLst>
          </p:cNvPr>
          <p:cNvSpPr/>
          <p:nvPr/>
        </p:nvSpPr>
        <p:spPr>
          <a:xfrm>
            <a:off x="3886200" y="914400"/>
            <a:ext cx="4572000" cy="4005096"/>
          </a:xfrm>
          <a:custGeom>
            <a:avLst/>
            <a:gdLst>
              <a:gd name="connsiteX0" fmla="*/ 0 w 5165677"/>
              <a:gd name="connsiteY0" fmla="*/ 4005096 h 4005096"/>
              <a:gd name="connsiteX1" fmla="*/ 1023582 w 5165677"/>
              <a:gd name="connsiteY1" fmla="*/ 2039818 h 4005096"/>
              <a:gd name="connsiteX2" fmla="*/ 2272352 w 5165677"/>
              <a:gd name="connsiteY2" fmla="*/ 647746 h 4005096"/>
              <a:gd name="connsiteX3" fmla="*/ 3261815 w 5165677"/>
              <a:gd name="connsiteY3" fmla="*/ 122308 h 4005096"/>
              <a:gd name="connsiteX4" fmla="*/ 4435522 w 5165677"/>
              <a:gd name="connsiteY4" fmla="*/ 19949 h 4005096"/>
              <a:gd name="connsiteX5" fmla="*/ 5165677 w 5165677"/>
              <a:gd name="connsiteY5" fmla="*/ 422558 h 4005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65677" h="4005096">
                <a:moveTo>
                  <a:pt x="0" y="4005096"/>
                </a:moveTo>
                <a:cubicBezTo>
                  <a:pt x="322428" y="3302236"/>
                  <a:pt x="644857" y="2599376"/>
                  <a:pt x="1023582" y="2039818"/>
                </a:cubicBezTo>
                <a:cubicBezTo>
                  <a:pt x="1402307" y="1480260"/>
                  <a:pt x="1899313" y="967331"/>
                  <a:pt x="2272352" y="647746"/>
                </a:cubicBezTo>
                <a:cubicBezTo>
                  <a:pt x="2645391" y="328161"/>
                  <a:pt x="2901287" y="226941"/>
                  <a:pt x="3261815" y="122308"/>
                </a:cubicBezTo>
                <a:cubicBezTo>
                  <a:pt x="3622343" y="17675"/>
                  <a:pt x="4118212" y="-30093"/>
                  <a:pt x="4435522" y="19949"/>
                </a:cubicBezTo>
                <a:cubicBezTo>
                  <a:pt x="4752832" y="69991"/>
                  <a:pt x="4959254" y="246274"/>
                  <a:pt x="5165677" y="422558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+mj-lt"/>
            </a:endParaRPr>
          </a:p>
        </p:txBody>
      </p:sp>
      <p:graphicFrame>
        <p:nvGraphicFramePr>
          <p:cNvPr id="14" name="Objeto 13">
            <a:extLst>
              <a:ext uri="{FF2B5EF4-FFF2-40B4-BE49-F238E27FC236}">
                <a16:creationId xmlns:a16="http://schemas.microsoft.com/office/drawing/2014/main" id="{AF252E39-CEDA-47E5-B28D-BD96F8BCB9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75415" y="3789959"/>
          <a:ext cx="1300164" cy="805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Equation" r:id="rId3" imgW="660240" imgH="393480" progId="Equation.DSMT4">
                  <p:embed/>
                </p:oleObj>
              </mc:Choice>
              <mc:Fallback>
                <p:oleObj name="Equation" r:id="rId3" imgW="660240" imgH="393480" progId="Equation.DSMT4">
                  <p:embed/>
                  <p:pic>
                    <p:nvPicPr>
                      <p:cNvPr id="14" name="Objeto 13">
                        <a:extLst>
                          <a:ext uri="{FF2B5EF4-FFF2-40B4-BE49-F238E27FC236}">
                            <a16:creationId xmlns:a16="http://schemas.microsoft.com/office/drawing/2014/main" id="{AF252E39-CEDA-47E5-B28D-BD96F8BCB9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5415" y="3789959"/>
                        <a:ext cx="1300164" cy="805263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8F2E94E2-F685-4CC2-A056-85AB891A59D3}"/>
              </a:ext>
            </a:extLst>
          </p:cNvPr>
          <p:cNvCxnSpPr/>
          <p:nvPr/>
        </p:nvCxnSpPr>
        <p:spPr>
          <a:xfrm flipV="1">
            <a:off x="3124199" y="829148"/>
            <a:ext cx="3309582" cy="409034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e 16">
            <a:extLst>
              <a:ext uri="{FF2B5EF4-FFF2-40B4-BE49-F238E27FC236}">
                <a16:creationId xmlns:a16="http://schemas.microsoft.com/office/drawing/2014/main" id="{AD15D063-A1AF-473A-A80C-8DD1DC48D548}"/>
              </a:ext>
            </a:extLst>
          </p:cNvPr>
          <p:cNvSpPr/>
          <p:nvPr/>
        </p:nvSpPr>
        <p:spPr>
          <a:xfrm>
            <a:off x="5250872" y="2197462"/>
            <a:ext cx="76200" cy="762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+mj-lt"/>
            </a:endParaRPr>
          </a:p>
        </p:txBody>
      </p: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F5BFC897-7AF5-4B28-BB40-E7B9C1FE8471}"/>
              </a:ext>
            </a:extLst>
          </p:cNvPr>
          <p:cNvCxnSpPr>
            <a:cxnSpLocks/>
          </p:cNvCxnSpPr>
          <p:nvPr/>
        </p:nvCxnSpPr>
        <p:spPr>
          <a:xfrm flipH="1">
            <a:off x="3047999" y="2235562"/>
            <a:ext cx="2240973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A882F487-FA3F-48D0-9EA6-FFED5A156753}"/>
              </a:ext>
            </a:extLst>
          </p:cNvPr>
          <p:cNvCxnSpPr>
            <a:cxnSpLocks/>
          </p:cNvCxnSpPr>
          <p:nvPr/>
        </p:nvCxnSpPr>
        <p:spPr>
          <a:xfrm flipH="1">
            <a:off x="5288972" y="2229212"/>
            <a:ext cx="1" cy="2742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36D61FA3-45C6-4512-9805-9CE10C92D927}"/>
              </a:ext>
            </a:extLst>
          </p:cNvPr>
          <p:cNvSpPr txBox="1"/>
          <p:nvPr/>
        </p:nvSpPr>
        <p:spPr>
          <a:xfrm>
            <a:off x="1790699" y="745348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b="1" dirty="0" err="1">
                <a:solidFill>
                  <a:srgbClr val="002060"/>
                </a:solidFill>
                <a:latin typeface="+mj-lt"/>
              </a:rPr>
              <a:t>Y</a:t>
            </a:r>
            <a:r>
              <a:rPr lang="pt-BR" sz="2000" b="1" baseline="-25000" dirty="0" err="1">
                <a:solidFill>
                  <a:srgbClr val="002060"/>
                </a:solidFill>
                <a:latin typeface="+mj-lt"/>
              </a:rPr>
              <a:t>max</a:t>
            </a:r>
            <a:endParaRPr lang="pt-BR" sz="2000" b="1" baseline="-25000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79EF23FD-A1B3-4D53-B2E3-615D05CBA762}"/>
              </a:ext>
            </a:extLst>
          </p:cNvPr>
          <p:cNvCxnSpPr>
            <a:cxnSpLocks/>
          </p:cNvCxnSpPr>
          <p:nvPr/>
        </p:nvCxnSpPr>
        <p:spPr>
          <a:xfrm flipH="1">
            <a:off x="3047999" y="902062"/>
            <a:ext cx="5098474" cy="86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116708C4-D345-4EAB-B8AA-0AD32085D5A1}"/>
              </a:ext>
            </a:extLst>
          </p:cNvPr>
          <p:cNvCxnSpPr>
            <a:cxnSpLocks/>
          </p:cNvCxnSpPr>
          <p:nvPr/>
        </p:nvCxnSpPr>
        <p:spPr>
          <a:xfrm flipH="1">
            <a:off x="7581323" y="844912"/>
            <a:ext cx="1" cy="4126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4E321262-3F1C-4D8B-B01D-1F14475541D7}"/>
              </a:ext>
            </a:extLst>
          </p:cNvPr>
          <p:cNvSpPr txBox="1"/>
          <p:nvPr/>
        </p:nvSpPr>
        <p:spPr>
          <a:xfrm>
            <a:off x="1780886" y="1997407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b="1" dirty="0" err="1">
                <a:solidFill>
                  <a:srgbClr val="002060"/>
                </a:solidFill>
                <a:latin typeface="+mj-lt"/>
              </a:rPr>
              <a:t>Y</a:t>
            </a:r>
            <a:r>
              <a:rPr lang="pt-BR" sz="2000" b="1" baseline="-25000" dirty="0" err="1">
                <a:solidFill>
                  <a:srgbClr val="002060"/>
                </a:solidFill>
                <a:latin typeface="+mj-lt"/>
              </a:rPr>
              <a:t>wp</a:t>
            </a:r>
            <a:endParaRPr lang="pt-BR" sz="2000" b="1" baseline="-250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C49EA981-E5FE-4001-8D14-BBD30F800DE2}"/>
              </a:ext>
            </a:extLst>
          </p:cNvPr>
          <p:cNvSpPr txBox="1"/>
          <p:nvPr/>
        </p:nvSpPr>
        <p:spPr>
          <a:xfrm>
            <a:off x="533400" y="5666339"/>
            <a:ext cx="6794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A50B67"/>
                </a:solidFill>
                <a:latin typeface="+mj-lt"/>
              </a:rPr>
              <a:t>A escolha entre maximizar </a:t>
            </a:r>
            <a:r>
              <a:rPr lang="pt-BR" sz="2400" b="1" i="1" dirty="0">
                <a:solidFill>
                  <a:srgbClr val="FF0000"/>
                </a:solidFill>
                <a:latin typeface="+mj-lt"/>
              </a:rPr>
              <a:t>Y</a:t>
            </a:r>
            <a:r>
              <a:rPr lang="pt-BR" sz="2400" b="1" dirty="0">
                <a:solidFill>
                  <a:srgbClr val="A50B67"/>
                </a:solidFill>
                <a:latin typeface="+mj-lt"/>
              </a:rPr>
              <a:t> ou </a:t>
            </a:r>
            <a:r>
              <a:rPr lang="pt-BR" sz="2400" b="1" i="1" dirty="0">
                <a:solidFill>
                  <a:srgbClr val="FF0000"/>
                </a:solidFill>
                <a:latin typeface="+mj-lt"/>
              </a:rPr>
              <a:t>WP</a:t>
            </a:r>
            <a:r>
              <a:rPr lang="pt-BR" sz="2400" b="1" dirty="0">
                <a:solidFill>
                  <a:srgbClr val="A50B67"/>
                </a:solidFill>
                <a:latin typeface="+mj-lt"/>
              </a:rPr>
              <a:t> se relaciona com a disponibilidade de terra e de água </a:t>
            </a:r>
            <a:br>
              <a:rPr lang="pt-BR" sz="2400" b="1" dirty="0">
                <a:solidFill>
                  <a:srgbClr val="A50B67"/>
                </a:solidFill>
                <a:latin typeface="+mj-lt"/>
              </a:rPr>
            </a:br>
            <a:r>
              <a:rPr lang="pt-BR" sz="2400" b="1" dirty="0">
                <a:solidFill>
                  <a:srgbClr val="A50B67"/>
                </a:solidFill>
                <a:latin typeface="+mj-lt"/>
              </a:rPr>
              <a:t>(opção econômica)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19DF7C1A-BD14-48CF-8975-62ACE86649A4}"/>
              </a:ext>
            </a:extLst>
          </p:cNvPr>
          <p:cNvSpPr txBox="1"/>
          <p:nvPr/>
        </p:nvSpPr>
        <p:spPr>
          <a:xfrm>
            <a:off x="1048901" y="760738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>
                <a:solidFill>
                  <a:srgbClr val="0070C0"/>
                </a:solidFill>
                <a:latin typeface="+mj-lt"/>
              </a:rPr>
              <a:t>Y x $/Y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014356DC-546E-46BB-8BC7-6B293D3DF381}"/>
              </a:ext>
            </a:extLst>
          </p:cNvPr>
          <p:cNvSpPr txBox="1"/>
          <p:nvPr/>
        </p:nvSpPr>
        <p:spPr>
          <a:xfrm>
            <a:off x="7498773" y="5558617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>
                <a:solidFill>
                  <a:srgbClr val="0070C0"/>
                </a:solidFill>
                <a:latin typeface="+mj-lt"/>
              </a:rPr>
              <a:t>I x $/I</a:t>
            </a:r>
          </a:p>
        </p:txBody>
      </p:sp>
    </p:spTree>
    <p:extLst>
      <p:ext uri="{BB962C8B-B14F-4D97-AF65-F5344CB8AC3E}">
        <p14:creationId xmlns:p14="http://schemas.microsoft.com/office/powerpoint/2010/main" val="3227462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381000" y="951772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Incluir a Produtividade da Água (WP)</a:t>
            </a:r>
            <a:endParaRPr lang="pt-BR" sz="2000" b="1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FE4FB68-CCF0-4EA3-928B-13B0B900F0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462" y="2057400"/>
            <a:ext cx="7923898" cy="1014412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13B1B9C6-3730-40C6-8480-F6A9F6A0C1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3809800"/>
            <a:ext cx="5004589" cy="707886"/>
          </a:xfrm>
          <a:prstGeom prst="rect">
            <a:avLst/>
          </a:prstGeom>
        </p:spPr>
      </p:pic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F9F55646-5BC2-435E-86C5-251CB648C3B2}"/>
              </a:ext>
            </a:extLst>
          </p:cNvPr>
          <p:cNvCxnSpPr>
            <a:cxnSpLocks/>
          </p:cNvCxnSpPr>
          <p:nvPr/>
        </p:nvCxnSpPr>
        <p:spPr>
          <a:xfrm flipH="1" flipV="1">
            <a:off x="3429000" y="4343400"/>
            <a:ext cx="1143000" cy="1143000"/>
          </a:xfrm>
          <a:prstGeom prst="line">
            <a:avLst/>
          </a:prstGeom>
          <a:ln w="63500">
            <a:solidFill>
              <a:srgbClr val="FF0000"/>
            </a:solidFill>
            <a:tailEnd type="stealt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Retângulo 6">
            <a:extLst>
              <a:ext uri="{FF2B5EF4-FFF2-40B4-BE49-F238E27FC236}">
                <a16:creationId xmlns:a16="http://schemas.microsoft.com/office/drawing/2014/main" id="{071D274F-4700-498D-AAEE-547B66C2B2F2}"/>
              </a:ext>
            </a:extLst>
          </p:cNvPr>
          <p:cNvSpPr/>
          <p:nvPr/>
        </p:nvSpPr>
        <p:spPr>
          <a:xfrm>
            <a:off x="4038600" y="476035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Valores comuns para a </a:t>
            </a:r>
            <a:r>
              <a:rPr lang="pt-BR" i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WP</a:t>
            </a:r>
            <a:r>
              <a:rPr lang="pt-BR" i="1" baseline="-250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pt-BR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são </a:t>
            </a:r>
          </a:p>
          <a:p>
            <a:pPr indent="541338"/>
            <a:r>
              <a:rPr lang="pt-BR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trigo 0.6-1.9 kg/m</a:t>
            </a:r>
            <a:r>
              <a:rPr lang="pt-BR" baseline="300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indent="541338"/>
            <a:r>
              <a:rPr lang="pt-BR" b="1" dirty="0">
                <a:solidFill>
                  <a:srgbClr val="FF0000"/>
                </a:solidFill>
                <a:highlight>
                  <a:srgbClr val="FFFF00"/>
                </a:highligh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milho 1.2-2.3 kg/m</a:t>
            </a:r>
            <a:r>
              <a:rPr lang="pt-BR" b="1" baseline="30000" dirty="0">
                <a:solidFill>
                  <a:srgbClr val="FF0000"/>
                </a:solidFill>
                <a:highlight>
                  <a:srgbClr val="FFFF00"/>
                </a:highligh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indent="541338"/>
            <a:r>
              <a:rPr lang="pt-BR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arroz 0.5-1.1 kg/m</a:t>
            </a:r>
            <a:r>
              <a:rPr lang="pt-BR" baseline="300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indent="541338"/>
            <a:r>
              <a:rPr lang="pt-BR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sorgo 7-8 kg/m</a:t>
            </a:r>
            <a:r>
              <a:rPr lang="pt-BR" baseline="300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indent="541338"/>
            <a:r>
              <a:rPr lang="pt-BR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batata 6.2-11.6 kg/m</a:t>
            </a:r>
            <a:r>
              <a:rPr lang="pt-BR" baseline="300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pt-BR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47236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381000" y="1171545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Tarefa</a:t>
            </a:r>
            <a:endParaRPr lang="pt-BR" sz="2000" b="1" dirty="0">
              <a:solidFill>
                <a:srgbClr val="0070C0"/>
              </a:solidFill>
              <a:latin typeface="+mj-lt"/>
            </a:endParaRPr>
          </a:p>
          <a:p>
            <a:r>
              <a:rPr lang="pt-BR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Incluir a redução da transpiração</a:t>
            </a:r>
            <a:br>
              <a:rPr lang="pt-BR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pt-BR" sz="2000" b="1" i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9E2ECB4E-47BA-46AF-BE84-F68A0164440A}"/>
              </a:ext>
            </a:extLst>
          </p:cNvPr>
          <p:cNvSpPr/>
          <p:nvPr/>
        </p:nvSpPr>
        <p:spPr>
          <a:xfrm>
            <a:off x="1524000" y="2743200"/>
            <a:ext cx="525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2060"/>
                </a:solidFill>
                <a:latin typeface="+mj-lt"/>
              </a:rPr>
              <a:t>Instruções </a:t>
            </a:r>
            <a:r>
              <a:rPr lang="pt-BR" sz="2400" dirty="0" err="1">
                <a:solidFill>
                  <a:srgbClr val="002060"/>
                </a:solidFill>
                <a:latin typeface="+mj-lt"/>
              </a:rPr>
              <a:t>ETa</a:t>
            </a:r>
            <a:r>
              <a:rPr lang="pt-BR" sz="2400" dirty="0">
                <a:solidFill>
                  <a:srgbClr val="002060"/>
                </a:solidFill>
                <a:latin typeface="+mj-lt"/>
              </a:rPr>
              <a:t> Método FAO.docx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0ACD5C9-679E-424A-873C-5C0DBBF6F9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658414"/>
            <a:ext cx="762000" cy="762000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81149B28-6CEF-4106-AFF7-39EA06FEB0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3477766"/>
            <a:ext cx="6567487" cy="3023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863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381000" y="1171545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Tarefa</a:t>
            </a:r>
            <a:endParaRPr lang="pt-BR" sz="2000" b="1" dirty="0">
              <a:solidFill>
                <a:srgbClr val="0070C0"/>
              </a:solidFill>
              <a:latin typeface="+mj-lt"/>
            </a:endParaRPr>
          </a:p>
          <a:p>
            <a:r>
              <a:rPr lang="pt-BR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Incluir a redução da transpiração</a:t>
            </a:r>
            <a:br>
              <a:rPr lang="pt-BR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pt-BR" sz="2000" b="1" i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C253C956-8194-4988-94B1-A0476817CD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999" y="2507863"/>
            <a:ext cx="7818945" cy="2368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435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381000" y="1171545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Tarefa</a:t>
            </a:r>
            <a:endParaRPr lang="pt-BR" sz="2000" b="1" dirty="0">
              <a:solidFill>
                <a:srgbClr val="0070C0"/>
              </a:solidFill>
              <a:latin typeface="+mj-lt"/>
            </a:endParaRPr>
          </a:p>
          <a:p>
            <a:r>
              <a:rPr lang="pt-BR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Incluir a redução da transpiração</a:t>
            </a:r>
            <a:br>
              <a:rPr lang="pt-BR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pt-BR" sz="2000" b="1" i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7" name="Imagem 6" descr="Mapa com linhas pretas em fundo branco&#10;&#10;Descrição gerada automaticamente">
            <a:extLst>
              <a:ext uri="{FF2B5EF4-FFF2-40B4-BE49-F238E27FC236}">
                <a16:creationId xmlns:a16="http://schemas.microsoft.com/office/drawing/2014/main" id="{B84BA8C9-CA4F-4702-AB15-23974AF47D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682" y="2362200"/>
            <a:ext cx="7321923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359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381000" y="951772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Incluir a redução da evaporação</a:t>
            </a:r>
            <a:endParaRPr lang="pt-BR" sz="2000" b="1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19458" name="Picture 2" descr="Crop Residue Saves Water | Irrigated Agriculture | Washington ...">
            <a:extLst>
              <a:ext uri="{FF2B5EF4-FFF2-40B4-BE49-F238E27FC236}">
                <a16:creationId xmlns:a16="http://schemas.microsoft.com/office/drawing/2014/main" id="{23F1D315-DFF9-4872-8D2F-5D87A42742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69" b="12658"/>
          <a:stretch/>
        </p:blipFill>
        <p:spPr bwMode="auto">
          <a:xfrm>
            <a:off x="1752600" y="1720641"/>
            <a:ext cx="6324600" cy="4381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06281216-E976-4B9B-B1E4-58F47258D4AB}"/>
              </a:ext>
            </a:extLst>
          </p:cNvPr>
          <p:cNvSpPr txBox="1"/>
          <p:nvPr/>
        </p:nvSpPr>
        <p:spPr>
          <a:xfrm>
            <a:off x="938548" y="2133600"/>
            <a:ext cx="876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i="1" dirty="0">
                <a:solidFill>
                  <a:schemeClr val="tx2"/>
                </a:solidFill>
              </a:rPr>
              <a:t>E</a:t>
            </a:r>
            <a:endParaRPr lang="en-US" sz="4800" b="1" i="1" dirty="0">
              <a:solidFill>
                <a:schemeClr val="tx2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6B9BDB5-019C-4212-AB20-FD52EF4A938D}"/>
              </a:ext>
            </a:extLst>
          </p:cNvPr>
          <p:cNvSpPr txBox="1"/>
          <p:nvPr/>
        </p:nvSpPr>
        <p:spPr>
          <a:xfrm>
            <a:off x="234101" y="3119128"/>
            <a:ext cx="1665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 err="1">
                <a:solidFill>
                  <a:schemeClr val="tx2"/>
                </a:solidFill>
              </a:rPr>
              <a:t>E</a:t>
            </a:r>
            <a:r>
              <a:rPr lang="pt-BR" sz="2800" b="1" baseline="-25000" dirty="0" err="1">
                <a:solidFill>
                  <a:schemeClr val="tx2"/>
                </a:solidFill>
              </a:rPr>
              <a:t>pot</a:t>
            </a:r>
            <a:endParaRPr lang="en-US" sz="2800" b="1" baseline="-25000" dirty="0">
              <a:solidFill>
                <a:schemeClr val="tx2"/>
              </a:solidFill>
            </a:endParaRPr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0BAFC73C-EC42-4E98-B7E2-79CBEE1DD16A}"/>
              </a:ext>
            </a:extLst>
          </p:cNvPr>
          <p:cNvGrpSpPr/>
          <p:nvPr/>
        </p:nvGrpSpPr>
        <p:grpSpPr>
          <a:xfrm>
            <a:off x="1600200" y="3429000"/>
            <a:ext cx="5995652" cy="3122986"/>
            <a:chOff x="1600200" y="3429000"/>
            <a:chExt cx="5995652" cy="3122986"/>
          </a:xfrm>
        </p:grpSpPr>
        <p:cxnSp>
          <p:nvCxnSpPr>
            <p:cNvPr id="4" name="Conector reto 3">
              <a:extLst>
                <a:ext uri="{FF2B5EF4-FFF2-40B4-BE49-F238E27FC236}">
                  <a16:creationId xmlns:a16="http://schemas.microsoft.com/office/drawing/2014/main" id="{B9B701C9-A793-4455-9792-CDB93BA5EAFC}"/>
                </a:ext>
              </a:extLst>
            </p:cNvPr>
            <p:cNvCxnSpPr>
              <a:cxnSpLocks/>
            </p:cNvCxnSpPr>
            <p:nvPr/>
          </p:nvCxnSpPr>
          <p:spPr>
            <a:xfrm>
              <a:off x="1981200" y="3429000"/>
              <a:ext cx="4800600" cy="25146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id="{DB8570E7-531D-48D9-A4AF-E342E6AD5617}"/>
                </a:ext>
              </a:extLst>
            </p:cNvPr>
            <p:cNvSpPr txBox="1"/>
            <p:nvPr/>
          </p:nvSpPr>
          <p:spPr>
            <a:xfrm>
              <a:off x="1600200" y="5967211"/>
              <a:ext cx="8763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200" b="1" dirty="0" err="1">
                  <a:solidFill>
                    <a:srgbClr val="FF0000"/>
                  </a:solidFill>
                  <a:latin typeface="Symbol" panose="05050102010706020507" pitchFamily="18" charset="2"/>
                </a:rPr>
                <a:t>q</a:t>
              </a:r>
              <a:r>
                <a:rPr lang="pt-BR" sz="3200" b="1" baseline="-25000" dirty="0" err="1">
                  <a:solidFill>
                    <a:srgbClr val="FF0000"/>
                  </a:solidFill>
                </a:rPr>
                <a:t>cc</a:t>
              </a:r>
              <a:endParaRPr lang="en-US" sz="3200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1" name="CaixaDeTexto 10">
              <a:extLst>
                <a:ext uri="{FF2B5EF4-FFF2-40B4-BE49-F238E27FC236}">
                  <a16:creationId xmlns:a16="http://schemas.microsoft.com/office/drawing/2014/main" id="{7AC65844-175C-4DDF-A94E-01D759556D2E}"/>
                </a:ext>
              </a:extLst>
            </p:cNvPr>
            <p:cNvSpPr txBox="1"/>
            <p:nvPr/>
          </p:nvSpPr>
          <p:spPr>
            <a:xfrm>
              <a:off x="6425350" y="5943600"/>
              <a:ext cx="117050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200" b="1" dirty="0" err="1">
                  <a:solidFill>
                    <a:srgbClr val="FF0000"/>
                  </a:solidFill>
                  <a:latin typeface="Symbol" panose="05050102010706020507" pitchFamily="18" charset="2"/>
                </a:rPr>
                <a:t>q</a:t>
              </a:r>
              <a:r>
                <a:rPr lang="pt-BR" sz="3200" b="1" baseline="-25000" dirty="0" err="1">
                  <a:solidFill>
                    <a:srgbClr val="FF0000"/>
                  </a:solidFill>
                  <a:latin typeface="+mj-lt"/>
                </a:rPr>
                <a:t>pmp</a:t>
              </a:r>
              <a:endParaRPr lang="en-US" sz="3200" b="1" baseline="-25000" dirty="0">
                <a:solidFill>
                  <a:srgbClr val="FF0000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20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381000" y="951772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Incluir a redução da evaporação</a:t>
            </a:r>
            <a:endParaRPr lang="pt-BR" sz="2000" b="1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FB8BAEFC-3C2C-4DD1-B8F7-5C1BC77F99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743200"/>
            <a:ext cx="8269086" cy="1752600"/>
          </a:xfrm>
          <a:prstGeom prst="rect">
            <a:avLst/>
          </a:prstGeom>
        </p:spPr>
      </p:pic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7218E8AC-5FE8-4475-BD9F-D653A19116E5}"/>
              </a:ext>
            </a:extLst>
          </p:cNvPr>
          <p:cNvCxnSpPr>
            <a:cxnSpLocks/>
          </p:cNvCxnSpPr>
          <p:nvPr/>
        </p:nvCxnSpPr>
        <p:spPr>
          <a:xfrm flipV="1">
            <a:off x="3429000" y="4267200"/>
            <a:ext cx="76200" cy="838200"/>
          </a:xfrm>
          <a:prstGeom prst="line">
            <a:avLst/>
          </a:prstGeom>
          <a:ln w="63500">
            <a:solidFill>
              <a:srgbClr val="FF0000"/>
            </a:solidFill>
            <a:tailEnd type="stealt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4721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381000" y="951772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Incluir a redução da evaporação</a:t>
            </a:r>
            <a:endParaRPr lang="pt-BR" sz="2000" b="1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2A7F59B-4843-43CB-AE03-1B4D8FFE48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694002"/>
            <a:ext cx="7022982" cy="4857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892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381000" y="951772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Incluir a redução da evaporação</a:t>
            </a:r>
            <a:endParaRPr lang="pt-BR" sz="2000" b="1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C6334604-4F42-4766-B73C-A82F6F1931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587371"/>
            <a:ext cx="7620000" cy="5270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755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8589D47B-B1D2-4D11-BA0F-2FF476758CE4}"/>
              </a:ext>
            </a:extLst>
          </p:cNvPr>
          <p:cNvSpPr/>
          <p:nvPr/>
        </p:nvSpPr>
        <p:spPr>
          <a:xfrm>
            <a:off x="685800" y="838200"/>
            <a:ext cx="744779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i="1" dirty="0">
                <a:solidFill>
                  <a:srgbClr val="0070C0"/>
                </a:solidFill>
                <a:latin typeface="+mj-lt"/>
              </a:rPr>
              <a:t>Produtividade da Água </a:t>
            </a:r>
            <a:r>
              <a:rPr lang="pt-BR" sz="2800" b="1" dirty="0">
                <a:solidFill>
                  <a:srgbClr val="002060"/>
                </a:solidFill>
                <a:latin typeface="+mj-lt"/>
              </a:rPr>
              <a:t>(</a:t>
            </a:r>
            <a:r>
              <a:rPr lang="pt-BR" sz="2800" b="1" i="1" dirty="0">
                <a:solidFill>
                  <a:srgbClr val="002060"/>
                </a:solidFill>
                <a:latin typeface="+mj-lt"/>
              </a:rPr>
              <a:t>WP</a:t>
            </a:r>
            <a:r>
              <a:rPr lang="pt-BR" sz="2800" b="1" i="1" baseline="-25000" dirty="0">
                <a:solidFill>
                  <a:srgbClr val="FF0000"/>
                </a:solidFill>
                <a:latin typeface="+mj-lt"/>
              </a:rPr>
              <a:t>ET</a:t>
            </a:r>
            <a:r>
              <a:rPr lang="pt-BR" sz="2800" b="1" dirty="0">
                <a:solidFill>
                  <a:srgbClr val="002060"/>
                </a:solidFill>
                <a:latin typeface="+mj-lt"/>
              </a:rPr>
              <a:t> em kg m</a:t>
            </a:r>
            <a:r>
              <a:rPr lang="pt-BR" sz="2800" b="1" baseline="30000" dirty="0">
                <a:solidFill>
                  <a:srgbClr val="002060"/>
                </a:solidFill>
                <a:latin typeface="+mj-lt"/>
              </a:rPr>
              <a:t>‑3</a:t>
            </a:r>
            <a:r>
              <a:rPr lang="pt-BR" sz="2800" b="1" dirty="0">
                <a:solidFill>
                  <a:srgbClr val="002060"/>
                </a:solidFill>
                <a:latin typeface="+mj-lt"/>
              </a:rPr>
              <a:t>) </a:t>
            </a:r>
            <a:br>
              <a:rPr lang="pt-BR" sz="2800" b="1" dirty="0">
                <a:solidFill>
                  <a:srgbClr val="002060"/>
                </a:solidFill>
                <a:latin typeface="+mj-lt"/>
              </a:rPr>
            </a:br>
            <a:r>
              <a:rPr lang="pt-BR" sz="2800" b="1" dirty="0">
                <a:solidFill>
                  <a:srgbClr val="0070C0"/>
                </a:solidFill>
                <a:latin typeface="+mj-lt"/>
              </a:rPr>
              <a:t>é igual ao rendimento ou </a:t>
            </a:r>
            <a:r>
              <a:rPr lang="pt-BR" sz="2800" b="1" i="1" dirty="0">
                <a:solidFill>
                  <a:srgbClr val="0070C0"/>
                </a:solidFill>
                <a:latin typeface="+mj-lt"/>
              </a:rPr>
              <a:t>Produtividade da Terra</a:t>
            </a:r>
            <a:r>
              <a:rPr lang="pt-BR" sz="2800" b="1" dirty="0">
                <a:solidFill>
                  <a:srgbClr val="0070C0"/>
                </a:solidFill>
                <a:latin typeface="+mj-lt"/>
              </a:rPr>
              <a:t> </a:t>
            </a:r>
            <a:br>
              <a:rPr lang="pt-BR" sz="2800" b="1" dirty="0">
                <a:solidFill>
                  <a:srgbClr val="0070C0"/>
                </a:solidFill>
                <a:latin typeface="+mj-lt"/>
              </a:rPr>
            </a:br>
            <a:r>
              <a:rPr lang="pt-BR" sz="2800" b="1" dirty="0">
                <a:solidFill>
                  <a:srgbClr val="002060"/>
                </a:solidFill>
                <a:latin typeface="+mj-lt"/>
              </a:rPr>
              <a:t>(</a:t>
            </a:r>
            <a:r>
              <a:rPr lang="pt-BR" sz="2800" b="1" i="1" dirty="0">
                <a:solidFill>
                  <a:srgbClr val="002060"/>
                </a:solidFill>
                <a:latin typeface="+mj-lt"/>
              </a:rPr>
              <a:t>Y</a:t>
            </a:r>
            <a:r>
              <a:rPr lang="pt-BR" sz="2800" b="1" dirty="0">
                <a:solidFill>
                  <a:srgbClr val="002060"/>
                </a:solidFill>
                <a:latin typeface="+mj-lt"/>
              </a:rPr>
              <a:t> em kg ha</a:t>
            </a:r>
            <a:r>
              <a:rPr lang="pt-BR" sz="2800" b="1" baseline="30000" dirty="0">
                <a:solidFill>
                  <a:srgbClr val="002060"/>
                </a:solidFill>
                <a:latin typeface="+mj-lt"/>
              </a:rPr>
              <a:t>‑1</a:t>
            </a:r>
            <a:r>
              <a:rPr lang="pt-BR" sz="2800" b="1" dirty="0">
                <a:solidFill>
                  <a:srgbClr val="002060"/>
                </a:solidFill>
                <a:latin typeface="+mj-lt"/>
              </a:rPr>
              <a:t>) </a:t>
            </a:r>
            <a:br>
              <a:rPr lang="pt-BR" sz="2800" b="1" dirty="0">
                <a:solidFill>
                  <a:srgbClr val="002060"/>
                </a:solidFill>
                <a:latin typeface="+mj-lt"/>
              </a:rPr>
            </a:br>
            <a:r>
              <a:rPr lang="pt-BR" sz="2800" b="1" dirty="0">
                <a:solidFill>
                  <a:srgbClr val="0070C0"/>
                </a:solidFill>
                <a:latin typeface="+mj-lt"/>
              </a:rPr>
              <a:t>dividida pela </a:t>
            </a:r>
            <a:r>
              <a:rPr lang="pt-BR" sz="2800" b="1" i="1" dirty="0">
                <a:solidFill>
                  <a:srgbClr val="002060"/>
                </a:solidFill>
                <a:latin typeface="+mj-lt"/>
              </a:rPr>
              <a:t>ET</a:t>
            </a:r>
            <a:r>
              <a:rPr lang="pt-BR" sz="2800" b="1" dirty="0">
                <a:solidFill>
                  <a:srgbClr val="002060"/>
                </a:solidFill>
                <a:latin typeface="+mj-lt"/>
              </a:rPr>
              <a:t> (em mm) </a:t>
            </a:r>
            <a:br>
              <a:rPr lang="pt-BR" sz="2800" b="1" dirty="0">
                <a:solidFill>
                  <a:srgbClr val="002060"/>
                </a:solidFill>
                <a:latin typeface="+mj-lt"/>
              </a:rPr>
            </a:br>
            <a:r>
              <a:rPr lang="pt-BR" sz="2000" b="1" dirty="0">
                <a:solidFill>
                  <a:srgbClr val="0070C0"/>
                </a:solidFill>
                <a:latin typeface="+mj-lt"/>
              </a:rPr>
              <a:t>multiplicada por 10 (conversão de unidades mm → m</a:t>
            </a:r>
            <a:r>
              <a:rPr lang="pt-BR" sz="2000" b="1" baseline="30000" dirty="0">
                <a:solidFill>
                  <a:srgbClr val="0070C0"/>
                </a:solidFill>
                <a:latin typeface="+mj-lt"/>
              </a:rPr>
              <a:t>3</a:t>
            </a:r>
            <a:r>
              <a:rPr lang="pt-BR" sz="2000" b="1" dirty="0">
                <a:solidFill>
                  <a:srgbClr val="0070C0"/>
                </a:solidFill>
                <a:latin typeface="+mj-lt"/>
              </a:rPr>
              <a:t>/ha)</a:t>
            </a:r>
            <a:endParaRPr lang="pt-BR" sz="2000" b="1" i="1" dirty="0">
              <a:solidFill>
                <a:srgbClr val="0070C0"/>
              </a:solidFill>
              <a:latin typeface="+mj-lt"/>
            </a:endParaRP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1FA4883C-FE14-42C0-B270-572F7A2FF4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7810575"/>
              </p:ext>
            </p:extLst>
          </p:nvPr>
        </p:nvGraphicFramePr>
        <p:xfrm>
          <a:off x="3282037" y="3139446"/>
          <a:ext cx="2897188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4" imgW="863280" imgH="393480" progId="Equation.DSMT4">
                  <p:embed/>
                </p:oleObj>
              </mc:Choice>
              <mc:Fallback>
                <p:oleObj name="Equation" r:id="rId4" imgW="863280" imgH="393480" progId="Equation.DSMT4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1FA4883C-FE14-42C0-B270-572F7A2FF49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2037" y="3139446"/>
                        <a:ext cx="2897188" cy="1371600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tângulo 5">
            <a:extLst>
              <a:ext uri="{FF2B5EF4-FFF2-40B4-BE49-F238E27FC236}">
                <a16:creationId xmlns:a16="http://schemas.microsoft.com/office/drawing/2014/main" id="{F0B5DFCB-24C9-4178-B43C-D8D3C16CFD1B}"/>
              </a:ext>
            </a:extLst>
          </p:cNvPr>
          <p:cNvSpPr/>
          <p:nvPr/>
        </p:nvSpPr>
        <p:spPr>
          <a:xfrm>
            <a:off x="3902884" y="472512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Valores comuns para a </a:t>
            </a:r>
            <a:r>
              <a:rPr lang="pt-BR" i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WP</a:t>
            </a:r>
            <a:r>
              <a:rPr lang="pt-BR" i="1" baseline="-250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pt-BR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são </a:t>
            </a:r>
          </a:p>
          <a:p>
            <a:pPr indent="541338"/>
            <a:r>
              <a:rPr lang="pt-BR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trigo 0.6-1.9 kg/m</a:t>
            </a:r>
            <a:r>
              <a:rPr lang="pt-BR" baseline="300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indent="541338"/>
            <a:r>
              <a:rPr lang="pt-BR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milho 1.2-2.3 kg/m</a:t>
            </a:r>
            <a:r>
              <a:rPr lang="pt-BR" baseline="300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indent="541338"/>
            <a:r>
              <a:rPr lang="pt-BR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arroz 0.5-1.1 kg/m</a:t>
            </a:r>
            <a:r>
              <a:rPr lang="pt-BR" baseline="300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indent="541338"/>
            <a:r>
              <a:rPr lang="pt-BR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sorgo 7-8 kg/m</a:t>
            </a:r>
            <a:r>
              <a:rPr lang="pt-BR" baseline="300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indent="541338"/>
            <a:r>
              <a:rPr lang="pt-BR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batata 6.2-11.6 kg/m</a:t>
            </a:r>
            <a:r>
              <a:rPr lang="pt-BR" baseline="300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pt-BR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4B2CD088-D54A-4DB8-8CFC-AA7BB3D4B8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9194" y="5443299"/>
            <a:ext cx="1291259" cy="1291259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29D3976C-B876-4CF6-9F7F-D785619DEE3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5443" y="4268425"/>
            <a:ext cx="2562225" cy="117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8231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28636</TotalTime>
  <Words>305</Words>
  <Application>Microsoft Office PowerPoint</Application>
  <PresentationFormat>Apresentação na tela (4:3)</PresentationFormat>
  <Paragraphs>48</Paragraphs>
  <Slides>12</Slides>
  <Notes>2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Constantia</vt:lpstr>
      <vt:lpstr>Courier New</vt:lpstr>
      <vt:lpstr>Symbol</vt:lpstr>
      <vt:lpstr>Wingdings 2</vt:lpstr>
      <vt:lpstr>Fluxo</vt:lpstr>
      <vt:lpstr>MathType 7.0 Equation</vt:lpstr>
      <vt:lpstr>Equation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Quirin</dc:creator>
  <cp:lastModifiedBy>Quirijn</cp:lastModifiedBy>
  <cp:revision>1108</cp:revision>
  <dcterms:created xsi:type="dcterms:W3CDTF">2011-10-26T11:01:36Z</dcterms:created>
  <dcterms:modified xsi:type="dcterms:W3CDTF">2020-06-17T17:26:34Z</dcterms:modified>
</cp:coreProperties>
</file>