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4" r:id="rId2"/>
    <p:sldId id="266" r:id="rId3"/>
    <p:sldId id="260" r:id="rId4"/>
    <p:sldId id="258" r:id="rId5"/>
    <p:sldId id="263" r:id="rId6"/>
    <p:sldId id="261" r:id="rId7"/>
    <p:sldId id="262" r:id="rId8"/>
    <p:sldId id="267" r:id="rId9"/>
    <p:sldId id="259" r:id="rId10"/>
    <p:sldId id="256" r:id="rId11"/>
    <p:sldId id="270" r:id="rId12"/>
    <p:sldId id="272" r:id="rId13"/>
    <p:sldId id="269" r:id="rId14"/>
    <p:sldId id="265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29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3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28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33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70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30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82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20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6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94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43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4B7D-1CF0-418A-9E96-47733A0B333E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334B-3F59-44B9-B4D9-EF37355D79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7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0100-72032015000400164&amp;lng=en&amp;tlng=en&amp;SID=2AXYspenzQKk4poPHgG" TargetMode="External"/><Relationship Id="rId2" Type="http://schemas.openxmlformats.org/officeDocument/2006/relationships/hyperlink" Target="http://www.scielo.br/pdf/rsp/v45n5/249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lo.br/scielo.php?script=sci_arttext&amp;pid=S1415-790X2004000200008" TargetMode="External"/><Relationship Id="rId5" Type="http://schemas.openxmlformats.org/officeDocument/2006/relationships/hyperlink" Target="http://www.scielo.br/scielo.php?script=sci_arttext&amp;pid=S1413-81232015000200407&amp;lng=pt&amp;nrm=iso&amp;tlng=en" TargetMode="External"/><Relationship Id="rId4" Type="http://schemas.openxmlformats.org/officeDocument/2006/relationships/hyperlink" Target="http://www.scielo.br/scielo.php?script=sci_arttext&amp;pid=S1519-3829200900020000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de São Paulo</a:t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Faculdade de Saúde Pública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468"/>
            <a:ext cx="10515600" cy="45284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RETENÇÃO DE PESO NO PÓS–PARTO</a:t>
            </a: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Disciplina: 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HSM0129 – CICLOS DA VIDA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Professora: </a:t>
            </a:r>
          </a:p>
          <a:p>
            <a:pPr marL="0" indent="0" algn="ctr">
              <a:buNone/>
            </a:pPr>
            <a:r>
              <a:rPr lang="pt-BR" dirty="0" smtClean="0"/>
              <a:t>Simone </a:t>
            </a:r>
            <a:r>
              <a:rPr lang="pt-BR" dirty="0"/>
              <a:t>G. Diniz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Bruno Iobbi, George Sossai, Guilherme Moura, Igor Tomaz.</a:t>
            </a:r>
          </a:p>
          <a:p>
            <a:pPr marL="0" indent="0"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São Paulo</a:t>
            </a: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8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21" y="417826"/>
            <a:ext cx="8532408" cy="504291"/>
          </a:xfrm>
        </p:spPr>
        <p:txBody>
          <a:bodyPr>
            <a:noAutofit/>
          </a:bodyPr>
          <a:lstStyle/>
          <a:p>
            <a:pPr algn="l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CARDÁPIO PARA UM DIA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24180"/>
              </p:ext>
            </p:extLst>
          </p:nvPr>
        </p:nvGraphicFramePr>
        <p:xfrm>
          <a:off x="214984" y="991517"/>
          <a:ext cx="10362706" cy="575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669"/>
                <a:gridCol w="4800802"/>
                <a:gridCol w="3454235"/>
              </a:tblGrid>
              <a:tr h="34701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REFEIÇÃO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INGREDIENTES E PORÇÕES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PREPARAÇÃO</a:t>
                      </a:r>
                      <a:endParaRPr lang="pt-BR" dirty="0"/>
                    </a:p>
                  </a:txBody>
                  <a:tcPr/>
                </a:tc>
              </a:tr>
              <a:tr h="694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CAFÉ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MANHÃ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fatias de pães (50g), 2 fatias de queijo minas light (60g) e uma laranja (100g).</a:t>
                      </a:r>
                      <a:endParaRPr lang="pt-BR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Pão com queijo</a:t>
                      </a:r>
                    </a:p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Laranja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0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LANCHE DA MANHA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Aveia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(30g)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castanhas de caju (20g), nozes (20g),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uvas passas (10g).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Mix de cereais </a:t>
                      </a:r>
                      <a:endParaRPr lang="pt-BR" dirty="0"/>
                    </a:p>
                  </a:txBody>
                  <a:tcPr/>
                </a:tc>
              </a:tr>
              <a:tr h="1033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ALMOÇO</a:t>
                      </a: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Arroz (200g),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feijão (65g), 6 ovos de codorna, a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lface, pepino e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</a:t>
                      </a: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omate à vontade.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Arroz com</a:t>
                      </a:r>
                      <a:r>
                        <a:rPr lang="pt-B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ovos de codorna</a:t>
                      </a:r>
                    </a:p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Feijão simples </a:t>
                      </a:r>
                    </a:p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Salada crua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5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LANCHE DA TARDE</a:t>
                      </a: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Leite desnatado (200ml) e uma fruta (banana, ou mamão, ou morango, ou abacate</a:t>
                      </a:r>
                      <a:r>
                        <a:rPr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(100g).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Vitamina de</a:t>
                      </a:r>
                      <a:r>
                        <a:rPr lang="pt-B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frutas</a:t>
                      </a:r>
                      <a:endParaRPr lang="pt-BR" dirty="0"/>
                    </a:p>
                  </a:txBody>
                  <a:tcPr/>
                </a:tc>
              </a:tr>
              <a:tr h="1127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JANTAR</a:t>
                      </a: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bolinhos de carne moída com ervilha e milho (140g), 4 colheres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sopa de </a:t>
                      </a:r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purê de batata (70g), </a:t>
                      </a: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alface à vontade,</a:t>
                      </a:r>
                      <a:r>
                        <a:rPr lang="pt-BR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eterraba (30g) e cenoura (30g).</a:t>
                      </a: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Bolo de carne</a:t>
                      </a:r>
                      <a:r>
                        <a:rPr lang="pt-B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moída com ervilha e milho</a:t>
                      </a:r>
                    </a:p>
                    <a:p>
                      <a:r>
                        <a:rPr lang="pt-B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Purê de batata</a:t>
                      </a:r>
                    </a:p>
                    <a:p>
                      <a:r>
                        <a:rPr lang="pt-B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Salada cozida</a:t>
                      </a:r>
                    </a:p>
                  </a:txBody>
                  <a:tcPr/>
                </a:tc>
              </a:tr>
              <a:tr h="1006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LANCHE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NOITE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400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colheres de sopa de aveia , 1 banana picada, 2 colheres de sopa de granola, 1 iogurte desnatado (150ml), 5 unidades de uva, 4 unidades de cereja.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Overnight oats </a:t>
                      </a:r>
                      <a:endParaRPr lang="pt-BR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33597" y="237067"/>
            <a:ext cx="276809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VALORES MACRONUTRIENTES E CALORIAS TOTAIS: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/>
              <a:t>Calorias totais : 2100 kcal</a:t>
            </a:r>
            <a:endParaRPr lang="pt-BR" dirty="0"/>
          </a:p>
          <a:p>
            <a:r>
              <a:rPr lang="pt-BR" dirty="0" smtClean="0"/>
              <a:t>Proteínas totais: 99,4 g</a:t>
            </a:r>
            <a:endParaRPr lang="pt-BR" dirty="0"/>
          </a:p>
          <a:p>
            <a:r>
              <a:rPr lang="pt-BR" dirty="0" smtClean="0"/>
              <a:t>Carboidratos totais: 300,8 g</a:t>
            </a:r>
            <a:endParaRPr lang="pt-BR" dirty="0"/>
          </a:p>
          <a:p>
            <a:r>
              <a:rPr lang="pt-BR" dirty="0"/>
              <a:t>Gorduras totais: </a:t>
            </a:r>
            <a:r>
              <a:rPr lang="pt-BR" dirty="0" smtClean="0"/>
              <a:t>43 g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86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63" y="218693"/>
            <a:ext cx="9305070" cy="1166219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OVERNIGHT OATS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93" y="4062049"/>
            <a:ext cx="10515600" cy="228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Ingredientes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colheres de sopa de aveia , 1 banana picada, 2 colheres de sopa de granola, 1 iogurte desnatado ( 150ml), 5 unidades de uva, 4 unidades de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cereja.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Modo 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de preparo:</a:t>
            </a:r>
          </a:p>
          <a:p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A preparação deve ser feita em camadas, na primeira camada colocamos aveia com 1/2 de iogurte desnatado, a segunda camada é a banana com 1 colher de sopa de granola, na terceira camada colocamos 1/2 pote de iogurte desnatado com 1 colher de granola e em cima colocamos as cerejas e uvas.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15" y="1498294"/>
            <a:ext cx="3066654" cy="2363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2" y="1384912"/>
            <a:ext cx="50482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5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6" y="27481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RECEITA: BOLO DE CARNE MOÍDA COM ERVILHA E MILHO VERDE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71" y="3242085"/>
            <a:ext cx="10535696" cy="35124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Ingredientes:</a:t>
            </a: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embalagem (200g)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ervilha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milho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conserva ; Miolo de 1 pão francês amanhecido picado; 2 colheres (sopa) de extrato de tomate; ½ xícara (chá) de leite longa vida integral; ½ kg de carne moída; Folhas de ½ maço médio de salsinha; 2 cebolas médias picadas; 5 colheres (sopa) de óleo; 1 colher (chá) de especiarias em pó (canela, pimenta-do-reino, cravo-da-índia); Sal a gosto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Modo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de preparo: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olocar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miolo do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 processador e misturar com o extrato de tomate e leite. Descanse por 5 minutos e acrescente a carne, a salsinha, as cebolas, especearias e sal. Bata até obter uma massa homogênea.</a:t>
            </a: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Unte uma forma média, e forre o fundo com metade da massa, espalhe a ervilha e o milho sobre a massa e cubra o restante. Leve ao forno pré aquecido em temperatura média (180º) por 1 hora. Retire do forno, desenforme, corte em pedaços e sirva. Decore com cenoura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ralada</a:t>
            </a:r>
          </a:p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Rende 10 Bolinhos.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7" y="1451815"/>
            <a:ext cx="5181091" cy="17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0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32" y="403692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2" y="1980172"/>
            <a:ext cx="10515600" cy="4351338"/>
          </a:xfrm>
        </p:spPr>
        <p:txBody>
          <a:bodyPr>
            <a:normAutofit/>
          </a:bodyPr>
          <a:lstStyle/>
          <a:p>
            <a:r>
              <a:rPr 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idade materna, renda, paridade, aleitamento materno e nível de depressão foram associadas com maior retenção de peso pós-parto. O </a:t>
            </a:r>
            <a:r>
              <a:rPr lang="pt-P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nutricional e a </a:t>
            </a:r>
            <a:r>
              <a:rPr 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atividade física </a:t>
            </a:r>
            <a:r>
              <a:rPr lang="pt-P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gravidez, eram mais influente.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Ganho de peso materno excessivo durante a gravidez devem receber atenção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 científica sobre este assunto está crescendo, mas os fatores de retenção de peso pós-parto ainda tem que ser explorado em diferentes contextos e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populações.</a:t>
            </a:r>
            <a:endParaRPr 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Intervenções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nutricional e de atividade física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tomados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a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gravidez,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 como </a:t>
            </a:r>
            <a:r>
              <a:rPr lang="pt-PT" sz="22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pós-parto, </a:t>
            </a:r>
            <a:r>
              <a:rPr lang="pt-PT" sz="22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fim de evitar a retenção de peso.</a:t>
            </a:r>
            <a:r>
              <a:rPr 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pt-P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365161" y="66080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3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74" y="487017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56" y="2283723"/>
            <a:ext cx="11727288" cy="4916174"/>
          </a:xfrm>
        </p:spPr>
        <p:txBody>
          <a:bodyPr>
            <a:normAutofit/>
          </a:bodyPr>
          <a:lstStyle/>
          <a:p>
            <a:r>
              <a:rPr lang="pt-BR" sz="2000" dirty="0"/>
              <a:t>ZANOTTI, Joana; CAPP, Edison; WENDER, Maria Celeste Osório. Factors associated with postpartum weight retention in a Brazilian cohort.</a:t>
            </a:r>
            <a:r>
              <a:rPr lang="pt-BR" sz="2000" b="1" dirty="0"/>
              <a:t> Rev. Bras. Ginecol. Obstet.</a:t>
            </a:r>
            <a:r>
              <a:rPr lang="pt-BR" sz="2000" dirty="0"/>
              <a:t>,  Rio de </a:t>
            </a:r>
            <a:r>
              <a:rPr lang="pt-BR" sz="2000" dirty="0" smtClean="0"/>
              <a:t>Janeiro, 2015.</a:t>
            </a:r>
          </a:p>
          <a:p>
            <a:r>
              <a:rPr lang="pt-BR" sz="2000" dirty="0" smtClean="0"/>
              <a:t>Martins, Ana Paula Bortoletto ; Benicio, Maria Helena D'Aquino . Influência do consumo alimentar na gestação sobre a retenção de peso pós-parto</a:t>
            </a:r>
            <a:r>
              <a:rPr lang="pt-BR" sz="2000" b="1" dirty="0" smtClean="0"/>
              <a:t>. Revista de Saúde Pública</a:t>
            </a:r>
            <a:r>
              <a:rPr lang="pt-BR" sz="2000" dirty="0" smtClean="0"/>
              <a:t>. São Paulo, 2011.</a:t>
            </a:r>
          </a:p>
          <a:p>
            <a:r>
              <a:rPr lang="pt-BR" sz="2000" dirty="0" smtClean="0"/>
              <a:t>NOGUEIRA</a:t>
            </a:r>
            <a:r>
              <a:rPr lang="pt-BR" sz="2000" dirty="0"/>
              <a:t>, Jamile Lima; SAUNDERS, Cláudia; LEAL, Maria do Carmo. Anthropometric methods used in the evaluation of the postpartum weight retention: a systematic review.</a:t>
            </a:r>
            <a:r>
              <a:rPr lang="pt-BR" sz="2000" b="1" dirty="0"/>
              <a:t> Ciênc. saúde coletiva</a:t>
            </a:r>
            <a:r>
              <a:rPr lang="pt-BR" sz="2000" dirty="0"/>
              <a:t>,  Rio de Janeiro ,  v. 20, n. 2, p. 407-420, fev.  </a:t>
            </a:r>
            <a:r>
              <a:rPr lang="pt-BR" sz="2000" dirty="0" smtClean="0"/>
              <a:t>2015.</a:t>
            </a:r>
          </a:p>
          <a:p>
            <a:r>
              <a:rPr lang="pt-BR" sz="2000" dirty="0"/>
              <a:t>LACERDA, Elisa Maria de Aquino; LEAL, Maria do Carmo. Fatores associados com a retenção e o ganho de peso pós-parto: uma revisão sistemática.</a:t>
            </a:r>
            <a:r>
              <a:rPr lang="pt-BR" sz="2000" b="1" dirty="0"/>
              <a:t> Rev. bras. </a:t>
            </a:r>
            <a:r>
              <a:rPr lang="pt-BR" sz="2000" b="1" dirty="0" smtClean="0"/>
              <a:t>epidemiol.</a:t>
            </a:r>
            <a:r>
              <a:rPr lang="pt-BR" sz="2000" dirty="0"/>
              <a:t> </a:t>
            </a:r>
            <a:r>
              <a:rPr lang="pt-BR" sz="2000" dirty="0" smtClean="0"/>
              <a:t>São Paulo, 2004.</a:t>
            </a:r>
          </a:p>
          <a:p>
            <a:r>
              <a:rPr lang="pt-BR" sz="2000" dirty="0"/>
              <a:t> CASTRO, Maria Beatriz Trindade de; KAC, Gilberto; SICHIERI, Rosely. Determinantes nutricionais e sóciodemográficos da variação de peso no pós-parto: uma revisão da literatura.</a:t>
            </a:r>
            <a:r>
              <a:rPr lang="pt-BR" sz="2000" b="1" dirty="0"/>
              <a:t> Rev. Bras. Saude Mater. </a:t>
            </a:r>
            <a:r>
              <a:rPr lang="pt-BR" sz="2000" b="1" dirty="0" smtClean="0"/>
              <a:t>Infant.</a:t>
            </a:r>
            <a:r>
              <a:rPr lang="pt-BR" sz="2000" dirty="0"/>
              <a:t> </a:t>
            </a:r>
            <a:r>
              <a:rPr lang="pt-BR" sz="2000" dirty="0" smtClean="0"/>
              <a:t>Recife, 2009.</a:t>
            </a:r>
            <a:r>
              <a:rPr lang="pt-BR" sz="2000" dirty="0"/>
              <a:t> 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endParaRPr lang="pt-BR" sz="2000" dirty="0" smtClean="0"/>
          </a:p>
          <a:p>
            <a:endParaRPr lang="pt-BR" sz="2400" dirty="0"/>
          </a:p>
        </p:txBody>
      </p:sp>
      <p:pic>
        <p:nvPicPr>
          <p:cNvPr id="2053" name="Picture 5" descr="http://buscatextual.cnpq.br/buscatextual/images/curriculo/jc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-60325"/>
            <a:ext cx="17145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832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PARA “SABER MAIS”...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www.scielo.br/pdf/rsp/v45n5/2493.pdf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www.scielo.br/scielo.php?script=sci_arttext&amp;pid=S0100-72032015000400164&amp;lng=en&amp;tlng=en&amp;SID=2AXYspenzQKk4poPHgG</a:t>
            </a:r>
            <a:endParaRPr lang="pt-BR" dirty="0" smtClean="0"/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www.scielo.br/scielo.php?script=sci_arttext&amp;pid=S1519-38292009000200002</a:t>
            </a:r>
            <a:endParaRPr lang="pt-BR" dirty="0" smtClean="0"/>
          </a:p>
          <a:p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www.scielo.br/scielo.php?script=sci_arttext&amp;pid=S1413-81232015000200407&amp;lng=pt&amp;nrm=iso&amp;tlng=en</a:t>
            </a:r>
            <a:endParaRPr lang="pt-BR" dirty="0" smtClean="0"/>
          </a:p>
          <a:p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www.scielo.br/scielo.php?script=sci_arttext&amp;pid=S1415-790X2004000200008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3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520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DEFINIÇÃO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17" y="2018808"/>
            <a:ext cx="10515600" cy="4351338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definição a retenção de peso pós-parto (RPPP) representa a diferença entre 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peso,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dado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momento,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período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pós-parto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o peso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pré-gestacional (PPG).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GORE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(2003) afirma que a média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retenção de peso pós-parto varia de 0,5 a 3 kg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entre diferentes populações.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27" y="163252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03379" y="1210045"/>
            <a:ext cx="9350062" cy="55399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mulheres em idade reprodutiva passam por importantes mudanças físicas e psicológicas que levam a alterações comportamentais e biológicas.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A gestação e o pós-parto constituem dois momentos críticos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especialmente,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que diz respeito ao ganho de peso excessivo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a gestação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à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manutenção após a gravidez.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Pesquisa de Orçamentos Familiares (POF) realizada no período de 2002-2003 estimou que cerca de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40% das mulheres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Brasil apresentam algum grau de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excesso de peso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Sabe-se que parte do aumento de peso no sexo feminino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decorre do ciclo-gravídico-puerperal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24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retenção de peso após o parto pode representar um fator determinante para a obesidade, e o desenvolvimento desta RPPP é o resultado de uma complexa </a:t>
            </a:r>
            <a:r>
              <a:rPr lang="pt-PT" sz="2400" u="sng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de fatores</a:t>
            </a:r>
            <a:r>
              <a:rPr lang="pt-PT" sz="24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pt-PT" sz="2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41" y="1663548"/>
            <a:ext cx="2495501" cy="453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04" y="222227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QUE CONTRIBUI PARA A RPPP? (</a:t>
            </a:r>
            <a:r>
              <a:rPr 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REDE DE FATORES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884" y="2987060"/>
            <a:ext cx="8480378" cy="287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 pré-gestacional</a:t>
            </a:r>
          </a:p>
          <a:p>
            <a:pPr marL="0" indent="0">
              <a:buNone/>
            </a:pPr>
            <a:r>
              <a:rPr lang="pt-PT" sz="2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amamentação exclusiva.</a:t>
            </a: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Paridade</a:t>
            </a: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Nível de Escolaridade</a:t>
            </a: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Civil</a:t>
            </a: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 física</a:t>
            </a:r>
          </a:p>
          <a:p>
            <a:pPr marL="0" indent="0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Fatores Psciológicos (distúrbios do sono e depressão)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31555" y="2871149"/>
            <a:ext cx="0" cy="29878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31555" y="2884028"/>
            <a:ext cx="2575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31555" y="5859047"/>
            <a:ext cx="2575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82752" y="4197673"/>
            <a:ext cx="348803" cy="12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4647" y="39360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2</a:t>
            </a:r>
            <a:endParaRPr lang="pt-B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04200" y="2081438"/>
            <a:ext cx="138050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 </a:t>
            </a:r>
            <a:r>
              <a:rPr lang="pt-BR" sz="2800" dirty="0" smtClean="0"/>
              <a:t>–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Dieta.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555037" y="3074288"/>
            <a:ext cx="4288015" cy="13849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A literatura científica sobre este assunto   está crescendo, mas os fatores de  retenção de peso </a:t>
            </a:r>
            <a:r>
              <a:rPr lang="pt-PT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pós-parto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ainda tem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que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 explorado em diferentes contextos e populações.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7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352" y="17097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Artigos Científicos</a:t>
            </a:r>
            <a:endParaRPr lang="pt-BR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75" y="540913"/>
            <a:ext cx="10515600" cy="2173356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 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INFLUÊNCIA DO CONSUMO ALIMENTAR NA GESTAÇÃO SOBRE A RETENÇÃO DE PESO PÓS-PARTO. </a:t>
            </a: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 de Saúde Pública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/>
              <a:t>MARTINS</a:t>
            </a:r>
            <a:r>
              <a:rPr lang="pt-BR" sz="1800" dirty="0"/>
              <a:t>, A. P. B</a:t>
            </a:r>
            <a:r>
              <a:rPr lang="pt-BR" sz="1800" dirty="0" smtClean="0"/>
              <a:t>.  </a:t>
            </a:r>
            <a:r>
              <a:rPr lang="pt-BR" sz="2000" dirty="0" smtClean="0"/>
              <a:t>; </a:t>
            </a:r>
            <a:r>
              <a:rPr lang="pt-BR" sz="1800" dirty="0" smtClean="0"/>
              <a:t>BENICIO</a:t>
            </a:r>
            <a:r>
              <a:rPr lang="pt-BR" sz="1800" dirty="0"/>
              <a:t>, </a:t>
            </a:r>
            <a:r>
              <a:rPr lang="pt-BR" sz="1800" dirty="0" smtClean="0"/>
              <a:t>M.H.D.A, 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SÃO PAULO, 2011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700" dirty="0"/>
              <a:t> 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019" y="2714269"/>
            <a:ext cx="5008808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1- DIETA.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“O elevado consumo de alimentos não saudáveis, como: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gorduras saturadas e alimentos processados influenciam na elevação da retenção de peso pós-parto.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Porém não foi observado influência dos outros índices sociodemográficos, como: idade, escolaridade, paridade, renda, tabagismo e presença de companheiro, devido ao, tamanho amostral reduzido do presente estudo que limitou a capacidade de detectar associações”.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68" y="1775507"/>
            <a:ext cx="4095481" cy="473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5" y="647208"/>
            <a:ext cx="10515600" cy="2846231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FATORES ASSOCIADOS COM RETENÇÃO DE PESO PÓS-PARTO EM UM ESTUDO DE COORTE BRASILEIRO. </a:t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Rev. Bras. Ginecol. Obstet.</a:t>
            </a:r>
            <a:b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/>
              <a:t>ZANOTTI, </a:t>
            </a:r>
            <a:r>
              <a:rPr lang="pt-BR" sz="2000" dirty="0" smtClean="0"/>
              <a:t>Joana </a:t>
            </a:r>
            <a:r>
              <a:rPr lang="pt-BR" sz="2000" i="1" dirty="0" smtClean="0"/>
              <a:t>et al</a:t>
            </a:r>
            <a:r>
              <a:rPr lang="pt-BR" sz="2000" dirty="0" smtClean="0"/>
              <a:t>.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SÃO PAULO, 2015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32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z="2000" b="1" dirty="0"/>
              <a:t> 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41986" y="3292963"/>
            <a:ext cx="8885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000" dirty="0" smtClean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presente estudo,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menor retenção de peso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pós-parto foi associada com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maior nível 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educacional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o fato de a gestante ser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casada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IMC pré-gestacional normal ou abaixo do normal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atividade física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ganho de peso adequado durante a gravidez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menor paridade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amamentação exclusiva por um período mais longo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ingestão adequada ou de baixa caloria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ausência de depressão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foram também determinantes na retenção de peso reduzida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que tinham maior IMC pré-gestacional, apresentaram maiores níveis de depressão. Em contrapartida, pacientes que apresentaram menores níveis de depressão, amamentaram exclusivamente seus filhos por longos períodos.</a:t>
            </a:r>
            <a:endParaRPr lang="pt-P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590" y="2693220"/>
            <a:ext cx="32290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cs typeface="Arial" panose="020B0604020202020204" pitchFamily="34" charset="0"/>
              </a:rPr>
              <a:t>2- </a:t>
            </a:r>
            <a:r>
              <a:rPr lang="pt-BR" sz="2800" dirty="0" smtClean="0">
                <a:cs typeface="Arial" panose="020B0604020202020204" pitchFamily="34" charset="0"/>
              </a:rPr>
              <a:t>OUTROS FATORES.</a:t>
            </a:r>
            <a:endParaRPr lang="pt-BR" sz="2800" dirty="0"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43961"/>
            <a:ext cx="32060" cy="1692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5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Ensaios </a:t>
            </a:r>
            <a:r>
              <a:rPr lang="pt-BR" dirty="0"/>
              <a:t>clínicos randomizados mostraram que a redução do consumo energético e a realização de atividade física após o parto reduzem a retenção de peso sem interferência no processo de lactação e crescimento da </a:t>
            </a:r>
            <a:r>
              <a:rPr lang="pt-BR" dirty="0" smtClean="0"/>
              <a:t>criança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/>
              <a:t>Segundo a OMS, o monitoramento do ganho ponderal durante a gestação é um procedimento de baixo custo e de grande utilidade para o estabelecimento de intervenções nutricionais visando à redução de riscos maternos e fetais. A </a:t>
            </a:r>
            <a:r>
              <a:rPr lang="pt-BR" u="sng" dirty="0"/>
              <a:t>orientação nutricional</a:t>
            </a:r>
            <a:r>
              <a:rPr lang="pt-BR" dirty="0"/>
              <a:t> pode proporcionar um ganho de peso adequado, prevenindo o ganho </a:t>
            </a:r>
            <a:r>
              <a:rPr lang="pt-BR" dirty="0" smtClean="0"/>
              <a:t>excessivo de peso gestacional </a:t>
            </a:r>
            <a:r>
              <a:rPr lang="pt-BR" dirty="0"/>
              <a:t>e, conseqüentemente, ocasionar redução da incidência de </a:t>
            </a:r>
            <a:r>
              <a:rPr lang="pt-BR" dirty="0" smtClean="0"/>
              <a:t>doenças metabólicas.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27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1" y="2889546"/>
            <a:ext cx="9016915" cy="4019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59" y="396625"/>
            <a:ext cx="10515600" cy="1325563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ORIENTAÇÃO NUTRICIONAL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5715"/>
            <a:ext cx="9110031" cy="435133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Alimentação saudável e equilibrada, rica em cereais integrais, frutas, legumes, verduras e proteínas (carnes magras, peixes, leite, queijo e leguminosas) e evitar o excesso de açúcar, sal, gordura </a:t>
            </a:r>
            <a:r>
              <a:rPr lang="pt-BR" dirty="0" smtClean="0"/>
              <a:t>saturada, </a:t>
            </a:r>
            <a:r>
              <a:rPr lang="pt-BR" dirty="0"/>
              <a:t>frituras e alimentos industrializados</a:t>
            </a:r>
            <a:r>
              <a:rPr lang="pt-BR" dirty="0" smtClean="0"/>
              <a:t>. Priorizando sempre alimentos em natura.</a:t>
            </a:r>
          </a:p>
          <a:p>
            <a:r>
              <a:rPr lang="pt-BR" dirty="0" smtClean="0"/>
              <a:t>LIPÍDEOS: Não ultrapassar 30% do total calórico da dieta diária.</a:t>
            </a:r>
          </a:p>
          <a:p>
            <a:r>
              <a:rPr lang="pt-BR" dirty="0" smtClean="0"/>
              <a:t>Incentivar mudança de estilo de vida durante a gestação, com uma reeducação </a:t>
            </a:r>
            <a:r>
              <a:rPr lang="pt-BR" dirty="0"/>
              <a:t>alimentar e práticas de atividade física quando possível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207" y="1840971"/>
            <a:ext cx="3190301" cy="34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9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</TotalTime>
  <Words>1075</Words>
  <Application>Microsoft Office PowerPoint</Application>
  <PresentationFormat>Widescreen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Universidade de São Paulo Faculdade de Saúde Pública</vt:lpstr>
      <vt:lpstr>DEFINIÇÃO</vt:lpstr>
      <vt:lpstr>INTRODUÇÃO</vt:lpstr>
      <vt:lpstr>O QUE CONTRIBUI PARA A RPPP? (REDE DE FATORES)</vt:lpstr>
      <vt:lpstr>PowerPoint Presentation</vt:lpstr>
      <vt:lpstr>   INFLUÊNCIA DO CONSUMO ALIMENTAR NA GESTAÇÃO SOBRE A RETENÇÃO DE PESO PÓS-PARTO.   Revista de Saúde Pública MARTINS, A. P. B.  ; BENICIO, M.H.D.A,   SÃO PAULO, 2011   </vt:lpstr>
      <vt:lpstr>FATORES ASSOCIADOS COM RETENÇÃO DE PESO PÓS-PARTO EM UM ESTUDO DE COORTE BRASILEIRO.   Rev. Bras. Ginecol. Obstet. ZANOTTI, Joana et al.  SÃO PAULO, 2015  </vt:lpstr>
      <vt:lpstr>PREVENÇÃO</vt:lpstr>
      <vt:lpstr>ORIENTAÇÃO NUTRICIONAL</vt:lpstr>
      <vt:lpstr>CARDÁPIO PARA UM DIA</vt:lpstr>
      <vt:lpstr>RECEITA OVERNIGHT OATS </vt:lpstr>
      <vt:lpstr>RECEITA: BOLO DE CARNE MOÍDA COM ERVILHA E MILHO VERDE </vt:lpstr>
      <vt:lpstr>CONCLUSÃO</vt:lpstr>
      <vt:lpstr>BIBLIOGRAFIA</vt:lpstr>
      <vt:lpstr>PARA “SABER MAIS”...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Duas receitas simples e a sugestão do cardápio de um dia</dc:title>
  <dc:creator>Bruno Iobbi</dc:creator>
  <cp:lastModifiedBy>Bruno Iobbi</cp:lastModifiedBy>
  <cp:revision>80</cp:revision>
  <dcterms:created xsi:type="dcterms:W3CDTF">2015-09-11T14:38:36Z</dcterms:created>
  <dcterms:modified xsi:type="dcterms:W3CDTF">2015-09-15T21:02:54Z</dcterms:modified>
</cp:coreProperties>
</file>