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639" r:id="rId2"/>
    <p:sldId id="641" r:id="rId3"/>
    <p:sldId id="642" r:id="rId4"/>
    <p:sldId id="702" r:id="rId5"/>
    <p:sldId id="643" r:id="rId6"/>
    <p:sldId id="644" r:id="rId7"/>
    <p:sldId id="645" r:id="rId8"/>
    <p:sldId id="646" r:id="rId9"/>
    <p:sldId id="705" r:id="rId10"/>
    <p:sldId id="701" r:id="rId11"/>
    <p:sldId id="647" r:id="rId12"/>
    <p:sldId id="649" r:id="rId13"/>
    <p:sldId id="704" r:id="rId14"/>
    <p:sldId id="648" r:id="rId15"/>
    <p:sldId id="707" r:id="rId16"/>
    <p:sldId id="654" r:id="rId17"/>
    <p:sldId id="652" r:id="rId18"/>
    <p:sldId id="651" r:id="rId19"/>
    <p:sldId id="653" r:id="rId20"/>
    <p:sldId id="706" r:id="rId21"/>
    <p:sldId id="657" r:id="rId22"/>
    <p:sldId id="658" r:id="rId23"/>
    <p:sldId id="663" r:id="rId24"/>
    <p:sldId id="665" r:id="rId25"/>
    <p:sldId id="666" r:id="rId26"/>
    <p:sldId id="700" r:id="rId27"/>
    <p:sldId id="675" r:id="rId28"/>
    <p:sldId id="676" r:id="rId29"/>
    <p:sldId id="677" r:id="rId30"/>
    <p:sldId id="708" r:id="rId31"/>
    <p:sldId id="703" r:id="rId32"/>
    <p:sldId id="681" r:id="rId33"/>
  </p:sldIdLst>
  <p:sldSz cx="9144000" cy="6858000" type="screen4x3"/>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B"/>
    <a:srgbClr val="7DA9DF"/>
    <a:srgbClr val="056F2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94715" autoAdjust="0"/>
  </p:normalViewPr>
  <p:slideViewPr>
    <p:cSldViewPr>
      <p:cViewPr varScale="1">
        <p:scale>
          <a:sx n="83" d="100"/>
          <a:sy n="83" d="100"/>
        </p:scale>
        <p:origin x="1200"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Plan1!$B$1</c:f>
              <c:strCache>
                <c:ptCount val="1"/>
                <c:pt idx="0">
                  <c:v>INPI</c:v>
                </c:pt>
              </c:strCache>
            </c:strRef>
          </c:tx>
          <c:invertIfNegative val="0"/>
          <c:cat>
            <c:strRef>
              <c:f>Plan1!$A$2:$A$26</c:f>
              <c:strCache>
                <c:ptCount val="25"/>
                <c:pt idx="0">
                  <c:v>Petrobras</c:v>
                </c:pt>
                <c:pt idx="1">
                  <c:v>Whirlpool</c:v>
                </c:pt>
                <c:pt idx="2">
                  <c:v>AR Brasil Compressores</c:v>
                </c:pt>
                <c:pt idx="3">
                  <c:v>Arno</c:v>
                </c:pt>
                <c:pt idx="4">
                  <c:v>Vale</c:v>
                </c:pt>
                <c:pt idx="5">
                  <c:v>Usiminas</c:v>
                </c:pt>
                <c:pt idx="6">
                  <c:v>Johnson &amp; Johnson</c:v>
                </c:pt>
                <c:pt idx="7">
                  <c:v>Rhodia</c:v>
                </c:pt>
                <c:pt idx="8">
                  <c:v>Natura</c:v>
                </c:pt>
                <c:pt idx="9">
                  <c:v>CSN</c:v>
                </c:pt>
                <c:pt idx="10">
                  <c:v>Brasilata</c:v>
                </c:pt>
                <c:pt idx="11">
                  <c:v>Semeato</c:v>
                </c:pt>
                <c:pt idx="12">
                  <c:v>Mahle</c:v>
                </c:pt>
                <c:pt idx="13">
                  <c:v>Electrolux</c:v>
                </c:pt>
                <c:pt idx="14">
                  <c:v>Telebras</c:v>
                </c:pt>
                <c:pt idx="15">
                  <c:v>Jacto</c:v>
                </c:pt>
                <c:pt idx="16">
                  <c:v>Metagal</c:v>
                </c:pt>
                <c:pt idx="17">
                  <c:v>Lorenzetti</c:v>
                </c:pt>
                <c:pt idx="18">
                  <c:v>Souza Cruz</c:v>
                </c:pt>
                <c:pt idx="19">
                  <c:v>Tigre</c:v>
                </c:pt>
                <c:pt idx="20">
                  <c:v>Springer Carrier</c:v>
                </c:pt>
                <c:pt idx="21">
                  <c:v>Dana Industry</c:v>
                </c:pt>
                <c:pt idx="22">
                  <c:v>Embraer</c:v>
                </c:pt>
                <c:pt idx="23">
                  <c:v>Siemens</c:v>
                </c:pt>
                <c:pt idx="24">
                  <c:v>Tyco</c:v>
                </c:pt>
              </c:strCache>
            </c:strRef>
          </c:cat>
          <c:val>
            <c:numRef>
              <c:f>Plan1!$B$2:$B$26</c:f>
              <c:numCache>
                <c:formatCode>General</c:formatCode>
                <c:ptCount val="25"/>
                <c:pt idx="0" formatCode="#,##0">
                  <c:v>1160</c:v>
                </c:pt>
                <c:pt idx="1">
                  <c:v>647</c:v>
                </c:pt>
                <c:pt idx="2">
                  <c:v>215</c:v>
                </c:pt>
                <c:pt idx="3">
                  <c:v>494</c:v>
                </c:pt>
                <c:pt idx="4">
                  <c:v>352</c:v>
                </c:pt>
                <c:pt idx="5">
                  <c:v>507</c:v>
                </c:pt>
                <c:pt idx="6">
                  <c:v>117</c:v>
                </c:pt>
                <c:pt idx="7">
                  <c:v>257</c:v>
                </c:pt>
                <c:pt idx="8">
                  <c:v>76</c:v>
                </c:pt>
                <c:pt idx="9">
                  <c:v>313</c:v>
                </c:pt>
                <c:pt idx="10">
                  <c:v>56</c:v>
                </c:pt>
                <c:pt idx="11">
                  <c:v>262</c:v>
                </c:pt>
                <c:pt idx="12">
                  <c:v>55</c:v>
                </c:pt>
                <c:pt idx="13">
                  <c:v>171</c:v>
                </c:pt>
                <c:pt idx="14">
                  <c:v>153</c:v>
                </c:pt>
                <c:pt idx="15">
                  <c:v>202</c:v>
                </c:pt>
                <c:pt idx="16">
                  <c:v>97</c:v>
                </c:pt>
                <c:pt idx="17">
                  <c:v>196</c:v>
                </c:pt>
                <c:pt idx="18">
                  <c:v>159</c:v>
                </c:pt>
                <c:pt idx="19">
                  <c:v>190</c:v>
                </c:pt>
                <c:pt idx="20">
                  <c:v>75</c:v>
                </c:pt>
                <c:pt idx="21">
                  <c:v>94</c:v>
                </c:pt>
                <c:pt idx="22">
                  <c:v>29</c:v>
                </c:pt>
                <c:pt idx="23">
                  <c:v>57</c:v>
                </c:pt>
                <c:pt idx="24">
                  <c:v>43</c:v>
                </c:pt>
              </c:numCache>
            </c:numRef>
          </c:val>
          <c:extLst>
            <c:ext xmlns:c16="http://schemas.microsoft.com/office/drawing/2014/chart" uri="{C3380CC4-5D6E-409C-BE32-E72D297353CC}">
              <c16:uniqueId val="{00000000-1872-A345-96FD-E7DB47C63247}"/>
            </c:ext>
          </c:extLst>
        </c:ser>
        <c:ser>
          <c:idx val="1"/>
          <c:order val="1"/>
          <c:tx>
            <c:strRef>
              <c:f>Plan1!$C$1</c:f>
              <c:strCache>
                <c:ptCount val="1"/>
                <c:pt idx="0">
                  <c:v>Exterior</c:v>
                </c:pt>
              </c:strCache>
            </c:strRef>
          </c:tx>
          <c:invertIfNegative val="0"/>
          <c:cat>
            <c:strRef>
              <c:f>Plan1!$A$2:$A$26</c:f>
              <c:strCache>
                <c:ptCount val="25"/>
                <c:pt idx="0">
                  <c:v>Petrobras</c:v>
                </c:pt>
                <c:pt idx="1">
                  <c:v>Whirlpool</c:v>
                </c:pt>
                <c:pt idx="2">
                  <c:v>AR Brasil Compressores</c:v>
                </c:pt>
                <c:pt idx="3">
                  <c:v>Arno</c:v>
                </c:pt>
                <c:pt idx="4">
                  <c:v>Vale</c:v>
                </c:pt>
                <c:pt idx="5">
                  <c:v>Usiminas</c:v>
                </c:pt>
                <c:pt idx="6">
                  <c:v>Johnson &amp; Johnson</c:v>
                </c:pt>
                <c:pt idx="7">
                  <c:v>Rhodia</c:v>
                </c:pt>
                <c:pt idx="8">
                  <c:v>Natura</c:v>
                </c:pt>
                <c:pt idx="9">
                  <c:v>CSN</c:v>
                </c:pt>
                <c:pt idx="10">
                  <c:v>Brasilata</c:v>
                </c:pt>
                <c:pt idx="11">
                  <c:v>Semeato</c:v>
                </c:pt>
                <c:pt idx="12">
                  <c:v>Mahle</c:v>
                </c:pt>
                <c:pt idx="13">
                  <c:v>Electrolux</c:v>
                </c:pt>
                <c:pt idx="14">
                  <c:v>Telebras</c:v>
                </c:pt>
                <c:pt idx="15">
                  <c:v>Jacto</c:v>
                </c:pt>
                <c:pt idx="16">
                  <c:v>Metagal</c:v>
                </c:pt>
                <c:pt idx="17">
                  <c:v>Lorenzetti</c:v>
                </c:pt>
                <c:pt idx="18">
                  <c:v>Souza Cruz</c:v>
                </c:pt>
                <c:pt idx="19">
                  <c:v>Tigre</c:v>
                </c:pt>
                <c:pt idx="20">
                  <c:v>Springer Carrier</c:v>
                </c:pt>
                <c:pt idx="21">
                  <c:v>Dana Industry</c:v>
                </c:pt>
                <c:pt idx="22">
                  <c:v>Embraer</c:v>
                </c:pt>
                <c:pt idx="23">
                  <c:v>Siemens</c:v>
                </c:pt>
                <c:pt idx="24">
                  <c:v>Tyco</c:v>
                </c:pt>
              </c:strCache>
            </c:strRef>
          </c:cat>
          <c:val>
            <c:numRef>
              <c:f>Plan1!$C$2:$C$26</c:f>
              <c:numCache>
                <c:formatCode>#,##0</c:formatCode>
                <c:ptCount val="25"/>
                <c:pt idx="0">
                  <c:v>1348</c:v>
                </c:pt>
                <c:pt idx="1">
                  <c:v>1652</c:v>
                </c:pt>
                <c:pt idx="2" formatCode="General">
                  <c:v>536</c:v>
                </c:pt>
                <c:pt idx="3" formatCode="General">
                  <c:v>65</c:v>
                </c:pt>
                <c:pt idx="4" formatCode="General">
                  <c:v>186</c:v>
                </c:pt>
                <c:pt idx="5" formatCode="General">
                  <c:v>28</c:v>
                </c:pt>
                <c:pt idx="6" formatCode="General">
                  <c:v>343</c:v>
                </c:pt>
                <c:pt idx="7" formatCode="General">
                  <c:v>191</c:v>
                </c:pt>
                <c:pt idx="8" formatCode="General">
                  <c:v>308</c:v>
                </c:pt>
                <c:pt idx="9" formatCode="General">
                  <c:v>2</c:v>
                </c:pt>
                <c:pt idx="10" formatCode="General">
                  <c:v>239</c:v>
                </c:pt>
                <c:pt idx="11" formatCode="General">
                  <c:v>5</c:v>
                </c:pt>
                <c:pt idx="12" formatCode="General">
                  <c:v>188</c:v>
                </c:pt>
                <c:pt idx="13" formatCode="General">
                  <c:v>65</c:v>
                </c:pt>
                <c:pt idx="14" formatCode="General">
                  <c:v>78</c:v>
                </c:pt>
                <c:pt idx="15" formatCode="General">
                  <c:v>28</c:v>
                </c:pt>
                <c:pt idx="16" formatCode="General">
                  <c:v>126</c:v>
                </c:pt>
                <c:pt idx="17" formatCode="General">
                  <c:v>24</c:v>
                </c:pt>
                <c:pt idx="18" formatCode="General">
                  <c:v>53</c:v>
                </c:pt>
                <c:pt idx="19" formatCode="General">
                  <c:v>6</c:v>
                </c:pt>
                <c:pt idx="20" formatCode="General">
                  <c:v>114</c:v>
                </c:pt>
                <c:pt idx="21" formatCode="General">
                  <c:v>62</c:v>
                </c:pt>
                <c:pt idx="22" formatCode="General">
                  <c:v>116</c:v>
                </c:pt>
                <c:pt idx="23" formatCode="General">
                  <c:v>81</c:v>
                </c:pt>
                <c:pt idx="24" formatCode="General">
                  <c:v>88</c:v>
                </c:pt>
              </c:numCache>
            </c:numRef>
          </c:val>
          <c:extLst>
            <c:ext xmlns:c16="http://schemas.microsoft.com/office/drawing/2014/chart" uri="{C3380CC4-5D6E-409C-BE32-E72D297353CC}">
              <c16:uniqueId val="{00000001-1872-A345-96FD-E7DB47C63247}"/>
            </c:ext>
          </c:extLst>
        </c:ser>
        <c:ser>
          <c:idx val="2"/>
          <c:order val="2"/>
          <c:tx>
            <c:strRef>
              <c:f>Plan1!$D$1</c:f>
              <c:strCache>
                <c:ptCount val="1"/>
                <c:pt idx="0">
                  <c:v>total</c:v>
                </c:pt>
              </c:strCache>
            </c:strRef>
          </c:tx>
          <c:invertIfNegative val="0"/>
          <c:dLbls>
            <c:spPr>
              <a:noFill/>
              <a:ln>
                <a:noFill/>
              </a:ln>
              <a:effectLst/>
            </c:spPr>
            <c:txPr>
              <a:bodyPr rot="-5400000" vert="horz"/>
              <a:lstStyle/>
              <a:p>
                <a:pPr>
                  <a:defRPr sz="1000"/>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Plan1!$A$2:$A$26</c:f>
              <c:strCache>
                <c:ptCount val="25"/>
                <c:pt idx="0">
                  <c:v>Petrobras</c:v>
                </c:pt>
                <c:pt idx="1">
                  <c:v>Whirlpool</c:v>
                </c:pt>
                <c:pt idx="2">
                  <c:v>AR Brasil Compressores</c:v>
                </c:pt>
                <c:pt idx="3">
                  <c:v>Arno</c:v>
                </c:pt>
                <c:pt idx="4">
                  <c:v>Vale</c:v>
                </c:pt>
                <c:pt idx="5">
                  <c:v>Usiminas</c:v>
                </c:pt>
                <c:pt idx="6">
                  <c:v>Johnson &amp; Johnson</c:v>
                </c:pt>
                <c:pt idx="7">
                  <c:v>Rhodia</c:v>
                </c:pt>
                <c:pt idx="8">
                  <c:v>Natura</c:v>
                </c:pt>
                <c:pt idx="9">
                  <c:v>CSN</c:v>
                </c:pt>
                <c:pt idx="10">
                  <c:v>Brasilata</c:v>
                </c:pt>
                <c:pt idx="11">
                  <c:v>Semeato</c:v>
                </c:pt>
                <c:pt idx="12">
                  <c:v>Mahle</c:v>
                </c:pt>
                <c:pt idx="13">
                  <c:v>Electrolux</c:v>
                </c:pt>
                <c:pt idx="14">
                  <c:v>Telebras</c:v>
                </c:pt>
                <c:pt idx="15">
                  <c:v>Jacto</c:v>
                </c:pt>
                <c:pt idx="16">
                  <c:v>Metagal</c:v>
                </c:pt>
                <c:pt idx="17">
                  <c:v>Lorenzetti</c:v>
                </c:pt>
                <c:pt idx="18">
                  <c:v>Souza Cruz</c:v>
                </c:pt>
                <c:pt idx="19">
                  <c:v>Tigre</c:v>
                </c:pt>
                <c:pt idx="20">
                  <c:v>Springer Carrier</c:v>
                </c:pt>
                <c:pt idx="21">
                  <c:v>Dana Industry</c:v>
                </c:pt>
                <c:pt idx="22">
                  <c:v>Embraer</c:v>
                </c:pt>
                <c:pt idx="23">
                  <c:v>Siemens</c:v>
                </c:pt>
                <c:pt idx="24">
                  <c:v>Tyco</c:v>
                </c:pt>
              </c:strCache>
            </c:strRef>
          </c:cat>
          <c:val>
            <c:numRef>
              <c:f>Plan1!$D$2:$D$26</c:f>
              <c:numCache>
                <c:formatCode>#,##0</c:formatCode>
                <c:ptCount val="25"/>
                <c:pt idx="0">
                  <c:v>2508</c:v>
                </c:pt>
                <c:pt idx="1">
                  <c:v>2299</c:v>
                </c:pt>
                <c:pt idx="2" formatCode="General">
                  <c:v>751</c:v>
                </c:pt>
                <c:pt idx="3" formatCode="General">
                  <c:v>559</c:v>
                </c:pt>
                <c:pt idx="4" formatCode="General">
                  <c:v>538</c:v>
                </c:pt>
                <c:pt idx="5" formatCode="General">
                  <c:v>535</c:v>
                </c:pt>
                <c:pt idx="6" formatCode="General">
                  <c:v>460</c:v>
                </c:pt>
                <c:pt idx="7" formatCode="General">
                  <c:v>448</c:v>
                </c:pt>
                <c:pt idx="8" formatCode="General">
                  <c:v>384</c:v>
                </c:pt>
                <c:pt idx="9" formatCode="General">
                  <c:v>315</c:v>
                </c:pt>
                <c:pt idx="10" formatCode="General">
                  <c:v>295</c:v>
                </c:pt>
                <c:pt idx="11" formatCode="General">
                  <c:v>267</c:v>
                </c:pt>
                <c:pt idx="12" formatCode="General">
                  <c:v>243</c:v>
                </c:pt>
                <c:pt idx="13" formatCode="General">
                  <c:v>236</c:v>
                </c:pt>
                <c:pt idx="14" formatCode="General">
                  <c:v>231</c:v>
                </c:pt>
                <c:pt idx="15" formatCode="General">
                  <c:v>230</c:v>
                </c:pt>
                <c:pt idx="16" formatCode="General">
                  <c:v>223</c:v>
                </c:pt>
                <c:pt idx="17" formatCode="General">
                  <c:v>220</c:v>
                </c:pt>
                <c:pt idx="18" formatCode="General">
                  <c:v>212</c:v>
                </c:pt>
                <c:pt idx="19" formatCode="General">
                  <c:v>196</c:v>
                </c:pt>
                <c:pt idx="20" formatCode="General">
                  <c:v>189</c:v>
                </c:pt>
                <c:pt idx="21" formatCode="General">
                  <c:v>156</c:v>
                </c:pt>
                <c:pt idx="22" formatCode="General">
                  <c:v>145</c:v>
                </c:pt>
                <c:pt idx="23" formatCode="General">
                  <c:v>138</c:v>
                </c:pt>
                <c:pt idx="24" formatCode="General">
                  <c:v>131</c:v>
                </c:pt>
              </c:numCache>
            </c:numRef>
          </c:val>
          <c:extLst>
            <c:ext xmlns:c16="http://schemas.microsoft.com/office/drawing/2014/chart" uri="{C3380CC4-5D6E-409C-BE32-E72D297353CC}">
              <c16:uniqueId val="{00000002-1872-A345-96FD-E7DB47C63247}"/>
            </c:ext>
          </c:extLst>
        </c:ser>
        <c:dLbls>
          <c:showLegendKey val="0"/>
          <c:showVal val="0"/>
          <c:showCatName val="0"/>
          <c:showSerName val="0"/>
          <c:showPercent val="0"/>
          <c:showBubbleSize val="0"/>
        </c:dLbls>
        <c:gapWidth val="150"/>
        <c:axId val="241724512"/>
        <c:axId val="322319376"/>
      </c:barChart>
      <c:catAx>
        <c:axId val="241724512"/>
        <c:scaling>
          <c:orientation val="minMax"/>
        </c:scaling>
        <c:delete val="0"/>
        <c:axPos val="b"/>
        <c:numFmt formatCode="General" sourceLinked="0"/>
        <c:majorTickMark val="out"/>
        <c:minorTickMark val="none"/>
        <c:tickLblPos val="nextTo"/>
        <c:txPr>
          <a:bodyPr rot="-5400000" vert="horz"/>
          <a:lstStyle/>
          <a:p>
            <a:pPr>
              <a:defRPr sz="1400"/>
            </a:pPr>
            <a:endParaRPr lang="pt-BR"/>
          </a:p>
        </c:txPr>
        <c:crossAx val="322319376"/>
        <c:crosses val="autoZero"/>
        <c:auto val="1"/>
        <c:lblAlgn val="ctr"/>
        <c:lblOffset val="100"/>
        <c:noMultiLvlLbl val="0"/>
      </c:catAx>
      <c:valAx>
        <c:axId val="322319376"/>
        <c:scaling>
          <c:orientation val="minMax"/>
          <c:max val="2500"/>
          <c:min val="0"/>
        </c:scaling>
        <c:delete val="0"/>
        <c:axPos val="l"/>
        <c:majorGridlines/>
        <c:numFmt formatCode="#,##0" sourceLinked="1"/>
        <c:majorTickMark val="out"/>
        <c:minorTickMark val="none"/>
        <c:tickLblPos val="nextTo"/>
        <c:crossAx val="241724512"/>
        <c:crosses val="autoZero"/>
        <c:crossBetween val="midCat"/>
        <c:majorUnit val="500"/>
      </c:valAx>
    </c:plotArea>
    <c:legend>
      <c:legendPos val="b"/>
      <c:layout>
        <c:manualLayout>
          <c:xMode val="edge"/>
          <c:yMode val="edge"/>
          <c:x val="0.41603849518810199"/>
          <c:y val="0.88562097379097005"/>
          <c:w val="0.20264523184601901"/>
          <c:h val="9.9486865387764897E-2"/>
        </c:manualLayout>
      </c:layout>
      <c:overlay val="0"/>
      <c:txPr>
        <a:bodyPr/>
        <a:lstStyle/>
        <a:p>
          <a:pPr>
            <a:defRPr sz="1400"/>
          </a:pPr>
          <a:endParaRPr lang="pt-BR"/>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pt-BR"/>
          </a:p>
        </p:txBody>
      </p:sp>
      <p:sp>
        <p:nvSpPr>
          <p:cNvPr id="3" name="Espaço Reservado para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FB6B0AE-0759-4A4B-85E4-C2B994E52D3D}" type="datetimeFigureOut">
              <a:rPr lang="pt-BR" smtClean="0"/>
              <a:pPr/>
              <a:t>07/11/2023</a:t>
            </a:fld>
            <a:endParaRPr lang="pt-BR"/>
          </a:p>
        </p:txBody>
      </p:sp>
      <p:sp>
        <p:nvSpPr>
          <p:cNvPr id="4" name="Espaço Reservado para Rodapé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pt-BR"/>
          </a:p>
        </p:txBody>
      </p:sp>
      <p:sp>
        <p:nvSpPr>
          <p:cNvPr id="5" name="Espaço Reservado para Número de Slid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0A7E9F22-1CB9-400A-BE86-D877787A858D}" type="slidenum">
              <a:rPr lang="pt-BR" smtClean="0"/>
              <a:pPr/>
              <a:t>‹nº›</a:t>
            </a:fld>
            <a:endParaRPr lang="pt-BR"/>
          </a:p>
        </p:txBody>
      </p:sp>
    </p:spTree>
    <p:extLst>
      <p:ext uri="{BB962C8B-B14F-4D97-AF65-F5344CB8AC3E}">
        <p14:creationId xmlns:p14="http://schemas.microsoft.com/office/powerpoint/2010/main" val="3354087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pt-BR"/>
          </a:p>
        </p:txBody>
      </p:sp>
      <p:sp>
        <p:nvSpPr>
          <p:cNvPr id="3" name="Espaço Reservado para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A4D33FA-1CE0-4C48-8F6B-B3E565C12C9E}" type="datetimeFigureOut">
              <a:rPr lang="pt-BR" smtClean="0"/>
              <a:pPr/>
              <a:t>07/11/2023</a:t>
            </a:fld>
            <a:endParaRPr lang="pt-BR"/>
          </a:p>
        </p:txBody>
      </p:sp>
      <p:sp>
        <p:nvSpPr>
          <p:cNvPr id="4" name="Espaço Reservado para Imagem de Sli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pt-BR"/>
          </a:p>
        </p:txBody>
      </p:sp>
      <p:sp>
        <p:nvSpPr>
          <p:cNvPr id="5" name="Espaço Reservado para Anotaçõ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BB9474D-06A3-457D-AB12-A142F553404B}" type="slidenum">
              <a:rPr lang="pt-BR" smtClean="0"/>
              <a:pPr/>
              <a:t>‹nº›</a:t>
            </a:fld>
            <a:endParaRPr lang="pt-BR"/>
          </a:p>
        </p:txBody>
      </p:sp>
    </p:spTree>
    <p:extLst>
      <p:ext uri="{BB962C8B-B14F-4D97-AF65-F5344CB8AC3E}">
        <p14:creationId xmlns:p14="http://schemas.microsoft.com/office/powerpoint/2010/main" val="120513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300" dirty="0"/>
              <a:t>Desde o inicio da década de 80 do século passado, o número de pedidos de Patente tem vindo a aumentar consideravelmente, para os pedidos </a:t>
            </a:r>
          </a:p>
          <a:p>
            <a:r>
              <a:rPr lang="pt-BR" sz="1300" dirty="0"/>
              <a:t>efetuados ao abrigo do tratado PCT desde 1986 (do inglês, </a:t>
            </a:r>
            <a:r>
              <a:rPr lang="pt-BR" sz="1300" dirty="0" err="1"/>
              <a:t>Patent</a:t>
            </a:r>
            <a:r>
              <a:rPr lang="pt-BR" sz="1300" dirty="0"/>
              <a:t> </a:t>
            </a:r>
            <a:r>
              <a:rPr lang="pt-BR" sz="1300" dirty="0" err="1"/>
              <a:t>Cooperation</a:t>
            </a:r>
            <a:r>
              <a:rPr lang="pt-BR" sz="1300" dirty="0"/>
              <a:t> </a:t>
            </a:r>
            <a:r>
              <a:rPr lang="pt-BR" sz="1300" dirty="0" err="1"/>
              <a:t>Treaty</a:t>
            </a:r>
            <a:r>
              <a:rPr lang="pt-BR" sz="1300" dirty="0"/>
              <a:t>), e que é, atualmente, o modo mais eficaz de efetuar um </a:t>
            </a:r>
          </a:p>
          <a:p>
            <a:r>
              <a:rPr lang="pt-BR" sz="1300" dirty="0"/>
              <a:t>pedido de patente numa </a:t>
            </a:r>
            <a:r>
              <a:rPr lang="pt-BR" sz="1300" dirty="0" err="1"/>
              <a:t>multitude</a:t>
            </a:r>
            <a:r>
              <a:rPr lang="pt-BR" sz="1300" dirty="0"/>
              <a:t> de países (desde que os mesmos sejam signatários do referido tratado).</a:t>
            </a:r>
          </a:p>
          <a:p>
            <a:endParaRPr lang="pt-BR" dirty="0"/>
          </a:p>
          <a:p>
            <a:r>
              <a:rPr lang="pt-BR" dirty="0"/>
              <a:t>O PCT é um tratado multilateral que permite requerer a proteção </a:t>
            </a:r>
            <a:r>
              <a:rPr lang="pt-BR" dirty="0" err="1"/>
              <a:t>patentária</a:t>
            </a:r>
            <a:r>
              <a:rPr lang="pt-BR" dirty="0"/>
              <a:t> de uma invenção, simultaneamente, num grande número de países, por intermédio do depósito de um único Pedido Internacional de Patente. Este tratado conta com 146 países signatários (até Março de 2013), entre eles o Brasil. O PCT tem um objetivo principal: simplificar e tornar mais eficientes e econômicos os métodos anteriores e tradicionais de requerer a proteção de patente de invenção, em diversos países, no interesse dos usuários do sistema de patentes e dos Institutos, que tem a responsabilidade de administrá-lo. O PCT facilita a obtenção de patentes nos países contratantes, prevendo o depósito de um Pedido Internacional, que pode em seguida ser processado nos diversos Escritórios Oficiais nacionais ou regionais dos Estados Contratantes do PCT. O PCT permite que o pedido feito num país seja enviado para as outras nações designadas pelo depositante. O PCT apresenta o propósito de disseminar de modo mais eficaz o conhecimento técnico contido na documentação da patente.</a:t>
            </a:r>
          </a:p>
        </p:txBody>
      </p:sp>
      <p:sp>
        <p:nvSpPr>
          <p:cNvPr id="4" name="Espaço Reservado para Número de Slide 3"/>
          <p:cNvSpPr>
            <a:spLocks noGrp="1"/>
          </p:cNvSpPr>
          <p:nvPr>
            <p:ph type="sldNum" sz="quarter" idx="10"/>
          </p:nvPr>
        </p:nvSpPr>
        <p:spPr/>
        <p:txBody>
          <a:bodyPr/>
          <a:lstStyle/>
          <a:p>
            <a:fld id="{A73417DF-9587-44F3-ABE4-25C522DB19F1}" type="slidenum">
              <a:rPr lang="pt-BR" smtClean="0"/>
              <a:t>4</a:t>
            </a:fld>
            <a:endParaRPr lang="pt-BR"/>
          </a:p>
        </p:txBody>
      </p:sp>
    </p:spTree>
    <p:extLst>
      <p:ext uri="{BB962C8B-B14F-4D97-AF65-F5344CB8AC3E}">
        <p14:creationId xmlns:p14="http://schemas.microsoft.com/office/powerpoint/2010/main" val="60751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Patents are territorial rights. In general, the exclusive rights are only applicable in the country or region in which a patent has been filed and granted, in accordance with the law of that country or region</a:t>
            </a:r>
            <a:endParaRPr lang="pt-BR" dirty="0"/>
          </a:p>
        </p:txBody>
      </p:sp>
      <p:sp>
        <p:nvSpPr>
          <p:cNvPr id="4" name="Espaço Reservado para Número de Slide 3"/>
          <p:cNvSpPr>
            <a:spLocks noGrp="1"/>
          </p:cNvSpPr>
          <p:nvPr>
            <p:ph type="sldNum" sz="quarter" idx="10"/>
          </p:nvPr>
        </p:nvSpPr>
        <p:spPr/>
        <p:txBody>
          <a:bodyPr/>
          <a:lstStyle/>
          <a:p>
            <a:fld id="{A73417DF-9587-44F3-ABE4-25C522DB19F1}" type="slidenum">
              <a:rPr lang="pt-BR" smtClean="0"/>
              <a:t>12</a:t>
            </a:fld>
            <a:endParaRPr lang="pt-BR"/>
          </a:p>
        </p:txBody>
      </p:sp>
    </p:spTree>
    <p:extLst>
      <p:ext uri="{BB962C8B-B14F-4D97-AF65-F5344CB8AC3E}">
        <p14:creationId xmlns:p14="http://schemas.microsoft.com/office/powerpoint/2010/main" val="415182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300" b="1" dirty="0"/>
              <a:t>Certificado de Adição de Invenção (C): </a:t>
            </a:r>
            <a:r>
              <a:rPr lang="pt-BR" dirty="0"/>
              <a:t>O certificado de adição de invenção é um aperfeiçoamento ou desenvolvimento introduzido no objeto de determinada invenção. A proteção é cabível para o depositante ou titular da invenção anterior a que se refere (Art. 76 da LPI). (Fonte: www.inpi.gov.br)</a:t>
            </a:r>
          </a:p>
        </p:txBody>
      </p:sp>
      <p:sp>
        <p:nvSpPr>
          <p:cNvPr id="4" name="Espaço Reservado para Número de Slide 3"/>
          <p:cNvSpPr>
            <a:spLocks noGrp="1"/>
          </p:cNvSpPr>
          <p:nvPr>
            <p:ph type="sldNum" sz="quarter" idx="10"/>
          </p:nvPr>
        </p:nvSpPr>
        <p:spPr/>
        <p:txBody>
          <a:bodyPr/>
          <a:lstStyle/>
          <a:p>
            <a:fld id="{A73417DF-9587-44F3-ABE4-25C522DB19F1}" type="slidenum">
              <a:rPr lang="pt-BR" smtClean="0"/>
              <a:t>17</a:t>
            </a:fld>
            <a:endParaRPr lang="pt-BR"/>
          </a:p>
        </p:txBody>
      </p:sp>
    </p:spTree>
    <p:extLst>
      <p:ext uri="{BB962C8B-B14F-4D97-AF65-F5344CB8AC3E}">
        <p14:creationId xmlns:p14="http://schemas.microsoft.com/office/powerpoint/2010/main" val="2061210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hangingPunct="0"/>
            <a:r>
              <a:rPr lang="pt-BR" sz="1300" dirty="0"/>
              <a:t>Quando a tecnologia consiste na utilização de certos meios para alcançar um resultado técnico através da ação sobre a natureza, tem-se no caso uma patente de</a:t>
            </a:r>
            <a:r>
              <a:rPr lang="pt-BR" sz="1300" i="1" dirty="0"/>
              <a:t> processo</a:t>
            </a:r>
            <a:r>
              <a:rPr lang="pt-BR" sz="1300" dirty="0"/>
              <a:t> .</a:t>
            </a:r>
            <a:r>
              <a:rPr lang="pt-BR" sz="1300" i="1" dirty="0"/>
              <a:t> </a:t>
            </a:r>
            <a:r>
              <a:rPr lang="pt-BR" sz="1300" dirty="0"/>
              <a:t>Assim,</a:t>
            </a:r>
            <a:r>
              <a:rPr lang="pt-BR" sz="1300" i="1" dirty="0"/>
              <a:t> </a:t>
            </a:r>
            <a:r>
              <a:rPr lang="pt-BR" sz="1300" dirty="0"/>
              <a:t>o conjunto de ações humanas ou</a:t>
            </a:r>
            <a:r>
              <a:rPr lang="pt-BR" sz="1300" i="1" dirty="0"/>
              <a:t> </a:t>
            </a:r>
            <a:r>
              <a:rPr lang="pt-BR" sz="1300" dirty="0"/>
              <a:t>procedimentos mecânicos ou químicos necessários para se obter um resultado (aquecer, acrescer um ácido, trazer o produto a zero absoluto) serão objeto desse tipo de patente.</a:t>
            </a:r>
          </a:p>
          <a:p>
            <a:pPr hangingPunct="0"/>
            <a:r>
              <a:rPr lang="pt-BR" sz="1300" dirty="0"/>
              <a:t>Não existe até agora nas leis de patentes</a:t>
            </a:r>
            <a:r>
              <a:rPr lang="pt-BR" sz="1300" i="1" dirty="0"/>
              <a:t> </a:t>
            </a:r>
            <a:r>
              <a:rPr lang="pt-BR" sz="1300" dirty="0"/>
              <a:t>a proteção aos "processos mentais" como as equações, as técnicas de venda, etc. Segundo a doutrina clássica,</a:t>
            </a:r>
            <a:r>
              <a:rPr lang="pt-BR" sz="1300" i="1" dirty="0"/>
              <a:t> </a:t>
            </a:r>
            <a:r>
              <a:rPr lang="pt-BR" sz="1300" dirty="0"/>
              <a:t>é necessária a ação sobre a natureza - fisicamente - para se ter um objeto patenteável. Veja-se acima, a noção de utilidade industrial e, adiante, a noção das </a:t>
            </a:r>
            <a:r>
              <a:rPr lang="pt-BR" sz="1300" dirty="0" err="1"/>
              <a:t>idéias</a:t>
            </a:r>
            <a:r>
              <a:rPr lang="pt-BR" sz="1300" dirty="0"/>
              <a:t> em Direito Autoral. A noção de "processo" pode ser mais bem expressa pelo termo "meio": são os agentes órgãos e procedimentos que levam à obtenção seja de um produto, seja de um resultado. </a:t>
            </a:r>
            <a:r>
              <a:rPr lang="fr-FR" sz="1300" dirty="0"/>
              <a:t>Vide Burst e Chavanne, Droit de La Propriété Industrielle, Ed. Dalloz., nr. 47.</a:t>
            </a:r>
          </a:p>
          <a:p>
            <a:pPr hangingPunct="0"/>
            <a:endParaRPr lang="fr-FR" sz="1300" dirty="0"/>
          </a:p>
          <a:p>
            <a:pPr hangingPunct="0"/>
            <a:endParaRPr lang="pt-BR" sz="1300" dirty="0"/>
          </a:p>
          <a:p>
            <a:endParaRPr lang="pt-BR" dirty="0"/>
          </a:p>
        </p:txBody>
      </p:sp>
      <p:sp>
        <p:nvSpPr>
          <p:cNvPr id="4" name="Espaço Reservado para Número de Slide 3"/>
          <p:cNvSpPr>
            <a:spLocks noGrp="1"/>
          </p:cNvSpPr>
          <p:nvPr>
            <p:ph type="sldNum" sz="quarter" idx="10"/>
          </p:nvPr>
        </p:nvSpPr>
        <p:spPr/>
        <p:txBody>
          <a:bodyPr/>
          <a:lstStyle/>
          <a:p>
            <a:fld id="{A73417DF-9587-44F3-ABE4-25C522DB19F1}" type="slidenum">
              <a:rPr lang="pt-BR" smtClean="0"/>
              <a:t>18</a:t>
            </a:fld>
            <a:endParaRPr lang="pt-BR"/>
          </a:p>
        </p:txBody>
      </p:sp>
    </p:spTree>
    <p:extLst>
      <p:ext uri="{BB962C8B-B14F-4D97-AF65-F5344CB8AC3E}">
        <p14:creationId xmlns:p14="http://schemas.microsoft.com/office/powerpoint/2010/main" val="109611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BB9474D-06A3-457D-AB12-A142F553404B}" type="slidenum">
              <a:rPr lang="pt-BR" smtClean="0"/>
              <a:pPr/>
              <a:t>31</a:t>
            </a:fld>
            <a:endParaRPr lang="pt-BR"/>
          </a:p>
        </p:txBody>
      </p:sp>
    </p:spTree>
    <p:extLst>
      <p:ext uri="{BB962C8B-B14F-4D97-AF65-F5344CB8AC3E}">
        <p14:creationId xmlns:p14="http://schemas.microsoft.com/office/powerpoint/2010/main" val="50020564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2.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10.jpeg"/><Relationship Id="rId5" Type="http://schemas.openxmlformats.org/officeDocument/2006/relationships/image" Target="../media/image5.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251520" y="3356992"/>
            <a:ext cx="6624736" cy="1872208"/>
          </a:xfrm>
        </p:spPr>
        <p:txBody>
          <a:bodyPr>
            <a:normAutofit/>
          </a:bodyPr>
          <a:lstStyle>
            <a:lvl1pPr>
              <a:defRPr sz="3200" b="1" baseline="0">
                <a:solidFill>
                  <a:schemeClr val="accent1">
                    <a:lumMod val="75000"/>
                  </a:schemeClr>
                </a:solidFill>
              </a:defRPr>
            </a:lvl1pPr>
          </a:lstStyle>
          <a:p>
            <a:r>
              <a:rPr lang="pt-BR" dirty="0"/>
              <a:t>Profa. Dra. </a:t>
            </a:r>
            <a:r>
              <a:rPr lang="pt-BR" dirty="0" err="1"/>
              <a:t>Geciane</a:t>
            </a:r>
            <a:r>
              <a:rPr lang="pt-BR" dirty="0"/>
              <a:t> Porto</a:t>
            </a:r>
            <a:br>
              <a:rPr lang="pt-BR" dirty="0"/>
            </a:br>
            <a:r>
              <a:rPr lang="pt-BR" dirty="0"/>
              <a:t>geciane@usp.br</a:t>
            </a:r>
            <a:br>
              <a:rPr lang="pt-BR" dirty="0"/>
            </a:br>
            <a:r>
              <a:rPr lang="pt-BR" dirty="0"/>
              <a:t>@</a:t>
            </a:r>
            <a:r>
              <a:rPr lang="pt-BR" dirty="0" err="1"/>
              <a:t>ingtecfea</a:t>
            </a:r>
            <a:r>
              <a:rPr lang="pt-BR" dirty="0"/>
              <a:t/>
            </a:r>
            <a:br>
              <a:rPr lang="pt-BR" dirty="0"/>
            </a:br>
            <a:r>
              <a:rPr lang="pt-BR" dirty="0"/>
              <a:t>www.usp.br/ingtec</a:t>
            </a:r>
          </a:p>
        </p:txBody>
      </p:sp>
      <p:pic>
        <p:nvPicPr>
          <p:cNvPr id="7" name="Picture 5" descr="C:\Users\User\Desktop\Sem título.jpg"/>
          <p:cNvPicPr>
            <a:picLocks noChangeAspect="1" noChangeArrowheads="1"/>
          </p:cNvPicPr>
          <p:nvPr userDrawn="1"/>
        </p:nvPicPr>
        <p:blipFill>
          <a:blip r:embed="rId2" cstate="print"/>
          <a:srcRect/>
          <a:stretch>
            <a:fillRect/>
          </a:stretch>
        </p:blipFill>
        <p:spPr bwMode="auto">
          <a:xfrm>
            <a:off x="7092280" y="1412776"/>
            <a:ext cx="2052000" cy="1545945"/>
          </a:xfrm>
          <a:prstGeom prst="rect">
            <a:avLst/>
          </a:prstGeom>
          <a:noFill/>
        </p:spPr>
      </p:pic>
      <p:pic>
        <p:nvPicPr>
          <p:cNvPr id="8" name="Picture 8" descr="figura5"/>
          <p:cNvPicPr>
            <a:picLocks noChangeAspect="1" noChangeArrowheads="1"/>
          </p:cNvPicPr>
          <p:nvPr userDrawn="1"/>
        </p:nvPicPr>
        <p:blipFill>
          <a:blip r:embed="rId3" cstate="print"/>
          <a:srcRect/>
          <a:stretch>
            <a:fillRect/>
          </a:stretch>
        </p:blipFill>
        <p:spPr bwMode="auto">
          <a:xfrm>
            <a:off x="7092280" y="2924944"/>
            <a:ext cx="2052000" cy="1402478"/>
          </a:xfrm>
          <a:prstGeom prst="rect">
            <a:avLst/>
          </a:prstGeom>
          <a:noFill/>
        </p:spPr>
      </p:pic>
      <p:pic>
        <p:nvPicPr>
          <p:cNvPr id="9" name="Picture 3" descr="C:\Users\User\Desktop\tecnologia.jpg"/>
          <p:cNvPicPr>
            <a:picLocks noChangeArrowheads="1"/>
          </p:cNvPicPr>
          <p:nvPr userDrawn="1"/>
        </p:nvPicPr>
        <p:blipFill>
          <a:blip r:embed="rId4" cstate="print"/>
          <a:stretch>
            <a:fillRect/>
          </a:stretch>
        </p:blipFill>
        <p:spPr bwMode="auto">
          <a:xfrm>
            <a:off x="5040280" y="0"/>
            <a:ext cx="2052000" cy="1440000"/>
          </a:xfrm>
          <a:prstGeom prst="rect">
            <a:avLst/>
          </a:prstGeom>
          <a:noFill/>
        </p:spPr>
      </p:pic>
      <p:pic>
        <p:nvPicPr>
          <p:cNvPr id="10" name="Picture 2" descr="C:\Users\User\Desktop\saúde.jpg"/>
          <p:cNvPicPr>
            <a:picLocks noChangeArrowheads="1"/>
          </p:cNvPicPr>
          <p:nvPr userDrawn="1"/>
        </p:nvPicPr>
        <p:blipFill>
          <a:blip r:embed="rId5" cstate="print"/>
          <a:srcRect/>
          <a:stretch>
            <a:fillRect/>
          </a:stretch>
        </p:blipFill>
        <p:spPr bwMode="auto">
          <a:xfrm>
            <a:off x="2987824" y="0"/>
            <a:ext cx="2052000" cy="1440000"/>
          </a:xfrm>
          <a:prstGeom prst="rect">
            <a:avLst/>
          </a:prstGeom>
          <a:noFill/>
        </p:spPr>
      </p:pic>
      <p:pic>
        <p:nvPicPr>
          <p:cNvPr id="11" name="Picture 4" descr="C:\Users\User\Desktop\tic.jpg"/>
          <p:cNvPicPr>
            <a:picLocks noChangeAspect="1" noChangeArrowheads="1"/>
          </p:cNvPicPr>
          <p:nvPr userDrawn="1"/>
        </p:nvPicPr>
        <p:blipFill>
          <a:blip r:embed="rId6" cstate="print"/>
          <a:srcRect/>
          <a:stretch>
            <a:fillRect/>
          </a:stretch>
        </p:blipFill>
        <p:spPr bwMode="auto">
          <a:xfrm>
            <a:off x="7092280" y="0"/>
            <a:ext cx="2052958" cy="1440000"/>
          </a:xfrm>
          <a:prstGeom prst="rect">
            <a:avLst/>
          </a:prstGeom>
          <a:noFill/>
        </p:spPr>
      </p:pic>
      <p:sp>
        <p:nvSpPr>
          <p:cNvPr id="22" name="CaixaDeTexto 21"/>
          <p:cNvSpPr txBox="1"/>
          <p:nvPr userDrawn="1"/>
        </p:nvSpPr>
        <p:spPr>
          <a:xfrm>
            <a:off x="251520" y="1919734"/>
            <a:ext cx="6552728" cy="1077218"/>
          </a:xfrm>
          <a:prstGeom prst="rect">
            <a:avLst/>
          </a:prstGeom>
          <a:noFill/>
        </p:spPr>
        <p:txBody>
          <a:bodyPr wrap="square" rtlCol="0">
            <a:spAutoFit/>
          </a:bodyPr>
          <a:lstStyle/>
          <a:p>
            <a:pPr algn="ctr"/>
            <a:r>
              <a:rPr lang="pt-BR" sz="3200" b="1" dirty="0">
                <a:solidFill>
                  <a:schemeClr val="tx2">
                    <a:lumMod val="75000"/>
                  </a:schemeClr>
                </a:solidFill>
              </a:rPr>
              <a:t>ADMINISTRAÇÃO</a:t>
            </a:r>
            <a:r>
              <a:rPr lang="pt-BR" sz="3200" b="1" baseline="0" dirty="0">
                <a:solidFill>
                  <a:schemeClr val="tx2">
                    <a:lumMod val="75000"/>
                  </a:schemeClr>
                </a:solidFill>
              </a:rPr>
              <a:t> DE P&amp;D NA EMPRESA</a:t>
            </a:r>
            <a:endParaRPr lang="pt-BR" sz="3200" b="1" dirty="0">
              <a:solidFill>
                <a:schemeClr val="tx2">
                  <a:lumMod val="75000"/>
                </a:schemeClr>
              </a:solidFill>
            </a:endParaRPr>
          </a:p>
        </p:txBody>
      </p:sp>
      <p:pic>
        <p:nvPicPr>
          <p:cNvPr id="33" name="Picture 2" descr="C:\Users\User\Desktop\ingtec.png"/>
          <p:cNvPicPr>
            <a:picLocks noChangeAspect="1" noChangeArrowheads="1"/>
          </p:cNvPicPr>
          <p:nvPr userDrawn="1"/>
        </p:nvPicPr>
        <p:blipFill>
          <a:blip r:embed="rId7" cstate="print"/>
          <a:srcRect/>
          <a:stretch>
            <a:fillRect/>
          </a:stretch>
        </p:blipFill>
        <p:spPr bwMode="auto">
          <a:xfrm>
            <a:off x="493114" y="5949280"/>
            <a:ext cx="3028378" cy="720080"/>
          </a:xfrm>
          <a:prstGeom prst="rect">
            <a:avLst/>
          </a:prstGeom>
          <a:noFill/>
        </p:spPr>
      </p:pic>
      <p:sp>
        <p:nvSpPr>
          <p:cNvPr id="39" name="CaixaDeTexto 38"/>
          <p:cNvSpPr txBox="1"/>
          <p:nvPr userDrawn="1"/>
        </p:nvSpPr>
        <p:spPr>
          <a:xfrm>
            <a:off x="35496" y="5517232"/>
            <a:ext cx="9108504" cy="288032"/>
          </a:xfrm>
          <a:prstGeom prst="rect">
            <a:avLst/>
          </a:prstGeom>
          <a:solidFill>
            <a:schemeClr val="bg2">
              <a:lumMod val="90000"/>
            </a:schemeClr>
          </a:solidFill>
        </p:spPr>
        <p:txBody>
          <a:bodyPr wrap="square" rtlCol="0">
            <a:spAutoFit/>
          </a:bodyPr>
          <a:lstStyle/>
          <a:p>
            <a:pPr algn="ctr"/>
            <a:r>
              <a:rPr lang="pt-BR" sz="1200" b="1" dirty="0">
                <a:solidFill>
                  <a:schemeClr val="bg2">
                    <a:lumMod val="25000"/>
                  </a:schemeClr>
                </a:solidFill>
              </a:rPr>
              <a:t>Programa</a:t>
            </a:r>
            <a:r>
              <a:rPr lang="pt-BR" sz="1200" b="1" baseline="0" dirty="0">
                <a:solidFill>
                  <a:schemeClr val="bg2">
                    <a:lumMod val="25000"/>
                  </a:schemeClr>
                </a:solidFill>
              </a:rPr>
              <a:t> de Pós Graduação em Administração das Organizações - PPGAO</a:t>
            </a:r>
            <a:endParaRPr lang="pt-BR" sz="1200" b="1" dirty="0">
              <a:solidFill>
                <a:schemeClr val="bg2">
                  <a:lumMod val="25000"/>
                </a:schemeClr>
              </a:solidFill>
            </a:endParaRPr>
          </a:p>
        </p:txBody>
      </p:sp>
      <p:pic>
        <p:nvPicPr>
          <p:cNvPr id="51" name="Picture 3" descr="C:\Users\User\Desktop\Sem título.jpg"/>
          <p:cNvPicPr>
            <a:picLocks noChangeAspect="1" noChangeArrowheads="1"/>
          </p:cNvPicPr>
          <p:nvPr userDrawn="1"/>
        </p:nvPicPr>
        <p:blipFill>
          <a:blip r:embed="rId8" cstate="print"/>
          <a:srcRect/>
          <a:stretch>
            <a:fillRect/>
          </a:stretch>
        </p:blipFill>
        <p:spPr bwMode="auto">
          <a:xfrm>
            <a:off x="3975002" y="5904656"/>
            <a:ext cx="1029046" cy="764704"/>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251520" y="3933056"/>
            <a:ext cx="6624736" cy="1152128"/>
          </a:xfrm>
        </p:spPr>
        <p:txBody>
          <a:bodyPr>
            <a:noAutofit/>
          </a:bodyPr>
          <a:lstStyle>
            <a:lvl1pPr>
              <a:defRPr sz="2800" b="1" baseline="0">
                <a:solidFill>
                  <a:srgbClr val="0070C0"/>
                </a:solidFill>
              </a:defRPr>
            </a:lvl1pPr>
          </a:lstStyle>
          <a:p>
            <a:r>
              <a:rPr lang="pt-BR" dirty="0"/>
              <a:t>Profa. Dra. </a:t>
            </a:r>
            <a:r>
              <a:rPr lang="pt-BR" dirty="0" err="1"/>
              <a:t>Geciane</a:t>
            </a:r>
            <a:r>
              <a:rPr lang="pt-BR" dirty="0"/>
              <a:t> Porto</a:t>
            </a:r>
            <a:br>
              <a:rPr lang="pt-BR" dirty="0"/>
            </a:br>
            <a:r>
              <a:rPr lang="pt-BR" dirty="0"/>
              <a:t>geciane@usp.br</a:t>
            </a:r>
            <a:br>
              <a:rPr lang="pt-BR" dirty="0"/>
            </a:br>
            <a:r>
              <a:rPr lang="pt-BR" dirty="0"/>
              <a:t>@</a:t>
            </a:r>
            <a:r>
              <a:rPr lang="pt-BR" dirty="0" err="1"/>
              <a:t>ingtecfea</a:t>
            </a:r>
            <a:r>
              <a:rPr lang="pt-BR" dirty="0"/>
              <a:t/>
            </a:r>
            <a:br>
              <a:rPr lang="pt-BR" dirty="0"/>
            </a:br>
            <a:r>
              <a:rPr lang="pt-BR" dirty="0"/>
              <a:t>www.usp.br/ingtec</a:t>
            </a:r>
          </a:p>
        </p:txBody>
      </p:sp>
      <p:pic>
        <p:nvPicPr>
          <p:cNvPr id="7" name="Picture 5" descr="C:\Users\User\Desktop\Sem título.jpg"/>
          <p:cNvPicPr>
            <a:picLocks noChangeAspect="1" noChangeArrowheads="1"/>
          </p:cNvPicPr>
          <p:nvPr userDrawn="1"/>
        </p:nvPicPr>
        <p:blipFill>
          <a:blip r:embed="rId2" cstate="print"/>
          <a:srcRect/>
          <a:stretch>
            <a:fillRect/>
          </a:stretch>
        </p:blipFill>
        <p:spPr bwMode="auto">
          <a:xfrm>
            <a:off x="7092280" y="1412776"/>
            <a:ext cx="2052000" cy="1545945"/>
          </a:xfrm>
          <a:prstGeom prst="rect">
            <a:avLst/>
          </a:prstGeom>
          <a:noFill/>
        </p:spPr>
      </p:pic>
      <p:pic>
        <p:nvPicPr>
          <p:cNvPr id="8" name="Picture 8" descr="figura5"/>
          <p:cNvPicPr>
            <a:picLocks noChangeAspect="1" noChangeArrowheads="1"/>
          </p:cNvPicPr>
          <p:nvPr userDrawn="1"/>
        </p:nvPicPr>
        <p:blipFill>
          <a:blip r:embed="rId3" cstate="print"/>
          <a:srcRect/>
          <a:stretch>
            <a:fillRect/>
          </a:stretch>
        </p:blipFill>
        <p:spPr bwMode="auto">
          <a:xfrm>
            <a:off x="7092280" y="2924944"/>
            <a:ext cx="2052000" cy="1402478"/>
          </a:xfrm>
          <a:prstGeom prst="rect">
            <a:avLst/>
          </a:prstGeom>
          <a:noFill/>
        </p:spPr>
      </p:pic>
      <p:pic>
        <p:nvPicPr>
          <p:cNvPr id="9" name="Picture 3" descr="C:\Users\User\Desktop\tecnologia.jpg"/>
          <p:cNvPicPr>
            <a:picLocks noChangeArrowheads="1"/>
          </p:cNvPicPr>
          <p:nvPr userDrawn="1"/>
        </p:nvPicPr>
        <p:blipFill>
          <a:blip r:embed="rId4" cstate="print"/>
          <a:stretch>
            <a:fillRect/>
          </a:stretch>
        </p:blipFill>
        <p:spPr bwMode="auto">
          <a:xfrm>
            <a:off x="5040280" y="0"/>
            <a:ext cx="2052000" cy="1440000"/>
          </a:xfrm>
          <a:prstGeom prst="rect">
            <a:avLst/>
          </a:prstGeom>
          <a:noFill/>
        </p:spPr>
      </p:pic>
      <p:pic>
        <p:nvPicPr>
          <p:cNvPr id="10" name="Picture 2" descr="C:\Users\User\Desktop\saúde.jpg"/>
          <p:cNvPicPr>
            <a:picLocks noChangeArrowheads="1"/>
          </p:cNvPicPr>
          <p:nvPr userDrawn="1"/>
        </p:nvPicPr>
        <p:blipFill>
          <a:blip r:embed="rId5" cstate="print"/>
          <a:srcRect/>
          <a:stretch>
            <a:fillRect/>
          </a:stretch>
        </p:blipFill>
        <p:spPr bwMode="auto">
          <a:xfrm>
            <a:off x="2987824" y="0"/>
            <a:ext cx="2052000" cy="1440000"/>
          </a:xfrm>
          <a:prstGeom prst="rect">
            <a:avLst/>
          </a:prstGeom>
          <a:noFill/>
        </p:spPr>
      </p:pic>
      <p:pic>
        <p:nvPicPr>
          <p:cNvPr id="11" name="Picture 4" descr="C:\Users\User\Desktop\tic.jpg"/>
          <p:cNvPicPr>
            <a:picLocks noChangeAspect="1" noChangeArrowheads="1"/>
          </p:cNvPicPr>
          <p:nvPr userDrawn="1"/>
        </p:nvPicPr>
        <p:blipFill>
          <a:blip r:embed="rId6" cstate="print"/>
          <a:srcRect/>
          <a:stretch>
            <a:fillRect/>
          </a:stretch>
        </p:blipFill>
        <p:spPr bwMode="auto">
          <a:xfrm>
            <a:off x="7092280" y="0"/>
            <a:ext cx="2052958" cy="1440000"/>
          </a:xfrm>
          <a:prstGeom prst="rect">
            <a:avLst/>
          </a:prstGeom>
          <a:noFill/>
        </p:spPr>
      </p:pic>
      <p:pic>
        <p:nvPicPr>
          <p:cNvPr id="12" name="Picture 2" descr="C:\Users\User\Desktop\ingtec.png"/>
          <p:cNvPicPr>
            <a:picLocks noChangeAspect="1" noChangeArrowheads="1"/>
          </p:cNvPicPr>
          <p:nvPr userDrawn="1"/>
        </p:nvPicPr>
        <p:blipFill>
          <a:blip r:embed="rId7" cstate="print"/>
          <a:srcRect/>
          <a:stretch>
            <a:fillRect/>
          </a:stretch>
        </p:blipFill>
        <p:spPr bwMode="auto">
          <a:xfrm>
            <a:off x="493114" y="5949280"/>
            <a:ext cx="3028378" cy="720080"/>
          </a:xfrm>
          <a:prstGeom prst="rect">
            <a:avLst/>
          </a:prstGeom>
          <a:noFill/>
        </p:spPr>
      </p:pic>
      <p:sp>
        <p:nvSpPr>
          <p:cNvPr id="13" name="CaixaDeTexto 12"/>
          <p:cNvSpPr txBox="1"/>
          <p:nvPr userDrawn="1"/>
        </p:nvSpPr>
        <p:spPr>
          <a:xfrm>
            <a:off x="35496" y="5517232"/>
            <a:ext cx="9108504" cy="288032"/>
          </a:xfrm>
          <a:prstGeom prst="rect">
            <a:avLst/>
          </a:prstGeom>
          <a:solidFill>
            <a:schemeClr val="bg2">
              <a:lumMod val="90000"/>
            </a:schemeClr>
          </a:solidFill>
        </p:spPr>
        <p:txBody>
          <a:bodyPr wrap="square" rtlCol="0">
            <a:spAutoFit/>
          </a:bodyPr>
          <a:lstStyle/>
          <a:p>
            <a:pPr algn="ctr"/>
            <a:r>
              <a:rPr lang="pt-BR" sz="1200" b="1" dirty="0">
                <a:solidFill>
                  <a:schemeClr val="bg2">
                    <a:lumMod val="25000"/>
                  </a:schemeClr>
                </a:solidFill>
              </a:rPr>
              <a:t>Programa</a:t>
            </a:r>
            <a:r>
              <a:rPr lang="pt-BR" sz="1200" b="1" baseline="0" dirty="0">
                <a:solidFill>
                  <a:schemeClr val="bg2">
                    <a:lumMod val="25000"/>
                  </a:schemeClr>
                </a:solidFill>
              </a:rPr>
              <a:t> de Pós Graduação em Administração das Organizações - PPGAO</a:t>
            </a:r>
            <a:endParaRPr lang="pt-BR" sz="1200" b="1" dirty="0">
              <a:solidFill>
                <a:schemeClr val="bg2">
                  <a:lumMod val="25000"/>
                </a:schemeClr>
              </a:solidFill>
            </a:endParaRPr>
          </a:p>
        </p:txBody>
      </p:sp>
      <p:pic>
        <p:nvPicPr>
          <p:cNvPr id="14" name="Picture 3" descr="C:\Users\User\Desktop\Sem título.jpg"/>
          <p:cNvPicPr>
            <a:picLocks noChangeAspect="1" noChangeArrowheads="1"/>
          </p:cNvPicPr>
          <p:nvPr userDrawn="1"/>
        </p:nvPicPr>
        <p:blipFill>
          <a:blip r:embed="rId8" cstate="print"/>
          <a:srcRect/>
          <a:stretch>
            <a:fillRect/>
          </a:stretch>
        </p:blipFill>
        <p:spPr bwMode="auto">
          <a:xfrm>
            <a:off x="4263034" y="5904656"/>
            <a:ext cx="1029046" cy="764704"/>
          </a:xfrm>
          <a:prstGeom prst="rect">
            <a:avLst/>
          </a:prstGeom>
          <a:noFill/>
        </p:spPr>
      </p:pic>
      <p:sp>
        <p:nvSpPr>
          <p:cNvPr id="3" name="Retângulo 2"/>
          <p:cNvSpPr/>
          <p:nvPr userDrawn="1"/>
        </p:nvSpPr>
        <p:spPr>
          <a:xfrm>
            <a:off x="1184234" y="1844824"/>
            <a:ext cx="5107359" cy="1200329"/>
          </a:xfrm>
          <a:prstGeom prst="rect">
            <a:avLst/>
          </a:prstGeom>
        </p:spPr>
        <p:txBody>
          <a:bodyPr wrap="none">
            <a:spAutoFit/>
          </a:bodyPr>
          <a:lstStyle/>
          <a:p>
            <a:pPr algn="ctr"/>
            <a:r>
              <a:rPr lang="pt-BR" sz="3600" b="1" dirty="0">
                <a:solidFill>
                  <a:schemeClr val="tx2">
                    <a:lumMod val="75000"/>
                  </a:schemeClr>
                </a:solidFill>
                <a:effectLst>
                  <a:outerShdw blurRad="38100" dist="38100" dir="2700000" algn="tl">
                    <a:srgbClr val="000000">
                      <a:alpha val="43137"/>
                    </a:srgbClr>
                  </a:outerShdw>
                </a:effectLst>
              </a:rPr>
              <a:t>ADMINISTRAÇÃO</a:t>
            </a:r>
            <a:r>
              <a:rPr lang="pt-BR" sz="3600" b="1" baseline="0" dirty="0">
                <a:solidFill>
                  <a:schemeClr val="tx2">
                    <a:lumMod val="75000"/>
                  </a:schemeClr>
                </a:solidFill>
                <a:effectLst>
                  <a:outerShdw blurRad="38100" dist="38100" dir="2700000" algn="tl">
                    <a:srgbClr val="000000">
                      <a:alpha val="43137"/>
                    </a:srgbClr>
                  </a:outerShdw>
                </a:effectLst>
              </a:rPr>
              <a:t> DE P&amp;D</a:t>
            </a:r>
          </a:p>
          <a:p>
            <a:pPr algn="ctr"/>
            <a:r>
              <a:rPr lang="pt-BR" sz="3600" b="1" baseline="0" dirty="0">
                <a:solidFill>
                  <a:schemeClr val="tx2">
                    <a:lumMod val="75000"/>
                  </a:schemeClr>
                </a:solidFill>
                <a:effectLst>
                  <a:outerShdw blurRad="38100" dist="38100" dir="2700000" algn="tl">
                    <a:srgbClr val="000000">
                      <a:alpha val="43137"/>
                    </a:srgbClr>
                  </a:outerShdw>
                </a:effectLst>
              </a:rPr>
              <a:t> NA EMPRESA</a:t>
            </a:r>
            <a:endParaRPr lang="pt-BR" sz="3600" b="1" dirty="0">
              <a:solidFill>
                <a:schemeClr val="tx2">
                  <a:lumMod val="75000"/>
                </a:schemeClr>
              </a:solidFill>
              <a:effectLst>
                <a:outerShdw blurRad="38100" dist="38100" dir="2700000" algn="tl">
                  <a:srgbClr val="000000">
                    <a:alpha val="43137"/>
                  </a:srgbClr>
                </a:outerShdw>
              </a:effectLst>
            </a:endParaRPr>
          </a:p>
        </p:txBody>
      </p:sp>
      <p:pic>
        <p:nvPicPr>
          <p:cNvPr id="15" name="Picture 6"/>
          <p:cNvPicPr>
            <a:picLocks noChangeAspect="1" noChangeArrowheads="1"/>
          </p:cNvPicPr>
          <p:nvPr userDrawn="1"/>
        </p:nvPicPr>
        <p:blipFill>
          <a:blip r:embed="rId9" cstate="print"/>
          <a:srcRect/>
          <a:stretch>
            <a:fillRect/>
          </a:stretch>
        </p:blipFill>
        <p:spPr bwMode="auto">
          <a:xfrm>
            <a:off x="6948264" y="6056690"/>
            <a:ext cx="1224136" cy="54066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0" name="Picture 2" descr="C:\Users\User\Desktop\Sem título.jpg"/>
          <p:cNvPicPr>
            <a:picLocks noChangeAspect="1" noChangeArrowheads="1"/>
          </p:cNvPicPr>
          <p:nvPr userDrawn="1"/>
        </p:nvPicPr>
        <p:blipFill>
          <a:blip r:embed="rId2" cstate="print">
            <a:lum bright="70000" contrast="-70000"/>
          </a:blip>
          <a:srcRect/>
          <a:stretch>
            <a:fillRect/>
          </a:stretch>
        </p:blipFill>
        <p:spPr bwMode="auto">
          <a:xfrm>
            <a:off x="840108" y="1858144"/>
            <a:ext cx="7476308" cy="4307160"/>
          </a:xfrm>
          <a:prstGeom prst="rect">
            <a:avLst/>
          </a:prstGeom>
          <a:noFill/>
        </p:spPr>
      </p:pic>
      <p:sp>
        <p:nvSpPr>
          <p:cNvPr id="2" name="Título 1"/>
          <p:cNvSpPr>
            <a:spLocks noGrp="1"/>
          </p:cNvSpPr>
          <p:nvPr>
            <p:ph type="title"/>
          </p:nvPr>
        </p:nvSpPr>
        <p:spPr>
          <a:xfrm>
            <a:off x="1907704" y="125760"/>
            <a:ext cx="7128792" cy="1070992"/>
          </a:xfrm>
        </p:spPr>
        <p:txBody>
          <a:bodyPr>
            <a:normAutofit/>
          </a:bodyPr>
          <a:lstStyle>
            <a:lvl1pPr algn="ctr">
              <a:defRPr sz="3600" b="1">
                <a:solidFill>
                  <a:srgbClr val="7DA9DF"/>
                </a:solidFill>
              </a:defRPr>
            </a:lvl1pPr>
          </a:lstStyle>
          <a:p>
            <a:r>
              <a:rPr lang="pt-BR" dirty="0"/>
              <a:t>Clique para editar o estilo do título mestre</a:t>
            </a:r>
          </a:p>
        </p:txBody>
      </p:sp>
      <p:sp>
        <p:nvSpPr>
          <p:cNvPr id="3" name="Espaço Reservado para Conteúdo 2"/>
          <p:cNvSpPr>
            <a:spLocks noGrp="1"/>
          </p:cNvSpPr>
          <p:nvPr>
            <p:ph idx="1"/>
          </p:nvPr>
        </p:nvSpPr>
        <p:spPr>
          <a:xfrm>
            <a:off x="323528" y="1340768"/>
            <a:ext cx="8568952" cy="5184576"/>
          </a:xfrm>
        </p:spPr>
        <p:txBody>
          <a:bodyPr/>
          <a:lstStyle>
            <a:lvl1pPr>
              <a:defRPr sz="2800">
                <a:solidFill>
                  <a:schemeClr val="tx2"/>
                </a:solidFill>
              </a:defRPr>
            </a:lvl1pPr>
            <a:lvl2pPr>
              <a:defRPr sz="2400">
                <a:solidFill>
                  <a:srgbClr val="056F28"/>
                </a:solidFill>
              </a:defRPr>
            </a:lvl2pPr>
            <a:lvl3pPr>
              <a:defRPr sz="2000">
                <a:solidFill>
                  <a:schemeClr val="accent2">
                    <a:lumMod val="75000"/>
                  </a:schemeClr>
                </a:solidFill>
              </a:defRPr>
            </a:lvl3pPr>
            <a:lvl4pPr>
              <a:defRPr sz="1800">
                <a:solidFill>
                  <a:schemeClr val="accent2">
                    <a:lumMod val="75000"/>
                  </a:schemeClr>
                </a:solidFill>
              </a:defRPr>
            </a:lvl4pPr>
            <a:lvl5pPr>
              <a:defRPr sz="1800">
                <a:solidFill>
                  <a:schemeClr val="accent2">
                    <a:lumMod val="75000"/>
                  </a:schemeClr>
                </a:solidFill>
              </a:defRPr>
            </a:lvl5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1026" name="Picture 2" descr="C:\Users\User\Desktop\saúde.jpg"/>
          <p:cNvPicPr>
            <a:picLocks noChangeAspect="1" noChangeArrowheads="1"/>
          </p:cNvPicPr>
          <p:nvPr userDrawn="1"/>
        </p:nvPicPr>
        <p:blipFill>
          <a:blip r:embed="rId3" cstate="print"/>
          <a:srcRect/>
          <a:stretch>
            <a:fillRect/>
          </a:stretch>
        </p:blipFill>
        <p:spPr bwMode="auto">
          <a:xfrm>
            <a:off x="8244000" y="6237312"/>
            <a:ext cx="900000" cy="620688"/>
          </a:xfrm>
          <a:prstGeom prst="rect">
            <a:avLst/>
          </a:prstGeom>
          <a:noFill/>
        </p:spPr>
      </p:pic>
      <p:pic>
        <p:nvPicPr>
          <p:cNvPr id="1027" name="Picture 3" descr="C:\Users\User\Desktop\tecnologia.jpg"/>
          <p:cNvPicPr>
            <a:picLocks noChangeArrowheads="1"/>
          </p:cNvPicPr>
          <p:nvPr userDrawn="1"/>
        </p:nvPicPr>
        <p:blipFill>
          <a:blip r:embed="rId4" cstate="print"/>
          <a:stretch>
            <a:fillRect/>
          </a:stretch>
        </p:blipFill>
        <p:spPr bwMode="auto">
          <a:xfrm>
            <a:off x="0" y="0"/>
            <a:ext cx="900000" cy="720000"/>
          </a:xfrm>
          <a:prstGeom prst="rect">
            <a:avLst/>
          </a:prstGeom>
          <a:noFill/>
        </p:spPr>
      </p:pic>
      <p:pic>
        <p:nvPicPr>
          <p:cNvPr id="9" name="Picture 8" descr="figura5"/>
          <p:cNvPicPr>
            <a:picLocks noChangeArrowheads="1"/>
          </p:cNvPicPr>
          <p:nvPr userDrawn="1"/>
        </p:nvPicPr>
        <p:blipFill>
          <a:blip r:embed="rId5" cstate="print"/>
          <a:srcRect/>
          <a:stretch>
            <a:fillRect/>
          </a:stretch>
        </p:blipFill>
        <p:spPr bwMode="auto">
          <a:xfrm>
            <a:off x="8244408" y="5517312"/>
            <a:ext cx="900000" cy="720000"/>
          </a:xfrm>
          <a:prstGeom prst="rect">
            <a:avLst/>
          </a:prstGeom>
          <a:noFill/>
        </p:spPr>
      </p:pic>
      <p:pic>
        <p:nvPicPr>
          <p:cNvPr id="1028" name="Picture 4" descr="C:\Users\User\Desktop\tic.jpg"/>
          <p:cNvPicPr>
            <a:picLocks noChangeArrowheads="1"/>
          </p:cNvPicPr>
          <p:nvPr userDrawn="1"/>
        </p:nvPicPr>
        <p:blipFill>
          <a:blip r:embed="rId6" cstate="print"/>
          <a:srcRect/>
          <a:stretch>
            <a:fillRect/>
          </a:stretch>
        </p:blipFill>
        <p:spPr bwMode="auto">
          <a:xfrm>
            <a:off x="0" y="692696"/>
            <a:ext cx="900000" cy="720000"/>
          </a:xfrm>
          <a:prstGeom prst="rect">
            <a:avLst/>
          </a:prstGeom>
          <a:noFill/>
        </p:spPr>
      </p:pic>
      <p:pic>
        <p:nvPicPr>
          <p:cNvPr id="11" name="Picture 14" descr="C:\Users\geciane\AppData\Local\Microsoft\Windows\Temporary Internet Files\Content.IE5\8DWMUL7C\MPj04339790000[1].jpg"/>
          <p:cNvPicPr>
            <a:picLocks noChangeArrowheads="1"/>
          </p:cNvPicPr>
          <p:nvPr userDrawn="1"/>
        </p:nvPicPr>
        <p:blipFill>
          <a:blip r:embed="rId7" cstate="print"/>
          <a:srcRect/>
          <a:stretch>
            <a:fillRect/>
          </a:stretch>
        </p:blipFill>
        <p:spPr bwMode="auto">
          <a:xfrm>
            <a:off x="899592" y="0"/>
            <a:ext cx="900000" cy="692696"/>
          </a:xfrm>
          <a:prstGeom prst="rect">
            <a:avLst/>
          </a:prstGeom>
          <a:noFill/>
          <a:ln w="9525">
            <a:noFill/>
            <a:miter lim="800000"/>
            <a:headEnd/>
            <a:tailEnd/>
          </a:ln>
        </p:spPr>
      </p:pic>
      <p:pic>
        <p:nvPicPr>
          <p:cNvPr id="1029" name="Picture 5" descr="C:\Users\User\Desktop\Sem título.jpg"/>
          <p:cNvPicPr>
            <a:picLocks noChangeArrowheads="1"/>
          </p:cNvPicPr>
          <p:nvPr userDrawn="1"/>
        </p:nvPicPr>
        <p:blipFill>
          <a:blip r:embed="rId8" cstate="print"/>
          <a:srcRect/>
          <a:stretch>
            <a:fillRect/>
          </a:stretch>
        </p:blipFill>
        <p:spPr bwMode="auto">
          <a:xfrm>
            <a:off x="7344408" y="6237312"/>
            <a:ext cx="900000" cy="620688"/>
          </a:xfrm>
          <a:prstGeom prst="rect">
            <a:avLst/>
          </a:prstGeom>
          <a:noFill/>
        </p:spPr>
      </p:pic>
      <p:sp>
        <p:nvSpPr>
          <p:cNvPr id="4" name="CaixaDeTexto 3"/>
          <p:cNvSpPr txBox="1"/>
          <p:nvPr userDrawn="1"/>
        </p:nvSpPr>
        <p:spPr>
          <a:xfrm>
            <a:off x="2049107" y="6608385"/>
            <a:ext cx="5259197" cy="276999"/>
          </a:xfrm>
          <a:prstGeom prst="rect">
            <a:avLst/>
          </a:prstGeom>
          <a:noFill/>
        </p:spPr>
        <p:txBody>
          <a:bodyPr wrap="none" rtlCol="0">
            <a:spAutoFit/>
          </a:bodyPr>
          <a:lstStyle/>
          <a:p>
            <a:r>
              <a:rPr lang="pt-BR" sz="1200" dirty="0" err="1">
                <a:solidFill>
                  <a:schemeClr val="tx2">
                    <a:lumMod val="60000"/>
                    <a:lumOff val="40000"/>
                  </a:schemeClr>
                </a:solidFill>
              </a:rPr>
              <a:t>InGTeC</a:t>
            </a:r>
            <a:r>
              <a:rPr lang="pt-BR" sz="1200" baseline="0" dirty="0">
                <a:solidFill>
                  <a:schemeClr val="tx2">
                    <a:lumMod val="60000"/>
                    <a:lumOff val="40000"/>
                  </a:schemeClr>
                </a:solidFill>
              </a:rPr>
              <a:t> - </a:t>
            </a:r>
            <a:r>
              <a:rPr lang="pt-BR" sz="1200" dirty="0">
                <a:solidFill>
                  <a:schemeClr val="tx2">
                    <a:lumMod val="60000"/>
                    <a:lumOff val="40000"/>
                  </a:schemeClr>
                </a:solidFill>
              </a:rPr>
              <a:t>Núcleo de Pesquisas em Inovação,</a:t>
            </a:r>
            <a:r>
              <a:rPr lang="pt-BR" sz="1200" baseline="0" dirty="0">
                <a:solidFill>
                  <a:schemeClr val="tx2">
                    <a:lumMod val="60000"/>
                    <a:lumOff val="40000"/>
                  </a:schemeClr>
                </a:solidFill>
              </a:rPr>
              <a:t> Gestão Tecnológica e Competitividade</a:t>
            </a:r>
            <a:endParaRPr lang="pt-BR" sz="1200" dirty="0">
              <a:solidFill>
                <a:schemeClr val="tx2">
                  <a:lumMod val="60000"/>
                  <a:lumOff val="4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75656" y="44624"/>
            <a:ext cx="7488832" cy="1143000"/>
          </a:xfrm>
        </p:spPr>
        <p:txBody>
          <a:bodyPr>
            <a:noAutofit/>
          </a:bodyPr>
          <a:lstStyle>
            <a:lvl1pPr>
              <a:defRPr sz="3600" b="1">
                <a:solidFill>
                  <a:srgbClr val="7DA9DF"/>
                </a:solidFill>
              </a:defRPr>
            </a:lvl1pPr>
          </a:lstStyle>
          <a:p>
            <a:r>
              <a:rPr lang="pt-BR" dirty="0"/>
              <a:t>Clique para editar o estilo do título mestre</a:t>
            </a:r>
          </a:p>
        </p:txBody>
      </p:sp>
      <p:pic>
        <p:nvPicPr>
          <p:cNvPr id="6" name="Picture 2" descr="C:\Users\User\Desktop\saúde.jpg"/>
          <p:cNvPicPr>
            <a:picLocks noChangeAspect="1" noChangeArrowheads="1"/>
          </p:cNvPicPr>
          <p:nvPr userDrawn="1"/>
        </p:nvPicPr>
        <p:blipFill>
          <a:blip r:embed="rId2" cstate="print"/>
          <a:srcRect/>
          <a:stretch>
            <a:fillRect/>
          </a:stretch>
        </p:blipFill>
        <p:spPr bwMode="auto">
          <a:xfrm>
            <a:off x="8244000" y="6237312"/>
            <a:ext cx="900000" cy="620688"/>
          </a:xfrm>
          <a:prstGeom prst="rect">
            <a:avLst/>
          </a:prstGeom>
          <a:noFill/>
        </p:spPr>
      </p:pic>
      <p:pic>
        <p:nvPicPr>
          <p:cNvPr id="8" name="Picture 5" descr="C:\Users\User\Desktop\Sem título.jpg"/>
          <p:cNvPicPr>
            <a:picLocks noChangeArrowheads="1"/>
          </p:cNvPicPr>
          <p:nvPr userDrawn="1"/>
        </p:nvPicPr>
        <p:blipFill>
          <a:blip r:embed="rId3" cstate="print"/>
          <a:srcRect/>
          <a:stretch>
            <a:fillRect/>
          </a:stretch>
        </p:blipFill>
        <p:spPr bwMode="auto">
          <a:xfrm>
            <a:off x="7344408" y="6237312"/>
            <a:ext cx="900000" cy="620688"/>
          </a:xfrm>
          <a:prstGeom prst="rect">
            <a:avLst/>
          </a:prstGeom>
          <a:noFill/>
        </p:spPr>
      </p:pic>
      <p:pic>
        <p:nvPicPr>
          <p:cNvPr id="9" name="Picture 3" descr="C:\Users\User\Desktop\tecnologia.jpg"/>
          <p:cNvPicPr>
            <a:picLocks noChangeArrowheads="1"/>
          </p:cNvPicPr>
          <p:nvPr userDrawn="1"/>
        </p:nvPicPr>
        <p:blipFill>
          <a:blip r:embed="rId4" cstate="print"/>
          <a:stretch>
            <a:fillRect/>
          </a:stretch>
        </p:blipFill>
        <p:spPr bwMode="auto">
          <a:xfrm>
            <a:off x="0" y="0"/>
            <a:ext cx="900000" cy="720000"/>
          </a:xfrm>
          <a:prstGeom prst="rect">
            <a:avLst/>
          </a:prstGeom>
          <a:noFill/>
        </p:spPr>
      </p:pic>
      <p:pic>
        <p:nvPicPr>
          <p:cNvPr id="10" name="Picture 4" descr="C:\Users\User\Desktop\tic.jpg"/>
          <p:cNvPicPr>
            <a:picLocks noChangeArrowheads="1"/>
          </p:cNvPicPr>
          <p:nvPr userDrawn="1"/>
        </p:nvPicPr>
        <p:blipFill>
          <a:blip r:embed="rId5" cstate="print"/>
          <a:srcRect/>
          <a:stretch>
            <a:fillRect/>
          </a:stretch>
        </p:blipFill>
        <p:spPr bwMode="auto">
          <a:xfrm>
            <a:off x="0" y="692696"/>
            <a:ext cx="900000" cy="720000"/>
          </a:xfrm>
          <a:prstGeom prst="rect">
            <a:avLst/>
          </a:prstGeom>
          <a:noFill/>
        </p:spPr>
      </p:pic>
      <p:pic>
        <p:nvPicPr>
          <p:cNvPr id="11" name="Picture 14" descr="C:\Users\geciane\AppData\Local\Microsoft\Windows\Temporary Internet Files\Content.IE5\8DWMUL7C\MPj04339790000[1].jpg"/>
          <p:cNvPicPr>
            <a:picLocks noChangeArrowheads="1"/>
          </p:cNvPicPr>
          <p:nvPr userDrawn="1"/>
        </p:nvPicPr>
        <p:blipFill>
          <a:blip r:embed="rId6" cstate="print"/>
          <a:srcRect/>
          <a:stretch>
            <a:fillRect/>
          </a:stretch>
        </p:blipFill>
        <p:spPr bwMode="auto">
          <a:xfrm>
            <a:off x="899592" y="0"/>
            <a:ext cx="900000" cy="692696"/>
          </a:xfrm>
          <a:prstGeom prst="rect">
            <a:avLst/>
          </a:prstGeom>
          <a:noFill/>
          <a:ln w="9525">
            <a:noFill/>
            <a:miter lim="800000"/>
            <a:headEnd/>
            <a:tailEnd/>
          </a:ln>
        </p:spPr>
      </p:pic>
      <p:pic>
        <p:nvPicPr>
          <p:cNvPr id="12" name="Picture 2" descr="C:\Users\User\Desktop\Sem título.jpg"/>
          <p:cNvPicPr>
            <a:picLocks noChangeAspect="1" noChangeArrowheads="1"/>
          </p:cNvPicPr>
          <p:nvPr userDrawn="1"/>
        </p:nvPicPr>
        <p:blipFill>
          <a:blip r:embed="rId7" cstate="print">
            <a:lum bright="70000" contrast="-70000"/>
          </a:blip>
          <a:srcRect/>
          <a:stretch>
            <a:fillRect/>
          </a:stretch>
        </p:blipFill>
        <p:spPr bwMode="auto">
          <a:xfrm>
            <a:off x="840108" y="1858144"/>
            <a:ext cx="7476308" cy="4307160"/>
          </a:xfrm>
          <a:prstGeom prst="rect">
            <a:avLst/>
          </a:prstGeom>
          <a:noFill/>
        </p:spPr>
      </p:pic>
      <p:pic>
        <p:nvPicPr>
          <p:cNvPr id="7" name="Picture 8" descr="figura5"/>
          <p:cNvPicPr>
            <a:picLocks noChangeArrowheads="1"/>
          </p:cNvPicPr>
          <p:nvPr userDrawn="1"/>
        </p:nvPicPr>
        <p:blipFill>
          <a:blip r:embed="rId8" cstate="print"/>
          <a:srcRect/>
          <a:stretch>
            <a:fillRect/>
          </a:stretch>
        </p:blipFill>
        <p:spPr bwMode="auto">
          <a:xfrm>
            <a:off x="8244408" y="5517312"/>
            <a:ext cx="900000" cy="72000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E700DB3-DBF0-4086-B675-117E7A9610B8}" type="datetimeFigureOut">
              <a:rPr lang="pt-BR" smtClean="0"/>
              <a:pPr/>
              <a:t>07/11/2023</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2119D8CF-8DEC-4D9F-84EE-ADF04DFF339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wipo.int/patents/e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www.uspto.gov/web/offices/ac/ido/oeip/taf/naics/naics_own_wg5/02naics_own_wg.htm" TargetMode="External"/><Relationship Id="rId7" Type="http://schemas.openxmlformats.org/officeDocument/2006/relationships/hyperlink" Target="http://www.mct.gov.br/index.php/content/view/350928.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www.oecd.org/sti/inno/oecdpatentdatabases.htm#indicators" TargetMode="External"/><Relationship Id="rId5" Type="http://schemas.openxmlformats.org/officeDocument/2006/relationships/hyperlink" Target="http://www.uspto.gov/web/offices/ac/ido/oeip/taf/ec_dps_is_efh.htm#PartB" TargetMode="External"/><Relationship Id="rId4" Type="http://schemas.openxmlformats.org/officeDocument/2006/relationships/hyperlink" Target="http://www.uspto.gov/web/offices/ac/ido/oeip/taf/naics/naics_stc_fg5/naics_stc_fg.htm"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denisbarbosa.addr.com/130.doc"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wipo.int/pct/en/faqs/faqs.html" TargetMode="External"/><Relationship Id="rId7" Type="http://schemas.openxmlformats.org/officeDocument/2006/relationships/hyperlink" Target="http://www.inpi.gov.br/"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epo.org/index.html" TargetMode="External"/><Relationship Id="rId5" Type="http://schemas.openxmlformats.org/officeDocument/2006/relationships/hyperlink" Target="https://www.jpo.go.jp/" TargetMode="External"/><Relationship Id="rId4" Type="http://schemas.openxmlformats.org/officeDocument/2006/relationships/hyperlink" Target="http://www.uspto.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56992"/>
            <a:ext cx="7776864" cy="1152128"/>
          </a:xfrm>
        </p:spPr>
        <p:txBody>
          <a:bodyPr>
            <a:noAutofit/>
          </a:bodyPr>
          <a:lstStyle/>
          <a:p>
            <a:r>
              <a:rPr lang="en-US" sz="4400"/>
              <a:t>PROPRIEDADE </a:t>
            </a:r>
            <a:br>
              <a:rPr lang="en-US" sz="4400"/>
            </a:br>
            <a:r>
              <a:rPr lang="en-US" sz="4400"/>
              <a:t>INTELECTUAL</a:t>
            </a:r>
            <a:endParaRPr lang="en-US" sz="4400" dirty="0"/>
          </a:p>
        </p:txBody>
      </p:sp>
    </p:spTree>
    <p:extLst>
      <p:ext uri="{BB962C8B-B14F-4D97-AF65-F5344CB8AC3E}">
        <p14:creationId xmlns:p14="http://schemas.microsoft.com/office/powerpoint/2010/main" val="578988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pt-BR" dirty="0"/>
              <a:t>CERTIFICADO DE REGISTRO</a:t>
            </a:r>
          </a:p>
        </p:txBody>
      </p:sp>
      <p:sp>
        <p:nvSpPr>
          <p:cNvPr id="7" name="Espaço Reservado para Conteúdo 6"/>
          <p:cNvSpPr>
            <a:spLocks noGrp="1"/>
          </p:cNvSpPr>
          <p:nvPr>
            <p:ph idx="1"/>
          </p:nvPr>
        </p:nvSpPr>
        <p:spPr/>
        <p:txBody>
          <a:bodyPr>
            <a:normAutofit/>
          </a:bodyPr>
          <a:lstStyle/>
          <a:p>
            <a:pPr lvl="1"/>
            <a:endParaRPr lang="pt-BR" dirty="0" smtClean="0"/>
          </a:p>
          <a:p>
            <a:r>
              <a:rPr lang="pt-BR" dirty="0" smtClean="0"/>
              <a:t>Proteção em todo território nacional, por tempo indefinido, se renovada a cada 10 anos</a:t>
            </a:r>
          </a:p>
          <a:p>
            <a:pPr lvl="1"/>
            <a:r>
              <a:rPr lang="pt-BR" dirty="0"/>
              <a:t>Apresenta-se como exceção ao princípio da territorialidade a marca notoriamente reconhecida.</a:t>
            </a:r>
          </a:p>
          <a:p>
            <a:pPr lvl="1"/>
            <a:r>
              <a:rPr lang="pt-BR" dirty="0"/>
              <a:t>Proteção internacional via Protocolo de Madri</a:t>
            </a:r>
          </a:p>
          <a:p>
            <a:r>
              <a:rPr lang="pt-BR" dirty="0" smtClean="0"/>
              <a:t>Especialidade</a:t>
            </a:r>
          </a:p>
          <a:p>
            <a:pPr lvl="1"/>
            <a:r>
              <a:rPr lang="pt-BR" dirty="0" smtClean="0"/>
              <a:t>A proteção recai sobre a atividade do requerente, exceto para marcas de alto renome, em que lhe é assegurada proteção em todos os segmentos econômicos. </a:t>
            </a:r>
            <a:endParaRPr lang="pt-BR" dirty="0" smtClean="0"/>
          </a:p>
        </p:txBody>
      </p:sp>
      <p:sp>
        <p:nvSpPr>
          <p:cNvPr id="9219" name="Text Box 3"/>
          <p:cNvSpPr txBox="1">
            <a:spLocks noChangeArrowheads="1"/>
          </p:cNvSpPr>
          <p:nvPr/>
        </p:nvSpPr>
        <p:spPr bwMode="auto">
          <a:xfrm>
            <a:off x="7380312" y="6381173"/>
            <a:ext cx="1585559" cy="28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7279" tIns="43640" rIns="87279" bIns="43640">
            <a:spAutoFit/>
          </a:bodyPr>
          <a:lstStyle>
            <a:lvl1pPr defTabSz="873125" eaLnBrk="0" hangingPunct="0">
              <a:defRPr sz="2400">
                <a:solidFill>
                  <a:schemeClr val="tx1"/>
                </a:solidFill>
                <a:latin typeface="Times New Roman" pitchFamily="18" charset="0"/>
              </a:defRPr>
            </a:lvl1pPr>
            <a:lvl2pPr marL="742950" indent="-285750" defTabSz="873125" eaLnBrk="0" hangingPunct="0">
              <a:defRPr sz="2400">
                <a:solidFill>
                  <a:schemeClr val="tx1"/>
                </a:solidFill>
                <a:latin typeface="Times New Roman" pitchFamily="18" charset="0"/>
              </a:defRPr>
            </a:lvl2pPr>
            <a:lvl3pPr marL="1143000" indent="-228600" defTabSz="873125" eaLnBrk="0" hangingPunct="0">
              <a:defRPr sz="2400">
                <a:solidFill>
                  <a:schemeClr val="tx1"/>
                </a:solidFill>
                <a:latin typeface="Times New Roman" pitchFamily="18" charset="0"/>
              </a:defRPr>
            </a:lvl3pPr>
            <a:lvl4pPr marL="1600200" indent="-228600" defTabSz="873125" eaLnBrk="0" hangingPunct="0">
              <a:defRPr sz="2400">
                <a:solidFill>
                  <a:schemeClr val="tx1"/>
                </a:solidFill>
                <a:latin typeface="Times New Roman" pitchFamily="18" charset="0"/>
              </a:defRPr>
            </a:lvl4pPr>
            <a:lvl5pPr marL="2057400" indent="-228600" defTabSz="873125" eaLnBrk="0" hangingPunct="0">
              <a:defRPr sz="2400">
                <a:solidFill>
                  <a:schemeClr val="tx1"/>
                </a:solidFill>
                <a:latin typeface="Times New Roman" pitchFamily="18" charset="0"/>
              </a:defRPr>
            </a:lvl5pPr>
            <a:lvl6pPr marL="2514600" indent="-228600" defTabSz="873125" eaLnBrk="0" fontAlgn="base" hangingPunct="0">
              <a:spcBef>
                <a:spcPct val="0"/>
              </a:spcBef>
              <a:spcAft>
                <a:spcPct val="0"/>
              </a:spcAft>
              <a:defRPr sz="2400">
                <a:solidFill>
                  <a:schemeClr val="tx1"/>
                </a:solidFill>
                <a:latin typeface="Times New Roman" pitchFamily="18" charset="0"/>
              </a:defRPr>
            </a:lvl6pPr>
            <a:lvl7pPr marL="2971800" indent="-228600" defTabSz="873125" eaLnBrk="0" fontAlgn="base" hangingPunct="0">
              <a:spcBef>
                <a:spcPct val="0"/>
              </a:spcBef>
              <a:spcAft>
                <a:spcPct val="0"/>
              </a:spcAft>
              <a:defRPr sz="2400">
                <a:solidFill>
                  <a:schemeClr val="tx1"/>
                </a:solidFill>
                <a:latin typeface="Times New Roman" pitchFamily="18" charset="0"/>
              </a:defRPr>
            </a:lvl7pPr>
            <a:lvl8pPr marL="3429000" indent="-228600" defTabSz="873125" eaLnBrk="0" fontAlgn="base" hangingPunct="0">
              <a:spcBef>
                <a:spcPct val="0"/>
              </a:spcBef>
              <a:spcAft>
                <a:spcPct val="0"/>
              </a:spcAft>
              <a:defRPr sz="2400">
                <a:solidFill>
                  <a:schemeClr val="tx1"/>
                </a:solidFill>
                <a:latin typeface="Times New Roman" pitchFamily="18" charset="0"/>
              </a:defRPr>
            </a:lvl8pPr>
            <a:lvl9pPr marL="3886200" indent="-228600" defTabSz="873125" eaLnBrk="0" fontAlgn="base" hangingPunct="0">
              <a:spcBef>
                <a:spcPct val="0"/>
              </a:spcBef>
              <a:spcAft>
                <a:spcPct val="0"/>
              </a:spcAft>
              <a:defRPr sz="2400">
                <a:solidFill>
                  <a:schemeClr val="tx1"/>
                </a:solidFill>
                <a:latin typeface="Times New Roman" pitchFamily="18" charset="0"/>
              </a:defRPr>
            </a:lvl9pPr>
          </a:lstStyle>
          <a:p>
            <a:r>
              <a:rPr lang="pt-BR" sz="1300" b="1" dirty="0">
                <a:solidFill>
                  <a:srgbClr val="056F28"/>
                </a:solidFill>
                <a:latin typeface="Arial" charset="0"/>
              </a:rPr>
              <a:t>Fonte: Asa </a:t>
            </a:r>
            <a:r>
              <a:rPr lang="pt-BR" sz="1300" b="1" dirty="0" err="1">
                <a:solidFill>
                  <a:srgbClr val="056F28"/>
                </a:solidFill>
                <a:latin typeface="Arial" charset="0"/>
              </a:rPr>
              <a:t>Fujino</a:t>
            </a:r>
            <a:endParaRPr lang="pt-BR" sz="1300" b="1" dirty="0">
              <a:solidFill>
                <a:srgbClr val="056F28"/>
              </a:solidFill>
              <a:latin typeface="Arial" charset="0"/>
            </a:endParaRPr>
          </a:p>
        </p:txBody>
      </p:sp>
    </p:spTree>
    <p:extLst>
      <p:ext uri="{BB962C8B-B14F-4D97-AF65-F5344CB8AC3E}">
        <p14:creationId xmlns:p14="http://schemas.microsoft.com/office/powerpoint/2010/main" val="45834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Line 3"/>
          <p:cNvSpPr>
            <a:spLocks noChangeShapeType="1"/>
          </p:cNvSpPr>
          <p:nvPr/>
        </p:nvSpPr>
        <p:spPr bwMode="auto">
          <a:xfrm>
            <a:off x="533400" y="1905000"/>
            <a:ext cx="8077200" cy="0"/>
          </a:xfrm>
          <a:prstGeom prst="line">
            <a:avLst/>
          </a:prstGeom>
          <a:noFill/>
          <a:ln w="1905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8" name="Título 7"/>
          <p:cNvSpPr>
            <a:spLocks noGrp="1"/>
          </p:cNvSpPr>
          <p:nvPr>
            <p:ph type="title"/>
          </p:nvPr>
        </p:nvSpPr>
        <p:spPr/>
        <p:txBody>
          <a:bodyPr>
            <a:normAutofit fontScale="90000"/>
          </a:bodyPr>
          <a:lstStyle/>
          <a:p>
            <a:r>
              <a:rPr lang="pt-BR" dirty="0"/>
              <a:t>PATENTE</a:t>
            </a:r>
            <a:br>
              <a:rPr lang="pt-BR" dirty="0"/>
            </a:br>
            <a:endParaRPr lang="pt-BR" dirty="0"/>
          </a:p>
        </p:txBody>
      </p:sp>
      <p:sp>
        <p:nvSpPr>
          <p:cNvPr id="9" name="Espaço Reservado para Conteúdo 8"/>
          <p:cNvSpPr>
            <a:spLocks noGrp="1"/>
          </p:cNvSpPr>
          <p:nvPr>
            <p:ph idx="1"/>
          </p:nvPr>
        </p:nvSpPr>
        <p:spPr/>
        <p:txBody>
          <a:bodyPr/>
          <a:lstStyle/>
          <a:p>
            <a:pPr algn="ctr"/>
            <a:r>
              <a:rPr lang="pt-BR" dirty="0"/>
              <a:t>DIREITO QUE SE CONCEDE POR MEIO DE DOCUMENTO OFICIAL, “CARTA PATENTE”, DO USO EXCLUSIVO, DURANTE UM CERTO PERÍODO DE TEMPO, DE ALGO QUE SE TENHA INVENTADO, CRIADO OU APERFEIÇOADO, VISANDO REGULAMENTAR O DIREITO DO HOMEM SOBRE O RESULTADO DO SEU TRABALHO INTELECTUAL. É UM MEIO JURÍDICO DE TRANSFORMAR </a:t>
            </a:r>
            <a:r>
              <a:rPr lang="pt-BR" dirty="0" smtClean="0"/>
              <a:t>IDEIAS </a:t>
            </a:r>
            <a:r>
              <a:rPr lang="pt-BR" dirty="0"/>
              <a:t>EM MERCADORIA.</a:t>
            </a:r>
          </a:p>
        </p:txBody>
      </p:sp>
    </p:spTree>
    <p:extLst>
      <p:ext uri="{BB962C8B-B14F-4D97-AF65-F5344CB8AC3E}">
        <p14:creationId xmlns:p14="http://schemas.microsoft.com/office/powerpoint/2010/main" val="907865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1+#ppt_w/2"/>
                                          </p:val>
                                        </p:tav>
                                        <p:tav tm="100000">
                                          <p:val>
                                            <p:strVal val="#ppt_x"/>
                                          </p:val>
                                        </p:tav>
                                      </p:tavLst>
                                    </p:anim>
                                    <p:anim calcmode="lin" valueType="num">
                                      <p:cBhvr additive="base">
                                        <p:cTn id="8" dur="500" fill="hold"/>
                                        <p:tgtEl>
                                          <p:spTgt spid="122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Patentes</a:t>
            </a:r>
          </a:p>
        </p:txBody>
      </p:sp>
      <p:sp>
        <p:nvSpPr>
          <p:cNvPr id="3" name="Espaço Reservado para Conteúdo 2"/>
          <p:cNvSpPr>
            <a:spLocks noGrp="1"/>
          </p:cNvSpPr>
          <p:nvPr>
            <p:ph idx="1"/>
          </p:nvPr>
        </p:nvSpPr>
        <p:spPr>
          <a:xfrm>
            <a:off x="179512" y="1268760"/>
            <a:ext cx="8784976" cy="5589240"/>
          </a:xfrm>
        </p:spPr>
        <p:txBody>
          <a:bodyPr>
            <a:normAutofit fontScale="70000" lnSpcReduction="20000"/>
          </a:bodyPr>
          <a:lstStyle/>
          <a:p>
            <a:endParaRPr lang="pt-BR" dirty="0" smtClean="0"/>
          </a:p>
          <a:p>
            <a:r>
              <a:rPr lang="pt-BR" dirty="0" smtClean="0"/>
              <a:t>Patente </a:t>
            </a:r>
            <a:r>
              <a:rPr lang="pt-BR" dirty="0"/>
              <a:t>é um contrato público entre um inventor e o </a:t>
            </a:r>
            <a:r>
              <a:rPr lang="pt-BR" dirty="0" smtClean="0"/>
              <a:t>governo </a:t>
            </a:r>
            <a:r>
              <a:rPr lang="pt-BR" dirty="0"/>
              <a:t>que garante um tempo limitado de direitos de monopólio ao </a:t>
            </a:r>
            <a:r>
              <a:rPr lang="pt-BR" dirty="0" err="1"/>
              <a:t>aplicante</a:t>
            </a:r>
            <a:r>
              <a:rPr lang="pt-BR" dirty="0"/>
              <a:t> (titular) para o uso da invenção</a:t>
            </a:r>
          </a:p>
          <a:p>
            <a:pPr lvl="1"/>
            <a:r>
              <a:rPr lang="pt-BR" dirty="0"/>
              <a:t>a patente deve demonstrar um avanço não óbvio no estado da arte após o qual o inventor </a:t>
            </a:r>
            <a:r>
              <a:rPr lang="pt-PT" dirty="0"/>
              <a:t>entra em um relacionamento obrigatório com o estado – obrigação de revelar informações detalhadas sobre a invenção em troca de direito de monopólio por um tempo e área geográfica específica</a:t>
            </a:r>
          </a:p>
          <a:p>
            <a:pPr lvl="1"/>
            <a:r>
              <a:rPr lang="pt-BR" dirty="0">
                <a:hlinkClick r:id="rId3"/>
              </a:rPr>
              <a:t>http://www.wipo.int/patents/en/</a:t>
            </a:r>
            <a:endParaRPr lang="pt-BR" dirty="0"/>
          </a:p>
          <a:p>
            <a:pPr lvl="1"/>
            <a:endParaRPr lang="pt-BR" dirty="0"/>
          </a:p>
          <a:p>
            <a:r>
              <a:rPr lang="pt-BR" dirty="0"/>
              <a:t>DEFINIÇÃO INPI: “A patente é uma fonte formal de informação, por meio da qual pode-se ter acesso a dados técnicos e jurídicos de invenções que, em alguns casos, não estão disponíveis em livros nem em artigos técnicos”.</a:t>
            </a:r>
          </a:p>
          <a:p>
            <a:r>
              <a:rPr lang="pt-BR" dirty="0"/>
              <a:t>Um pedido de patente é constituída de</a:t>
            </a:r>
          </a:p>
          <a:p>
            <a:pPr lvl="1"/>
            <a:r>
              <a:rPr lang="pt-BR" dirty="0"/>
              <a:t>folha de rosto</a:t>
            </a:r>
          </a:p>
          <a:p>
            <a:pPr lvl="2"/>
            <a:r>
              <a:rPr lang="pt-BR" dirty="0"/>
              <a:t>A folha de rosto contém os dados bibliográficos do pedido, tais como, o(s) nome(s) do(s)depositante(s), do(s) inventor(es), datas e números de depósito, de publicação e de prioridade do pedido, classificação internacional de patente, título, resumo da invenção, entre outros.</a:t>
            </a:r>
          </a:p>
          <a:p>
            <a:pPr lvl="1"/>
            <a:r>
              <a:rPr lang="pt-BR" dirty="0"/>
              <a:t>relatório descritivo da invenção</a:t>
            </a:r>
          </a:p>
          <a:p>
            <a:pPr lvl="1"/>
            <a:r>
              <a:rPr lang="pt-BR" dirty="0"/>
              <a:t>reivindicações, desenhos (se necessários) e resumo. </a:t>
            </a:r>
          </a:p>
          <a:p>
            <a:endParaRPr lang="pt-BR" dirty="0"/>
          </a:p>
        </p:txBody>
      </p:sp>
    </p:spTree>
    <p:extLst>
      <p:ext uri="{BB962C8B-B14F-4D97-AF65-F5344CB8AC3E}">
        <p14:creationId xmlns:p14="http://schemas.microsoft.com/office/powerpoint/2010/main" val="968545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Rectangle 8"/>
          <p:cNvSpPr>
            <a:spLocks noChangeArrowheads="1"/>
          </p:cNvSpPr>
          <p:nvPr/>
        </p:nvSpPr>
        <p:spPr bwMode="auto">
          <a:xfrm>
            <a:off x="1417638" y="409575"/>
            <a:ext cx="7227887" cy="1033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algn="ctr" defTabSz="469900">
              <a:buClr>
                <a:srgbClr val="FFFF00"/>
              </a:buClr>
              <a:buSzPct val="90000"/>
              <a:buFont typeface="Monotype Sorts" pitchFamily="2" charset="2"/>
              <a:buNone/>
            </a:pPr>
            <a:endParaRPr lang="pt-BR" sz="2800" dirty="0">
              <a:solidFill>
                <a:srgbClr val="FF0000"/>
              </a:solidFill>
            </a:endParaRPr>
          </a:p>
        </p:txBody>
      </p:sp>
      <p:sp>
        <p:nvSpPr>
          <p:cNvPr id="16394" name="Text Box 10"/>
          <p:cNvSpPr txBox="1">
            <a:spLocks noChangeArrowheads="1"/>
          </p:cNvSpPr>
          <p:nvPr/>
        </p:nvSpPr>
        <p:spPr bwMode="auto">
          <a:xfrm>
            <a:off x="3707904" y="2108547"/>
            <a:ext cx="4958259" cy="3768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342900" indent="-342900" defTabSz="403225" eaLnBrk="0" hangingPunct="0">
              <a:defRPr sz="2400">
                <a:solidFill>
                  <a:schemeClr val="tx1"/>
                </a:solidFill>
                <a:latin typeface="Times New Roman" pitchFamily="18" charset="0"/>
              </a:defRPr>
            </a:lvl1pPr>
            <a:lvl2pPr marL="530225" indent="-139700" defTabSz="403225" eaLnBrk="0" hangingPunct="0">
              <a:defRPr sz="2400">
                <a:solidFill>
                  <a:schemeClr val="tx1"/>
                </a:solidFill>
                <a:latin typeface="Times New Roman" pitchFamily="18" charset="0"/>
              </a:defRPr>
            </a:lvl2pPr>
            <a:lvl3pPr marL="1143000" indent="-228600" defTabSz="403225" eaLnBrk="0" hangingPunct="0">
              <a:defRPr sz="2400">
                <a:solidFill>
                  <a:schemeClr val="tx1"/>
                </a:solidFill>
                <a:latin typeface="Times New Roman" pitchFamily="18" charset="0"/>
              </a:defRPr>
            </a:lvl3pPr>
            <a:lvl4pPr marL="1600200" indent="-228600" defTabSz="403225" eaLnBrk="0" hangingPunct="0">
              <a:defRPr sz="2400">
                <a:solidFill>
                  <a:schemeClr val="tx1"/>
                </a:solidFill>
                <a:latin typeface="Times New Roman" pitchFamily="18" charset="0"/>
              </a:defRPr>
            </a:lvl4pPr>
            <a:lvl5pPr marL="2057400" indent="-228600" defTabSz="403225" eaLnBrk="0" hangingPunct="0">
              <a:defRPr sz="2400">
                <a:solidFill>
                  <a:schemeClr val="tx1"/>
                </a:solidFill>
                <a:latin typeface="Times New Roman" pitchFamily="18" charset="0"/>
              </a:defRPr>
            </a:lvl5pPr>
            <a:lvl6pPr marL="2514600" indent="-228600" defTabSz="403225" eaLnBrk="0" fontAlgn="base" hangingPunct="0">
              <a:spcBef>
                <a:spcPct val="0"/>
              </a:spcBef>
              <a:spcAft>
                <a:spcPct val="0"/>
              </a:spcAft>
              <a:defRPr sz="2400">
                <a:solidFill>
                  <a:schemeClr val="tx1"/>
                </a:solidFill>
                <a:latin typeface="Times New Roman" pitchFamily="18" charset="0"/>
              </a:defRPr>
            </a:lvl6pPr>
            <a:lvl7pPr marL="2971800" indent="-228600" defTabSz="403225" eaLnBrk="0" fontAlgn="base" hangingPunct="0">
              <a:spcBef>
                <a:spcPct val="0"/>
              </a:spcBef>
              <a:spcAft>
                <a:spcPct val="0"/>
              </a:spcAft>
              <a:defRPr sz="2400">
                <a:solidFill>
                  <a:schemeClr val="tx1"/>
                </a:solidFill>
                <a:latin typeface="Times New Roman" pitchFamily="18" charset="0"/>
              </a:defRPr>
            </a:lvl7pPr>
            <a:lvl8pPr marL="3429000" indent="-228600" defTabSz="403225" eaLnBrk="0" fontAlgn="base" hangingPunct="0">
              <a:spcBef>
                <a:spcPct val="0"/>
              </a:spcBef>
              <a:spcAft>
                <a:spcPct val="0"/>
              </a:spcAft>
              <a:defRPr sz="2400">
                <a:solidFill>
                  <a:schemeClr val="tx1"/>
                </a:solidFill>
                <a:latin typeface="Times New Roman" pitchFamily="18" charset="0"/>
              </a:defRPr>
            </a:lvl8pPr>
            <a:lvl9pPr marL="3886200" indent="-228600" defTabSz="403225" eaLnBrk="0" fontAlgn="base" hangingPunct="0">
              <a:spcBef>
                <a:spcPct val="0"/>
              </a:spcBef>
              <a:spcAft>
                <a:spcPct val="0"/>
              </a:spcAft>
              <a:defRPr sz="2400">
                <a:solidFill>
                  <a:schemeClr val="tx1"/>
                </a:solidFill>
                <a:latin typeface="Times New Roman" pitchFamily="18" charset="0"/>
              </a:defRPr>
            </a:lvl9pPr>
          </a:lstStyle>
          <a:p>
            <a:pPr lvl="1">
              <a:buClr>
                <a:srgbClr val="FFFF00"/>
              </a:buClr>
              <a:buSzPct val="70000"/>
              <a:buFont typeface="Monotype Sorts" pitchFamily="2" charset="2"/>
              <a:buChar char="ê"/>
            </a:pPr>
            <a:r>
              <a:rPr lang="pt-BR" sz="2800" b="1" dirty="0">
                <a:solidFill>
                  <a:srgbClr val="056F28"/>
                </a:solidFill>
                <a:latin typeface="Perpetua" pitchFamily="18" charset="0"/>
              </a:rPr>
              <a:t>Disseminação do conhecimento pela descrição detalhada da invenção;</a:t>
            </a:r>
            <a:br>
              <a:rPr lang="pt-BR" sz="2800" b="1" dirty="0">
                <a:solidFill>
                  <a:srgbClr val="056F28"/>
                </a:solidFill>
                <a:latin typeface="Perpetua" pitchFamily="18" charset="0"/>
              </a:rPr>
            </a:br>
            <a:endParaRPr lang="pt-BR" sz="2800" b="1" dirty="0">
              <a:solidFill>
                <a:srgbClr val="056F28"/>
              </a:solidFill>
              <a:latin typeface="Perpetua" pitchFamily="18" charset="0"/>
            </a:endParaRPr>
          </a:p>
          <a:p>
            <a:pPr lvl="1">
              <a:buClr>
                <a:srgbClr val="FFFF00"/>
              </a:buClr>
              <a:buSzPct val="70000"/>
              <a:buFont typeface="Monotype Sorts" pitchFamily="2" charset="2"/>
              <a:buChar char="ê"/>
            </a:pPr>
            <a:r>
              <a:rPr lang="pt-BR" sz="2800" b="1" dirty="0">
                <a:solidFill>
                  <a:srgbClr val="056F28"/>
                </a:solidFill>
                <a:latin typeface="Perpetua" pitchFamily="18" charset="0"/>
              </a:rPr>
              <a:t>Após a expiração do prazo de vigência, a patente cai em domínio público e está livre para ser utilizada.</a:t>
            </a:r>
            <a:endParaRPr lang="pt-BR" sz="2100" dirty="0">
              <a:solidFill>
                <a:srgbClr val="056F28"/>
              </a:solidFill>
            </a:endParaRPr>
          </a:p>
        </p:txBody>
      </p:sp>
      <p:pic>
        <p:nvPicPr>
          <p:cNvPr id="16395" name="Picture 11" descr="Pate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16832"/>
            <a:ext cx="3013720" cy="45794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ítulo 9"/>
          <p:cNvSpPr>
            <a:spLocks noGrp="1"/>
          </p:cNvSpPr>
          <p:nvPr>
            <p:ph type="title"/>
          </p:nvPr>
        </p:nvSpPr>
        <p:spPr/>
        <p:txBody>
          <a:bodyPr/>
          <a:lstStyle/>
          <a:p>
            <a:r>
              <a:rPr lang="pt-BR" dirty="0" smtClean="0"/>
              <a:t>Patente enquanto fonte de informação</a:t>
            </a:r>
            <a:endParaRPr lang="pt-BR" dirty="0"/>
          </a:p>
        </p:txBody>
      </p:sp>
      <p:sp>
        <p:nvSpPr>
          <p:cNvPr id="23" name="CaixaDeTexto 22"/>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2072810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6392">
                                            <p:txEl>
                                              <p:pRg st="0" end="0"/>
                                            </p:txEl>
                                          </p:spTgt>
                                        </p:tgtEl>
                                        <p:attrNameLst>
                                          <p:attrName>style.visibility</p:attrName>
                                        </p:attrNameLst>
                                      </p:cBhvr>
                                      <p:to>
                                        <p:strVal val="visible"/>
                                      </p:to>
                                    </p:set>
                                    <p:animEffect transition="in" filter="dissolve">
                                      <p:cBhvr>
                                        <p:cTn id="7" dur="500"/>
                                        <p:tgtEl>
                                          <p:spTgt spid="1639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394"/>
                                        </p:tgtEl>
                                        <p:attrNameLst>
                                          <p:attrName>style.visibility</p:attrName>
                                        </p:attrNameLst>
                                      </p:cBhvr>
                                      <p:to>
                                        <p:strVal val="visible"/>
                                      </p:to>
                                    </p:set>
                                    <p:animEffect transition="in" filter="wipe(left)">
                                      <p:cBhvr>
                                        <p:cTn id="11" dur="500"/>
                                        <p:tgtEl>
                                          <p:spTgt spid="16394"/>
                                        </p:tgtEl>
                                      </p:cBhvr>
                                    </p:animEffect>
                                  </p:childTnLst>
                                </p:cTn>
                              </p:par>
                            </p:childTnLst>
                          </p:cTn>
                        </p:par>
                        <p:par>
                          <p:cTn id="12" fill="hold" nodeType="afterGroup">
                            <p:stCondLst>
                              <p:cond delay="1000"/>
                            </p:stCondLst>
                            <p:childTnLst>
                              <p:par>
                                <p:cTn id="13" presetID="15" presetClass="entr" presetSubtype="0" fill="hold" nodeType="afterEffect">
                                  <p:stCondLst>
                                    <p:cond delay="0"/>
                                  </p:stCondLst>
                                  <p:childTnLst>
                                    <p:set>
                                      <p:cBhvr>
                                        <p:cTn id="14" dur="1" fill="hold">
                                          <p:stCondLst>
                                            <p:cond delay="0"/>
                                          </p:stCondLst>
                                        </p:cTn>
                                        <p:tgtEl>
                                          <p:spTgt spid="16395"/>
                                        </p:tgtEl>
                                        <p:attrNameLst>
                                          <p:attrName>style.visibility</p:attrName>
                                        </p:attrNameLst>
                                      </p:cBhvr>
                                      <p:to>
                                        <p:strVal val="visible"/>
                                      </p:to>
                                    </p:set>
                                    <p:anim calcmode="lin" valueType="num">
                                      <p:cBhvr>
                                        <p:cTn id="15" dur="1000" fill="hold"/>
                                        <p:tgtEl>
                                          <p:spTgt spid="16395"/>
                                        </p:tgtEl>
                                        <p:attrNameLst>
                                          <p:attrName>ppt_w</p:attrName>
                                        </p:attrNameLst>
                                      </p:cBhvr>
                                      <p:tavLst>
                                        <p:tav tm="0">
                                          <p:val>
                                            <p:fltVal val="0"/>
                                          </p:val>
                                        </p:tav>
                                        <p:tav tm="100000">
                                          <p:val>
                                            <p:strVal val="#ppt_w"/>
                                          </p:val>
                                        </p:tav>
                                      </p:tavLst>
                                    </p:anim>
                                    <p:anim calcmode="lin" valueType="num">
                                      <p:cBhvr>
                                        <p:cTn id="16" dur="1000" fill="hold"/>
                                        <p:tgtEl>
                                          <p:spTgt spid="16395"/>
                                        </p:tgtEl>
                                        <p:attrNameLst>
                                          <p:attrName>ppt_h</p:attrName>
                                        </p:attrNameLst>
                                      </p:cBhvr>
                                      <p:tavLst>
                                        <p:tav tm="0">
                                          <p:val>
                                            <p:fltVal val="0"/>
                                          </p:val>
                                        </p:tav>
                                        <p:tav tm="100000">
                                          <p:val>
                                            <p:strVal val="#ppt_h"/>
                                          </p:val>
                                        </p:tav>
                                      </p:tavLst>
                                    </p:anim>
                                    <p:anim calcmode="lin" valueType="num">
                                      <p:cBhvr>
                                        <p:cTn id="17" dur="1000" fill="hold"/>
                                        <p:tgtEl>
                                          <p:spTgt spid="1639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3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build="p" autoUpdateAnimBg="0" advAuto="0"/>
      <p:bldP spid="1639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91680" y="2621888"/>
            <a:ext cx="7620000" cy="64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pt-BR" dirty="0">
              <a:latin typeface="Arial Black" pitchFamily="34" charset="0"/>
            </a:endParaRPr>
          </a:p>
          <a:p>
            <a:r>
              <a:rPr lang="pt-BR" sz="1200" dirty="0">
                <a:solidFill>
                  <a:schemeClr val="bg1"/>
                </a:solidFill>
                <a:latin typeface="Arial Black" pitchFamily="34" charset="0"/>
              </a:rPr>
              <a:t>Fonte: Hilda Maria Salomé Pereira - USP</a:t>
            </a:r>
          </a:p>
        </p:txBody>
      </p:sp>
      <p:sp>
        <p:nvSpPr>
          <p:cNvPr id="13" name="Título 12"/>
          <p:cNvSpPr>
            <a:spLocks noGrp="1"/>
          </p:cNvSpPr>
          <p:nvPr>
            <p:ph type="title"/>
          </p:nvPr>
        </p:nvSpPr>
        <p:spPr/>
        <p:txBody>
          <a:bodyPr>
            <a:normAutofit fontScale="90000"/>
          </a:bodyPr>
          <a:lstStyle/>
          <a:p>
            <a:r>
              <a:rPr lang="pt-BR" dirty="0"/>
              <a:t>FUNÇÕES BÁSICAS DAS PATENTES</a:t>
            </a:r>
            <a:br>
              <a:rPr lang="pt-BR" dirty="0"/>
            </a:br>
            <a:endParaRPr lang="pt-BR" dirty="0"/>
          </a:p>
        </p:txBody>
      </p:sp>
      <p:sp>
        <p:nvSpPr>
          <p:cNvPr id="9" name="Espaço Reservado para Conteúdo 8"/>
          <p:cNvSpPr>
            <a:spLocks noGrp="1"/>
          </p:cNvSpPr>
          <p:nvPr>
            <p:ph idx="1"/>
          </p:nvPr>
        </p:nvSpPr>
        <p:spPr/>
        <p:txBody>
          <a:bodyPr/>
          <a:lstStyle/>
          <a:p>
            <a:r>
              <a:rPr lang="pt-BR" dirty="0"/>
              <a:t>GARANTIR A POSSIBILIDADE DO JUSTO</a:t>
            </a:r>
          </a:p>
          <a:p>
            <a:endParaRPr lang="pt-BR" dirty="0"/>
          </a:p>
          <a:p>
            <a:r>
              <a:rPr lang="pt-BR" dirty="0"/>
              <a:t>RETORNO DE INVESTIMENTO EM </a:t>
            </a:r>
            <a:r>
              <a:rPr lang="pt-BR" dirty="0" smtClean="0"/>
              <a:t>PESQUISA</a:t>
            </a:r>
            <a:r>
              <a:rPr lang="pt-BR" dirty="0"/>
              <a:t>, DESENVOLVIMENTO E PRODUÇÃO, ATRAVÉS DA CONCESSÀO DE POSIÇÃO EXCLUSIVA, LEGALMENTE RECONHECIDA E POR TEMPO LIMITADO;</a:t>
            </a:r>
          </a:p>
          <a:p>
            <a:endParaRPr lang="pt-BR" dirty="0"/>
          </a:p>
          <a:p>
            <a:r>
              <a:rPr lang="pt-BR" dirty="0"/>
              <a:t>ENCORAJAR O PRONTO E ADEQUADO CONHECIMENTO PÚBLICO DE NOVAS TECNOLOGIAS.</a:t>
            </a:r>
          </a:p>
          <a:p>
            <a:endParaRPr lang="pt-BR" dirty="0"/>
          </a:p>
        </p:txBody>
      </p:sp>
    </p:spTree>
    <p:extLst>
      <p:ext uri="{BB962C8B-B14F-4D97-AF65-F5344CB8AC3E}">
        <p14:creationId xmlns:p14="http://schemas.microsoft.com/office/powerpoint/2010/main" val="616818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out)">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8"/>
          <p:cNvSpPr>
            <a:spLocks noChangeArrowheads="1"/>
          </p:cNvSpPr>
          <p:nvPr/>
        </p:nvSpPr>
        <p:spPr bwMode="auto">
          <a:xfrm>
            <a:off x="1417638" y="504825"/>
            <a:ext cx="7227887" cy="1035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algn="ctr" defTabSz="469900">
              <a:buClr>
                <a:srgbClr val="FFFF00"/>
              </a:buClr>
              <a:buSzPct val="90000"/>
              <a:buFont typeface="Monotype Sorts" pitchFamily="2" charset="2"/>
              <a:buNone/>
            </a:pPr>
            <a:endParaRPr lang="pt-BR" sz="2800" dirty="0"/>
          </a:p>
        </p:txBody>
      </p:sp>
      <p:sp>
        <p:nvSpPr>
          <p:cNvPr id="13" name="Título 12"/>
          <p:cNvSpPr>
            <a:spLocks noGrp="1"/>
          </p:cNvSpPr>
          <p:nvPr>
            <p:ph type="title"/>
          </p:nvPr>
        </p:nvSpPr>
        <p:spPr>
          <a:xfrm>
            <a:off x="1763688" y="-27384"/>
            <a:ext cx="7272808" cy="936104"/>
          </a:xfrm>
        </p:spPr>
        <p:txBody>
          <a:bodyPr>
            <a:normAutofit fontScale="90000"/>
          </a:bodyPr>
          <a:lstStyle/>
          <a:p>
            <a:r>
              <a:rPr lang="pt-BR" dirty="0"/>
              <a:t>Vantagens de Utilização do Sistema de Patentes</a:t>
            </a:r>
          </a:p>
        </p:txBody>
      </p:sp>
      <p:sp>
        <p:nvSpPr>
          <p:cNvPr id="19" name="Espaço Reservado para Conteúdo 18"/>
          <p:cNvSpPr>
            <a:spLocks noGrp="1"/>
          </p:cNvSpPr>
          <p:nvPr>
            <p:ph idx="1"/>
          </p:nvPr>
        </p:nvSpPr>
        <p:spPr/>
        <p:txBody>
          <a:bodyPr>
            <a:normAutofit fontScale="85000" lnSpcReduction="10000"/>
          </a:bodyPr>
          <a:lstStyle/>
          <a:p>
            <a:r>
              <a:rPr lang="pt-BR" dirty="0"/>
              <a:t>Crescimento anual aproximado de 500 mil documentos de patentes no mundo;</a:t>
            </a:r>
          </a:p>
          <a:p>
            <a:endParaRPr lang="pt-BR" sz="800" dirty="0"/>
          </a:p>
          <a:p>
            <a:pPr lvl="1"/>
            <a:r>
              <a:rPr lang="pt-BR" dirty="0"/>
              <a:t>70% da tecnologia tem divulgação exclusiva por patentes; o restante tem publicação em outros meios, como periódicos e seminários;</a:t>
            </a:r>
          </a:p>
          <a:p>
            <a:endParaRPr lang="pt-BR" sz="800" dirty="0"/>
          </a:p>
          <a:p>
            <a:r>
              <a:rPr lang="pt-BR" dirty="0"/>
              <a:t>Abrange todos os campos tecnológicos com estrutura uniforme;</a:t>
            </a:r>
          </a:p>
          <a:p>
            <a:endParaRPr lang="pt-BR" sz="800" dirty="0"/>
          </a:p>
          <a:p>
            <a:r>
              <a:rPr lang="pt-BR" dirty="0"/>
              <a:t>Contém a informação mais recente em relação ao estado da técnica</a:t>
            </a:r>
          </a:p>
          <a:p>
            <a:r>
              <a:rPr lang="pt-BR" dirty="0"/>
              <a:t>Solução de problemas técnicos;</a:t>
            </a:r>
          </a:p>
          <a:p>
            <a:r>
              <a:rPr lang="pt-BR" dirty="0"/>
              <a:t>Utilização em P&amp;D, sem duplicação de esforços;</a:t>
            </a:r>
          </a:p>
          <a:p>
            <a:r>
              <a:rPr lang="pt-BR" dirty="0"/>
              <a:t>Direcionamento da pesquisa, identifica novas soluções, pessoas e empresas atuantes na área;</a:t>
            </a:r>
          </a:p>
          <a:p>
            <a:r>
              <a:rPr lang="pt-BR" dirty="0"/>
              <a:t>Avaliação das oportunidades de mercado com mapeamento de tecnologias passíveis de aquisição ou licenciamento</a:t>
            </a:r>
          </a:p>
          <a:p>
            <a:endParaRPr lang="pt-BR" dirty="0"/>
          </a:p>
          <a:p>
            <a:endParaRPr lang="pt-BR" dirty="0"/>
          </a:p>
        </p:txBody>
      </p:sp>
      <p:sp>
        <p:nvSpPr>
          <p:cNvPr id="32" name="CaixaDeTexto 31"/>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1657284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21512">
                                            <p:txEl>
                                              <p:pRg st="0" end="0"/>
                                            </p:txEl>
                                          </p:spTgt>
                                        </p:tgtEl>
                                        <p:attrNameLst>
                                          <p:attrName>style.visibility</p:attrName>
                                        </p:attrNameLst>
                                      </p:cBhvr>
                                      <p:to>
                                        <p:strVal val="visible"/>
                                      </p:to>
                                    </p:set>
                                    <p:animEffect transition="in" filter="dissolve">
                                      <p:cBhvr>
                                        <p:cTn id="7" dur="500"/>
                                        <p:tgtEl>
                                          <p:spTgt spid="215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pt-BR" dirty="0" smtClean="0"/>
              <a:t>O que é patenteável?</a:t>
            </a:r>
            <a:endParaRPr lang="pt-BR" dirty="0"/>
          </a:p>
        </p:txBody>
      </p:sp>
      <p:sp>
        <p:nvSpPr>
          <p:cNvPr id="13315" name="Rectangle 3"/>
          <p:cNvSpPr>
            <a:spLocks noGrp="1" noChangeArrowheads="1"/>
          </p:cNvSpPr>
          <p:nvPr>
            <p:ph idx="1"/>
          </p:nvPr>
        </p:nvSpPr>
        <p:spPr>
          <a:xfrm>
            <a:off x="899592" y="1340768"/>
            <a:ext cx="7992888" cy="5400600"/>
          </a:xfrm>
        </p:spPr>
        <p:txBody>
          <a:bodyPr>
            <a:normAutofit fontScale="92500" lnSpcReduction="20000"/>
          </a:bodyPr>
          <a:lstStyle/>
          <a:p>
            <a:r>
              <a:rPr lang="pt-BR" dirty="0" smtClean="0"/>
              <a:t>É patenteável a matéria que atender aos requisitos de </a:t>
            </a:r>
            <a:r>
              <a:rPr lang="pt-BR" dirty="0" err="1" smtClean="0"/>
              <a:t>patenteabilidade</a:t>
            </a:r>
            <a:r>
              <a:rPr lang="pt-BR" dirty="0" smtClean="0"/>
              <a:t>:</a:t>
            </a:r>
          </a:p>
          <a:p>
            <a:endParaRPr lang="pt-BR" dirty="0"/>
          </a:p>
          <a:p>
            <a:pPr lvl="1"/>
            <a:r>
              <a:rPr lang="pt-BR" dirty="0" smtClean="0"/>
              <a:t>NOVIDADE</a:t>
            </a:r>
            <a:endParaRPr lang="pt-BR" dirty="0"/>
          </a:p>
          <a:p>
            <a:pPr lvl="1"/>
            <a:r>
              <a:rPr lang="pt-BR" dirty="0"/>
              <a:t>ATIVIDADE INVENTIVA</a:t>
            </a:r>
          </a:p>
          <a:p>
            <a:pPr lvl="1"/>
            <a:r>
              <a:rPr lang="pt-BR" dirty="0"/>
              <a:t>APLICAÇÃO INDUSTRIAL</a:t>
            </a:r>
          </a:p>
          <a:p>
            <a:pPr lvl="1"/>
            <a:endParaRPr lang="pt-BR" dirty="0"/>
          </a:p>
          <a:p>
            <a:r>
              <a:rPr lang="pt-BR" dirty="0"/>
              <a:t>O que não é patenteável:</a:t>
            </a:r>
          </a:p>
          <a:p>
            <a:pPr lvl="1"/>
            <a:r>
              <a:rPr lang="pt-BR" dirty="0"/>
              <a:t>Ideias</a:t>
            </a:r>
          </a:p>
          <a:p>
            <a:pPr lvl="1"/>
            <a:r>
              <a:rPr lang="pt-BR" dirty="0"/>
              <a:t>Lei da natureza</a:t>
            </a:r>
          </a:p>
          <a:p>
            <a:pPr lvl="1"/>
            <a:r>
              <a:rPr lang="pt-BR" dirty="0" smtClean="0"/>
              <a:t>Princípios </a:t>
            </a:r>
            <a:r>
              <a:rPr lang="pt-BR" dirty="0"/>
              <a:t>científicos</a:t>
            </a:r>
          </a:p>
          <a:p>
            <a:pPr lvl="1"/>
            <a:endParaRPr lang="pt-BR" dirty="0"/>
          </a:p>
          <a:p>
            <a:pPr marL="0" indent="0">
              <a:buNone/>
            </a:pPr>
            <a:r>
              <a:rPr lang="pt-BR" dirty="0"/>
              <a:t/>
            </a:r>
            <a:br>
              <a:rPr lang="pt-BR" dirty="0"/>
            </a:br>
            <a:endParaRPr lang="pt-BR" dirty="0"/>
          </a:p>
        </p:txBody>
      </p:sp>
    </p:spTree>
    <p:extLst>
      <p:ext uri="{BB962C8B-B14F-4D97-AF65-F5344CB8AC3E}">
        <p14:creationId xmlns:p14="http://schemas.microsoft.com/office/powerpoint/2010/main" val="26728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Tipos de Patente</a:t>
            </a:r>
          </a:p>
        </p:txBody>
      </p:sp>
      <p:sp>
        <p:nvSpPr>
          <p:cNvPr id="3" name="Espaço Reservado para Conteúdo 2"/>
          <p:cNvSpPr>
            <a:spLocks noGrp="1"/>
          </p:cNvSpPr>
          <p:nvPr>
            <p:ph idx="1"/>
          </p:nvPr>
        </p:nvSpPr>
        <p:spPr/>
        <p:txBody>
          <a:bodyPr>
            <a:normAutofit/>
          </a:bodyPr>
          <a:lstStyle/>
          <a:p>
            <a:r>
              <a:rPr lang="pt-BR" dirty="0" smtClean="0"/>
              <a:t>INVENÇÃO </a:t>
            </a:r>
            <a:r>
              <a:rPr lang="pt-BR" dirty="0"/>
              <a:t>INDUSTRIAL</a:t>
            </a:r>
          </a:p>
          <a:p>
            <a:pPr lvl="1"/>
            <a:r>
              <a:rPr lang="pt-BR" dirty="0"/>
              <a:t>nova relação de causalidade não </a:t>
            </a:r>
            <a:r>
              <a:rPr lang="pt-BR" dirty="0" smtClean="0"/>
              <a:t>encontrada </a:t>
            </a:r>
            <a:r>
              <a:rPr lang="pt-BR" dirty="0"/>
              <a:t>na natureza + utilidade da invenção</a:t>
            </a:r>
          </a:p>
          <a:p>
            <a:pPr lvl="1"/>
            <a:r>
              <a:rPr lang="pt-BR" dirty="0"/>
              <a:t>proteção ao efeito técnico por 20 anos</a:t>
            </a:r>
            <a:br>
              <a:rPr lang="pt-BR" dirty="0"/>
            </a:br>
            <a:endParaRPr lang="pt-BR" dirty="0"/>
          </a:p>
          <a:p>
            <a:r>
              <a:rPr lang="pt-BR" dirty="0"/>
              <a:t>MODELO DE UTILIDADE</a:t>
            </a:r>
          </a:p>
          <a:p>
            <a:pPr lvl="1"/>
            <a:r>
              <a:rPr lang="pt-BR" dirty="0"/>
              <a:t>nova forma ou disposição envolvendo ato inventivo que resulte em melhoria funcional do objeto </a:t>
            </a:r>
            <a:r>
              <a:rPr lang="pt-BR" dirty="0" smtClean="0"/>
              <a:t>(forma </a:t>
            </a:r>
            <a:r>
              <a:rPr lang="pt-BR" dirty="0"/>
              <a:t>+ função técnica)</a:t>
            </a:r>
          </a:p>
          <a:p>
            <a:pPr lvl="1"/>
            <a:r>
              <a:rPr lang="pt-BR" dirty="0"/>
              <a:t>Proteção à forma por 15 anos</a:t>
            </a:r>
          </a:p>
          <a:p>
            <a:pPr lvl="1"/>
            <a:r>
              <a:rPr lang="pt-BR" dirty="0"/>
              <a:t>Ex.: Tesoura para canhoto</a:t>
            </a:r>
          </a:p>
        </p:txBody>
      </p:sp>
    </p:spTree>
    <p:extLst>
      <p:ext uri="{BB962C8B-B14F-4D97-AF65-F5344CB8AC3E}">
        <p14:creationId xmlns:p14="http://schemas.microsoft.com/office/powerpoint/2010/main" val="134646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Tipos de Patente</a:t>
            </a:r>
            <a:endParaRPr lang="pt-BR" dirty="0"/>
          </a:p>
        </p:txBody>
      </p:sp>
      <p:sp>
        <p:nvSpPr>
          <p:cNvPr id="3" name="Espaço Reservado para Conteúdo 2"/>
          <p:cNvSpPr>
            <a:spLocks noGrp="1"/>
          </p:cNvSpPr>
          <p:nvPr>
            <p:ph idx="1"/>
          </p:nvPr>
        </p:nvSpPr>
        <p:spPr>
          <a:xfrm>
            <a:off x="323528" y="1412776"/>
            <a:ext cx="8496944" cy="4680520"/>
          </a:xfrm>
        </p:spPr>
        <p:txBody>
          <a:bodyPr>
            <a:normAutofit lnSpcReduction="10000"/>
          </a:bodyPr>
          <a:lstStyle/>
          <a:p>
            <a:r>
              <a:rPr lang="pt-BR" b="1" dirty="0"/>
              <a:t>Tipos de patentes quanto ao objeto</a:t>
            </a:r>
          </a:p>
          <a:p>
            <a:pPr lvl="1"/>
            <a:r>
              <a:rPr lang="pt-BR" b="1" u="sng" dirty="0"/>
              <a:t>Patente de processo: </a:t>
            </a:r>
            <a:r>
              <a:rPr lang="pt-BR" dirty="0"/>
              <a:t>Quando a tecnologia consiste na utilização de certos meios para alcançar um resultado técnico através da ação sobre a natureza, tem-se no caso uma patente de</a:t>
            </a:r>
            <a:r>
              <a:rPr lang="pt-BR" i="1" dirty="0"/>
              <a:t> processo</a:t>
            </a:r>
            <a:r>
              <a:rPr lang="pt-BR" dirty="0"/>
              <a:t> </a:t>
            </a:r>
          </a:p>
          <a:p>
            <a:pPr lvl="2"/>
            <a:r>
              <a:rPr lang="pt-BR" dirty="0"/>
              <a:t>A patente de processo dá a exclusividade do uso dos meios protegidos na produção do resultado assinalado - mas não dá, necessariamente, a exclusividade sobre o resultado, desde que ele possa ser gerado por outro processo</a:t>
            </a:r>
          </a:p>
          <a:p>
            <a:pPr lvl="2"/>
            <a:endParaRPr lang="pt-BR" b="1" u="dbl" dirty="0"/>
          </a:p>
          <a:p>
            <a:pPr lvl="1"/>
            <a:r>
              <a:rPr lang="pt-BR" b="1" u="sng" dirty="0"/>
              <a:t>Patente de produto: </a:t>
            </a:r>
            <a:r>
              <a:rPr lang="pt-BR" dirty="0"/>
              <a:t>relativa a um objeto físico determinado</a:t>
            </a:r>
          </a:p>
          <a:p>
            <a:pPr lvl="2"/>
            <a:r>
              <a:rPr lang="pt-BR" dirty="0"/>
              <a:t>A proteção do produto (a chamada </a:t>
            </a:r>
            <a:r>
              <a:rPr lang="pt-BR" dirty="0" err="1"/>
              <a:t>reinvidicação</a:t>
            </a:r>
            <a:r>
              <a:rPr lang="pt-BR" dirty="0"/>
              <a:t> </a:t>
            </a:r>
            <a:r>
              <a:rPr lang="pt-BR" i="1" dirty="0"/>
              <a:t>per se</a:t>
            </a:r>
            <a:r>
              <a:rPr lang="pt-BR" dirty="0"/>
              <a:t>) garante ao titular a exclusividade do mesmo, quer como seja ele produzido</a:t>
            </a:r>
          </a:p>
          <a:p>
            <a:pPr lvl="2"/>
            <a:endParaRPr lang="pt-BR" b="1" u="dbl" dirty="0"/>
          </a:p>
        </p:txBody>
      </p:sp>
    </p:spTree>
    <p:extLst>
      <p:ext uri="{BB962C8B-B14F-4D97-AF65-F5344CB8AC3E}">
        <p14:creationId xmlns:p14="http://schemas.microsoft.com/office/powerpoint/2010/main" val="1522865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63688" y="-27384"/>
            <a:ext cx="7272808" cy="864096"/>
          </a:xfrm>
        </p:spPr>
        <p:txBody>
          <a:bodyPr>
            <a:normAutofit fontScale="90000"/>
          </a:bodyPr>
          <a:lstStyle/>
          <a:p>
            <a:r>
              <a:rPr lang="pt-BR" dirty="0"/>
              <a:t/>
            </a:r>
            <a:br>
              <a:rPr lang="pt-BR" dirty="0"/>
            </a:br>
            <a:r>
              <a:rPr lang="pt-BR" dirty="0" smtClean="0"/>
              <a:t>Certificado de Adição</a:t>
            </a:r>
            <a:endParaRPr lang="pt-BR" dirty="0"/>
          </a:p>
        </p:txBody>
      </p:sp>
      <p:sp>
        <p:nvSpPr>
          <p:cNvPr id="5" name="Espaço Reservado para Conteúdo 4"/>
          <p:cNvSpPr>
            <a:spLocks noGrp="1"/>
          </p:cNvSpPr>
          <p:nvPr>
            <p:ph idx="1"/>
          </p:nvPr>
        </p:nvSpPr>
        <p:spPr/>
        <p:txBody>
          <a:bodyPr>
            <a:normAutofit/>
          </a:bodyPr>
          <a:lstStyle/>
          <a:p>
            <a:pPr lvl="0" hangingPunct="0"/>
            <a:r>
              <a:rPr lang="pt-BR" dirty="0"/>
              <a:t>Para propiciar o fluxo contínuo de pesquisa, sem prejudicar a iniciativa de depositar imediatamente o pedido de patente, pode ser </a:t>
            </a:r>
            <a:r>
              <a:rPr lang="pt-BR" u="sng" dirty="0"/>
              <a:t>uma patente de aperfeiçoamento ou certificado de adição</a:t>
            </a:r>
            <a:r>
              <a:rPr lang="pt-BR" dirty="0"/>
              <a:t>.</a:t>
            </a:r>
          </a:p>
          <a:p>
            <a:pPr lvl="1" hangingPunct="0"/>
            <a:r>
              <a:rPr lang="pt-BR" dirty="0"/>
              <a:t>o Certificado de Adição de invenção visa garantir a proteção de desenvolvimentos de uma mesma solução técnica, obtidos após o depósito do pedido, mas que não se constituam em invenção nova, por carência de atividade inventiva </a:t>
            </a:r>
            <a:r>
              <a:rPr lang="pt-BR" i="1" dirty="0"/>
              <a:t>em face da patente aditivada </a:t>
            </a:r>
            <a:endParaRPr lang="pt-BR" dirty="0"/>
          </a:p>
          <a:p>
            <a:endParaRPr lang="pt-BR" dirty="0"/>
          </a:p>
        </p:txBody>
      </p:sp>
    </p:spTree>
    <p:extLst>
      <p:ext uri="{BB962C8B-B14F-4D97-AF65-F5344CB8AC3E}">
        <p14:creationId xmlns:p14="http://schemas.microsoft.com/office/powerpoint/2010/main" val="170438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ChangeArrowheads="1"/>
          </p:cNvSpPr>
          <p:nvPr/>
        </p:nvSpPr>
        <p:spPr bwMode="auto">
          <a:xfrm>
            <a:off x="1417638" y="895350"/>
            <a:ext cx="7227887"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algn="ctr" defTabSz="469900">
              <a:buClr>
                <a:srgbClr val="FFFF00"/>
              </a:buClr>
              <a:buSzPct val="90000"/>
              <a:buFont typeface="Monotype Sorts" pitchFamily="2" charset="2"/>
              <a:buNone/>
            </a:pPr>
            <a:endParaRPr lang="pt-BR" sz="2800" dirty="0"/>
          </a:p>
        </p:txBody>
      </p:sp>
      <p:sp>
        <p:nvSpPr>
          <p:cNvPr id="4105" name="Text Box 9"/>
          <p:cNvSpPr txBox="1">
            <a:spLocks noChangeArrowheads="1"/>
          </p:cNvSpPr>
          <p:nvPr/>
        </p:nvSpPr>
        <p:spPr bwMode="auto">
          <a:xfrm>
            <a:off x="1355725" y="1878013"/>
            <a:ext cx="7223125" cy="400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182563" indent="-182563" defTabSz="403225" eaLnBrk="0" hangingPunct="0">
              <a:defRPr sz="2400">
                <a:solidFill>
                  <a:schemeClr val="tx1"/>
                </a:solidFill>
                <a:latin typeface="Times New Roman" pitchFamily="18" charset="0"/>
              </a:defRPr>
            </a:lvl1pPr>
            <a:lvl2pPr marL="742950" indent="-285750" defTabSz="403225" eaLnBrk="0" hangingPunct="0">
              <a:defRPr sz="2400">
                <a:solidFill>
                  <a:schemeClr val="tx1"/>
                </a:solidFill>
                <a:latin typeface="Times New Roman" pitchFamily="18" charset="0"/>
              </a:defRPr>
            </a:lvl2pPr>
            <a:lvl3pPr marL="1143000" indent="-228600" defTabSz="403225" eaLnBrk="0" hangingPunct="0">
              <a:defRPr sz="2400">
                <a:solidFill>
                  <a:schemeClr val="tx1"/>
                </a:solidFill>
                <a:latin typeface="Times New Roman" pitchFamily="18" charset="0"/>
              </a:defRPr>
            </a:lvl3pPr>
            <a:lvl4pPr marL="1600200" indent="-228600" defTabSz="403225" eaLnBrk="0" hangingPunct="0">
              <a:defRPr sz="2400">
                <a:solidFill>
                  <a:schemeClr val="tx1"/>
                </a:solidFill>
                <a:latin typeface="Times New Roman" pitchFamily="18" charset="0"/>
              </a:defRPr>
            </a:lvl4pPr>
            <a:lvl5pPr marL="2057400" indent="-228600" defTabSz="403225" eaLnBrk="0" hangingPunct="0">
              <a:defRPr sz="2400">
                <a:solidFill>
                  <a:schemeClr val="tx1"/>
                </a:solidFill>
                <a:latin typeface="Times New Roman" pitchFamily="18" charset="0"/>
              </a:defRPr>
            </a:lvl5pPr>
            <a:lvl6pPr marL="2514600" indent="-228600" defTabSz="403225" eaLnBrk="0" fontAlgn="base" hangingPunct="0">
              <a:spcBef>
                <a:spcPct val="0"/>
              </a:spcBef>
              <a:spcAft>
                <a:spcPct val="0"/>
              </a:spcAft>
              <a:defRPr sz="2400">
                <a:solidFill>
                  <a:schemeClr val="tx1"/>
                </a:solidFill>
                <a:latin typeface="Times New Roman" pitchFamily="18" charset="0"/>
              </a:defRPr>
            </a:lvl6pPr>
            <a:lvl7pPr marL="2971800" indent="-228600" defTabSz="403225" eaLnBrk="0" fontAlgn="base" hangingPunct="0">
              <a:spcBef>
                <a:spcPct val="0"/>
              </a:spcBef>
              <a:spcAft>
                <a:spcPct val="0"/>
              </a:spcAft>
              <a:defRPr sz="2400">
                <a:solidFill>
                  <a:schemeClr val="tx1"/>
                </a:solidFill>
                <a:latin typeface="Times New Roman" pitchFamily="18" charset="0"/>
              </a:defRPr>
            </a:lvl7pPr>
            <a:lvl8pPr marL="3429000" indent="-228600" defTabSz="403225" eaLnBrk="0" fontAlgn="base" hangingPunct="0">
              <a:spcBef>
                <a:spcPct val="0"/>
              </a:spcBef>
              <a:spcAft>
                <a:spcPct val="0"/>
              </a:spcAft>
              <a:defRPr sz="2400">
                <a:solidFill>
                  <a:schemeClr val="tx1"/>
                </a:solidFill>
                <a:latin typeface="Times New Roman" pitchFamily="18" charset="0"/>
              </a:defRPr>
            </a:lvl8pPr>
            <a:lvl9pPr marL="3886200" indent="-228600" defTabSz="403225"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46000"/>
              <a:buFont typeface="Monotype Sorts" pitchFamily="2" charset="2"/>
              <a:buChar char="n"/>
            </a:pPr>
            <a:endParaRPr lang="pt-BR" sz="2100" dirty="0"/>
          </a:p>
        </p:txBody>
      </p:sp>
      <p:sp>
        <p:nvSpPr>
          <p:cNvPr id="10" name="Título 9"/>
          <p:cNvSpPr>
            <a:spLocks noGrp="1"/>
          </p:cNvSpPr>
          <p:nvPr>
            <p:ph type="title"/>
          </p:nvPr>
        </p:nvSpPr>
        <p:spPr/>
        <p:txBody>
          <a:bodyPr>
            <a:normAutofit fontScale="90000"/>
          </a:bodyPr>
          <a:lstStyle/>
          <a:p>
            <a:r>
              <a:rPr lang="pt-BR"/>
              <a:t>Propriedade Intelectual</a:t>
            </a:r>
            <a:br>
              <a:rPr lang="pt-BR"/>
            </a:br>
            <a:endParaRPr lang="pt-BR" dirty="0"/>
          </a:p>
        </p:txBody>
      </p:sp>
      <p:sp>
        <p:nvSpPr>
          <p:cNvPr id="13" name="Espaço Reservado para Conteúdo 12"/>
          <p:cNvSpPr>
            <a:spLocks noGrp="1"/>
          </p:cNvSpPr>
          <p:nvPr>
            <p:ph idx="1"/>
          </p:nvPr>
        </p:nvSpPr>
        <p:spPr/>
        <p:txBody>
          <a:bodyPr>
            <a:normAutofit/>
          </a:bodyPr>
          <a:lstStyle/>
          <a:p>
            <a:endParaRPr lang="pt-BR" dirty="0"/>
          </a:p>
          <a:p>
            <a:r>
              <a:rPr lang="pt-BR" dirty="0"/>
              <a:t>Sistema criado para garantir a propriedade ou exclusividade resultante da atividade intelectual nos campos industrial, científico, literário e artístico. </a:t>
            </a:r>
          </a:p>
          <a:p>
            <a:endParaRPr lang="pt-BR" dirty="0"/>
          </a:p>
          <a:p>
            <a:r>
              <a:rPr lang="pt-BR" dirty="0" smtClean="0"/>
              <a:t>Reconhece a inteligência e a criatividade humana.</a:t>
            </a:r>
          </a:p>
          <a:p>
            <a:endParaRPr lang="pt-BR" dirty="0"/>
          </a:p>
          <a:p>
            <a:endParaRPr lang="pt-BR" dirty="0"/>
          </a:p>
        </p:txBody>
      </p:sp>
    </p:spTree>
    <p:extLst>
      <p:ext uri="{BB962C8B-B14F-4D97-AF65-F5344CB8AC3E}">
        <p14:creationId xmlns:p14="http://schemas.microsoft.com/office/powerpoint/2010/main" val="283465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4104">
                                            <p:txEl>
                                              <p:pRg st="0" end="0"/>
                                            </p:txEl>
                                          </p:spTgt>
                                        </p:tgtEl>
                                        <p:attrNameLst>
                                          <p:attrName>style.visibility</p:attrName>
                                        </p:attrNameLst>
                                      </p:cBhvr>
                                      <p:to>
                                        <p:strVal val="visible"/>
                                      </p:to>
                                    </p:set>
                                    <p:animEffect transition="in" filter="dissolve">
                                      <p:cBhvr>
                                        <p:cTn id="7" dur="500"/>
                                        <p:tgtEl>
                                          <p:spTgt spid="410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4105"/>
                                        </p:tgtEl>
                                        <p:attrNameLst>
                                          <p:attrName>style.visibility</p:attrName>
                                        </p:attrNameLst>
                                      </p:cBhvr>
                                      <p:to>
                                        <p:strVal val="visible"/>
                                      </p:to>
                                    </p:set>
                                    <p:animEffect transition="in" filter="wipe(left)">
                                      <p:cBhvr>
                                        <p:cTn id="11"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build="p" autoUpdateAnimBg="0" advAuto="0"/>
      <p:bldP spid="410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63688" y="-27384"/>
            <a:ext cx="7272808" cy="864096"/>
          </a:xfrm>
        </p:spPr>
        <p:txBody>
          <a:bodyPr>
            <a:normAutofit fontScale="90000"/>
          </a:bodyPr>
          <a:lstStyle/>
          <a:p>
            <a:r>
              <a:rPr lang="pt-BR" dirty="0"/>
              <a:t/>
            </a:r>
            <a:br>
              <a:rPr lang="pt-BR" dirty="0"/>
            </a:br>
            <a:r>
              <a:rPr lang="pt-BR" dirty="0" smtClean="0"/>
              <a:t>Desenho Industrial</a:t>
            </a:r>
            <a:endParaRPr lang="pt-BR" dirty="0"/>
          </a:p>
        </p:txBody>
      </p:sp>
      <p:sp>
        <p:nvSpPr>
          <p:cNvPr id="5" name="Espaço Reservado para Conteúdo 4"/>
          <p:cNvSpPr>
            <a:spLocks noGrp="1"/>
          </p:cNvSpPr>
          <p:nvPr>
            <p:ph idx="1"/>
          </p:nvPr>
        </p:nvSpPr>
        <p:spPr/>
        <p:txBody>
          <a:bodyPr>
            <a:normAutofit fontScale="77500" lnSpcReduction="20000"/>
          </a:bodyPr>
          <a:lstStyle/>
          <a:p>
            <a:pPr algn="just"/>
            <a:r>
              <a:rPr lang="pt-BR" dirty="0"/>
              <a:t>O registro de Desenho Industrial protege os aspectos ornamentais de um </a:t>
            </a:r>
            <a:r>
              <a:rPr lang="pt-BR" dirty="0" smtClean="0"/>
              <a:t>objeto (aparência).</a:t>
            </a:r>
          </a:p>
          <a:p>
            <a:pPr algn="just"/>
            <a:endParaRPr lang="pt-BR" dirty="0"/>
          </a:p>
          <a:p>
            <a:pPr algn="just"/>
            <a:r>
              <a:rPr lang="pt-BR" dirty="0" smtClean="0"/>
              <a:t>Abrange tanto </a:t>
            </a:r>
            <a:r>
              <a:rPr lang="pt-BR" dirty="0"/>
              <a:t>a sua forma tridimensional quanto os aspectos bidimensionais, como estampas e padrões </a:t>
            </a:r>
            <a:r>
              <a:rPr lang="pt-BR" dirty="0" smtClean="0"/>
              <a:t>aplicados.</a:t>
            </a:r>
          </a:p>
          <a:p>
            <a:pPr algn="just"/>
            <a:endParaRPr lang="pt-BR" dirty="0" smtClean="0"/>
          </a:p>
          <a:p>
            <a:pPr algn="just"/>
            <a:r>
              <a:rPr lang="pt-BR" dirty="0"/>
              <a:t>Você pode pedir esse registro se tiver criado, por exemplo, a nova forma plástica de um relógio, brinquedo, veículo, embalagem ou até o padrão de linhas e cores de uma estampa de tecido</a:t>
            </a:r>
            <a:r>
              <a:rPr lang="pt-BR" dirty="0" smtClean="0"/>
              <a:t>.</a:t>
            </a:r>
          </a:p>
          <a:p>
            <a:pPr algn="just"/>
            <a:endParaRPr lang="pt-BR" dirty="0"/>
          </a:p>
          <a:p>
            <a:pPr algn="just"/>
            <a:r>
              <a:rPr lang="pt-BR" dirty="0"/>
              <a:t>A legislação brasileira prevê a proteção de até 20 objetos por </a:t>
            </a:r>
            <a:r>
              <a:rPr lang="pt-BR" dirty="0" smtClean="0"/>
              <a:t>pedido, </a:t>
            </a:r>
            <a:r>
              <a:rPr lang="pt-BR" dirty="0"/>
              <a:t>desde que sejam variações do mesmo </a:t>
            </a:r>
            <a:r>
              <a:rPr lang="pt-BR" dirty="0" smtClean="0"/>
              <a:t>objeto.</a:t>
            </a:r>
            <a:r>
              <a:rPr lang="pt-BR" dirty="0"/>
              <a:t> </a:t>
            </a:r>
            <a:endParaRPr lang="pt-BR" dirty="0" smtClean="0"/>
          </a:p>
          <a:p>
            <a:pPr algn="just"/>
            <a:endParaRPr lang="pt-BR" dirty="0"/>
          </a:p>
          <a:p>
            <a:pPr algn="just"/>
            <a:r>
              <a:rPr lang="pt-BR" dirty="0" smtClean="0"/>
              <a:t>Proteção </a:t>
            </a:r>
            <a:r>
              <a:rPr lang="pt-BR" dirty="0"/>
              <a:t>à forma por 10 </a:t>
            </a:r>
            <a:r>
              <a:rPr lang="pt-BR" dirty="0" smtClean="0"/>
              <a:t>anos, prorrogáveis por mais 3 períodos </a:t>
            </a:r>
          </a:p>
          <a:p>
            <a:pPr marL="0" indent="0" algn="just">
              <a:buNone/>
            </a:pPr>
            <a:r>
              <a:rPr lang="pt-BR" dirty="0" smtClean="0"/>
              <a:t>de 5 anos.</a:t>
            </a:r>
          </a:p>
          <a:p>
            <a:pPr algn="just"/>
            <a:endParaRPr lang="pt-BR" dirty="0"/>
          </a:p>
        </p:txBody>
      </p:sp>
    </p:spTree>
    <p:extLst>
      <p:ext uri="{BB962C8B-B14F-4D97-AF65-F5344CB8AC3E}">
        <p14:creationId xmlns:p14="http://schemas.microsoft.com/office/powerpoint/2010/main" val="1880837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Inventores e Detentores das Patentes</a:t>
            </a:r>
          </a:p>
        </p:txBody>
      </p:sp>
      <p:sp>
        <p:nvSpPr>
          <p:cNvPr id="3" name="Espaço Reservado para Conteúdo 2"/>
          <p:cNvSpPr>
            <a:spLocks noGrp="1"/>
          </p:cNvSpPr>
          <p:nvPr>
            <p:ph idx="1"/>
          </p:nvPr>
        </p:nvSpPr>
        <p:spPr/>
        <p:txBody>
          <a:bodyPr>
            <a:normAutofit/>
          </a:bodyPr>
          <a:lstStyle/>
          <a:p>
            <a:r>
              <a:rPr lang="pt-BR" dirty="0"/>
              <a:t>Depositante usualmente tem o direito legal sobre a patente</a:t>
            </a:r>
          </a:p>
          <a:p>
            <a:pPr lvl="1"/>
            <a:r>
              <a:rPr lang="pt-BR" dirty="0"/>
              <a:t>Um ponto importante é o endereço do depositante. Ex. Firmas multinacionais (matriz versus </a:t>
            </a:r>
            <a:r>
              <a:rPr lang="pt-BR" dirty="0" smtClean="0"/>
              <a:t>filial</a:t>
            </a:r>
            <a:r>
              <a:rPr lang="pt-BR" dirty="0" smtClean="0"/>
              <a:t>).</a:t>
            </a:r>
            <a:r>
              <a:rPr lang="pt-BR" dirty="0" smtClean="0"/>
              <a:t>  </a:t>
            </a:r>
          </a:p>
          <a:p>
            <a:pPr lvl="1"/>
            <a:r>
              <a:rPr lang="pt-BR" dirty="0" smtClean="0"/>
              <a:t>A </a:t>
            </a:r>
            <a:r>
              <a:rPr lang="pt-BR" dirty="0"/>
              <a:t>informação sobre os inventores pode dar a ideia da localização geográfica, extensão do grupo de pesquisa, e </a:t>
            </a:r>
            <a:r>
              <a:rPr lang="pt-BR" dirty="0" smtClean="0"/>
              <a:t>de como </a:t>
            </a:r>
            <a:r>
              <a:rPr lang="pt-BR" dirty="0"/>
              <a:t>o processo de invenção é internacionalizado.</a:t>
            </a:r>
          </a:p>
          <a:p>
            <a:pPr lvl="2"/>
            <a:r>
              <a:rPr lang="pt-BR" dirty="0"/>
              <a:t>Jones (2009),  </a:t>
            </a:r>
            <a:r>
              <a:rPr lang="pt-BR" dirty="0" smtClean="0"/>
              <a:t>constatou que nos </a:t>
            </a:r>
            <a:r>
              <a:rPr lang="pt-BR" dirty="0"/>
              <a:t>EUA tem havido um aumento no tamanho do time de pesquisadores (1,7 em 1957 para 2,2 em 1999), juntamente com o aumento da idade </a:t>
            </a:r>
            <a:r>
              <a:rPr lang="pt-BR" dirty="0" smtClean="0"/>
              <a:t>em que a </a:t>
            </a:r>
            <a:r>
              <a:rPr lang="pt-BR" dirty="0"/>
              <a:t>primeira invenção é </a:t>
            </a:r>
            <a:r>
              <a:rPr lang="pt-BR" dirty="0" smtClean="0"/>
              <a:t>feita.</a:t>
            </a:r>
          </a:p>
          <a:p>
            <a:pPr lvl="2"/>
            <a:r>
              <a:rPr lang="pt-BR" dirty="0" smtClean="0"/>
              <a:t>Inventor </a:t>
            </a:r>
            <a:r>
              <a:rPr lang="pt-BR" dirty="0"/>
              <a:t>único, no entanto, é predominante.</a:t>
            </a:r>
          </a:p>
        </p:txBody>
      </p:sp>
    </p:spTree>
    <p:extLst>
      <p:ext uri="{BB962C8B-B14F-4D97-AF65-F5344CB8AC3E}">
        <p14:creationId xmlns:p14="http://schemas.microsoft.com/office/powerpoint/2010/main" val="1548856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Quem patenteia?</a:t>
            </a:r>
          </a:p>
        </p:txBody>
      </p:sp>
      <p:sp>
        <p:nvSpPr>
          <p:cNvPr id="3" name="Espaço Reservado para Conteúdo 2"/>
          <p:cNvSpPr>
            <a:spLocks noGrp="1"/>
          </p:cNvSpPr>
          <p:nvPr>
            <p:ph idx="1"/>
          </p:nvPr>
        </p:nvSpPr>
        <p:spPr/>
        <p:txBody>
          <a:bodyPr>
            <a:normAutofit/>
          </a:bodyPr>
          <a:lstStyle/>
          <a:p>
            <a:r>
              <a:rPr lang="pt-BR" dirty="0"/>
              <a:t>Empresas patenteiam mais do que </a:t>
            </a:r>
            <a:r>
              <a:rPr lang="pt-BR" dirty="0" smtClean="0"/>
              <a:t>publicam </a:t>
            </a:r>
            <a:endParaRPr lang="pt-BR" dirty="0"/>
          </a:p>
          <a:p>
            <a:r>
              <a:rPr lang="pt-BR" dirty="0"/>
              <a:t>Pesquisadores universitários publicam muito mais que patenteiam ( Meyer, 2000</a:t>
            </a:r>
            <a:r>
              <a:rPr lang="pt-BR" dirty="0" smtClean="0"/>
              <a:t>). </a:t>
            </a:r>
            <a:endParaRPr lang="pt-BR" dirty="0"/>
          </a:p>
          <a:p>
            <a:r>
              <a:rPr lang="pt-BR" dirty="0" smtClean="0"/>
              <a:t>80</a:t>
            </a:r>
            <a:r>
              <a:rPr lang="pt-BR" dirty="0"/>
              <a:t>% das patentes são concedidas às grandes empresas, enquanto </a:t>
            </a:r>
            <a:r>
              <a:rPr lang="pt-BR" dirty="0" smtClean="0"/>
              <a:t>20</a:t>
            </a:r>
            <a:r>
              <a:rPr lang="pt-BR" dirty="0"/>
              <a:t>% são </a:t>
            </a:r>
            <a:r>
              <a:rPr lang="pt-BR" dirty="0" smtClean="0"/>
              <a:t>concedidas </a:t>
            </a:r>
            <a:r>
              <a:rPr lang="pt-BR" dirty="0"/>
              <a:t>a pequenas firmas e a indivíduos </a:t>
            </a:r>
            <a:r>
              <a:rPr lang="pt-BR" dirty="0" smtClean="0"/>
              <a:t>(</a:t>
            </a:r>
            <a:r>
              <a:rPr lang="pt-BR" dirty="0" err="1" smtClean="0"/>
              <a:t>Pavitt</a:t>
            </a:r>
            <a:r>
              <a:rPr lang="pt-BR" dirty="0" smtClean="0"/>
              <a:t>, 1998). </a:t>
            </a:r>
            <a:endParaRPr lang="pt-BR" dirty="0"/>
          </a:p>
          <a:p>
            <a:r>
              <a:rPr lang="pt-BR" dirty="0"/>
              <a:t>Crescente participação das universidades americanas </a:t>
            </a:r>
            <a:r>
              <a:rPr lang="pt-BR" dirty="0" smtClean="0"/>
              <a:t>no depósito de </a:t>
            </a:r>
            <a:r>
              <a:rPr lang="pt-BR" dirty="0"/>
              <a:t>patentes </a:t>
            </a:r>
            <a:r>
              <a:rPr lang="pt-BR" dirty="0" smtClean="0"/>
              <a:t>(</a:t>
            </a:r>
            <a:r>
              <a:rPr lang="pt-BR" dirty="0" err="1" smtClean="0"/>
              <a:t>Stephan</a:t>
            </a:r>
            <a:r>
              <a:rPr lang="pt-BR" dirty="0" smtClean="0"/>
              <a:t>, 2010). </a:t>
            </a:r>
            <a:endParaRPr lang="pt-BR" dirty="0"/>
          </a:p>
          <a:p>
            <a:r>
              <a:rPr lang="pt-BR" dirty="0" smtClean="0"/>
              <a:t>Brasil:  </a:t>
            </a:r>
            <a:r>
              <a:rPr lang="pt-BR" dirty="0"/>
              <a:t>a  estrutura de C&amp;T é dependente do setor público </a:t>
            </a:r>
            <a:r>
              <a:rPr lang="pt-BR" dirty="0" smtClean="0"/>
              <a:t>(maior </a:t>
            </a:r>
            <a:r>
              <a:rPr lang="pt-BR" dirty="0"/>
              <a:t>importância das universidades </a:t>
            </a:r>
            <a:r>
              <a:rPr lang="pt-BR" dirty="0" smtClean="0"/>
              <a:t>no depósito de patentes).</a:t>
            </a:r>
            <a:endParaRPr lang="pt-BR" dirty="0"/>
          </a:p>
          <a:p>
            <a:endParaRPr lang="pt-BR" dirty="0"/>
          </a:p>
          <a:p>
            <a:endParaRPr lang="pt-BR" dirty="0"/>
          </a:p>
        </p:txBody>
      </p:sp>
    </p:spTree>
    <p:extLst>
      <p:ext uri="{BB962C8B-B14F-4D97-AF65-F5344CB8AC3E}">
        <p14:creationId xmlns:p14="http://schemas.microsoft.com/office/powerpoint/2010/main" val="198221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Rectangle 8"/>
          <p:cNvSpPr>
            <a:spLocks noChangeArrowheads="1"/>
          </p:cNvSpPr>
          <p:nvPr/>
        </p:nvSpPr>
        <p:spPr bwMode="auto">
          <a:xfrm>
            <a:off x="1417638" y="898525"/>
            <a:ext cx="7227887"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defTabSz="469900">
              <a:buClr>
                <a:srgbClr val="FFFF00"/>
              </a:buClr>
              <a:buSzPct val="90000"/>
              <a:buFont typeface="Monotype Sorts" pitchFamily="2" charset="2"/>
              <a:buNone/>
            </a:pPr>
            <a:endParaRPr lang="pt-BR" sz="2800" dirty="0"/>
          </a:p>
        </p:txBody>
      </p:sp>
      <p:sp>
        <p:nvSpPr>
          <p:cNvPr id="17417" name="Text Box 9"/>
          <p:cNvSpPr txBox="1">
            <a:spLocks noChangeArrowheads="1"/>
          </p:cNvSpPr>
          <p:nvPr/>
        </p:nvSpPr>
        <p:spPr bwMode="auto">
          <a:xfrm>
            <a:off x="1325563" y="1789113"/>
            <a:ext cx="7453312"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182563" indent="-182563" defTabSz="403225" eaLnBrk="0" hangingPunct="0">
              <a:defRPr sz="2400">
                <a:solidFill>
                  <a:schemeClr val="tx1"/>
                </a:solidFill>
                <a:latin typeface="Times New Roman" pitchFamily="18" charset="0"/>
              </a:defRPr>
            </a:lvl1pPr>
            <a:lvl2pPr marL="715963" indent="-325438" defTabSz="403225" eaLnBrk="0" hangingPunct="0">
              <a:defRPr sz="2400">
                <a:solidFill>
                  <a:schemeClr val="tx1"/>
                </a:solidFill>
                <a:latin typeface="Times New Roman" pitchFamily="18" charset="0"/>
              </a:defRPr>
            </a:lvl2pPr>
            <a:lvl3pPr marL="1143000" indent="-228600" defTabSz="403225" eaLnBrk="0" hangingPunct="0">
              <a:defRPr sz="2400">
                <a:solidFill>
                  <a:schemeClr val="tx1"/>
                </a:solidFill>
                <a:latin typeface="Times New Roman" pitchFamily="18" charset="0"/>
              </a:defRPr>
            </a:lvl3pPr>
            <a:lvl4pPr marL="1600200" indent="-228600" defTabSz="403225" eaLnBrk="0" hangingPunct="0">
              <a:defRPr sz="2400">
                <a:solidFill>
                  <a:schemeClr val="tx1"/>
                </a:solidFill>
                <a:latin typeface="Times New Roman" pitchFamily="18" charset="0"/>
              </a:defRPr>
            </a:lvl4pPr>
            <a:lvl5pPr marL="2057400" indent="-228600" defTabSz="403225" eaLnBrk="0" hangingPunct="0">
              <a:defRPr sz="2400">
                <a:solidFill>
                  <a:schemeClr val="tx1"/>
                </a:solidFill>
                <a:latin typeface="Times New Roman" pitchFamily="18" charset="0"/>
              </a:defRPr>
            </a:lvl5pPr>
            <a:lvl6pPr marL="2514600" indent="-228600" defTabSz="403225" eaLnBrk="0" fontAlgn="base" hangingPunct="0">
              <a:spcBef>
                <a:spcPct val="0"/>
              </a:spcBef>
              <a:spcAft>
                <a:spcPct val="0"/>
              </a:spcAft>
              <a:defRPr sz="2400">
                <a:solidFill>
                  <a:schemeClr val="tx1"/>
                </a:solidFill>
                <a:latin typeface="Times New Roman" pitchFamily="18" charset="0"/>
              </a:defRPr>
            </a:lvl6pPr>
            <a:lvl7pPr marL="2971800" indent="-228600" defTabSz="403225" eaLnBrk="0" fontAlgn="base" hangingPunct="0">
              <a:spcBef>
                <a:spcPct val="0"/>
              </a:spcBef>
              <a:spcAft>
                <a:spcPct val="0"/>
              </a:spcAft>
              <a:defRPr sz="2400">
                <a:solidFill>
                  <a:schemeClr val="tx1"/>
                </a:solidFill>
                <a:latin typeface="Times New Roman" pitchFamily="18" charset="0"/>
              </a:defRPr>
            </a:lvl7pPr>
            <a:lvl8pPr marL="3429000" indent="-228600" defTabSz="403225" eaLnBrk="0" fontAlgn="base" hangingPunct="0">
              <a:spcBef>
                <a:spcPct val="0"/>
              </a:spcBef>
              <a:spcAft>
                <a:spcPct val="0"/>
              </a:spcAft>
              <a:defRPr sz="2400">
                <a:solidFill>
                  <a:schemeClr val="tx1"/>
                </a:solidFill>
                <a:latin typeface="Times New Roman" pitchFamily="18" charset="0"/>
              </a:defRPr>
            </a:lvl8pPr>
            <a:lvl9pPr marL="3886200" indent="-228600" defTabSz="403225"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46000"/>
              <a:buFont typeface="Monotype Sorts" pitchFamily="2" charset="2"/>
              <a:buChar char="n"/>
            </a:pPr>
            <a:endParaRPr lang="pt-BR" sz="2100" dirty="0"/>
          </a:p>
        </p:txBody>
      </p:sp>
      <p:sp>
        <p:nvSpPr>
          <p:cNvPr id="17418" name="Line 10"/>
          <p:cNvSpPr>
            <a:spLocks noChangeShapeType="1"/>
          </p:cNvSpPr>
          <p:nvPr/>
        </p:nvSpPr>
        <p:spPr bwMode="auto">
          <a:xfrm>
            <a:off x="5767388" y="4730750"/>
            <a:ext cx="0" cy="0"/>
          </a:xfrm>
          <a:prstGeom prst="line">
            <a:avLst/>
          </a:prstGeom>
          <a:noFill/>
          <a:ln w="1893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7419" name="Line 11"/>
          <p:cNvSpPr>
            <a:spLocks noChangeShapeType="1"/>
          </p:cNvSpPr>
          <p:nvPr/>
        </p:nvSpPr>
        <p:spPr bwMode="auto">
          <a:xfrm>
            <a:off x="7258050" y="4076700"/>
            <a:ext cx="0" cy="0"/>
          </a:xfrm>
          <a:prstGeom prst="line">
            <a:avLst/>
          </a:prstGeom>
          <a:noFill/>
          <a:ln w="1893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6" name="Título 5"/>
          <p:cNvSpPr>
            <a:spLocks noGrp="1"/>
          </p:cNvSpPr>
          <p:nvPr>
            <p:ph type="title"/>
          </p:nvPr>
        </p:nvSpPr>
        <p:spPr/>
        <p:txBody>
          <a:bodyPr>
            <a:normAutofit fontScale="90000"/>
          </a:bodyPr>
          <a:lstStyle/>
          <a:p>
            <a:r>
              <a:rPr lang="pt-BR" dirty="0"/>
              <a:t>Patentes  </a:t>
            </a:r>
            <a:r>
              <a:rPr lang="pt-BR" dirty="0" err="1"/>
              <a:t>X</a:t>
            </a:r>
            <a:r>
              <a:rPr lang="pt-BR" dirty="0"/>
              <a:t>  Segredo Industrial</a:t>
            </a:r>
            <a:br>
              <a:rPr lang="pt-BR" dirty="0"/>
            </a:br>
            <a:endParaRPr lang="pt-BR" dirty="0"/>
          </a:p>
        </p:txBody>
      </p:sp>
      <p:sp>
        <p:nvSpPr>
          <p:cNvPr id="7" name="Espaço Reservado para Conteúdo 6"/>
          <p:cNvSpPr>
            <a:spLocks noGrp="1"/>
          </p:cNvSpPr>
          <p:nvPr>
            <p:ph idx="1"/>
          </p:nvPr>
        </p:nvSpPr>
        <p:spPr/>
        <p:txBody>
          <a:bodyPr/>
          <a:lstStyle/>
          <a:p>
            <a:r>
              <a:rPr lang="pt-BR" dirty="0"/>
              <a:t>Patentes:</a:t>
            </a:r>
          </a:p>
          <a:p>
            <a:pPr lvl="1"/>
            <a:r>
              <a:rPr lang="pt-BR" dirty="0"/>
              <a:t>Exclusividade de Exploração;</a:t>
            </a:r>
          </a:p>
          <a:p>
            <a:pPr lvl="1"/>
            <a:r>
              <a:rPr lang="pt-BR" dirty="0"/>
              <a:t>Suporte para Ações Judiciais;</a:t>
            </a:r>
          </a:p>
          <a:p>
            <a:pPr lvl="1"/>
            <a:r>
              <a:rPr lang="pt-BR" dirty="0" smtClean="0"/>
              <a:t>Licenciamento / </a:t>
            </a:r>
            <a:r>
              <a:rPr lang="pt-BR" dirty="0" smtClean="0"/>
              <a:t>Cessão / Venda.</a:t>
            </a:r>
            <a:r>
              <a:rPr lang="pt-BR" dirty="0"/>
              <a:t/>
            </a:r>
            <a:br>
              <a:rPr lang="pt-BR" dirty="0"/>
            </a:br>
            <a:r>
              <a:rPr lang="pt-BR" dirty="0"/>
              <a:t/>
            </a:r>
            <a:br>
              <a:rPr lang="pt-BR" dirty="0"/>
            </a:br>
            <a:endParaRPr lang="pt-BR" dirty="0"/>
          </a:p>
          <a:p>
            <a:r>
              <a:rPr lang="pt-BR" dirty="0"/>
              <a:t>Segredo Industrial:</a:t>
            </a:r>
          </a:p>
          <a:p>
            <a:pPr lvl="1"/>
            <a:r>
              <a:rPr lang="pt-BR" dirty="0" smtClean="0"/>
              <a:t>Vantagens restritas ao t</a:t>
            </a:r>
            <a:r>
              <a:rPr lang="pt-BR" dirty="0" smtClean="0"/>
              <a:t>empo </a:t>
            </a:r>
            <a:r>
              <a:rPr lang="pt-BR" dirty="0"/>
              <a:t>de permanência em sigilo;</a:t>
            </a:r>
          </a:p>
          <a:p>
            <a:pPr lvl="1"/>
            <a:r>
              <a:rPr lang="pt-BR" dirty="0"/>
              <a:t>Risco de terceiros chegarem à </a:t>
            </a:r>
            <a:r>
              <a:rPr lang="pt-BR" dirty="0" smtClean="0"/>
              <a:t>ideia</a:t>
            </a:r>
            <a:r>
              <a:rPr lang="pt-BR" dirty="0"/>
              <a:t>;</a:t>
            </a:r>
          </a:p>
          <a:p>
            <a:pPr lvl="1"/>
            <a:r>
              <a:rPr lang="pt-BR" dirty="0"/>
              <a:t>Pessoas envolvidas e contratos de trabalho.</a:t>
            </a:r>
            <a:br>
              <a:rPr lang="pt-BR" dirty="0"/>
            </a:br>
            <a:r>
              <a:rPr lang="pt-BR" dirty="0"/>
              <a:t>			</a:t>
            </a:r>
          </a:p>
          <a:p>
            <a:endParaRPr lang="pt-BR" dirty="0"/>
          </a:p>
        </p:txBody>
      </p:sp>
      <p:sp>
        <p:nvSpPr>
          <p:cNvPr id="31" name="CaixaDeTexto 30"/>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1206285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7416">
                                            <p:txEl>
                                              <p:pRg st="0" end="0"/>
                                            </p:txEl>
                                          </p:spTgt>
                                        </p:tgtEl>
                                        <p:attrNameLst>
                                          <p:attrName>style.visibility</p:attrName>
                                        </p:attrNameLst>
                                      </p:cBhvr>
                                      <p:to>
                                        <p:strVal val="visible"/>
                                      </p:to>
                                    </p:set>
                                    <p:animEffect transition="in" filter="dissolve">
                                      <p:cBhvr>
                                        <p:cTn id="7" dur="500"/>
                                        <p:tgtEl>
                                          <p:spTgt spid="17416">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17417"/>
                                        </p:tgtEl>
                                        <p:attrNameLst>
                                          <p:attrName>style.visibility</p:attrName>
                                        </p:attrNameLst>
                                      </p:cBhvr>
                                      <p:to>
                                        <p:strVal val="visible"/>
                                      </p:to>
                                    </p:set>
                                    <p:animEffect transition="in" filter="wipe(left)">
                                      <p:cBhvr>
                                        <p:cTn id="11" dur="500"/>
                                        <p:tgtEl>
                                          <p:spTgt spid="17417"/>
                                        </p:tgtEl>
                                      </p:cBhvr>
                                    </p:animEffect>
                                  </p:childTnLst>
                                </p:cTn>
                              </p:par>
                            </p:childTnLst>
                          </p:cTn>
                        </p:par>
                        <p:par>
                          <p:cTn id="12" fill="hold" nodeType="afterGroup">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17418"/>
                                        </p:tgtEl>
                                        <p:attrNameLst>
                                          <p:attrName>style.visibility</p:attrName>
                                        </p:attrNameLst>
                                      </p:cBhvr>
                                      <p:to>
                                        <p:strVal val="visible"/>
                                      </p:to>
                                    </p:set>
                                    <p:anim calcmode="lin" valueType="num">
                                      <p:cBhvr additive="base">
                                        <p:cTn id="15" dur="500" fill="hold"/>
                                        <p:tgtEl>
                                          <p:spTgt spid="17418"/>
                                        </p:tgtEl>
                                        <p:attrNameLst>
                                          <p:attrName>ppt_x</p:attrName>
                                        </p:attrNameLst>
                                      </p:cBhvr>
                                      <p:tavLst>
                                        <p:tav tm="0">
                                          <p:val>
                                            <p:strVal val="0-#ppt_w/2"/>
                                          </p:val>
                                        </p:tav>
                                        <p:tav tm="100000">
                                          <p:val>
                                            <p:strVal val="#ppt_x"/>
                                          </p:val>
                                        </p:tav>
                                      </p:tavLst>
                                    </p:anim>
                                    <p:anim calcmode="lin" valueType="num">
                                      <p:cBhvr additive="base">
                                        <p:cTn id="16" dur="500" fill="hold"/>
                                        <p:tgtEl>
                                          <p:spTgt spid="17418"/>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7419"/>
                                        </p:tgtEl>
                                        <p:attrNameLst>
                                          <p:attrName>style.visibility</p:attrName>
                                        </p:attrNameLst>
                                      </p:cBhvr>
                                      <p:to>
                                        <p:strVal val="visible"/>
                                      </p:to>
                                    </p:set>
                                    <p:anim calcmode="lin" valueType="num">
                                      <p:cBhvr additive="base">
                                        <p:cTn id="20" dur="500" fill="hold"/>
                                        <p:tgtEl>
                                          <p:spTgt spid="17419"/>
                                        </p:tgtEl>
                                        <p:attrNameLst>
                                          <p:attrName>ppt_x</p:attrName>
                                        </p:attrNameLst>
                                      </p:cBhvr>
                                      <p:tavLst>
                                        <p:tav tm="0">
                                          <p:val>
                                            <p:strVal val="0-#ppt_w/2"/>
                                          </p:val>
                                        </p:tav>
                                        <p:tav tm="100000">
                                          <p:val>
                                            <p:strVal val="#ppt_x"/>
                                          </p:val>
                                        </p:tav>
                                      </p:tavLst>
                                    </p:anim>
                                    <p:anim calcmode="lin" valueType="num">
                                      <p:cBhvr additive="base">
                                        <p:cTn id="21"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build="p" autoUpdateAnimBg="0" advAuto="0"/>
      <p:bldP spid="17417" grpId="0" autoUpdateAnimBg="0"/>
      <p:bldP spid="17418" grpId="0" animBg="1"/>
      <p:bldP spid="174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Rectangle 8"/>
          <p:cNvSpPr>
            <a:spLocks noChangeArrowheads="1"/>
          </p:cNvSpPr>
          <p:nvPr/>
        </p:nvSpPr>
        <p:spPr bwMode="auto">
          <a:xfrm>
            <a:off x="1417638" y="898525"/>
            <a:ext cx="7227887"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algn="ctr" defTabSz="469900">
              <a:buClr>
                <a:srgbClr val="FFFF00"/>
              </a:buClr>
              <a:buSzPct val="90000"/>
              <a:buFont typeface="Monotype Sorts" pitchFamily="2" charset="2"/>
              <a:buNone/>
            </a:pPr>
            <a:endParaRPr lang="pt-BR" sz="2800" dirty="0"/>
          </a:p>
        </p:txBody>
      </p:sp>
      <p:sp>
        <p:nvSpPr>
          <p:cNvPr id="19465" name="Text Box 9"/>
          <p:cNvSpPr txBox="1">
            <a:spLocks noChangeArrowheads="1"/>
          </p:cNvSpPr>
          <p:nvPr/>
        </p:nvSpPr>
        <p:spPr bwMode="auto">
          <a:xfrm>
            <a:off x="1354138" y="1811338"/>
            <a:ext cx="7424737" cy="4686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182563" indent="-182563" defTabSz="403225" eaLnBrk="0" hangingPunct="0">
              <a:defRPr sz="2400">
                <a:solidFill>
                  <a:schemeClr val="tx1"/>
                </a:solidFill>
                <a:latin typeface="Times New Roman" pitchFamily="18" charset="0"/>
              </a:defRPr>
            </a:lvl1pPr>
            <a:lvl2pPr marL="742950" indent="-285750" defTabSz="403225" eaLnBrk="0" hangingPunct="0">
              <a:defRPr sz="2400">
                <a:solidFill>
                  <a:schemeClr val="tx1"/>
                </a:solidFill>
                <a:latin typeface="Times New Roman" pitchFamily="18" charset="0"/>
              </a:defRPr>
            </a:lvl2pPr>
            <a:lvl3pPr marL="1143000" indent="-228600" defTabSz="403225" eaLnBrk="0" hangingPunct="0">
              <a:defRPr sz="2400">
                <a:solidFill>
                  <a:schemeClr val="tx1"/>
                </a:solidFill>
                <a:latin typeface="Times New Roman" pitchFamily="18" charset="0"/>
              </a:defRPr>
            </a:lvl3pPr>
            <a:lvl4pPr marL="1600200" indent="-228600" defTabSz="403225" eaLnBrk="0" hangingPunct="0">
              <a:defRPr sz="2400">
                <a:solidFill>
                  <a:schemeClr val="tx1"/>
                </a:solidFill>
                <a:latin typeface="Times New Roman" pitchFamily="18" charset="0"/>
              </a:defRPr>
            </a:lvl4pPr>
            <a:lvl5pPr marL="2057400" indent="-228600" defTabSz="403225" eaLnBrk="0" hangingPunct="0">
              <a:defRPr sz="2400">
                <a:solidFill>
                  <a:schemeClr val="tx1"/>
                </a:solidFill>
                <a:latin typeface="Times New Roman" pitchFamily="18" charset="0"/>
              </a:defRPr>
            </a:lvl5pPr>
            <a:lvl6pPr marL="2514600" indent="-228600" defTabSz="403225" eaLnBrk="0" fontAlgn="base" hangingPunct="0">
              <a:spcBef>
                <a:spcPct val="0"/>
              </a:spcBef>
              <a:spcAft>
                <a:spcPct val="0"/>
              </a:spcAft>
              <a:defRPr sz="2400">
                <a:solidFill>
                  <a:schemeClr val="tx1"/>
                </a:solidFill>
                <a:latin typeface="Times New Roman" pitchFamily="18" charset="0"/>
              </a:defRPr>
            </a:lvl6pPr>
            <a:lvl7pPr marL="2971800" indent="-228600" defTabSz="403225" eaLnBrk="0" fontAlgn="base" hangingPunct="0">
              <a:spcBef>
                <a:spcPct val="0"/>
              </a:spcBef>
              <a:spcAft>
                <a:spcPct val="0"/>
              </a:spcAft>
              <a:defRPr sz="2400">
                <a:solidFill>
                  <a:schemeClr val="tx1"/>
                </a:solidFill>
                <a:latin typeface="Times New Roman" pitchFamily="18" charset="0"/>
              </a:defRPr>
            </a:lvl7pPr>
            <a:lvl8pPr marL="3429000" indent="-228600" defTabSz="403225" eaLnBrk="0" fontAlgn="base" hangingPunct="0">
              <a:spcBef>
                <a:spcPct val="0"/>
              </a:spcBef>
              <a:spcAft>
                <a:spcPct val="0"/>
              </a:spcAft>
              <a:defRPr sz="2400">
                <a:solidFill>
                  <a:schemeClr val="tx1"/>
                </a:solidFill>
                <a:latin typeface="Times New Roman" pitchFamily="18" charset="0"/>
              </a:defRPr>
            </a:lvl8pPr>
            <a:lvl9pPr marL="3886200" indent="-228600" defTabSz="403225"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46000"/>
              <a:buFont typeface="Monotype Sorts" pitchFamily="2" charset="2"/>
              <a:buChar char="n"/>
            </a:pPr>
            <a:r>
              <a:rPr lang="pt-BR" sz="2600" b="1" dirty="0" err="1">
                <a:solidFill>
                  <a:srgbClr val="FFFFFF"/>
                </a:solidFill>
                <a:latin typeface="Perpetua" pitchFamily="18" charset="0"/>
              </a:rPr>
              <a:t>usca</a:t>
            </a:r>
            <a:r>
              <a:rPr lang="pt-BR" sz="2600" b="1" dirty="0">
                <a:solidFill>
                  <a:srgbClr val="FFFFFF"/>
                </a:solidFill>
                <a:latin typeface="Perpetua" pitchFamily="18" charset="0"/>
              </a:rPr>
              <a:t> proteção para uma mesma invenção.</a:t>
            </a:r>
            <a:endParaRPr lang="pt-BR" sz="2100" dirty="0"/>
          </a:p>
        </p:txBody>
      </p:sp>
      <p:sp>
        <p:nvSpPr>
          <p:cNvPr id="6" name="Título 5"/>
          <p:cNvSpPr>
            <a:spLocks noGrp="1"/>
          </p:cNvSpPr>
          <p:nvPr>
            <p:ph type="title"/>
          </p:nvPr>
        </p:nvSpPr>
        <p:spPr/>
        <p:txBody>
          <a:bodyPr>
            <a:normAutofit fontScale="90000"/>
          </a:bodyPr>
          <a:lstStyle/>
          <a:p>
            <a:r>
              <a:rPr lang="pt-BR" dirty="0"/>
              <a:t>Informações Extraídas de Patentes</a:t>
            </a:r>
            <a:br>
              <a:rPr lang="pt-BR" dirty="0"/>
            </a:br>
            <a:endParaRPr lang="pt-BR" dirty="0"/>
          </a:p>
        </p:txBody>
      </p:sp>
      <p:sp>
        <p:nvSpPr>
          <p:cNvPr id="9" name="Espaço Reservado para Conteúdo 8"/>
          <p:cNvSpPr>
            <a:spLocks noGrp="1"/>
          </p:cNvSpPr>
          <p:nvPr>
            <p:ph idx="1"/>
          </p:nvPr>
        </p:nvSpPr>
        <p:spPr/>
        <p:txBody>
          <a:bodyPr/>
          <a:lstStyle/>
          <a:p>
            <a:r>
              <a:rPr lang="pt-BR" dirty="0"/>
              <a:t>Levantamento de capacitação tecnológica com identificação de técnicas específicas;</a:t>
            </a:r>
            <a:br>
              <a:rPr lang="pt-BR" dirty="0"/>
            </a:br>
            <a:endParaRPr lang="pt-BR" dirty="0"/>
          </a:p>
          <a:p>
            <a:r>
              <a:rPr lang="pt-BR" dirty="0"/>
              <a:t>Levantamento das tecnologias em nível mundial por empresa, inventor, assunto;</a:t>
            </a:r>
            <a:br>
              <a:rPr lang="pt-BR" dirty="0"/>
            </a:br>
            <a:endParaRPr lang="pt-BR" dirty="0"/>
          </a:p>
          <a:p>
            <a:r>
              <a:rPr lang="pt-BR" dirty="0"/>
              <a:t>Mapeamento de citações em patentes, o que permite o rastreamento de tecnologias;</a:t>
            </a:r>
            <a:br>
              <a:rPr lang="pt-BR" dirty="0"/>
            </a:br>
            <a:endParaRPr lang="pt-BR" dirty="0"/>
          </a:p>
          <a:p>
            <a:r>
              <a:rPr lang="pt-BR" dirty="0"/>
              <a:t>Análise de famílias de patentes: Verifica os países onde ocorreram depósitos das tecnologias</a:t>
            </a:r>
          </a:p>
        </p:txBody>
      </p:sp>
      <p:sp>
        <p:nvSpPr>
          <p:cNvPr id="23" name="CaixaDeTexto 22"/>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442911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dissolve">
                                      <p:cBhvr>
                                        <p:cTn id="7" dur="500"/>
                                        <p:tgtEl>
                                          <p:spTgt spid="1946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465"/>
                                        </p:tgtEl>
                                        <p:attrNameLst>
                                          <p:attrName>style.visibility</p:attrName>
                                        </p:attrNameLst>
                                      </p:cBhvr>
                                      <p:to>
                                        <p:strVal val="visible"/>
                                      </p:to>
                                    </p:set>
                                    <p:animEffect transition="in" filter="wipe(left)">
                                      <p:cBhvr>
                                        <p:cTn id="11" dur="500"/>
                                        <p:tgtEl>
                                          <p:spTgt spid="19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uild="p" autoUpdateAnimBg="0" advAuto="0"/>
      <p:bldP spid="1946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ChangeArrowheads="1"/>
          </p:cNvSpPr>
          <p:nvPr/>
        </p:nvSpPr>
        <p:spPr bwMode="auto">
          <a:xfrm>
            <a:off x="1417638" y="409575"/>
            <a:ext cx="7227887" cy="1033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lstStyle/>
          <a:p>
            <a:pPr algn="ctr" defTabSz="469900">
              <a:buClr>
                <a:srgbClr val="FFFF00"/>
              </a:buClr>
              <a:buSzPct val="90000"/>
              <a:buFont typeface="Monotype Sorts" pitchFamily="2" charset="2"/>
              <a:buNone/>
            </a:pPr>
            <a:endParaRPr lang="pt-BR" sz="2800" dirty="0"/>
          </a:p>
        </p:txBody>
      </p:sp>
      <p:sp>
        <p:nvSpPr>
          <p:cNvPr id="20489" name="Text Box 9"/>
          <p:cNvSpPr txBox="1">
            <a:spLocks noChangeArrowheads="1"/>
          </p:cNvSpPr>
          <p:nvPr/>
        </p:nvSpPr>
        <p:spPr bwMode="auto">
          <a:xfrm>
            <a:off x="1316038" y="1804988"/>
            <a:ext cx="7186612" cy="471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182563" indent="-182563" defTabSz="403225" eaLnBrk="0" hangingPunct="0">
              <a:defRPr sz="2400">
                <a:solidFill>
                  <a:schemeClr val="tx1"/>
                </a:solidFill>
                <a:latin typeface="Times New Roman" pitchFamily="18" charset="0"/>
              </a:defRPr>
            </a:lvl1pPr>
            <a:lvl2pPr marL="742950" indent="-285750" defTabSz="403225" eaLnBrk="0" hangingPunct="0">
              <a:defRPr sz="2400">
                <a:solidFill>
                  <a:schemeClr val="tx1"/>
                </a:solidFill>
                <a:latin typeface="Times New Roman" pitchFamily="18" charset="0"/>
              </a:defRPr>
            </a:lvl2pPr>
            <a:lvl3pPr marL="1143000" indent="-228600" defTabSz="403225" eaLnBrk="0" hangingPunct="0">
              <a:defRPr sz="2400">
                <a:solidFill>
                  <a:schemeClr val="tx1"/>
                </a:solidFill>
                <a:latin typeface="Times New Roman" pitchFamily="18" charset="0"/>
              </a:defRPr>
            </a:lvl3pPr>
            <a:lvl4pPr marL="1600200" indent="-228600" defTabSz="403225" eaLnBrk="0" hangingPunct="0">
              <a:defRPr sz="2400">
                <a:solidFill>
                  <a:schemeClr val="tx1"/>
                </a:solidFill>
                <a:latin typeface="Times New Roman" pitchFamily="18" charset="0"/>
              </a:defRPr>
            </a:lvl4pPr>
            <a:lvl5pPr marL="2057400" indent="-228600" defTabSz="403225" eaLnBrk="0" hangingPunct="0">
              <a:defRPr sz="2400">
                <a:solidFill>
                  <a:schemeClr val="tx1"/>
                </a:solidFill>
                <a:latin typeface="Times New Roman" pitchFamily="18" charset="0"/>
              </a:defRPr>
            </a:lvl5pPr>
            <a:lvl6pPr marL="2514600" indent="-228600" defTabSz="403225" eaLnBrk="0" fontAlgn="base" hangingPunct="0">
              <a:spcBef>
                <a:spcPct val="0"/>
              </a:spcBef>
              <a:spcAft>
                <a:spcPct val="0"/>
              </a:spcAft>
              <a:defRPr sz="2400">
                <a:solidFill>
                  <a:schemeClr val="tx1"/>
                </a:solidFill>
                <a:latin typeface="Times New Roman" pitchFamily="18" charset="0"/>
              </a:defRPr>
            </a:lvl6pPr>
            <a:lvl7pPr marL="2971800" indent="-228600" defTabSz="403225" eaLnBrk="0" fontAlgn="base" hangingPunct="0">
              <a:spcBef>
                <a:spcPct val="0"/>
              </a:spcBef>
              <a:spcAft>
                <a:spcPct val="0"/>
              </a:spcAft>
              <a:defRPr sz="2400">
                <a:solidFill>
                  <a:schemeClr val="tx1"/>
                </a:solidFill>
                <a:latin typeface="Times New Roman" pitchFamily="18" charset="0"/>
              </a:defRPr>
            </a:lvl7pPr>
            <a:lvl8pPr marL="3429000" indent="-228600" defTabSz="403225" eaLnBrk="0" fontAlgn="base" hangingPunct="0">
              <a:spcBef>
                <a:spcPct val="0"/>
              </a:spcBef>
              <a:spcAft>
                <a:spcPct val="0"/>
              </a:spcAft>
              <a:defRPr sz="2400">
                <a:solidFill>
                  <a:schemeClr val="tx1"/>
                </a:solidFill>
                <a:latin typeface="Times New Roman" pitchFamily="18" charset="0"/>
              </a:defRPr>
            </a:lvl8pPr>
            <a:lvl9pPr marL="3886200" indent="-228600" defTabSz="403225"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46000"/>
              <a:buFont typeface="Monotype Sorts" pitchFamily="2" charset="2"/>
              <a:buChar char="n"/>
            </a:pPr>
            <a:endParaRPr lang="pt-BR" sz="2800" b="1" dirty="0">
              <a:solidFill>
                <a:srgbClr val="FFFFFF"/>
              </a:solidFill>
              <a:latin typeface="Perpetua" pitchFamily="18" charset="0"/>
            </a:endParaRPr>
          </a:p>
        </p:txBody>
      </p:sp>
      <p:sp>
        <p:nvSpPr>
          <p:cNvPr id="6" name="Título 5"/>
          <p:cNvSpPr>
            <a:spLocks noGrp="1"/>
          </p:cNvSpPr>
          <p:nvPr>
            <p:ph type="title"/>
          </p:nvPr>
        </p:nvSpPr>
        <p:spPr/>
        <p:txBody>
          <a:bodyPr>
            <a:normAutofit fontScale="90000"/>
          </a:bodyPr>
          <a:lstStyle/>
          <a:p>
            <a:r>
              <a:rPr lang="pt-BR"/>
              <a:t>Informação: Aspecto Técnico-Econômico</a:t>
            </a:r>
            <a:br>
              <a:rPr lang="pt-BR"/>
            </a:br>
            <a:endParaRPr lang="pt-BR" dirty="0"/>
          </a:p>
        </p:txBody>
      </p:sp>
      <p:sp>
        <p:nvSpPr>
          <p:cNvPr id="9" name="Espaço Reservado para Conteúdo 8"/>
          <p:cNvSpPr>
            <a:spLocks noGrp="1"/>
          </p:cNvSpPr>
          <p:nvPr>
            <p:ph idx="1"/>
          </p:nvPr>
        </p:nvSpPr>
        <p:spPr/>
        <p:txBody>
          <a:bodyPr/>
          <a:lstStyle/>
          <a:p>
            <a:r>
              <a:rPr lang="pt-BR" dirty="0"/>
              <a:t>Identificação de tecnologias alternativas: Visão do mercado internacional de tecnologia.</a:t>
            </a:r>
            <a:br>
              <a:rPr lang="pt-BR" dirty="0"/>
            </a:br>
            <a:endParaRPr lang="pt-BR" dirty="0"/>
          </a:p>
          <a:p>
            <a:r>
              <a:rPr lang="pt-BR" dirty="0"/>
              <a:t>Identificação de tecnologias emergentes: Tendências de mercado, previsão de novos produtos.</a:t>
            </a:r>
            <a:br>
              <a:rPr lang="pt-BR" dirty="0"/>
            </a:br>
            <a:endParaRPr lang="pt-BR" dirty="0"/>
          </a:p>
          <a:p>
            <a:r>
              <a:rPr lang="pt-BR" dirty="0"/>
              <a:t>Fundamento para investimento: Melhores condições de compra de tecnologia.</a:t>
            </a:r>
            <a:br>
              <a:rPr lang="pt-BR" dirty="0"/>
            </a:br>
            <a:endParaRPr lang="pt-BR" dirty="0"/>
          </a:p>
          <a:p>
            <a:r>
              <a:rPr lang="pt-BR" dirty="0"/>
              <a:t>Análise de Validade: Verifica se a tecnologia está disponível nos diversos escritórios de PI</a:t>
            </a:r>
          </a:p>
        </p:txBody>
      </p:sp>
      <p:sp>
        <p:nvSpPr>
          <p:cNvPr id="21" name="CaixaDeTexto 20"/>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830453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20488">
                                            <p:txEl>
                                              <p:pRg st="0" end="0"/>
                                            </p:txEl>
                                          </p:spTgt>
                                        </p:tgtEl>
                                        <p:attrNameLst>
                                          <p:attrName>style.visibility</p:attrName>
                                        </p:attrNameLst>
                                      </p:cBhvr>
                                      <p:to>
                                        <p:strVal val="visible"/>
                                      </p:to>
                                    </p:set>
                                    <p:animEffect transition="in" filter="dissolve">
                                      <p:cBhvr>
                                        <p:cTn id="7" dur="500"/>
                                        <p:tgtEl>
                                          <p:spTgt spid="2048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20489"/>
                                        </p:tgtEl>
                                        <p:attrNameLst>
                                          <p:attrName>style.visibility</p:attrName>
                                        </p:attrNameLst>
                                      </p:cBhvr>
                                      <p:to>
                                        <p:strVal val="visible"/>
                                      </p:to>
                                    </p:set>
                                    <p:animEffect transition="in" filter="wipe(left)">
                                      <p:cBhvr>
                                        <p:cTn id="11"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build="p" autoUpdateAnimBg="0" advAuto="0"/>
      <p:bldP spid="2048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53752"/>
            <a:ext cx="7776864" cy="1287016"/>
          </a:xfrm>
        </p:spPr>
        <p:txBody>
          <a:bodyPr>
            <a:noAutofit/>
          </a:bodyPr>
          <a:lstStyle/>
          <a:p>
            <a:r>
              <a:rPr lang="pt-BR" sz="3600" dirty="0"/>
              <a:t>Patentes das Empresas </a:t>
            </a:r>
            <a:br>
              <a:rPr lang="pt-BR" sz="3600" dirty="0"/>
            </a:br>
            <a:r>
              <a:rPr lang="pt-BR" sz="3600" dirty="0">
                <a:solidFill>
                  <a:srgbClr val="37A0AB"/>
                </a:solidFill>
              </a:rPr>
              <a:t>Mais Inovadoras instaladas </a:t>
            </a:r>
            <a:r>
              <a:rPr lang="pt-BR" dirty="0">
                <a:solidFill>
                  <a:srgbClr val="37A0AB"/>
                </a:solidFill>
              </a:rPr>
              <a:t>no Brasil</a:t>
            </a:r>
            <a:endParaRPr lang="pt-BR" sz="3600" dirty="0">
              <a:solidFill>
                <a:srgbClr val="37A0AB"/>
              </a:solidFill>
            </a:endParaRPr>
          </a:p>
        </p:txBody>
      </p:sp>
      <p:graphicFrame>
        <p:nvGraphicFramePr>
          <p:cNvPr id="3" name="Gráfico 2"/>
          <p:cNvGraphicFramePr>
            <a:graphicFrameLocks/>
          </p:cNvGraphicFramePr>
          <p:nvPr/>
        </p:nvGraphicFramePr>
        <p:xfrm>
          <a:off x="0" y="1196752"/>
          <a:ext cx="914400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0103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fontScale="90000"/>
          </a:bodyPr>
          <a:lstStyle/>
          <a:p>
            <a:r>
              <a:rPr lang="pt-BR" dirty="0"/>
              <a:t>LEI DE INOVAÇÃO - ESTÍMULO À </a:t>
            </a:r>
            <a:r>
              <a:rPr lang="pt-BR" dirty="0" smtClean="0"/>
              <a:t>PARTICIPAÇÃO DA </a:t>
            </a:r>
            <a:r>
              <a:rPr lang="pt-BR" dirty="0"/>
              <a:t>“ICT” NA INOVAÇÃO</a:t>
            </a:r>
          </a:p>
        </p:txBody>
      </p:sp>
      <p:sp>
        <p:nvSpPr>
          <p:cNvPr id="3" name="Espaço Reservado para Conteúdo 2"/>
          <p:cNvSpPr>
            <a:spLocks noGrp="1"/>
          </p:cNvSpPr>
          <p:nvPr>
            <p:ph idx="1"/>
          </p:nvPr>
        </p:nvSpPr>
        <p:spPr/>
        <p:txBody>
          <a:bodyPr>
            <a:normAutofit/>
          </a:bodyPr>
          <a:lstStyle/>
          <a:p>
            <a:pPr algn="just"/>
            <a:r>
              <a:rPr lang="pt-BR" dirty="0"/>
              <a:t>ART. 7º: ICT pode obter direito de uso ou exploração de criação </a:t>
            </a:r>
            <a:r>
              <a:rPr lang="pt-BR" dirty="0" smtClean="0"/>
              <a:t>protegida.</a:t>
            </a:r>
            <a:endParaRPr lang="pt-BR" dirty="0"/>
          </a:p>
          <a:p>
            <a:pPr algn="just"/>
            <a:r>
              <a:rPr lang="pt-BR" dirty="0"/>
              <a:t>ART. 11: ICT pode ceder direitos sobre criação ao </a:t>
            </a:r>
            <a:r>
              <a:rPr lang="pt-BR" dirty="0" smtClean="0"/>
              <a:t>criador.</a:t>
            </a:r>
            <a:endParaRPr lang="pt-BR" dirty="0"/>
          </a:p>
          <a:p>
            <a:pPr algn="just"/>
            <a:r>
              <a:rPr lang="pt-BR" dirty="0"/>
              <a:t>ART. 12: servidor de ICT tem que manter sigilo</a:t>
            </a:r>
          </a:p>
          <a:p>
            <a:pPr algn="just"/>
            <a:r>
              <a:rPr lang="pt-BR" dirty="0"/>
              <a:t>ART. 13: criador(es) devem receber 5% - 33% do ganho econômico da ICT com TT e licenciamento</a:t>
            </a:r>
          </a:p>
          <a:p>
            <a:pPr algn="just"/>
            <a:r>
              <a:rPr lang="pt-BR" dirty="0" smtClean="0"/>
              <a:t>ART</a:t>
            </a:r>
            <a:r>
              <a:rPr lang="pt-BR" dirty="0"/>
              <a:t>. 18: ICT deve prever </a:t>
            </a:r>
            <a:r>
              <a:rPr lang="pt-BR" dirty="0" smtClean="0"/>
              <a:t>$ para a </a:t>
            </a:r>
            <a:r>
              <a:rPr lang="pt-BR" dirty="0" smtClean="0"/>
              <a:t>gestão da </a:t>
            </a:r>
            <a:r>
              <a:rPr lang="pt-BR" dirty="0" smtClean="0"/>
              <a:t>PI </a:t>
            </a:r>
            <a:r>
              <a:rPr lang="pt-BR" dirty="0"/>
              <a:t>em seu orçamento</a:t>
            </a:r>
          </a:p>
          <a:p>
            <a:pPr algn="just"/>
            <a:endParaRPr lang="pt-BR" dirty="0"/>
          </a:p>
          <a:p>
            <a:pPr algn="just"/>
            <a:endParaRPr lang="pt-BR" dirty="0"/>
          </a:p>
        </p:txBody>
      </p:sp>
    </p:spTree>
    <p:extLst>
      <p:ext uri="{BB962C8B-B14F-4D97-AF65-F5344CB8AC3E}">
        <p14:creationId xmlns:p14="http://schemas.microsoft.com/office/powerpoint/2010/main" val="554754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DESAFIO DAS ICT’S BRASILEIRAS: </a:t>
            </a:r>
          </a:p>
        </p:txBody>
      </p:sp>
      <p:sp>
        <p:nvSpPr>
          <p:cNvPr id="3" name="Content Placeholder 2"/>
          <p:cNvSpPr>
            <a:spLocks noGrp="1"/>
          </p:cNvSpPr>
          <p:nvPr>
            <p:ph idx="1"/>
          </p:nvPr>
        </p:nvSpPr>
        <p:spPr/>
        <p:txBody>
          <a:bodyPr/>
          <a:lstStyle/>
          <a:p>
            <a:pPr marL="457200" indent="-457200">
              <a:buFont typeface="Arial"/>
              <a:buChar char="•"/>
            </a:pPr>
            <a:r>
              <a:rPr lang="en-US" dirty="0">
                <a:solidFill>
                  <a:srgbClr val="FF0000"/>
                </a:solidFill>
              </a:rPr>
              <a:t>COMO INCORPORAR NO DIA A DIA DA PESQUISA AS  ATIVIDADES DE PROSPECÇÃO E PROTEÇÃO AOS DESENVOLVIMENTOS REALIZADOS </a:t>
            </a:r>
          </a:p>
          <a:p>
            <a:pPr marL="1200150" lvl="1" indent="-457200">
              <a:buFont typeface="Arial"/>
              <a:buChar char="•"/>
            </a:pPr>
            <a:r>
              <a:rPr lang="en-US" dirty="0" err="1"/>
              <a:t>Realizar</a:t>
            </a:r>
            <a:r>
              <a:rPr lang="en-US" dirty="0"/>
              <a:t> a </a:t>
            </a:r>
            <a:r>
              <a:rPr lang="en-US" dirty="0" err="1"/>
              <a:t>busca</a:t>
            </a:r>
            <a:r>
              <a:rPr lang="en-US" dirty="0"/>
              <a:t> </a:t>
            </a:r>
            <a:r>
              <a:rPr lang="en-US" dirty="0" err="1"/>
              <a:t>previa</a:t>
            </a:r>
            <a:r>
              <a:rPr lang="en-US" dirty="0"/>
              <a:t> de </a:t>
            </a:r>
            <a:r>
              <a:rPr lang="en-US" dirty="0" err="1"/>
              <a:t>patentes</a:t>
            </a:r>
            <a:r>
              <a:rPr lang="en-US" dirty="0"/>
              <a:t> </a:t>
            </a:r>
            <a:r>
              <a:rPr lang="en-US" dirty="0" err="1"/>
              <a:t>sobre</a:t>
            </a:r>
            <a:r>
              <a:rPr lang="en-US" dirty="0"/>
              <a:t> </a:t>
            </a:r>
            <a:r>
              <a:rPr lang="en-US" dirty="0" err="1"/>
              <a:t>os</a:t>
            </a:r>
            <a:r>
              <a:rPr lang="en-US" dirty="0"/>
              <a:t> </a:t>
            </a:r>
            <a:r>
              <a:rPr lang="en-US" dirty="0" err="1"/>
              <a:t>temas</a:t>
            </a:r>
            <a:r>
              <a:rPr lang="en-US" dirty="0"/>
              <a:t> das </a:t>
            </a:r>
            <a:r>
              <a:rPr lang="en-US" dirty="0" err="1"/>
              <a:t>pesquisas</a:t>
            </a:r>
            <a:endParaRPr lang="en-US" dirty="0"/>
          </a:p>
          <a:p>
            <a:pPr marL="1200150" lvl="1" indent="-457200">
              <a:buFont typeface="Arial"/>
              <a:buChar char="•"/>
            </a:pPr>
            <a:r>
              <a:rPr lang="en-US" dirty="0" err="1"/>
              <a:t>Utilizar</a:t>
            </a:r>
            <a:r>
              <a:rPr lang="en-US" dirty="0"/>
              <a:t> </a:t>
            </a:r>
            <a:r>
              <a:rPr lang="en-US" dirty="0" err="1"/>
              <a:t>patentes</a:t>
            </a:r>
            <a:r>
              <a:rPr lang="en-US" dirty="0"/>
              <a:t> </a:t>
            </a:r>
            <a:r>
              <a:rPr lang="en-US" dirty="0" err="1"/>
              <a:t>como</a:t>
            </a:r>
            <a:r>
              <a:rPr lang="en-US" dirty="0"/>
              <a:t> </a:t>
            </a:r>
            <a:r>
              <a:rPr lang="en-US" dirty="0" err="1"/>
              <a:t>fontes</a:t>
            </a:r>
            <a:r>
              <a:rPr lang="en-US" dirty="0"/>
              <a:t> de </a:t>
            </a:r>
            <a:r>
              <a:rPr lang="en-US" dirty="0" err="1"/>
              <a:t>informação</a:t>
            </a:r>
            <a:endParaRPr lang="en-US" dirty="0"/>
          </a:p>
          <a:p>
            <a:pPr marL="1200150" lvl="1" indent="-457200">
              <a:buFont typeface="Arial"/>
              <a:buChar char="•"/>
            </a:pPr>
            <a:r>
              <a:rPr lang="en-US" dirty="0" err="1"/>
              <a:t>Realizar</a:t>
            </a:r>
            <a:r>
              <a:rPr lang="en-US" dirty="0"/>
              <a:t> </a:t>
            </a:r>
            <a:r>
              <a:rPr lang="en-US" dirty="0" err="1"/>
              <a:t>depositos</a:t>
            </a:r>
            <a:r>
              <a:rPr lang="en-US" dirty="0"/>
              <a:t> das </a:t>
            </a:r>
            <a:r>
              <a:rPr lang="en-US" dirty="0" err="1"/>
              <a:t>patentes</a:t>
            </a:r>
            <a:r>
              <a:rPr lang="en-US" dirty="0"/>
              <a:t> antes da </a:t>
            </a:r>
            <a:r>
              <a:rPr lang="en-US" dirty="0" err="1"/>
              <a:t>Defesa</a:t>
            </a:r>
            <a:r>
              <a:rPr lang="en-US" dirty="0"/>
              <a:t> da </a:t>
            </a:r>
            <a:r>
              <a:rPr lang="en-US" dirty="0" err="1"/>
              <a:t>Tese</a:t>
            </a:r>
            <a:r>
              <a:rPr lang="en-US" dirty="0"/>
              <a:t> e/</a:t>
            </a:r>
            <a:r>
              <a:rPr lang="en-US" dirty="0" err="1"/>
              <a:t>ou</a:t>
            </a:r>
            <a:r>
              <a:rPr lang="en-US" dirty="0"/>
              <a:t> </a:t>
            </a:r>
            <a:r>
              <a:rPr lang="en-US" dirty="0" err="1"/>
              <a:t>publicação</a:t>
            </a:r>
            <a:r>
              <a:rPr lang="en-US" dirty="0"/>
              <a:t> de </a:t>
            </a:r>
            <a:r>
              <a:rPr lang="en-US" dirty="0" err="1"/>
              <a:t>Artigos</a:t>
            </a:r>
            <a:r>
              <a:rPr lang="en-US" dirty="0"/>
              <a:t> </a:t>
            </a:r>
            <a:r>
              <a:rPr lang="en-US" dirty="0" err="1"/>
              <a:t>Cientificos</a:t>
            </a:r>
            <a:endParaRPr lang="en-US" dirty="0"/>
          </a:p>
          <a:p>
            <a:pPr marL="1200150" lvl="1" indent="-457200">
              <a:buFont typeface="Arial"/>
              <a:buChar char="•"/>
            </a:pPr>
            <a:endParaRPr lang="en-US" dirty="0"/>
          </a:p>
          <a:p>
            <a:pPr marL="457200" indent="-457200">
              <a:buFont typeface="Arial"/>
              <a:buChar char="•"/>
            </a:pPr>
            <a:endParaRPr lang="en-US" dirty="0"/>
          </a:p>
          <a:p>
            <a:pPr marL="457200" indent="-457200">
              <a:buFont typeface="Arial"/>
              <a:buChar char="•"/>
            </a:pPr>
            <a:endParaRPr lang="en-US" dirty="0"/>
          </a:p>
        </p:txBody>
      </p:sp>
    </p:spTree>
    <p:extLst>
      <p:ext uri="{BB962C8B-B14F-4D97-AF65-F5344CB8AC3E}">
        <p14:creationId xmlns:p14="http://schemas.microsoft.com/office/powerpoint/2010/main" val="1530201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DESAFIO DAS ICT’S BRASILEIRAS: </a:t>
            </a:r>
          </a:p>
        </p:txBody>
      </p:sp>
      <p:sp>
        <p:nvSpPr>
          <p:cNvPr id="5" name="Content Placeholder 4"/>
          <p:cNvSpPr>
            <a:spLocks noGrp="1"/>
          </p:cNvSpPr>
          <p:nvPr>
            <p:ph idx="1"/>
          </p:nvPr>
        </p:nvSpPr>
        <p:spPr>
          <a:xfrm>
            <a:off x="395536" y="1484784"/>
            <a:ext cx="8568952" cy="5040560"/>
          </a:xfrm>
        </p:spPr>
        <p:txBody>
          <a:bodyPr/>
          <a:lstStyle/>
          <a:p>
            <a:r>
              <a:rPr lang="en-US" sz="2000" dirty="0">
                <a:solidFill>
                  <a:srgbClr val="FF0000"/>
                </a:solidFill>
              </a:rPr>
              <a:t>COMO FOMENTAR A INOVAÇÃO E O EMPREENDEDORISMO ENTRE SEUS DOCENTES, PESQUISADORES E ALUNOS DE PÓS-GRADUAÇÃO E CUMPRIR O ESTATUTO DOS FUNCIONARIOS </a:t>
            </a:r>
            <a:r>
              <a:rPr lang="en-US" sz="2000" dirty="0" smtClean="0">
                <a:solidFill>
                  <a:srgbClr val="FF0000"/>
                </a:solidFill>
              </a:rPr>
              <a:t>PÚBLICOS?</a:t>
            </a:r>
            <a:endParaRPr lang="en-US" sz="2000" dirty="0">
              <a:solidFill>
                <a:srgbClr val="FF0000"/>
              </a:solidFill>
            </a:endParaRPr>
          </a:p>
          <a:p>
            <a:endParaRPr lang="en-US" sz="2000" dirty="0"/>
          </a:p>
          <a:p>
            <a:r>
              <a:rPr lang="en-US" sz="2000" dirty="0">
                <a:solidFill>
                  <a:srgbClr val="3366FF"/>
                </a:solidFill>
              </a:rPr>
              <a:t>ELIMINAR O CONFLITO DE INTERESSES ENTRE PESQUISADOR EMPREENDEDOR </a:t>
            </a:r>
            <a:r>
              <a:rPr lang="en-US" sz="2000" dirty="0" smtClean="0">
                <a:solidFill>
                  <a:srgbClr val="3366FF"/>
                </a:solidFill>
              </a:rPr>
              <a:t>/ </a:t>
            </a:r>
            <a:r>
              <a:rPr lang="en-US" sz="2000" dirty="0">
                <a:solidFill>
                  <a:srgbClr val="3366FF"/>
                </a:solidFill>
              </a:rPr>
              <a:t>PESQUISADOR COORDENADOR DE PESQUISAS INSTITUCIONAIS</a:t>
            </a:r>
          </a:p>
          <a:p>
            <a:pPr marL="342900" indent="-342900">
              <a:buFontTx/>
              <a:buChar char="-"/>
            </a:pPr>
            <a:r>
              <a:rPr lang="en-US" sz="2000" dirty="0" err="1">
                <a:solidFill>
                  <a:srgbClr val="3366FF"/>
                </a:solidFill>
              </a:rPr>
              <a:t>Modelo</a:t>
            </a:r>
            <a:r>
              <a:rPr lang="en-US" sz="2000" dirty="0">
                <a:solidFill>
                  <a:srgbClr val="3366FF"/>
                </a:solidFill>
              </a:rPr>
              <a:t> </a:t>
            </a:r>
            <a:r>
              <a:rPr lang="en-US" sz="2000" dirty="0" err="1" smtClean="0">
                <a:solidFill>
                  <a:srgbClr val="3366FF"/>
                </a:solidFill>
              </a:rPr>
              <a:t>Inglês</a:t>
            </a:r>
            <a:r>
              <a:rPr lang="en-US" sz="2000" dirty="0">
                <a:solidFill>
                  <a:srgbClr val="3366FF"/>
                </a:solidFill>
              </a:rPr>
              <a:t>:</a:t>
            </a:r>
            <a:r>
              <a:rPr lang="en-US" sz="2000" dirty="0" smtClean="0">
                <a:solidFill>
                  <a:srgbClr val="3366FF"/>
                </a:solidFill>
              </a:rPr>
              <a:t> </a:t>
            </a:r>
            <a:r>
              <a:rPr lang="en-US" sz="2000" dirty="0">
                <a:solidFill>
                  <a:srgbClr val="3366FF"/>
                </a:solidFill>
              </a:rPr>
              <a:t>o </a:t>
            </a:r>
            <a:r>
              <a:rPr lang="en-US" sz="2000" dirty="0" err="1" smtClean="0">
                <a:solidFill>
                  <a:srgbClr val="3366FF"/>
                </a:solidFill>
              </a:rPr>
              <a:t>docente</a:t>
            </a:r>
            <a:r>
              <a:rPr lang="en-US" sz="2000" dirty="0" smtClean="0">
                <a:solidFill>
                  <a:srgbClr val="3366FF"/>
                </a:solidFill>
              </a:rPr>
              <a:t> </a:t>
            </a:r>
            <a:r>
              <a:rPr lang="en-US" sz="2000" dirty="0" err="1">
                <a:solidFill>
                  <a:srgbClr val="3366FF"/>
                </a:solidFill>
              </a:rPr>
              <a:t>pode</a:t>
            </a:r>
            <a:r>
              <a:rPr lang="en-US" sz="2000" dirty="0">
                <a:solidFill>
                  <a:srgbClr val="3366FF"/>
                </a:solidFill>
              </a:rPr>
              <a:t> </a:t>
            </a:r>
            <a:r>
              <a:rPr lang="en-US" sz="2000" dirty="0" err="1">
                <a:solidFill>
                  <a:srgbClr val="3366FF"/>
                </a:solidFill>
              </a:rPr>
              <a:t>abrir</a:t>
            </a:r>
            <a:r>
              <a:rPr lang="en-US" sz="2000" dirty="0">
                <a:solidFill>
                  <a:srgbClr val="3366FF"/>
                </a:solidFill>
              </a:rPr>
              <a:t> </a:t>
            </a:r>
            <a:r>
              <a:rPr lang="en-US" sz="2000" dirty="0" err="1">
                <a:solidFill>
                  <a:srgbClr val="3366FF"/>
                </a:solidFill>
              </a:rPr>
              <a:t>empresa</a:t>
            </a:r>
            <a:r>
              <a:rPr lang="en-US" sz="2000" dirty="0">
                <a:solidFill>
                  <a:srgbClr val="3366FF"/>
                </a:solidFill>
              </a:rPr>
              <a:t> </a:t>
            </a:r>
            <a:r>
              <a:rPr lang="en-US" sz="2000" dirty="0" err="1">
                <a:solidFill>
                  <a:srgbClr val="3366FF"/>
                </a:solidFill>
              </a:rPr>
              <a:t>licenciando</a:t>
            </a:r>
            <a:r>
              <a:rPr lang="en-US" sz="2000" dirty="0">
                <a:solidFill>
                  <a:srgbClr val="3366FF"/>
                </a:solidFill>
              </a:rPr>
              <a:t> </a:t>
            </a:r>
            <a:r>
              <a:rPr lang="en-US" sz="2000" dirty="0" err="1">
                <a:solidFill>
                  <a:srgbClr val="3366FF"/>
                </a:solidFill>
              </a:rPr>
              <a:t>diretamente</a:t>
            </a:r>
            <a:r>
              <a:rPr lang="en-US" sz="2000" dirty="0">
                <a:solidFill>
                  <a:srgbClr val="3366FF"/>
                </a:solidFill>
              </a:rPr>
              <a:t> da </a:t>
            </a:r>
            <a:r>
              <a:rPr lang="en-US" sz="2000" dirty="0" err="1">
                <a:solidFill>
                  <a:srgbClr val="3366FF"/>
                </a:solidFill>
              </a:rPr>
              <a:t>universidade</a:t>
            </a:r>
            <a:r>
              <a:rPr lang="en-US" sz="2000" dirty="0">
                <a:solidFill>
                  <a:srgbClr val="3366FF"/>
                </a:solidFill>
              </a:rPr>
              <a:t> </a:t>
            </a:r>
            <a:r>
              <a:rPr lang="en-US" sz="2000" dirty="0" err="1">
                <a:solidFill>
                  <a:srgbClr val="3366FF"/>
                </a:solidFill>
              </a:rPr>
              <a:t>suas</a:t>
            </a:r>
            <a:r>
              <a:rPr lang="en-US" sz="2000" dirty="0">
                <a:solidFill>
                  <a:srgbClr val="3366FF"/>
                </a:solidFill>
              </a:rPr>
              <a:t> </a:t>
            </a:r>
            <a:r>
              <a:rPr lang="en-US" sz="2000" dirty="0" err="1" smtClean="0">
                <a:solidFill>
                  <a:srgbClr val="3366FF"/>
                </a:solidFill>
              </a:rPr>
              <a:t>invenções</a:t>
            </a:r>
            <a:r>
              <a:rPr lang="en-US" sz="2000" dirty="0" smtClean="0">
                <a:solidFill>
                  <a:srgbClr val="3366FF"/>
                </a:solidFill>
              </a:rPr>
              <a:t>. </a:t>
            </a:r>
            <a:r>
              <a:rPr lang="en-US" sz="2000" dirty="0" err="1" smtClean="0">
                <a:solidFill>
                  <a:srgbClr val="3366FF"/>
                </a:solidFill>
              </a:rPr>
              <a:t>Mantem</a:t>
            </a:r>
            <a:r>
              <a:rPr lang="en-US" sz="2000" dirty="0" smtClean="0">
                <a:solidFill>
                  <a:srgbClr val="3366FF"/>
                </a:solidFill>
              </a:rPr>
              <a:t> </a:t>
            </a:r>
            <a:r>
              <a:rPr lang="en-US" sz="2000" dirty="0" err="1">
                <a:solidFill>
                  <a:srgbClr val="3366FF"/>
                </a:solidFill>
              </a:rPr>
              <a:t>seu</a:t>
            </a:r>
            <a:r>
              <a:rPr lang="en-US" sz="2000" dirty="0">
                <a:solidFill>
                  <a:srgbClr val="3366FF"/>
                </a:solidFill>
              </a:rPr>
              <a:t> </a:t>
            </a:r>
            <a:r>
              <a:rPr lang="en-US" sz="2000" dirty="0" err="1" smtClean="0">
                <a:solidFill>
                  <a:srgbClr val="3366FF"/>
                </a:solidFill>
              </a:rPr>
              <a:t>vínculo</a:t>
            </a:r>
            <a:r>
              <a:rPr lang="en-US" sz="2000" dirty="0" smtClean="0">
                <a:solidFill>
                  <a:srgbClr val="3366FF"/>
                </a:solidFill>
              </a:rPr>
              <a:t> </a:t>
            </a:r>
            <a:r>
              <a:rPr lang="en-US" sz="2000" dirty="0">
                <a:solidFill>
                  <a:srgbClr val="3366FF"/>
                </a:solidFill>
              </a:rPr>
              <a:t>de </a:t>
            </a:r>
            <a:r>
              <a:rPr lang="en-US" sz="2000" dirty="0" err="1">
                <a:solidFill>
                  <a:srgbClr val="3366FF"/>
                </a:solidFill>
              </a:rPr>
              <a:t>trabalho</a:t>
            </a:r>
            <a:r>
              <a:rPr lang="en-US" sz="2000" dirty="0">
                <a:solidFill>
                  <a:srgbClr val="3366FF"/>
                </a:solidFill>
              </a:rPr>
              <a:t> </a:t>
            </a:r>
            <a:r>
              <a:rPr lang="en-US" sz="2000" dirty="0" smtClean="0">
                <a:solidFill>
                  <a:srgbClr val="3366FF"/>
                </a:solidFill>
              </a:rPr>
              <a:t>com a </a:t>
            </a:r>
            <a:r>
              <a:rPr lang="en-US" sz="2000" dirty="0" err="1" smtClean="0">
                <a:solidFill>
                  <a:srgbClr val="3366FF"/>
                </a:solidFill>
              </a:rPr>
              <a:t>universidade</a:t>
            </a:r>
            <a:r>
              <a:rPr lang="en-US" sz="2000" dirty="0" smtClean="0">
                <a:solidFill>
                  <a:srgbClr val="3366FF"/>
                </a:solidFill>
              </a:rPr>
              <a:t>, </a:t>
            </a:r>
            <a:r>
              <a:rPr lang="en-US" sz="2000" dirty="0" err="1" smtClean="0">
                <a:solidFill>
                  <a:srgbClr val="3366FF"/>
                </a:solidFill>
              </a:rPr>
              <a:t>porém</a:t>
            </a:r>
            <a:r>
              <a:rPr lang="en-US" sz="2000" dirty="0" smtClean="0">
                <a:solidFill>
                  <a:srgbClr val="3366FF"/>
                </a:solidFill>
              </a:rPr>
              <a:t> </a:t>
            </a:r>
            <a:r>
              <a:rPr lang="en-US" sz="2000" dirty="0" err="1">
                <a:solidFill>
                  <a:srgbClr val="3366FF"/>
                </a:solidFill>
              </a:rPr>
              <a:t>em</a:t>
            </a:r>
            <a:r>
              <a:rPr lang="en-US" sz="2000" dirty="0">
                <a:solidFill>
                  <a:srgbClr val="3366FF"/>
                </a:solidFill>
              </a:rPr>
              <a:t>  “</a:t>
            </a:r>
            <a:r>
              <a:rPr lang="en-US" sz="2000" dirty="0" err="1">
                <a:solidFill>
                  <a:srgbClr val="3366FF"/>
                </a:solidFill>
              </a:rPr>
              <a:t>outra</a:t>
            </a:r>
            <a:r>
              <a:rPr lang="en-US" sz="2000" dirty="0">
                <a:solidFill>
                  <a:srgbClr val="3366FF"/>
                </a:solidFill>
              </a:rPr>
              <a:t> </a:t>
            </a:r>
            <a:r>
              <a:rPr lang="en-US" sz="2000" dirty="0" err="1">
                <a:solidFill>
                  <a:srgbClr val="3366FF"/>
                </a:solidFill>
              </a:rPr>
              <a:t>linha</a:t>
            </a:r>
            <a:r>
              <a:rPr lang="en-US" sz="2000" dirty="0">
                <a:solidFill>
                  <a:srgbClr val="3366FF"/>
                </a:solidFill>
              </a:rPr>
              <a:t> de </a:t>
            </a:r>
            <a:r>
              <a:rPr lang="en-US" sz="2000" dirty="0" err="1">
                <a:solidFill>
                  <a:srgbClr val="3366FF"/>
                </a:solidFill>
              </a:rPr>
              <a:t>pesquisa</a:t>
            </a:r>
            <a:r>
              <a:rPr lang="en-US" sz="2000" dirty="0">
                <a:solidFill>
                  <a:srgbClr val="3366FF"/>
                </a:solidFill>
              </a:rPr>
              <a:t>”.  </a:t>
            </a:r>
          </a:p>
          <a:p>
            <a:pPr marL="342900" indent="-342900">
              <a:buFontTx/>
              <a:buChar char="-"/>
            </a:pPr>
            <a:r>
              <a:rPr lang="en-US" sz="2000" dirty="0" err="1">
                <a:solidFill>
                  <a:srgbClr val="3366FF"/>
                </a:solidFill>
              </a:rPr>
              <a:t>Condição</a:t>
            </a:r>
            <a:r>
              <a:rPr lang="en-US" sz="2000" dirty="0">
                <a:solidFill>
                  <a:srgbClr val="3366FF"/>
                </a:solidFill>
              </a:rPr>
              <a:t> para </a:t>
            </a:r>
            <a:r>
              <a:rPr lang="en-US" sz="2000" dirty="0" err="1">
                <a:solidFill>
                  <a:srgbClr val="3366FF"/>
                </a:solidFill>
              </a:rPr>
              <a:t>manter</a:t>
            </a:r>
            <a:r>
              <a:rPr lang="en-US" sz="2000" dirty="0">
                <a:solidFill>
                  <a:srgbClr val="3366FF"/>
                </a:solidFill>
              </a:rPr>
              <a:t> o </a:t>
            </a:r>
            <a:r>
              <a:rPr lang="en-US" sz="2000" dirty="0" err="1">
                <a:solidFill>
                  <a:srgbClr val="3366FF"/>
                </a:solidFill>
              </a:rPr>
              <a:t>vinculo</a:t>
            </a:r>
            <a:r>
              <a:rPr lang="en-US" sz="2000" dirty="0">
                <a:solidFill>
                  <a:srgbClr val="3366FF"/>
                </a:solidFill>
              </a:rPr>
              <a:t> de </a:t>
            </a:r>
            <a:r>
              <a:rPr lang="en-US" sz="2000" dirty="0" err="1">
                <a:solidFill>
                  <a:srgbClr val="3366FF"/>
                </a:solidFill>
              </a:rPr>
              <a:t>trabalho</a:t>
            </a:r>
            <a:r>
              <a:rPr lang="en-US" sz="2000" dirty="0">
                <a:solidFill>
                  <a:srgbClr val="3366FF"/>
                </a:solidFill>
              </a:rPr>
              <a:t> com a </a:t>
            </a:r>
            <a:r>
              <a:rPr lang="en-US" sz="2000" dirty="0" err="1">
                <a:solidFill>
                  <a:srgbClr val="3366FF"/>
                </a:solidFill>
              </a:rPr>
              <a:t>universidade</a:t>
            </a:r>
            <a:r>
              <a:rPr lang="en-US" sz="2000" dirty="0">
                <a:solidFill>
                  <a:srgbClr val="3366FF"/>
                </a:solidFill>
              </a:rPr>
              <a:t> é que o  </a:t>
            </a:r>
            <a:r>
              <a:rPr lang="en-US" sz="2000" dirty="0" err="1">
                <a:solidFill>
                  <a:srgbClr val="3366FF"/>
                </a:solidFill>
              </a:rPr>
              <a:t>seu</a:t>
            </a:r>
            <a:r>
              <a:rPr lang="en-US" sz="2000" dirty="0">
                <a:solidFill>
                  <a:srgbClr val="3366FF"/>
                </a:solidFill>
              </a:rPr>
              <a:t> </a:t>
            </a:r>
            <a:r>
              <a:rPr lang="en-US" sz="2000" dirty="0" err="1">
                <a:solidFill>
                  <a:srgbClr val="3366FF"/>
                </a:solidFill>
              </a:rPr>
              <a:t>antigo</a:t>
            </a:r>
            <a:r>
              <a:rPr lang="en-US" sz="2000" dirty="0">
                <a:solidFill>
                  <a:srgbClr val="3366FF"/>
                </a:solidFill>
              </a:rPr>
              <a:t> </a:t>
            </a:r>
            <a:r>
              <a:rPr lang="en-US" sz="2000" dirty="0" err="1">
                <a:solidFill>
                  <a:srgbClr val="3366FF"/>
                </a:solidFill>
              </a:rPr>
              <a:t>laboratorio</a:t>
            </a:r>
            <a:r>
              <a:rPr lang="en-US" sz="2000" dirty="0">
                <a:solidFill>
                  <a:srgbClr val="3366FF"/>
                </a:solidFill>
              </a:rPr>
              <a:t> (</a:t>
            </a:r>
            <a:r>
              <a:rPr lang="en-US" sz="2000" dirty="0" err="1">
                <a:solidFill>
                  <a:srgbClr val="3366FF"/>
                </a:solidFill>
              </a:rPr>
              <a:t>unidade</a:t>
            </a:r>
            <a:r>
              <a:rPr lang="en-US" sz="2000" dirty="0">
                <a:solidFill>
                  <a:srgbClr val="3366FF"/>
                </a:solidFill>
              </a:rPr>
              <a:t> com a </a:t>
            </a:r>
            <a:r>
              <a:rPr lang="en-US" sz="2000" dirty="0" err="1">
                <a:solidFill>
                  <a:srgbClr val="3366FF"/>
                </a:solidFill>
              </a:rPr>
              <a:t>qual</a:t>
            </a:r>
            <a:r>
              <a:rPr lang="en-US" sz="2000" dirty="0">
                <a:solidFill>
                  <a:srgbClr val="3366FF"/>
                </a:solidFill>
              </a:rPr>
              <a:t> </a:t>
            </a:r>
            <a:r>
              <a:rPr lang="en-US" sz="2000" dirty="0" err="1" smtClean="0">
                <a:solidFill>
                  <a:srgbClr val="3366FF"/>
                </a:solidFill>
              </a:rPr>
              <a:t>passará</a:t>
            </a:r>
            <a:r>
              <a:rPr lang="en-US" sz="2000" dirty="0" smtClean="0">
                <a:solidFill>
                  <a:srgbClr val="3366FF"/>
                </a:solidFill>
              </a:rPr>
              <a:t> </a:t>
            </a:r>
            <a:r>
              <a:rPr lang="en-US" sz="2000" dirty="0">
                <a:solidFill>
                  <a:srgbClr val="3366FF"/>
                </a:solidFill>
              </a:rPr>
              <a:t>a </a:t>
            </a:r>
            <a:r>
              <a:rPr lang="en-US" sz="2000" dirty="0" err="1">
                <a:solidFill>
                  <a:srgbClr val="3366FF"/>
                </a:solidFill>
              </a:rPr>
              <a:t>ser</a:t>
            </a:r>
            <a:r>
              <a:rPr lang="en-US" sz="2000" dirty="0">
                <a:solidFill>
                  <a:srgbClr val="3366FF"/>
                </a:solidFill>
              </a:rPr>
              <a:t> </a:t>
            </a:r>
            <a:r>
              <a:rPr lang="en-US" sz="2000" dirty="0" err="1">
                <a:solidFill>
                  <a:srgbClr val="3366FF"/>
                </a:solidFill>
              </a:rPr>
              <a:t>conveniado</a:t>
            </a:r>
            <a:r>
              <a:rPr lang="en-US" sz="2000" dirty="0">
                <a:solidFill>
                  <a:srgbClr val="3366FF"/>
                </a:solidFill>
              </a:rPr>
              <a:t> </a:t>
            </a:r>
            <a:r>
              <a:rPr lang="en-US" sz="2000" dirty="0" err="1">
                <a:solidFill>
                  <a:srgbClr val="3366FF"/>
                </a:solidFill>
              </a:rPr>
              <a:t>enquanto</a:t>
            </a:r>
            <a:r>
              <a:rPr lang="en-US" sz="2000" dirty="0">
                <a:solidFill>
                  <a:srgbClr val="3366FF"/>
                </a:solidFill>
              </a:rPr>
              <a:t> </a:t>
            </a:r>
            <a:r>
              <a:rPr lang="en-US" sz="2000" dirty="0" err="1" smtClean="0">
                <a:solidFill>
                  <a:srgbClr val="3366FF"/>
                </a:solidFill>
              </a:rPr>
              <a:t>empresário</a:t>
            </a:r>
            <a:r>
              <a:rPr lang="en-US" sz="2000" dirty="0">
                <a:solidFill>
                  <a:srgbClr val="3366FF"/>
                </a:solidFill>
              </a:rPr>
              <a:t>) </a:t>
            </a:r>
            <a:r>
              <a:rPr lang="en-US" sz="2000" dirty="0" err="1">
                <a:solidFill>
                  <a:srgbClr val="3366FF"/>
                </a:solidFill>
              </a:rPr>
              <a:t>passa</a:t>
            </a:r>
            <a:r>
              <a:rPr lang="en-US" sz="2000" dirty="0">
                <a:solidFill>
                  <a:srgbClr val="3366FF"/>
                </a:solidFill>
              </a:rPr>
              <a:t> a </a:t>
            </a:r>
            <a:r>
              <a:rPr lang="en-US" sz="2000" dirty="0" err="1">
                <a:solidFill>
                  <a:srgbClr val="3366FF"/>
                </a:solidFill>
              </a:rPr>
              <a:t>ser</a:t>
            </a:r>
            <a:r>
              <a:rPr lang="en-US" sz="2000" dirty="0">
                <a:solidFill>
                  <a:srgbClr val="3366FF"/>
                </a:solidFill>
              </a:rPr>
              <a:t> de </a:t>
            </a:r>
            <a:r>
              <a:rPr lang="en-US" sz="2000" dirty="0" err="1">
                <a:solidFill>
                  <a:srgbClr val="3366FF"/>
                </a:solidFill>
              </a:rPr>
              <a:t>responsabilidade</a:t>
            </a:r>
            <a:r>
              <a:rPr lang="en-US" sz="2000" dirty="0">
                <a:solidFill>
                  <a:srgbClr val="3366FF"/>
                </a:solidFill>
              </a:rPr>
              <a:t> de outro </a:t>
            </a:r>
            <a:r>
              <a:rPr lang="en-US" sz="2000" dirty="0" err="1">
                <a:solidFill>
                  <a:srgbClr val="3366FF"/>
                </a:solidFill>
              </a:rPr>
              <a:t>pesquisador</a:t>
            </a:r>
            <a:r>
              <a:rPr lang="en-US" sz="2000" dirty="0">
                <a:solidFill>
                  <a:srgbClr val="3366FF"/>
                </a:solidFill>
              </a:rPr>
              <a:t> .</a:t>
            </a:r>
          </a:p>
          <a:p>
            <a:pPr marL="342900" indent="-342900">
              <a:buFontTx/>
              <a:buChar char="-"/>
            </a:pPr>
            <a:endParaRPr lang="en-US" sz="2000" dirty="0">
              <a:solidFill>
                <a:srgbClr val="3366FF"/>
              </a:solidFill>
            </a:endParaRPr>
          </a:p>
        </p:txBody>
      </p:sp>
    </p:spTree>
    <p:extLst>
      <p:ext uri="{BB962C8B-B14F-4D97-AF65-F5344CB8AC3E}">
        <p14:creationId xmlns:p14="http://schemas.microsoft.com/office/powerpoint/2010/main" val="198447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4"/>
          <p:cNvSpPr>
            <a:spLocks noChangeShapeType="1"/>
          </p:cNvSpPr>
          <p:nvPr/>
        </p:nvSpPr>
        <p:spPr bwMode="auto">
          <a:xfrm>
            <a:off x="533400" y="1600200"/>
            <a:ext cx="8077200" cy="0"/>
          </a:xfrm>
          <a:prstGeom prst="line">
            <a:avLst/>
          </a:prstGeom>
          <a:noFill/>
          <a:ln w="1905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8" name="Título 7"/>
          <p:cNvSpPr>
            <a:spLocks noGrp="1"/>
          </p:cNvSpPr>
          <p:nvPr>
            <p:ph type="title"/>
          </p:nvPr>
        </p:nvSpPr>
        <p:spPr/>
        <p:txBody>
          <a:bodyPr>
            <a:normAutofit fontScale="90000"/>
          </a:bodyPr>
          <a:lstStyle/>
          <a:p>
            <a:r>
              <a:rPr lang="pt-BR" dirty="0"/>
              <a:t>INSTITUTO NACIONAL DA </a:t>
            </a:r>
            <a:br>
              <a:rPr lang="pt-BR" dirty="0"/>
            </a:br>
            <a:r>
              <a:rPr lang="pt-BR" dirty="0"/>
              <a:t>PROPRIEDADE INDUSTRIAL -  </a:t>
            </a:r>
            <a:r>
              <a:rPr lang="pt-BR" dirty="0" smtClean="0"/>
              <a:t>INPI</a:t>
            </a:r>
            <a:endParaRPr lang="pt-BR" dirty="0"/>
          </a:p>
        </p:txBody>
      </p:sp>
      <p:sp>
        <p:nvSpPr>
          <p:cNvPr id="9" name="Espaço Reservado para Conteúdo 8"/>
          <p:cNvSpPr>
            <a:spLocks noGrp="1"/>
          </p:cNvSpPr>
          <p:nvPr>
            <p:ph idx="1"/>
          </p:nvPr>
        </p:nvSpPr>
        <p:spPr>
          <a:xfrm>
            <a:off x="323528" y="1484784"/>
            <a:ext cx="8568952" cy="5040560"/>
          </a:xfrm>
        </p:spPr>
        <p:txBody>
          <a:bodyPr>
            <a:normAutofit/>
          </a:bodyPr>
          <a:lstStyle/>
          <a:p>
            <a:r>
              <a:rPr lang="pt-BR" dirty="0"/>
              <a:t>Gere o sistema de propriedade industrial no </a:t>
            </a:r>
            <a:r>
              <a:rPr lang="pt-BR" dirty="0" smtClean="0"/>
              <a:t>país</a:t>
            </a:r>
            <a:endParaRPr lang="pt-BR" dirty="0"/>
          </a:p>
          <a:p>
            <a:endParaRPr lang="pt-BR" sz="1000" dirty="0"/>
          </a:p>
          <a:p>
            <a:r>
              <a:rPr lang="pt-BR" dirty="0"/>
              <a:t>Concede patentes </a:t>
            </a:r>
            <a:r>
              <a:rPr lang="pt-BR" dirty="0" smtClean="0"/>
              <a:t>(de </a:t>
            </a:r>
            <a:r>
              <a:rPr lang="pt-BR" dirty="0"/>
              <a:t>invenção e de modelo de  </a:t>
            </a:r>
            <a:r>
              <a:rPr lang="pt-BR" dirty="0" smtClean="0"/>
              <a:t>utilidade)</a:t>
            </a:r>
            <a:endParaRPr lang="pt-BR" dirty="0"/>
          </a:p>
          <a:p>
            <a:endParaRPr lang="pt-BR" sz="900" dirty="0"/>
          </a:p>
          <a:p>
            <a:r>
              <a:rPr lang="pt-BR" dirty="0"/>
              <a:t>Concede o registro de marcas e desenho industrial</a:t>
            </a:r>
          </a:p>
          <a:p>
            <a:endParaRPr lang="pt-BR" sz="900" dirty="0"/>
          </a:p>
          <a:p>
            <a:r>
              <a:rPr lang="pt-BR" dirty="0"/>
              <a:t>Reprime as falsas indicações geográficas e a  concorrência desleal</a:t>
            </a:r>
          </a:p>
          <a:p>
            <a:endParaRPr lang="pt-BR" sz="900" dirty="0"/>
          </a:p>
          <a:p>
            <a:endParaRPr lang="pt-BR" sz="900" dirty="0"/>
          </a:p>
          <a:p>
            <a:r>
              <a:rPr lang="pt-BR" dirty="0"/>
              <a:t>Acervo: mais de 20 milhões de documentos no </a:t>
            </a:r>
            <a:endParaRPr lang="pt-BR" dirty="0" smtClean="0"/>
          </a:p>
          <a:p>
            <a:pPr marL="0" indent="0">
              <a:buNone/>
            </a:pPr>
            <a:r>
              <a:rPr lang="pt-BR" dirty="0" smtClean="0"/>
              <a:t>banco  </a:t>
            </a:r>
            <a:r>
              <a:rPr lang="pt-BR" dirty="0"/>
              <a:t>de  patentes</a:t>
            </a:r>
          </a:p>
          <a:p>
            <a:endParaRPr lang="pt-BR" dirty="0"/>
          </a:p>
        </p:txBody>
      </p:sp>
      <p:sp>
        <p:nvSpPr>
          <p:cNvPr id="14" name="CaixaDeTexto 13"/>
          <p:cNvSpPr txBox="1"/>
          <p:nvPr/>
        </p:nvSpPr>
        <p:spPr>
          <a:xfrm>
            <a:off x="35496" y="6453336"/>
            <a:ext cx="1608646" cy="307777"/>
          </a:xfrm>
          <a:prstGeom prst="rect">
            <a:avLst/>
          </a:prstGeom>
          <a:noFill/>
        </p:spPr>
        <p:txBody>
          <a:bodyPr wrap="none" rtlCol="0">
            <a:spAutoFit/>
          </a:bodyPr>
          <a:lstStyle/>
          <a:p>
            <a:r>
              <a:rPr lang="pt-BR" sz="1400" dirty="0">
                <a:solidFill>
                  <a:srgbClr val="056F28"/>
                </a:solidFill>
              </a:rPr>
              <a:t>Fonte: Palestra INPI</a:t>
            </a:r>
          </a:p>
        </p:txBody>
      </p:sp>
    </p:spTree>
    <p:extLst>
      <p:ext uri="{BB962C8B-B14F-4D97-AF65-F5344CB8AC3E}">
        <p14:creationId xmlns:p14="http://schemas.microsoft.com/office/powerpoint/2010/main" val="1078652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1+#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827584" y="2564904"/>
            <a:ext cx="7488832" cy="1143000"/>
          </a:xfrm>
        </p:spPr>
        <p:txBody>
          <a:bodyPr>
            <a:normAutofit fontScale="90000"/>
          </a:bodyPr>
          <a:lstStyle/>
          <a:p>
            <a:r>
              <a:rPr lang="en-US" dirty="0"/>
              <a:t>Antes de </a:t>
            </a:r>
            <a:r>
              <a:rPr lang="en-US" dirty="0" err="1"/>
              <a:t>finalizar</a:t>
            </a:r>
            <a:r>
              <a:rPr lang="en-US" dirty="0"/>
              <a:t> o </a:t>
            </a:r>
            <a:r>
              <a:rPr lang="en-US" dirty="0" err="1"/>
              <a:t>tema</a:t>
            </a:r>
            <a:r>
              <a:rPr lang="en-US" dirty="0"/>
              <a:t> de </a:t>
            </a:r>
            <a:r>
              <a:rPr lang="en-US" dirty="0" err="1"/>
              <a:t>uma</a:t>
            </a:r>
            <a:r>
              <a:rPr lang="en-US" dirty="0"/>
              <a:t> </a:t>
            </a:r>
            <a:r>
              <a:rPr lang="en-US" dirty="0" err="1"/>
              <a:t>pesquisa</a:t>
            </a:r>
            <a:r>
              <a:rPr lang="en-US" dirty="0"/>
              <a:t>  realize </a:t>
            </a:r>
            <a:r>
              <a:rPr lang="en-US" dirty="0" err="1"/>
              <a:t>uma</a:t>
            </a:r>
            <a:r>
              <a:rPr lang="en-US" dirty="0"/>
              <a:t> </a:t>
            </a:r>
            <a:r>
              <a:rPr lang="en-US" dirty="0" err="1"/>
              <a:t>busca</a:t>
            </a:r>
            <a:r>
              <a:rPr lang="en-US" dirty="0"/>
              <a:t> </a:t>
            </a:r>
            <a:r>
              <a:rPr lang="en-US" dirty="0" err="1"/>
              <a:t>em</a:t>
            </a:r>
            <a:r>
              <a:rPr lang="en-US" dirty="0"/>
              <a:t> bases de </a:t>
            </a:r>
            <a:r>
              <a:rPr lang="en-US" dirty="0" err="1"/>
              <a:t>patentes</a:t>
            </a:r>
            <a:r>
              <a:rPr lang="en-US" dirty="0"/>
              <a:t> </a:t>
            </a:r>
          </a:p>
        </p:txBody>
      </p:sp>
    </p:spTree>
    <p:extLst>
      <p:ext uri="{BB962C8B-B14F-4D97-AF65-F5344CB8AC3E}">
        <p14:creationId xmlns:p14="http://schemas.microsoft.com/office/powerpoint/2010/main" val="928680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Dados de Patentes</a:t>
            </a:r>
          </a:p>
        </p:txBody>
      </p:sp>
      <p:sp>
        <p:nvSpPr>
          <p:cNvPr id="3" name="Espaço Reservado para Conteúdo 2"/>
          <p:cNvSpPr>
            <a:spLocks noGrp="1"/>
          </p:cNvSpPr>
          <p:nvPr>
            <p:ph idx="1"/>
          </p:nvPr>
        </p:nvSpPr>
        <p:spPr/>
        <p:txBody>
          <a:bodyPr>
            <a:normAutofit fontScale="92500" lnSpcReduction="20000"/>
          </a:bodyPr>
          <a:lstStyle/>
          <a:p>
            <a:r>
              <a:rPr lang="pt-BR" dirty="0">
                <a:hlinkClick r:id="rId3"/>
              </a:rPr>
              <a:t>http://www.uspto.gov/web/offices/ac/ido/oeip/taf/naics/naics_own_wg5/02naics_own_wg.htm</a:t>
            </a:r>
            <a:endParaRPr lang="pt-BR" dirty="0"/>
          </a:p>
          <a:p>
            <a:endParaRPr lang="pt-BR" dirty="0"/>
          </a:p>
          <a:p>
            <a:r>
              <a:rPr lang="pt-BR" dirty="0">
                <a:hlinkClick r:id="rId4"/>
              </a:rPr>
              <a:t>http://www.uspto.gov/web/offices/ac/ido/oeip/taf/naics/naics_stc_fg5/naics_stc_fg.htm</a:t>
            </a:r>
            <a:endParaRPr lang="pt-BR" dirty="0"/>
          </a:p>
          <a:p>
            <a:endParaRPr lang="pt-BR" dirty="0"/>
          </a:p>
          <a:p>
            <a:r>
              <a:rPr lang="pt-BR" dirty="0">
                <a:hlinkClick r:id="rId5"/>
              </a:rPr>
              <a:t>http://www.uspto.gov/web/offices/ac/ido/oeip/taf/ec_dps_is_efh.htm#PartB</a:t>
            </a:r>
            <a:endParaRPr lang="pt-BR" dirty="0"/>
          </a:p>
          <a:p>
            <a:endParaRPr lang="pt-BR" dirty="0"/>
          </a:p>
          <a:p>
            <a:r>
              <a:rPr lang="pt-BR" dirty="0">
                <a:hlinkClick r:id="rId6"/>
              </a:rPr>
              <a:t>http://www.oecd.org/sti/inno/oecdpatentdatabases.htm#indicators</a:t>
            </a:r>
            <a:endParaRPr lang="pt-BR" dirty="0"/>
          </a:p>
          <a:p>
            <a:endParaRPr lang="pt-BR" dirty="0"/>
          </a:p>
          <a:p>
            <a:r>
              <a:rPr lang="pt-BR" dirty="0">
                <a:hlinkClick r:id="rId7"/>
              </a:rPr>
              <a:t>http://www.mct.gov.br/index.php/content/view/350928.html</a:t>
            </a:r>
            <a:endParaRPr lang="pt-BR" dirty="0"/>
          </a:p>
          <a:p>
            <a:endParaRPr lang="pt-BR" dirty="0"/>
          </a:p>
        </p:txBody>
      </p:sp>
    </p:spTree>
    <p:extLst>
      <p:ext uri="{BB962C8B-B14F-4D97-AF65-F5344CB8AC3E}">
        <p14:creationId xmlns:p14="http://schemas.microsoft.com/office/powerpoint/2010/main" val="1865262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272300" y="5445224"/>
            <a:ext cx="1944216" cy="1477328"/>
          </a:xfrm>
          <a:prstGeom prst="rect">
            <a:avLst/>
          </a:prstGeom>
          <a:solidFill>
            <a:schemeClr val="bg1"/>
          </a:solidFill>
        </p:spPr>
        <p:txBody>
          <a:bodyPr wrap="square" rtlCol="0">
            <a:spAutoFit/>
          </a:bodyPr>
          <a:lstStyle/>
          <a:p>
            <a:endParaRPr lang="pt-BR" dirty="0"/>
          </a:p>
          <a:p>
            <a:endParaRPr lang="pt-BR" dirty="0"/>
          </a:p>
          <a:p>
            <a:endParaRPr lang="pt-BR" dirty="0"/>
          </a:p>
          <a:p>
            <a:endParaRPr lang="pt-BR" dirty="0"/>
          </a:p>
          <a:p>
            <a:endParaRPr lang="pt-BR" dirty="0"/>
          </a:p>
        </p:txBody>
      </p:sp>
      <p:sp>
        <p:nvSpPr>
          <p:cNvPr id="4" name="Retângulo 3"/>
          <p:cNvSpPr/>
          <p:nvPr/>
        </p:nvSpPr>
        <p:spPr>
          <a:xfrm>
            <a:off x="107504" y="2204864"/>
            <a:ext cx="8136904" cy="3528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5" name="Rectangle 2"/>
          <p:cNvSpPr>
            <a:spLocks noChangeArrowheads="1"/>
          </p:cNvSpPr>
          <p:nvPr/>
        </p:nvSpPr>
        <p:spPr bwMode="auto">
          <a:xfrm>
            <a:off x="1986483" y="116632"/>
            <a:ext cx="2186190"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pt-BR" sz="2600" b="1" dirty="0">
                <a:solidFill>
                  <a:srgbClr val="BDF6FD"/>
                </a:solidFill>
                <a:latin typeface="Arial" pitchFamily="34" charset="0"/>
              </a:rPr>
              <a:t>Referências:</a:t>
            </a:r>
            <a:endParaRPr lang="en-GB" sz="2600" b="1" dirty="0">
              <a:solidFill>
                <a:srgbClr val="BDF6FD"/>
              </a:solidFill>
              <a:latin typeface="Arial" pitchFamily="34" charset="0"/>
            </a:endParaRPr>
          </a:p>
        </p:txBody>
      </p:sp>
      <p:sp>
        <p:nvSpPr>
          <p:cNvPr id="6" name="Text Box 6"/>
          <p:cNvSpPr txBox="1">
            <a:spLocks noChangeArrowheads="1"/>
          </p:cNvSpPr>
          <p:nvPr/>
        </p:nvSpPr>
        <p:spPr bwMode="auto">
          <a:xfrm>
            <a:off x="179513" y="3789040"/>
            <a:ext cx="8964488" cy="2616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 dirty="0"/>
              <a:t>KUMAR, U; KUMAR, V.; DUTTA, S.; FANTAZY, K. State sponsored large scale technology transfer projects in a developing country context. The Journal of Technology Transfer, Indianapolis, v. 32, p. 629-644, 2007.</a:t>
            </a:r>
            <a:endParaRPr lang="pt-BR" sz="800" dirty="0"/>
          </a:p>
          <a:p>
            <a:pPr eaLnBrk="1" hangingPunct="1"/>
            <a:r>
              <a:rPr lang="pt-BR" sz="800" dirty="0"/>
              <a:t>MARKMAN, G.D. et al. Innovation </a:t>
            </a:r>
            <a:r>
              <a:rPr lang="pt-BR" sz="800" dirty="0" err="1"/>
              <a:t>speed</a:t>
            </a:r>
            <a:r>
              <a:rPr lang="pt-BR" sz="800" dirty="0"/>
              <a:t>: </a:t>
            </a:r>
            <a:r>
              <a:rPr lang="pt-BR" sz="800" dirty="0" err="1"/>
              <a:t>Transferring</a:t>
            </a:r>
            <a:r>
              <a:rPr lang="pt-BR" sz="800" dirty="0"/>
              <a:t> </a:t>
            </a:r>
            <a:r>
              <a:rPr lang="pt-BR" sz="800" dirty="0" err="1"/>
              <a:t>university</a:t>
            </a:r>
            <a:r>
              <a:rPr lang="pt-BR" sz="800" dirty="0"/>
              <a:t> </a:t>
            </a:r>
            <a:r>
              <a:rPr lang="pt-BR" sz="800" dirty="0" err="1"/>
              <a:t>technology</a:t>
            </a:r>
            <a:r>
              <a:rPr lang="pt-BR" sz="800" dirty="0"/>
              <a:t> </a:t>
            </a:r>
            <a:r>
              <a:rPr lang="pt-BR" sz="800" dirty="0" err="1"/>
              <a:t>to</a:t>
            </a:r>
            <a:r>
              <a:rPr lang="pt-BR" sz="800" dirty="0"/>
              <a:t> </a:t>
            </a:r>
            <a:r>
              <a:rPr lang="pt-BR" sz="800" dirty="0" err="1"/>
              <a:t>market</a:t>
            </a:r>
            <a:r>
              <a:rPr lang="pt-BR" sz="800" dirty="0"/>
              <a:t>. </a:t>
            </a:r>
            <a:r>
              <a:rPr lang="pt-BR" sz="800" dirty="0" err="1"/>
              <a:t>Research</a:t>
            </a:r>
            <a:r>
              <a:rPr lang="pt-BR" sz="800" dirty="0"/>
              <a:t> </a:t>
            </a:r>
            <a:r>
              <a:rPr lang="pt-BR" sz="800" dirty="0" err="1"/>
              <a:t>Policy</a:t>
            </a:r>
            <a:r>
              <a:rPr lang="pt-BR" sz="800" dirty="0"/>
              <a:t>, v.34, jul. 2005. </a:t>
            </a:r>
            <a:r>
              <a:rPr lang="pt-BR" sz="800" dirty="0" err="1"/>
              <a:t>Article</a:t>
            </a:r>
            <a:r>
              <a:rPr lang="pt-BR" sz="800" dirty="0"/>
              <a:t> in </a:t>
            </a:r>
            <a:r>
              <a:rPr lang="pt-BR" sz="800" dirty="0" err="1"/>
              <a:t>press</a:t>
            </a:r>
            <a:r>
              <a:rPr lang="pt-BR" sz="800" dirty="0"/>
              <a:t>.</a:t>
            </a:r>
          </a:p>
          <a:p>
            <a:pPr eaLnBrk="1" hangingPunct="1"/>
            <a:r>
              <a:rPr lang="pt-BR" sz="800" dirty="0"/>
              <a:t>MASSAMBANI, O. Apresentação em Conferência Internacional de Direito. UFSC. Florianópolis, 2006.</a:t>
            </a:r>
          </a:p>
          <a:p>
            <a:pPr eaLnBrk="1" hangingPunct="1"/>
            <a:r>
              <a:rPr lang="pt-BR" sz="800" dirty="0"/>
              <a:t>NUCHERA, A. H.; SERRANO, G. L.; MOROTE, J. P. La </a:t>
            </a:r>
            <a:r>
              <a:rPr lang="pt-BR" sz="800" dirty="0" err="1"/>
              <a:t>gestión</a:t>
            </a:r>
            <a:r>
              <a:rPr lang="pt-BR" sz="800" dirty="0"/>
              <a:t> de </a:t>
            </a:r>
            <a:r>
              <a:rPr lang="pt-BR" sz="800" dirty="0" err="1"/>
              <a:t>la</a:t>
            </a:r>
            <a:r>
              <a:rPr lang="pt-BR" sz="800" dirty="0"/>
              <a:t> </a:t>
            </a:r>
            <a:r>
              <a:rPr lang="pt-BR" sz="800" dirty="0" err="1"/>
              <a:t>innovación</a:t>
            </a:r>
            <a:r>
              <a:rPr lang="pt-BR" sz="800" dirty="0"/>
              <a:t> y </a:t>
            </a:r>
            <a:r>
              <a:rPr lang="pt-BR" sz="800" dirty="0" err="1"/>
              <a:t>la</a:t>
            </a:r>
            <a:r>
              <a:rPr lang="pt-BR" sz="800" dirty="0"/>
              <a:t> </a:t>
            </a:r>
            <a:r>
              <a:rPr lang="pt-BR" sz="800" dirty="0" err="1"/>
              <a:t>tecnología</a:t>
            </a:r>
            <a:r>
              <a:rPr lang="pt-BR" sz="800" dirty="0"/>
              <a:t> </a:t>
            </a:r>
            <a:r>
              <a:rPr lang="pt-BR" sz="800" dirty="0" err="1"/>
              <a:t>en</a:t>
            </a:r>
            <a:r>
              <a:rPr lang="pt-BR" sz="800" dirty="0"/>
              <a:t> </a:t>
            </a:r>
            <a:r>
              <a:rPr lang="pt-BR" sz="800" dirty="0" err="1"/>
              <a:t>las</a:t>
            </a:r>
            <a:r>
              <a:rPr lang="pt-BR" sz="800" dirty="0"/>
              <a:t> </a:t>
            </a:r>
            <a:r>
              <a:rPr lang="pt-BR" sz="800" dirty="0" err="1"/>
              <a:t>organizaciones</a:t>
            </a:r>
            <a:r>
              <a:rPr lang="pt-BR" sz="800" dirty="0"/>
              <a:t>. Madrid: </a:t>
            </a:r>
            <a:r>
              <a:rPr lang="pt-BR" sz="800" dirty="0" err="1"/>
              <a:t>Ediciones</a:t>
            </a:r>
            <a:r>
              <a:rPr lang="pt-BR" sz="800" dirty="0"/>
              <a:t> </a:t>
            </a:r>
            <a:r>
              <a:rPr lang="pt-BR" sz="800" dirty="0" err="1"/>
              <a:t>Pirámide</a:t>
            </a:r>
            <a:r>
              <a:rPr lang="pt-BR" sz="800" dirty="0"/>
              <a:t>, 2002. </a:t>
            </a:r>
          </a:p>
          <a:p>
            <a:pPr eaLnBrk="1" hangingPunct="1"/>
            <a:r>
              <a:rPr lang="pt-BR" sz="800" dirty="0"/>
              <a:t>PORTO, G.S. (Coord.) Inovação e Empreendedorismo, </a:t>
            </a:r>
            <a:r>
              <a:rPr lang="pt-BR" sz="800" dirty="0" err="1"/>
              <a:t>Elsevier</a:t>
            </a:r>
            <a:r>
              <a:rPr lang="pt-BR" sz="800" dirty="0"/>
              <a:t>, 2013.</a:t>
            </a:r>
          </a:p>
          <a:p>
            <a:pPr eaLnBrk="1" hangingPunct="1"/>
            <a:r>
              <a:rPr lang="pt-BR" sz="800" dirty="0"/>
              <a:t>Prado F, Garnica L, Entorno D, </a:t>
            </a:r>
            <a:r>
              <a:rPr lang="pt-BR" sz="800" dirty="0" err="1"/>
              <a:t>Massambani</a:t>
            </a:r>
            <a:r>
              <a:rPr lang="pt-BR" sz="800" dirty="0"/>
              <a:t> O. Technology </a:t>
            </a:r>
            <a:r>
              <a:rPr lang="pt-BR" sz="800" dirty="0" err="1"/>
              <a:t>transfer</a:t>
            </a:r>
            <a:r>
              <a:rPr lang="pt-BR" sz="800" dirty="0"/>
              <a:t> in a </a:t>
            </a:r>
            <a:r>
              <a:rPr lang="pt-BR" sz="800" dirty="0" err="1"/>
              <a:t>public</a:t>
            </a:r>
            <a:r>
              <a:rPr lang="pt-BR" sz="800" dirty="0"/>
              <a:t> </a:t>
            </a:r>
            <a:r>
              <a:rPr lang="pt-BR" sz="800" dirty="0" err="1"/>
              <a:t>brazilian</a:t>
            </a:r>
            <a:r>
              <a:rPr lang="pt-BR" sz="800" dirty="0"/>
              <a:t> </a:t>
            </a:r>
            <a:r>
              <a:rPr lang="pt-BR" sz="800" dirty="0" err="1"/>
              <a:t>university</a:t>
            </a:r>
            <a:r>
              <a:rPr lang="pt-BR" sz="800" dirty="0"/>
              <a:t>. </a:t>
            </a:r>
            <a:r>
              <a:rPr lang="en-US" sz="800" dirty="0"/>
              <a:t>Triple Helix VIII International Conference on University, Industry and Government Linkages; 2010; </a:t>
            </a:r>
            <a:r>
              <a:rPr lang="en-US" sz="800" dirty="0" err="1"/>
              <a:t>Madri</a:t>
            </a:r>
            <a:r>
              <a:rPr lang="en-US" sz="800" dirty="0"/>
              <a:t>.</a:t>
            </a:r>
            <a:endParaRPr lang="pt-BR" sz="800" dirty="0"/>
          </a:p>
          <a:p>
            <a:pPr eaLnBrk="1" hangingPunct="1"/>
            <a:r>
              <a:rPr lang="pt-BR" sz="800" dirty="0"/>
              <a:t>REISMAN, A.  Transferência de Tecnologia: Uma Taxonomia Multidisciplinar. The </a:t>
            </a:r>
            <a:r>
              <a:rPr lang="pt-BR" sz="800" dirty="0" err="1"/>
              <a:t>International</a:t>
            </a:r>
            <a:r>
              <a:rPr lang="pt-BR" sz="800" dirty="0"/>
              <a:t> </a:t>
            </a:r>
            <a:r>
              <a:rPr lang="pt-BR" sz="800" dirty="0" err="1"/>
              <a:t>Journal</a:t>
            </a:r>
            <a:r>
              <a:rPr lang="pt-BR" sz="800" dirty="0"/>
              <a:t> </a:t>
            </a:r>
            <a:r>
              <a:rPr lang="pt-BR" sz="800" dirty="0" err="1"/>
              <a:t>of</a:t>
            </a:r>
            <a:r>
              <a:rPr lang="pt-BR" sz="800" dirty="0"/>
              <a:t> Management Science, 2004.</a:t>
            </a:r>
          </a:p>
          <a:p>
            <a:pPr eaLnBrk="1" hangingPunct="1"/>
            <a:r>
              <a:rPr lang="en-US" sz="800" dirty="0" err="1"/>
              <a:t>Rohrbeck</a:t>
            </a:r>
            <a:r>
              <a:rPr lang="en-US" sz="800" dirty="0"/>
              <a:t>, R .Technology Scouting - a case study on the Deutsche Telekom Laboratories. ISPIM-Asia Conference, New Delhi, India, 2007</a:t>
            </a:r>
            <a:endParaRPr lang="pt-BR" sz="800" dirty="0"/>
          </a:p>
          <a:p>
            <a:pPr eaLnBrk="1" hangingPunct="1"/>
            <a:r>
              <a:rPr lang="pt-BR" sz="800" dirty="0" err="1"/>
              <a:t>Rothwell</a:t>
            </a:r>
            <a:r>
              <a:rPr lang="pt-BR" sz="800" dirty="0"/>
              <a:t>, R. (1994); </a:t>
            </a:r>
            <a:r>
              <a:rPr lang="pt-BR" sz="800" dirty="0" err="1"/>
              <a:t>Towards</a:t>
            </a:r>
            <a:r>
              <a:rPr lang="pt-BR" sz="800" dirty="0"/>
              <a:t> </a:t>
            </a:r>
            <a:r>
              <a:rPr lang="pt-BR" sz="800" dirty="0" err="1"/>
              <a:t>the</a:t>
            </a:r>
            <a:r>
              <a:rPr lang="pt-BR" sz="800" dirty="0"/>
              <a:t> </a:t>
            </a:r>
            <a:r>
              <a:rPr lang="pt-BR" sz="800" dirty="0" err="1"/>
              <a:t>fifth-generation</a:t>
            </a:r>
            <a:r>
              <a:rPr lang="pt-BR" sz="800" dirty="0"/>
              <a:t> </a:t>
            </a:r>
            <a:r>
              <a:rPr lang="pt-BR" sz="800" dirty="0" err="1"/>
              <a:t>innovation</a:t>
            </a:r>
            <a:r>
              <a:rPr lang="pt-BR" sz="800" dirty="0"/>
              <a:t> </a:t>
            </a:r>
            <a:r>
              <a:rPr lang="pt-BR" sz="800" dirty="0" err="1"/>
              <a:t>process</a:t>
            </a:r>
            <a:r>
              <a:rPr lang="pt-BR" sz="800" dirty="0"/>
              <a:t>. </a:t>
            </a:r>
            <a:r>
              <a:rPr lang="pt-BR" sz="800" dirty="0" err="1"/>
              <a:t>International</a:t>
            </a:r>
            <a:r>
              <a:rPr lang="pt-BR" sz="800" dirty="0"/>
              <a:t> Marketing </a:t>
            </a:r>
            <a:r>
              <a:rPr lang="pt-BR" sz="800" dirty="0" err="1"/>
              <a:t>Review</a:t>
            </a:r>
            <a:r>
              <a:rPr lang="pt-BR" sz="800" dirty="0"/>
              <a:t>, v. 11, n. 1, p. 7-31. </a:t>
            </a:r>
          </a:p>
          <a:p>
            <a:pPr eaLnBrk="1" hangingPunct="1"/>
            <a:r>
              <a:rPr lang="pt-BR" sz="800" dirty="0"/>
              <a:t>SIEGEL, D. S.; WALDMAN, D. ; LINK, A. </a:t>
            </a:r>
            <a:r>
              <a:rPr lang="pt-BR" sz="800" dirty="0" err="1"/>
              <a:t>Assessing</a:t>
            </a:r>
            <a:r>
              <a:rPr lang="pt-BR" sz="800" dirty="0"/>
              <a:t> </a:t>
            </a:r>
            <a:r>
              <a:rPr lang="pt-BR" sz="800" dirty="0" err="1"/>
              <a:t>the</a:t>
            </a:r>
            <a:r>
              <a:rPr lang="pt-BR" sz="800" dirty="0"/>
              <a:t> </a:t>
            </a:r>
            <a:r>
              <a:rPr lang="pt-BR" sz="800" dirty="0" err="1"/>
              <a:t>impact</a:t>
            </a:r>
            <a:r>
              <a:rPr lang="pt-BR" sz="800" dirty="0"/>
              <a:t> </a:t>
            </a:r>
            <a:r>
              <a:rPr lang="pt-BR" sz="800" dirty="0" err="1"/>
              <a:t>of</a:t>
            </a:r>
            <a:r>
              <a:rPr lang="pt-BR" sz="800" dirty="0"/>
              <a:t> </a:t>
            </a:r>
            <a:r>
              <a:rPr lang="pt-BR" sz="800" dirty="0" err="1"/>
              <a:t>organizational</a:t>
            </a:r>
            <a:r>
              <a:rPr lang="pt-BR" sz="800" dirty="0"/>
              <a:t> </a:t>
            </a:r>
            <a:r>
              <a:rPr lang="pt-BR" sz="800" dirty="0" err="1"/>
              <a:t>pratices</a:t>
            </a:r>
            <a:r>
              <a:rPr lang="pt-BR" sz="800" dirty="0"/>
              <a:t> </a:t>
            </a:r>
            <a:r>
              <a:rPr lang="pt-BR" sz="800" dirty="0" err="1"/>
              <a:t>on</a:t>
            </a:r>
            <a:r>
              <a:rPr lang="pt-BR" sz="800" dirty="0"/>
              <a:t> </a:t>
            </a:r>
            <a:r>
              <a:rPr lang="pt-BR" sz="800" dirty="0" err="1"/>
              <a:t>the</a:t>
            </a:r>
            <a:r>
              <a:rPr lang="pt-BR" sz="800" dirty="0"/>
              <a:t> </a:t>
            </a:r>
            <a:r>
              <a:rPr lang="pt-BR" sz="800" dirty="0" err="1"/>
              <a:t>relative</a:t>
            </a:r>
            <a:r>
              <a:rPr lang="pt-BR" sz="800" dirty="0"/>
              <a:t> </a:t>
            </a:r>
            <a:r>
              <a:rPr lang="pt-BR" sz="800" dirty="0" err="1"/>
              <a:t>productivity</a:t>
            </a:r>
            <a:r>
              <a:rPr lang="pt-BR" sz="800" dirty="0"/>
              <a:t> </a:t>
            </a:r>
            <a:r>
              <a:rPr lang="pt-BR" sz="800" dirty="0" err="1"/>
              <a:t>of</a:t>
            </a:r>
            <a:r>
              <a:rPr lang="pt-BR" sz="800" dirty="0"/>
              <a:t> </a:t>
            </a:r>
            <a:r>
              <a:rPr lang="pt-BR" sz="800" dirty="0" err="1"/>
              <a:t>university</a:t>
            </a:r>
            <a:r>
              <a:rPr lang="pt-BR" sz="800" dirty="0"/>
              <a:t> </a:t>
            </a:r>
            <a:r>
              <a:rPr lang="pt-BR" sz="800" dirty="0" err="1"/>
              <a:t>technology</a:t>
            </a:r>
            <a:r>
              <a:rPr lang="pt-BR" sz="800" dirty="0"/>
              <a:t> </a:t>
            </a:r>
            <a:r>
              <a:rPr lang="pt-BR" sz="800" dirty="0" err="1"/>
              <a:t>transfer</a:t>
            </a:r>
            <a:r>
              <a:rPr lang="pt-BR" sz="800" dirty="0"/>
              <a:t> offices: </a:t>
            </a:r>
            <a:r>
              <a:rPr lang="pt-BR" sz="800" dirty="0" err="1"/>
              <a:t>an</a:t>
            </a:r>
            <a:r>
              <a:rPr lang="pt-BR" sz="800" dirty="0"/>
              <a:t> </a:t>
            </a:r>
            <a:r>
              <a:rPr lang="pt-BR" sz="800" dirty="0" err="1"/>
              <a:t>exploratory</a:t>
            </a:r>
            <a:r>
              <a:rPr lang="pt-BR" sz="800" dirty="0"/>
              <a:t> </a:t>
            </a:r>
            <a:r>
              <a:rPr lang="pt-BR" sz="800" dirty="0" err="1"/>
              <a:t>study</a:t>
            </a:r>
            <a:r>
              <a:rPr lang="pt-BR" sz="800" dirty="0"/>
              <a:t>. </a:t>
            </a:r>
            <a:r>
              <a:rPr lang="pt-BR" sz="800" dirty="0" err="1"/>
              <a:t>Research</a:t>
            </a:r>
            <a:r>
              <a:rPr lang="pt-BR" sz="800" dirty="0"/>
              <a:t> </a:t>
            </a:r>
            <a:r>
              <a:rPr lang="pt-BR" sz="800" dirty="0" err="1"/>
              <a:t>Policy</a:t>
            </a:r>
            <a:r>
              <a:rPr lang="pt-BR" sz="800" dirty="0"/>
              <a:t>, v.32, n.1, p.27-48, 2003. </a:t>
            </a:r>
          </a:p>
          <a:p>
            <a:pPr eaLnBrk="1" hangingPunct="1"/>
            <a:r>
              <a:rPr lang="en-US" sz="800" dirty="0"/>
              <a:t>SIEGEL, D.; WALDMAN, D.; LINK, A. Assessing the impact of organizational practices on the relative productivity of university technology transfer offices: an exploratory study. </a:t>
            </a:r>
            <a:r>
              <a:rPr lang="en-US" sz="800" b="1" dirty="0"/>
              <a:t>Research Policy</a:t>
            </a:r>
            <a:r>
              <a:rPr lang="en-US" sz="800" dirty="0"/>
              <a:t>, Amsterdam, v. 32, p. 27-48, 2003. </a:t>
            </a:r>
            <a:endParaRPr lang="pt-BR" sz="800" dirty="0"/>
          </a:p>
          <a:p>
            <a:pPr eaLnBrk="1" hangingPunct="1"/>
            <a:r>
              <a:rPr lang="pt-BR" sz="800" dirty="0"/>
              <a:t>SOUZA, A.S. O PROCESSO DE TRANSFERÊNCIA DE TECNOLOGIA MATRIZFILIAL, MECANISMOS DE APRENDIZAGEM E A ACUMULAÇÃO DE COMPETÊNCIAS TECNONOLÓGICAS: O CASO KNAPP SUDAMÉRICA LOGÍSTICA E AUTOMAÇÃO LTDA. Dissertação de Mestrado. UFPR. 2006.</a:t>
            </a:r>
          </a:p>
          <a:p>
            <a:r>
              <a:rPr lang="pt-BR" sz="800" dirty="0"/>
              <a:t>TORKOMIAN, A. L. V. Panorama dos núcleos de inovação tecnológica no Brasil. In: SANTOS, M. E. R.; TOLEDO, P. T. M.; LOTUFO, R. A. (Org.). </a:t>
            </a:r>
            <a:r>
              <a:rPr lang="pt-BR" sz="800" i="1" dirty="0"/>
              <a:t>Transferência de tecnologia</a:t>
            </a:r>
            <a:r>
              <a:rPr lang="pt-BR" sz="800" dirty="0"/>
              <a:t>. Campinas: </a:t>
            </a:r>
            <a:r>
              <a:rPr lang="pt-BR" sz="800" dirty="0" err="1"/>
              <a:t>Komedi</a:t>
            </a:r>
            <a:r>
              <a:rPr lang="pt-BR" sz="800" dirty="0"/>
              <a:t>, 2009. p. 21-37.</a:t>
            </a:r>
          </a:p>
          <a:p>
            <a:pPr eaLnBrk="1" hangingPunct="1">
              <a:spcBef>
                <a:spcPct val="50000"/>
              </a:spcBef>
            </a:pPr>
            <a:endParaRPr lang="pt-BR" sz="800" dirty="0"/>
          </a:p>
        </p:txBody>
      </p:sp>
      <p:sp>
        <p:nvSpPr>
          <p:cNvPr id="7" name="Text Box 4"/>
          <p:cNvSpPr txBox="1">
            <a:spLocks noChangeArrowheads="1"/>
          </p:cNvSpPr>
          <p:nvPr/>
        </p:nvSpPr>
        <p:spPr bwMode="auto">
          <a:xfrm>
            <a:off x="179512" y="983049"/>
            <a:ext cx="8906770" cy="2985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t-BR" sz="800" dirty="0">
              <a:solidFill>
                <a:srgbClr val="000000"/>
              </a:solidFill>
            </a:endParaRPr>
          </a:p>
          <a:p>
            <a:pPr eaLnBrk="1" hangingPunct="1"/>
            <a:r>
              <a:rPr lang="pt-BR" sz="800" dirty="0">
                <a:solidFill>
                  <a:srgbClr val="000000"/>
                </a:solidFill>
              </a:rPr>
              <a:t>AZEVEDO, G. C. I. Spin-</a:t>
            </a:r>
            <a:r>
              <a:rPr lang="pt-BR" sz="800" dirty="0" err="1">
                <a:solidFill>
                  <a:srgbClr val="000000"/>
                </a:solidFill>
              </a:rPr>
              <a:t>offs</a:t>
            </a:r>
            <a:r>
              <a:rPr lang="pt-BR" sz="800" dirty="0">
                <a:solidFill>
                  <a:srgbClr val="000000"/>
                </a:solidFill>
              </a:rPr>
              <a:t> acadêmicas e a inovação: estudos de caso da USP e UFSCar. In:</a:t>
            </a:r>
            <a:r>
              <a:rPr lang="pt-PT" sz="800" dirty="0">
                <a:solidFill>
                  <a:srgbClr val="000000"/>
                </a:solidFill>
              </a:rPr>
              <a:t> SIMPÓSIO DE GESTÃO DA INOVAÇÃO TECNOLÓGICA. 23. </a:t>
            </a:r>
            <a:r>
              <a:rPr lang="pt-BR" sz="800" dirty="0">
                <a:solidFill>
                  <a:srgbClr val="000000"/>
                </a:solidFill>
              </a:rPr>
              <a:t>2004, Curitiba. Anais...Curitiba. USP/PGT, 2004, p.844-857.</a:t>
            </a:r>
          </a:p>
          <a:p>
            <a:pPr eaLnBrk="1" hangingPunct="1"/>
            <a:r>
              <a:rPr lang="pt-BR" sz="800" dirty="0"/>
              <a:t>Barbosa, Denis Borges. </a:t>
            </a:r>
            <a:r>
              <a:rPr lang="pt-BR" sz="800" b="1" dirty="0"/>
              <a:t>Tipos de Contratos de propriedade industrial e transferência de tecnologia. </a:t>
            </a:r>
            <a:r>
              <a:rPr lang="pt-BR" sz="800" dirty="0"/>
              <a:t>(2002) </a:t>
            </a:r>
            <a:r>
              <a:rPr lang="pt-BR" sz="800" b="1" dirty="0"/>
              <a:t>Disponível em </a:t>
            </a:r>
            <a:r>
              <a:rPr lang="pt-BR" sz="800" b="1" dirty="0">
                <a:hlinkClick r:id="rId2"/>
              </a:rPr>
              <a:t>http://denisbarbosa.addr.com/130.doc#_Toc14276055</a:t>
            </a:r>
            <a:endParaRPr lang="pt-BR" sz="800" b="1" dirty="0"/>
          </a:p>
          <a:p>
            <a:pPr eaLnBrk="1" hangingPunct="1"/>
            <a:r>
              <a:rPr lang="en-US" sz="800" dirty="0"/>
              <a:t>BOZEMAN, B. Technology transfer and public policy: a review of research and theory. </a:t>
            </a:r>
            <a:r>
              <a:rPr lang="en-US" sz="800" b="1" dirty="0"/>
              <a:t>Research Policy</a:t>
            </a:r>
            <a:r>
              <a:rPr lang="en-US" sz="800" dirty="0"/>
              <a:t>, Amsterdam, v. 29, p. 627-655, 2000. CAPART, G.; SANDELIN, J. </a:t>
            </a:r>
            <a:r>
              <a:rPr lang="en-US" sz="800" b="1" dirty="0"/>
              <a:t>Models of, and missions for, transfer offices from public research organizations. </a:t>
            </a:r>
            <a:r>
              <a:rPr lang="en-US" sz="800" dirty="0" err="1"/>
              <a:t>Disponível</a:t>
            </a:r>
            <a:r>
              <a:rPr lang="en-US" sz="800" dirty="0"/>
              <a:t> em: &lt;http://otl.stanford.edu/documents/JSMissionsModelsPaper-1.pdf/&gt;. </a:t>
            </a:r>
            <a:r>
              <a:rPr lang="en-US" sz="800" dirty="0" err="1"/>
              <a:t>Acesso</a:t>
            </a:r>
            <a:r>
              <a:rPr lang="en-US" sz="800" dirty="0"/>
              <a:t> em: 01 abr. 2011. </a:t>
            </a:r>
            <a:endParaRPr lang="pt-BR" sz="800" dirty="0"/>
          </a:p>
          <a:p>
            <a:pPr eaLnBrk="1" hangingPunct="1"/>
            <a:r>
              <a:rPr lang="en-US" sz="800" dirty="0"/>
              <a:t>CHESBROUGH, H. The era of open innovation. </a:t>
            </a:r>
            <a:r>
              <a:rPr lang="en-US" sz="800" b="1" dirty="0"/>
              <a:t>MIT Sloan Management Review</a:t>
            </a:r>
            <a:r>
              <a:rPr lang="en-US" sz="800" dirty="0"/>
              <a:t>, Cambridge, v. 44, p. 35-41, 2003. </a:t>
            </a:r>
            <a:endParaRPr lang="pt-BR" sz="800" dirty="0"/>
          </a:p>
          <a:p>
            <a:pPr eaLnBrk="1" hangingPunct="1"/>
            <a:r>
              <a:rPr lang="pt-BR" sz="800" dirty="0"/>
              <a:t>CYSNE, F. P. Transferência de tecnologia entre universidade e indústria. Encontros </a:t>
            </a:r>
            <a:r>
              <a:rPr lang="pt-BR" sz="800" dirty="0" err="1"/>
              <a:t>Bibli</a:t>
            </a:r>
            <a:r>
              <a:rPr lang="pt-BR" sz="800" dirty="0"/>
              <a:t>, Universidade Federal de Santa Catarina. n. 20, 2.sem. 2005.</a:t>
            </a:r>
          </a:p>
          <a:p>
            <a:pPr eaLnBrk="1" hangingPunct="1">
              <a:spcBef>
                <a:spcPct val="50000"/>
              </a:spcBef>
            </a:pPr>
            <a:r>
              <a:rPr lang="pt-BR" sz="800" dirty="0"/>
              <a:t>DIAS, D.E. Apresentação Agência USP Inovação. 2008.</a:t>
            </a:r>
            <a:endParaRPr lang="en-US" sz="800" dirty="0"/>
          </a:p>
          <a:p>
            <a:pPr eaLnBrk="1" hangingPunct="1"/>
            <a:r>
              <a:rPr lang="pt-BR" sz="800" dirty="0"/>
              <a:t>Dias A. Modelo de gestão de transferência tecnológica na USP e na Unicamp. </a:t>
            </a:r>
            <a:r>
              <a:rPr lang="en-US" sz="800" dirty="0" err="1"/>
              <a:t>Ribeirão</a:t>
            </a:r>
            <a:r>
              <a:rPr lang="en-US" sz="800" dirty="0"/>
              <a:t> </a:t>
            </a:r>
            <a:r>
              <a:rPr lang="en-US" sz="800" dirty="0" err="1"/>
              <a:t>Preto</a:t>
            </a:r>
            <a:r>
              <a:rPr lang="en-US" sz="800" dirty="0"/>
              <a:t>: </a:t>
            </a:r>
            <a:r>
              <a:rPr lang="en-US" sz="800" dirty="0" err="1"/>
              <a:t>Universidade</a:t>
            </a:r>
            <a:r>
              <a:rPr lang="en-US" sz="800" dirty="0"/>
              <a:t> de São Paulo; 2011.</a:t>
            </a:r>
          </a:p>
          <a:p>
            <a:pPr eaLnBrk="1" hangingPunct="1"/>
            <a:r>
              <a:rPr lang="en-US" sz="800" dirty="0"/>
              <a:t>FRIEDMAN, J.; SILBERMAN, J. University technology transfer: do incentives, management and location matter?. </a:t>
            </a:r>
            <a:r>
              <a:rPr lang="pt-BR" sz="800" b="1" dirty="0" err="1"/>
              <a:t>Journal</a:t>
            </a:r>
            <a:r>
              <a:rPr lang="pt-BR" sz="800" b="1" dirty="0"/>
              <a:t> </a:t>
            </a:r>
            <a:r>
              <a:rPr lang="pt-BR" sz="800" b="1" dirty="0" err="1"/>
              <a:t>of</a:t>
            </a:r>
            <a:r>
              <a:rPr lang="pt-BR" sz="800" b="1" dirty="0"/>
              <a:t> Technology </a:t>
            </a:r>
            <a:r>
              <a:rPr lang="pt-BR" sz="800" b="1" dirty="0" err="1"/>
              <a:t>Transfer</a:t>
            </a:r>
            <a:r>
              <a:rPr lang="pt-BR" sz="800" dirty="0"/>
              <a:t>, n. 28, p.17-30, 2003.</a:t>
            </a:r>
          </a:p>
          <a:p>
            <a:pPr eaLnBrk="1" hangingPunct="1"/>
            <a:r>
              <a:rPr lang="en-US" sz="800" dirty="0"/>
              <a:t>ETZKOWITZ, H.; LEYDESDORFF, L. The dynamics of innovation: from national systems and “mode 2” to a triple helix of university-industry-government relations. Research Policy, v.29, p.109-123, 2000. </a:t>
            </a:r>
          </a:p>
          <a:p>
            <a:pPr eaLnBrk="1" hangingPunct="1"/>
            <a:r>
              <a:rPr lang="en-US" sz="800" dirty="0"/>
              <a:t>ETZKOWITZ, H. The evolution of the entrepreneurial university. International Journal Technology and Globalization, v.1, n.1, p. 64-77, 2004. </a:t>
            </a:r>
          </a:p>
          <a:p>
            <a:pPr eaLnBrk="1" hangingPunct="1"/>
            <a:r>
              <a:rPr lang="en-US" sz="800" dirty="0"/>
              <a:t>JASINSKI, A.H. Barriers for technology transfer in transition economies: results of empirical studies</a:t>
            </a:r>
            <a:r>
              <a:rPr lang="en-US" sz="800" b="1" dirty="0"/>
              <a:t>. </a:t>
            </a:r>
            <a:r>
              <a:rPr lang="en-US" sz="800" dirty="0"/>
              <a:t>In</a:t>
            </a:r>
            <a:r>
              <a:rPr lang="en-US" sz="800" b="1" dirty="0"/>
              <a:t>: </a:t>
            </a:r>
            <a:r>
              <a:rPr lang="en-US" sz="800" dirty="0"/>
              <a:t>TRIPLE HELIX.</a:t>
            </a:r>
            <a:r>
              <a:rPr lang="en-US" sz="800" b="1" dirty="0"/>
              <a:t> </a:t>
            </a:r>
            <a:r>
              <a:rPr lang="en-US" sz="800" dirty="0"/>
              <a:t>5. 2005, Turin. </a:t>
            </a:r>
            <a:r>
              <a:rPr lang="en-US" sz="800" b="1" dirty="0" err="1"/>
              <a:t>Anais</a:t>
            </a:r>
            <a:r>
              <a:rPr lang="en-US" sz="800" dirty="0"/>
              <a:t>..... Turin, </a:t>
            </a:r>
            <a:r>
              <a:rPr lang="en-US" sz="800" dirty="0" err="1"/>
              <a:t>Fundação</a:t>
            </a:r>
            <a:r>
              <a:rPr lang="en-US" sz="800" dirty="0"/>
              <a:t> </a:t>
            </a:r>
            <a:r>
              <a:rPr lang="en-US" sz="800" dirty="0" err="1"/>
              <a:t>Rosselli</a:t>
            </a:r>
            <a:r>
              <a:rPr lang="en-US" sz="800" dirty="0"/>
              <a:t>: 2005.</a:t>
            </a:r>
          </a:p>
          <a:p>
            <a:r>
              <a:rPr lang="pt-BR" sz="800" dirty="0"/>
              <a:t>GARNICA, L. A. G. </a:t>
            </a:r>
            <a:r>
              <a:rPr lang="pt-BR" sz="800" i="1" dirty="0"/>
              <a:t>Transferência de tecnologia e gestão da propriedade intelectual em universidades públicas no estado de São Paulo</a:t>
            </a:r>
            <a:r>
              <a:rPr lang="pt-BR" sz="800" dirty="0"/>
              <a:t>. 2007. 203 f. Dissertação (Mestrado em Engenharia de Produção)-Universidade Federal de São Carlos, São Carlos, 2007.</a:t>
            </a:r>
          </a:p>
          <a:p>
            <a:pPr eaLnBrk="1" hangingPunct="1"/>
            <a:r>
              <a:rPr lang="pt-BR" sz="800" dirty="0"/>
              <a:t>GARNICA, L. A. ; PRADO, F. O. ; ENTORNO, D.D. ; MASSAMBANI, O. . Incorporando Boas Práticas Internacionais à Gestão da Inovação da Universidade de São Paulo - USP. In: XXV Simpósio de Gestão da Inovação Tecnológica - ANPAD, 2008, Brasília. Anais do XXV Simpósio de Gestão da Inovação Tecnológica - ANPAD, 2008. </a:t>
            </a:r>
            <a:endParaRPr lang="en-US" sz="800" dirty="0"/>
          </a:p>
          <a:p>
            <a:pPr eaLnBrk="1" hangingPunct="1"/>
            <a:r>
              <a:rPr lang="pt-BR" sz="800" dirty="0"/>
              <a:t>Garnica L. Transferência de tecnologia e gestão da propriedade intelectual em universidades públicas no estado de São Paulo. </a:t>
            </a:r>
            <a:r>
              <a:rPr lang="en-US" sz="800" dirty="0"/>
              <a:t>São Carlos: </a:t>
            </a:r>
            <a:r>
              <a:rPr lang="en-US" sz="800" dirty="0" err="1"/>
              <a:t>Universidade</a:t>
            </a:r>
            <a:r>
              <a:rPr lang="en-US" sz="800" dirty="0"/>
              <a:t> Federal de São Carlos; 2007</a:t>
            </a:r>
          </a:p>
          <a:p>
            <a:pPr eaLnBrk="1" hangingPunct="1"/>
            <a:r>
              <a:rPr lang="pt-BR" sz="800" dirty="0"/>
              <a:t>Garnica L, Torkomian A. Gestão de tecnologia em universidades: uma análise do patenteamento e dos fatores de dificuldades e de apoio à transferência de tecnologia no Estado de São Paulo. </a:t>
            </a:r>
            <a:r>
              <a:rPr lang="en-US" sz="800" dirty="0"/>
              <a:t>Gestão &amp; </a:t>
            </a:r>
            <a:r>
              <a:rPr lang="en-US" sz="800" dirty="0" err="1"/>
              <a:t>Produção</a:t>
            </a:r>
            <a:r>
              <a:rPr lang="en-US" sz="800" dirty="0"/>
              <a:t>. 2009;16(4):624-38.</a:t>
            </a:r>
            <a:endParaRPr lang="pt-BR" sz="800" dirty="0">
              <a:solidFill>
                <a:srgbClr val="000000"/>
              </a:solidFill>
            </a:endParaRPr>
          </a:p>
          <a:p>
            <a:pPr eaLnBrk="1" hangingPunct="1"/>
            <a:endParaRPr lang="pt-BR" sz="800" dirty="0"/>
          </a:p>
        </p:txBody>
      </p:sp>
    </p:spTree>
    <p:extLst>
      <p:ext uri="{BB962C8B-B14F-4D97-AF65-F5344CB8AC3E}">
        <p14:creationId xmlns:p14="http://schemas.microsoft.com/office/powerpoint/2010/main" val="147341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7704" y="125760"/>
            <a:ext cx="7236296" cy="1070992"/>
          </a:xfrm>
        </p:spPr>
        <p:txBody>
          <a:bodyPr>
            <a:normAutofit fontScale="90000"/>
          </a:bodyPr>
          <a:lstStyle/>
          <a:p>
            <a:r>
              <a:rPr lang="pt-BR" dirty="0"/>
              <a:t>Instituições Internacionais </a:t>
            </a:r>
            <a:r>
              <a:rPr lang="pt-BR"/>
              <a:t>e Brasileira</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WIPO – World Intelectual </a:t>
            </a:r>
            <a:r>
              <a:rPr lang="pt-BR" dirty="0" err="1"/>
              <a:t>Property</a:t>
            </a:r>
            <a:r>
              <a:rPr lang="pt-BR" dirty="0"/>
              <a:t> </a:t>
            </a:r>
            <a:r>
              <a:rPr lang="pt-BR" dirty="0" err="1"/>
              <a:t>Organization</a:t>
            </a:r>
            <a:r>
              <a:rPr lang="pt-BR" dirty="0"/>
              <a:t>:</a:t>
            </a:r>
          </a:p>
          <a:p>
            <a:pPr lvl="1"/>
            <a:r>
              <a:rPr lang="pt-BR" dirty="0"/>
              <a:t>Os depósitos de patentes de todo mundo são reportados </a:t>
            </a:r>
            <a:r>
              <a:rPr lang="pt-BR" dirty="0" smtClean="0"/>
              <a:t>pela </a:t>
            </a:r>
            <a:r>
              <a:rPr lang="pt-BR" dirty="0"/>
              <a:t>WIPO</a:t>
            </a:r>
          </a:p>
          <a:p>
            <a:pPr lvl="1"/>
            <a:r>
              <a:rPr lang="en-US" b="1" dirty="0" smtClean="0"/>
              <a:t>PCT (</a:t>
            </a:r>
            <a:r>
              <a:rPr lang="pt-BR" b="1" dirty="0" err="1" smtClean="0"/>
              <a:t>Patent</a:t>
            </a:r>
            <a:r>
              <a:rPr lang="pt-BR" b="1" dirty="0" smtClean="0"/>
              <a:t> </a:t>
            </a:r>
            <a:r>
              <a:rPr lang="pt-BR" b="1" dirty="0" err="1" smtClean="0"/>
              <a:t>Cooperation</a:t>
            </a:r>
            <a:r>
              <a:rPr lang="pt-BR" b="1" dirty="0" smtClean="0"/>
              <a:t> </a:t>
            </a:r>
            <a:r>
              <a:rPr lang="pt-BR" b="1" dirty="0" err="1" smtClean="0"/>
              <a:t>Treaty</a:t>
            </a:r>
            <a:r>
              <a:rPr lang="en-US" b="1" dirty="0" smtClean="0"/>
              <a:t>) – The International Patent System (1970)</a:t>
            </a:r>
          </a:p>
          <a:p>
            <a:pPr lvl="1"/>
            <a:r>
              <a:rPr lang="en-US" b="1" dirty="0" smtClean="0">
                <a:hlinkClick r:id="rId3"/>
              </a:rPr>
              <a:t>http://www.wipo.int/pct/en/faqs/faqs.html</a:t>
            </a:r>
            <a:endParaRPr lang="en-US" b="1" dirty="0" smtClean="0"/>
          </a:p>
          <a:p>
            <a:r>
              <a:rPr lang="pt-BR" dirty="0" smtClean="0"/>
              <a:t>USPTO </a:t>
            </a:r>
            <a:r>
              <a:rPr lang="pt-BR" dirty="0"/>
              <a:t>– </a:t>
            </a:r>
            <a:r>
              <a:rPr lang="en-US" b="1" dirty="0"/>
              <a:t>United States Patent and Trademark Office</a:t>
            </a:r>
          </a:p>
          <a:p>
            <a:pPr lvl="1"/>
            <a:r>
              <a:rPr lang="pt-BR" dirty="0">
                <a:hlinkClick r:id="rId4"/>
              </a:rPr>
              <a:t>http://www.uspto.gov/</a:t>
            </a:r>
            <a:endParaRPr lang="pt-BR" dirty="0"/>
          </a:p>
          <a:p>
            <a:r>
              <a:rPr lang="en-US" dirty="0"/>
              <a:t>JPO  - </a:t>
            </a:r>
            <a:r>
              <a:rPr lang="en-US" b="1" dirty="0"/>
              <a:t>Japan Patent Office</a:t>
            </a:r>
          </a:p>
          <a:p>
            <a:pPr lvl="1"/>
            <a:r>
              <a:rPr lang="en-US" b="1" dirty="0">
                <a:hlinkClick r:id="rId5"/>
              </a:rPr>
              <a:t>https://www.jpo.go.jp/</a:t>
            </a:r>
            <a:endParaRPr lang="en-US" b="1" dirty="0"/>
          </a:p>
          <a:p>
            <a:r>
              <a:rPr lang="pt-BR" dirty="0"/>
              <a:t>EPO - </a:t>
            </a:r>
            <a:r>
              <a:rPr lang="pt-BR" i="1" dirty="0" err="1"/>
              <a:t>European</a:t>
            </a:r>
            <a:r>
              <a:rPr lang="pt-BR" i="1" dirty="0"/>
              <a:t> </a:t>
            </a:r>
            <a:r>
              <a:rPr lang="pt-BR" i="1" dirty="0" err="1"/>
              <a:t>Patent</a:t>
            </a:r>
            <a:r>
              <a:rPr lang="pt-BR" i="1" dirty="0"/>
              <a:t> Office</a:t>
            </a:r>
          </a:p>
          <a:p>
            <a:pPr lvl="1"/>
            <a:r>
              <a:rPr lang="pt-BR" i="1" dirty="0">
                <a:hlinkClick r:id="rId6"/>
              </a:rPr>
              <a:t>https://www.epo.org/index.html</a:t>
            </a:r>
            <a:endParaRPr lang="pt-BR" i="1" dirty="0"/>
          </a:p>
          <a:p>
            <a:r>
              <a:rPr lang="pt-BR" dirty="0"/>
              <a:t>INPI – Instituto Nacional de Propriedade Industrial</a:t>
            </a:r>
          </a:p>
          <a:p>
            <a:pPr lvl="1"/>
            <a:r>
              <a:rPr lang="pt-BR" dirty="0">
                <a:hlinkClick r:id="rId7"/>
              </a:rPr>
              <a:t>http://www.inpi.gov.br/</a:t>
            </a:r>
            <a:endParaRPr lang="pt-BR" dirty="0"/>
          </a:p>
          <a:p>
            <a:endParaRPr lang="pt-BR" dirty="0"/>
          </a:p>
        </p:txBody>
      </p:sp>
    </p:spTree>
    <p:extLst>
      <p:ext uri="{BB962C8B-B14F-4D97-AF65-F5344CB8AC3E}">
        <p14:creationId xmlns:p14="http://schemas.microsoft.com/office/powerpoint/2010/main" val="26938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pt-BR" dirty="0"/>
              <a:t>PROPRIEDADE INTELECTUAL COMPREENDE </a:t>
            </a:r>
          </a:p>
        </p:txBody>
      </p:sp>
      <p:sp>
        <p:nvSpPr>
          <p:cNvPr id="5" name="Espaço Reservado para Conteúdo 4"/>
          <p:cNvSpPr>
            <a:spLocks noGrp="1"/>
          </p:cNvSpPr>
          <p:nvPr>
            <p:ph idx="1"/>
          </p:nvPr>
        </p:nvSpPr>
        <p:spPr/>
        <p:txBody>
          <a:bodyPr>
            <a:normAutofit fontScale="92500" lnSpcReduction="20000"/>
          </a:bodyPr>
          <a:lstStyle/>
          <a:p>
            <a:endParaRPr lang="pt-BR" dirty="0" smtClean="0"/>
          </a:p>
          <a:p>
            <a:r>
              <a:rPr lang="pt-BR" dirty="0" smtClean="0"/>
              <a:t>DIREITO AUTORAL</a:t>
            </a:r>
          </a:p>
          <a:p>
            <a:pPr lvl="1"/>
            <a:r>
              <a:rPr lang="pt-BR" dirty="0" smtClean="0"/>
              <a:t>OBRAS LITERÁRIAS E ARTÍSTICAS</a:t>
            </a:r>
          </a:p>
          <a:p>
            <a:pPr lvl="1"/>
            <a:r>
              <a:rPr lang="pt-BR" dirty="0" smtClean="0"/>
              <a:t>PROGRAMAS DE COMPUTADOR</a:t>
            </a:r>
          </a:p>
          <a:p>
            <a:pPr lvl="1"/>
            <a:r>
              <a:rPr lang="pt-BR" dirty="0" smtClean="0"/>
              <a:t>DOMÍNIOS NA INTERNET</a:t>
            </a:r>
          </a:p>
          <a:p>
            <a:pPr lvl="1"/>
            <a:r>
              <a:rPr lang="pt-BR" dirty="0" smtClean="0"/>
              <a:t>CULTURA IMATERIAL (PATRIMÔNIO CULTURAL IMATERIAL)</a:t>
            </a:r>
            <a:endParaRPr lang="pt-BR" dirty="0" smtClean="0"/>
          </a:p>
          <a:p>
            <a:pPr lvl="1"/>
            <a:endParaRPr lang="pt-BR" dirty="0" smtClean="0"/>
          </a:p>
          <a:p>
            <a:r>
              <a:rPr lang="pt-BR" dirty="0" smtClean="0"/>
              <a:t>PROPRIEDADE </a:t>
            </a:r>
            <a:r>
              <a:rPr lang="pt-BR" dirty="0"/>
              <a:t>INDUSTRIAL</a:t>
            </a:r>
          </a:p>
          <a:p>
            <a:pPr lvl="1"/>
            <a:r>
              <a:rPr lang="pt-BR" dirty="0" smtClean="0"/>
              <a:t>MARCAS</a:t>
            </a:r>
          </a:p>
          <a:p>
            <a:pPr lvl="1"/>
            <a:r>
              <a:rPr lang="pt-BR" dirty="0"/>
              <a:t>CULTIVARES</a:t>
            </a:r>
          </a:p>
          <a:p>
            <a:pPr lvl="1"/>
            <a:r>
              <a:rPr lang="pt-BR" dirty="0" smtClean="0"/>
              <a:t>PATENTES</a:t>
            </a:r>
          </a:p>
          <a:p>
            <a:pPr lvl="1"/>
            <a:r>
              <a:rPr lang="pt-BR" dirty="0" smtClean="0"/>
              <a:t>DESENHO INDUSTRIAL</a:t>
            </a:r>
          </a:p>
          <a:p>
            <a:pPr lvl="1"/>
            <a:r>
              <a:rPr lang="pt-BR" dirty="0" smtClean="0"/>
              <a:t>INDICAÇÕES GEOGRÁFICAS</a:t>
            </a:r>
            <a:r>
              <a:rPr lang="pt-BR" dirty="0"/>
              <a:t/>
            </a:r>
            <a:br>
              <a:rPr lang="pt-BR" dirty="0"/>
            </a:br>
            <a:endParaRPr lang="pt-BR" dirty="0"/>
          </a:p>
        </p:txBody>
      </p:sp>
    </p:spTree>
    <p:extLst>
      <p:ext uri="{BB962C8B-B14F-4D97-AF65-F5344CB8AC3E}">
        <p14:creationId xmlns:p14="http://schemas.microsoft.com/office/powerpoint/2010/main" val="199508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pt-BR" dirty="0"/>
              <a:t>LEI DE DIREITO AUTORAL </a:t>
            </a:r>
            <a:br>
              <a:rPr lang="pt-BR" dirty="0"/>
            </a:br>
            <a:r>
              <a:rPr lang="pt-BR" dirty="0"/>
              <a:t>(No. 9610 - 19/02/98)</a:t>
            </a:r>
            <a:br>
              <a:rPr lang="pt-BR" dirty="0"/>
            </a:br>
            <a:endParaRPr lang="pt-BR" dirty="0"/>
          </a:p>
        </p:txBody>
      </p:sp>
      <p:sp>
        <p:nvSpPr>
          <p:cNvPr id="5" name="Espaço Reservado para Conteúdo 4"/>
          <p:cNvSpPr>
            <a:spLocks noGrp="1"/>
          </p:cNvSpPr>
          <p:nvPr>
            <p:ph idx="1"/>
          </p:nvPr>
        </p:nvSpPr>
        <p:spPr/>
        <p:txBody>
          <a:bodyPr>
            <a:normAutofit fontScale="92500" lnSpcReduction="10000"/>
          </a:bodyPr>
          <a:lstStyle/>
          <a:p>
            <a:r>
              <a:rPr lang="pt-BR" dirty="0"/>
              <a:t>REGULA OS DIREITOS DE AUTOR E OS QUE LHE SÃO CONEXOS</a:t>
            </a:r>
            <a:br>
              <a:rPr lang="pt-BR" dirty="0"/>
            </a:br>
            <a:r>
              <a:rPr lang="pt-BR" dirty="0"/>
              <a:t>- AUTORES</a:t>
            </a:r>
            <a:br>
              <a:rPr lang="pt-BR" dirty="0"/>
            </a:br>
            <a:r>
              <a:rPr lang="pt-BR" dirty="0"/>
              <a:t>- INTÉRPRETES E EXECUTORES</a:t>
            </a:r>
            <a:br>
              <a:rPr lang="pt-BR" dirty="0"/>
            </a:br>
            <a:r>
              <a:rPr lang="pt-BR" dirty="0"/>
              <a:t>- EDITORES E PRODUTORES</a:t>
            </a:r>
            <a:br>
              <a:rPr lang="pt-BR" dirty="0"/>
            </a:br>
            <a:r>
              <a:rPr lang="pt-BR" dirty="0"/>
              <a:t/>
            </a:r>
            <a:br>
              <a:rPr lang="pt-BR" dirty="0"/>
            </a:br>
            <a:r>
              <a:rPr lang="pt-BR" dirty="0"/>
              <a:t>* A PROTEÇÃO AOS DIREITOS INDEPENDE DE REGISTRO</a:t>
            </a:r>
            <a:br>
              <a:rPr lang="pt-BR" dirty="0"/>
            </a:br>
            <a:r>
              <a:rPr lang="pt-BR" dirty="0"/>
              <a:t/>
            </a:r>
            <a:br>
              <a:rPr lang="pt-BR" dirty="0"/>
            </a:br>
            <a:r>
              <a:rPr lang="pt-BR" dirty="0"/>
              <a:t>* PROTEÇÃO GERAL POR 70 ANOS, CONTADOS DE 1 DE JANEIRO DO ANO SUBSEQUENTE AO FALECIMENTO DO AUTOR </a:t>
            </a:r>
            <a:br>
              <a:rPr lang="pt-BR" dirty="0"/>
            </a:br>
            <a:r>
              <a:rPr lang="pt-BR" dirty="0"/>
              <a:t/>
            </a:r>
            <a:br>
              <a:rPr lang="pt-BR" dirty="0"/>
            </a:br>
            <a:r>
              <a:rPr lang="pt-BR" dirty="0"/>
              <a:t> </a:t>
            </a:r>
            <a:br>
              <a:rPr lang="pt-BR" dirty="0"/>
            </a:br>
            <a:endParaRPr lang="pt-BR" dirty="0"/>
          </a:p>
        </p:txBody>
      </p:sp>
    </p:spTree>
    <p:extLst>
      <p:ext uri="{BB962C8B-B14F-4D97-AF65-F5344CB8AC3E}">
        <p14:creationId xmlns:p14="http://schemas.microsoft.com/office/powerpoint/2010/main" val="60467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pt-BR" dirty="0"/>
              <a:t>LEI DE SOFTWARE (No. 9609 - 19/02/98)</a:t>
            </a:r>
            <a:br>
              <a:rPr lang="pt-BR" dirty="0"/>
            </a:br>
            <a:endParaRPr lang="pt-BR" dirty="0"/>
          </a:p>
        </p:txBody>
      </p:sp>
      <p:sp>
        <p:nvSpPr>
          <p:cNvPr id="5" name="Espaço Reservado para Conteúdo 4"/>
          <p:cNvSpPr>
            <a:spLocks noGrp="1"/>
          </p:cNvSpPr>
          <p:nvPr>
            <p:ph idx="1"/>
          </p:nvPr>
        </p:nvSpPr>
        <p:spPr/>
        <p:txBody>
          <a:bodyPr>
            <a:normAutofit fontScale="92500" lnSpcReduction="20000"/>
          </a:bodyPr>
          <a:lstStyle/>
          <a:p>
            <a:r>
              <a:rPr lang="pt-BR" dirty="0"/>
              <a:t>ART. 2o. O REGIME DE PROTEÇÃO </a:t>
            </a:r>
            <a:r>
              <a:rPr lang="pt-BR" dirty="0" smtClean="0"/>
              <a:t>À </a:t>
            </a:r>
            <a:r>
              <a:rPr lang="pt-BR" dirty="0"/>
              <a:t>PROPRIEDADE INTELECTUAL DE PROGRAMA DE COMPUTADOR </a:t>
            </a:r>
            <a:r>
              <a:rPr lang="pt-BR" dirty="0" smtClean="0"/>
              <a:t>É O CONFERIDO ÀS OBRAS LITERÁRIAS PELA </a:t>
            </a:r>
            <a:r>
              <a:rPr lang="pt-BR" dirty="0"/>
              <a:t>LEGISLAÇÃO DE DIREITOS AUTORAIS </a:t>
            </a:r>
          </a:p>
          <a:p>
            <a:endParaRPr lang="pt-BR" dirty="0"/>
          </a:p>
          <a:p>
            <a:r>
              <a:rPr lang="pt-BR" dirty="0"/>
              <a:t>ART. 3o. A PROTEÇÃO AOS DIREITOS INDEPENDE DE REGISTRO</a:t>
            </a:r>
          </a:p>
          <a:p>
            <a:endParaRPr lang="pt-BR" dirty="0"/>
          </a:p>
          <a:p>
            <a:r>
              <a:rPr lang="pt-BR" dirty="0"/>
              <a:t>ART. 4o. SALVO ESTIPULAÇÃO EM CONTRÁRIO, PERTENCERÃO EXCLUSIVAMENTE AO EMPREGADOR, CONTRATANTE DE SERVIÇOS OU ÓRGÃO PÚBLICO, OS DIREITOS RELATIVOS  AO PROGRAMA DE COMPUTADOR, DESENVOLVIDO E ELABORADO DURANTE A VIGÊNCIA DE CONTRATO OU DE VÍNCULO ESTATUTÁRIO..”</a:t>
            </a:r>
          </a:p>
        </p:txBody>
      </p:sp>
      <p:sp>
        <p:nvSpPr>
          <p:cNvPr id="8195" name="Text Box 3"/>
          <p:cNvSpPr txBox="1">
            <a:spLocks noChangeArrowheads="1"/>
          </p:cNvSpPr>
          <p:nvPr/>
        </p:nvSpPr>
        <p:spPr bwMode="auto">
          <a:xfrm>
            <a:off x="5866761" y="6362700"/>
            <a:ext cx="1585559" cy="28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7279" tIns="43640" rIns="87279" bIns="43640">
            <a:spAutoFit/>
          </a:bodyPr>
          <a:lstStyle>
            <a:lvl1pPr defTabSz="873125" eaLnBrk="0" hangingPunct="0">
              <a:defRPr sz="2400">
                <a:solidFill>
                  <a:schemeClr val="tx1"/>
                </a:solidFill>
                <a:latin typeface="Times New Roman" pitchFamily="18" charset="0"/>
              </a:defRPr>
            </a:lvl1pPr>
            <a:lvl2pPr marL="742950" indent="-285750" defTabSz="873125" eaLnBrk="0" hangingPunct="0">
              <a:defRPr sz="2400">
                <a:solidFill>
                  <a:schemeClr val="tx1"/>
                </a:solidFill>
                <a:latin typeface="Times New Roman" pitchFamily="18" charset="0"/>
              </a:defRPr>
            </a:lvl2pPr>
            <a:lvl3pPr marL="1143000" indent="-228600" defTabSz="873125" eaLnBrk="0" hangingPunct="0">
              <a:defRPr sz="2400">
                <a:solidFill>
                  <a:schemeClr val="tx1"/>
                </a:solidFill>
                <a:latin typeface="Times New Roman" pitchFamily="18" charset="0"/>
              </a:defRPr>
            </a:lvl3pPr>
            <a:lvl4pPr marL="1600200" indent="-228600" defTabSz="873125" eaLnBrk="0" hangingPunct="0">
              <a:defRPr sz="2400">
                <a:solidFill>
                  <a:schemeClr val="tx1"/>
                </a:solidFill>
                <a:latin typeface="Times New Roman" pitchFamily="18" charset="0"/>
              </a:defRPr>
            </a:lvl4pPr>
            <a:lvl5pPr marL="2057400" indent="-228600" defTabSz="873125" eaLnBrk="0" hangingPunct="0">
              <a:defRPr sz="2400">
                <a:solidFill>
                  <a:schemeClr val="tx1"/>
                </a:solidFill>
                <a:latin typeface="Times New Roman" pitchFamily="18" charset="0"/>
              </a:defRPr>
            </a:lvl5pPr>
            <a:lvl6pPr marL="2514600" indent="-228600" defTabSz="873125" eaLnBrk="0" fontAlgn="base" hangingPunct="0">
              <a:spcBef>
                <a:spcPct val="0"/>
              </a:spcBef>
              <a:spcAft>
                <a:spcPct val="0"/>
              </a:spcAft>
              <a:defRPr sz="2400">
                <a:solidFill>
                  <a:schemeClr val="tx1"/>
                </a:solidFill>
                <a:latin typeface="Times New Roman" pitchFamily="18" charset="0"/>
              </a:defRPr>
            </a:lvl6pPr>
            <a:lvl7pPr marL="2971800" indent="-228600" defTabSz="873125" eaLnBrk="0" fontAlgn="base" hangingPunct="0">
              <a:spcBef>
                <a:spcPct val="0"/>
              </a:spcBef>
              <a:spcAft>
                <a:spcPct val="0"/>
              </a:spcAft>
              <a:defRPr sz="2400">
                <a:solidFill>
                  <a:schemeClr val="tx1"/>
                </a:solidFill>
                <a:latin typeface="Times New Roman" pitchFamily="18" charset="0"/>
              </a:defRPr>
            </a:lvl7pPr>
            <a:lvl8pPr marL="3429000" indent="-228600" defTabSz="873125" eaLnBrk="0" fontAlgn="base" hangingPunct="0">
              <a:spcBef>
                <a:spcPct val="0"/>
              </a:spcBef>
              <a:spcAft>
                <a:spcPct val="0"/>
              </a:spcAft>
              <a:defRPr sz="2400">
                <a:solidFill>
                  <a:schemeClr val="tx1"/>
                </a:solidFill>
                <a:latin typeface="Times New Roman" pitchFamily="18" charset="0"/>
              </a:defRPr>
            </a:lvl8pPr>
            <a:lvl9pPr marL="3886200" indent="-228600" defTabSz="873125" eaLnBrk="0" fontAlgn="base" hangingPunct="0">
              <a:spcBef>
                <a:spcPct val="0"/>
              </a:spcBef>
              <a:spcAft>
                <a:spcPct val="0"/>
              </a:spcAft>
              <a:defRPr sz="2400">
                <a:solidFill>
                  <a:schemeClr val="tx1"/>
                </a:solidFill>
                <a:latin typeface="Times New Roman" pitchFamily="18" charset="0"/>
              </a:defRPr>
            </a:lvl9pPr>
          </a:lstStyle>
          <a:p>
            <a:r>
              <a:rPr lang="pt-BR" sz="1300" b="1" dirty="0">
                <a:solidFill>
                  <a:srgbClr val="056F28"/>
                </a:solidFill>
                <a:latin typeface="Arial" charset="0"/>
              </a:rPr>
              <a:t>Fonte: Asa </a:t>
            </a:r>
            <a:r>
              <a:rPr lang="pt-BR" sz="1300" b="1" dirty="0" err="1">
                <a:solidFill>
                  <a:srgbClr val="056F28"/>
                </a:solidFill>
                <a:latin typeface="Arial" charset="0"/>
              </a:rPr>
              <a:t>Fujino</a:t>
            </a:r>
            <a:endParaRPr lang="pt-BR" sz="1300" b="1" dirty="0">
              <a:solidFill>
                <a:srgbClr val="056F28"/>
              </a:solidFill>
              <a:latin typeface="Arial" charset="0"/>
            </a:endParaRPr>
          </a:p>
        </p:txBody>
      </p:sp>
    </p:spTree>
    <p:extLst>
      <p:ext uri="{BB962C8B-B14F-4D97-AF65-F5344CB8AC3E}">
        <p14:creationId xmlns:p14="http://schemas.microsoft.com/office/powerpoint/2010/main" val="80582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00200" y="-27384"/>
            <a:ext cx="7380312" cy="1296144"/>
          </a:xfrm>
        </p:spPr>
        <p:txBody>
          <a:bodyPr>
            <a:normAutofit/>
          </a:bodyPr>
          <a:lstStyle/>
          <a:p>
            <a:r>
              <a:rPr lang="pt-BR" dirty="0"/>
              <a:t>LEI DE CULTIVARES </a:t>
            </a:r>
            <a:br>
              <a:rPr lang="pt-BR" dirty="0"/>
            </a:br>
            <a:r>
              <a:rPr lang="pt-BR" dirty="0"/>
              <a:t>(No. 9.456, DE 25/04/97)</a:t>
            </a:r>
          </a:p>
        </p:txBody>
      </p:sp>
      <p:sp>
        <p:nvSpPr>
          <p:cNvPr id="5" name="Espaço Reservado para Conteúdo 4"/>
          <p:cNvSpPr>
            <a:spLocks noGrp="1"/>
          </p:cNvSpPr>
          <p:nvPr>
            <p:ph idx="1"/>
          </p:nvPr>
        </p:nvSpPr>
        <p:spPr/>
        <p:txBody>
          <a:bodyPr>
            <a:normAutofit/>
          </a:bodyPr>
          <a:lstStyle/>
          <a:p>
            <a:r>
              <a:rPr lang="pt-BR" dirty="0"/>
              <a:t>É passível de proteção a nova cultivar ou a cultivar essencialmente derivada, de qualquer gênero ou espécie vegetal</a:t>
            </a:r>
            <a:r>
              <a:rPr lang="pt-BR" dirty="0"/>
              <a:t/>
            </a:r>
            <a:br>
              <a:rPr lang="pt-BR" dirty="0"/>
            </a:br>
            <a:endParaRPr lang="pt-BR" dirty="0"/>
          </a:p>
          <a:p>
            <a:r>
              <a:rPr lang="pt-BR" dirty="0"/>
              <a:t>Proteção </a:t>
            </a:r>
            <a:r>
              <a:rPr lang="pt-BR" dirty="0" smtClean="0"/>
              <a:t>recai sobre o material </a:t>
            </a:r>
            <a:r>
              <a:rPr lang="pt-BR" dirty="0"/>
              <a:t>de reprodução ou de multiplicação vegetativa da planta inteira</a:t>
            </a:r>
            <a:br>
              <a:rPr lang="pt-BR" dirty="0"/>
            </a:br>
            <a:endParaRPr lang="pt-BR" dirty="0"/>
          </a:p>
          <a:p>
            <a:r>
              <a:rPr lang="pt-BR" dirty="0"/>
              <a:t>Registrada no SNPC - </a:t>
            </a:r>
            <a:r>
              <a:rPr lang="pt-BR" dirty="0" smtClean="0"/>
              <a:t>Serviço Nacional </a:t>
            </a:r>
            <a:r>
              <a:rPr lang="pt-BR" dirty="0"/>
              <a:t>de </a:t>
            </a:r>
            <a:r>
              <a:rPr lang="pt-BR" dirty="0" smtClean="0"/>
              <a:t>Proteção </a:t>
            </a:r>
            <a:r>
              <a:rPr lang="pt-BR" dirty="0"/>
              <a:t>de </a:t>
            </a:r>
            <a:r>
              <a:rPr lang="pt-BR" dirty="0" smtClean="0"/>
              <a:t>Cultivares</a:t>
            </a:r>
            <a:endParaRPr lang="pt-BR" dirty="0"/>
          </a:p>
          <a:p>
            <a:endParaRPr lang="pt-BR" sz="900" dirty="0"/>
          </a:p>
          <a:p>
            <a:r>
              <a:rPr lang="pt-BR" dirty="0"/>
              <a:t> Proteção por 15 anos, em casos especiais por 18 anos </a:t>
            </a:r>
          </a:p>
        </p:txBody>
      </p:sp>
      <p:sp>
        <p:nvSpPr>
          <p:cNvPr id="10243" name="Text Box 3"/>
          <p:cNvSpPr txBox="1">
            <a:spLocks noChangeArrowheads="1"/>
          </p:cNvSpPr>
          <p:nvPr/>
        </p:nvSpPr>
        <p:spPr bwMode="auto">
          <a:xfrm>
            <a:off x="7386638" y="6362700"/>
            <a:ext cx="1576387" cy="28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7279" tIns="43640" rIns="87279" bIns="43640">
            <a:spAutoFit/>
          </a:bodyPr>
          <a:lstStyle>
            <a:lvl1pPr defTabSz="873125" eaLnBrk="0" hangingPunct="0">
              <a:defRPr sz="2400">
                <a:solidFill>
                  <a:schemeClr val="tx1"/>
                </a:solidFill>
                <a:latin typeface="Times New Roman" pitchFamily="18" charset="0"/>
              </a:defRPr>
            </a:lvl1pPr>
            <a:lvl2pPr marL="742950" indent="-285750" defTabSz="873125" eaLnBrk="0" hangingPunct="0">
              <a:defRPr sz="2400">
                <a:solidFill>
                  <a:schemeClr val="tx1"/>
                </a:solidFill>
                <a:latin typeface="Times New Roman" pitchFamily="18" charset="0"/>
              </a:defRPr>
            </a:lvl2pPr>
            <a:lvl3pPr marL="1143000" indent="-228600" defTabSz="873125" eaLnBrk="0" hangingPunct="0">
              <a:defRPr sz="2400">
                <a:solidFill>
                  <a:schemeClr val="tx1"/>
                </a:solidFill>
                <a:latin typeface="Times New Roman" pitchFamily="18" charset="0"/>
              </a:defRPr>
            </a:lvl3pPr>
            <a:lvl4pPr marL="1600200" indent="-228600" defTabSz="873125" eaLnBrk="0" hangingPunct="0">
              <a:defRPr sz="2400">
                <a:solidFill>
                  <a:schemeClr val="tx1"/>
                </a:solidFill>
                <a:latin typeface="Times New Roman" pitchFamily="18" charset="0"/>
              </a:defRPr>
            </a:lvl4pPr>
            <a:lvl5pPr marL="2057400" indent="-228600" defTabSz="873125" eaLnBrk="0" hangingPunct="0">
              <a:defRPr sz="2400">
                <a:solidFill>
                  <a:schemeClr val="tx1"/>
                </a:solidFill>
                <a:latin typeface="Times New Roman" pitchFamily="18" charset="0"/>
              </a:defRPr>
            </a:lvl5pPr>
            <a:lvl6pPr marL="2514600" indent="-228600" defTabSz="873125" eaLnBrk="0" fontAlgn="base" hangingPunct="0">
              <a:spcBef>
                <a:spcPct val="0"/>
              </a:spcBef>
              <a:spcAft>
                <a:spcPct val="0"/>
              </a:spcAft>
              <a:defRPr sz="2400">
                <a:solidFill>
                  <a:schemeClr val="tx1"/>
                </a:solidFill>
                <a:latin typeface="Times New Roman" pitchFamily="18" charset="0"/>
              </a:defRPr>
            </a:lvl6pPr>
            <a:lvl7pPr marL="2971800" indent="-228600" defTabSz="873125" eaLnBrk="0" fontAlgn="base" hangingPunct="0">
              <a:spcBef>
                <a:spcPct val="0"/>
              </a:spcBef>
              <a:spcAft>
                <a:spcPct val="0"/>
              </a:spcAft>
              <a:defRPr sz="2400">
                <a:solidFill>
                  <a:schemeClr val="tx1"/>
                </a:solidFill>
                <a:latin typeface="Times New Roman" pitchFamily="18" charset="0"/>
              </a:defRPr>
            </a:lvl7pPr>
            <a:lvl8pPr marL="3429000" indent="-228600" defTabSz="873125" eaLnBrk="0" fontAlgn="base" hangingPunct="0">
              <a:spcBef>
                <a:spcPct val="0"/>
              </a:spcBef>
              <a:spcAft>
                <a:spcPct val="0"/>
              </a:spcAft>
              <a:defRPr sz="2400">
                <a:solidFill>
                  <a:schemeClr val="tx1"/>
                </a:solidFill>
                <a:latin typeface="Times New Roman" pitchFamily="18" charset="0"/>
              </a:defRPr>
            </a:lvl8pPr>
            <a:lvl9pPr marL="3886200" indent="-228600" defTabSz="873125" eaLnBrk="0" fontAlgn="base" hangingPunct="0">
              <a:spcBef>
                <a:spcPct val="0"/>
              </a:spcBef>
              <a:spcAft>
                <a:spcPct val="0"/>
              </a:spcAft>
              <a:defRPr sz="2400">
                <a:solidFill>
                  <a:schemeClr val="tx1"/>
                </a:solidFill>
                <a:latin typeface="Times New Roman" pitchFamily="18" charset="0"/>
              </a:defRPr>
            </a:lvl9pPr>
          </a:lstStyle>
          <a:p>
            <a:r>
              <a:rPr lang="pt-BR" sz="1300" b="1" dirty="0">
                <a:solidFill>
                  <a:srgbClr val="FFFF00"/>
                </a:solidFill>
                <a:latin typeface="Arial" charset="0"/>
              </a:rPr>
              <a:t>Fonte: Asa </a:t>
            </a:r>
            <a:r>
              <a:rPr lang="pt-BR" sz="1300" b="1" dirty="0" err="1">
                <a:solidFill>
                  <a:srgbClr val="FFFF00"/>
                </a:solidFill>
                <a:latin typeface="Arial" charset="0"/>
              </a:rPr>
              <a:t>Fujino</a:t>
            </a:r>
            <a:endParaRPr lang="pt-BR" sz="1300" b="1" dirty="0">
              <a:solidFill>
                <a:srgbClr val="FFFF00"/>
              </a:solidFill>
              <a:latin typeface="Arial" charset="0"/>
            </a:endParaRPr>
          </a:p>
        </p:txBody>
      </p:sp>
    </p:spTree>
    <p:extLst>
      <p:ext uri="{BB962C8B-B14F-4D97-AF65-F5344CB8AC3E}">
        <p14:creationId xmlns:p14="http://schemas.microsoft.com/office/powerpoint/2010/main" val="139252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pt-BR" dirty="0"/>
              <a:t>CERTIFICADO DE REGISTRO</a:t>
            </a:r>
          </a:p>
        </p:txBody>
      </p:sp>
      <p:sp>
        <p:nvSpPr>
          <p:cNvPr id="7" name="Espaço Reservado para Conteúdo 6"/>
          <p:cNvSpPr>
            <a:spLocks noGrp="1"/>
          </p:cNvSpPr>
          <p:nvPr>
            <p:ph idx="1"/>
          </p:nvPr>
        </p:nvSpPr>
        <p:spPr>
          <a:xfrm>
            <a:off x="323528" y="1484784"/>
            <a:ext cx="8568952" cy="5040560"/>
          </a:xfrm>
        </p:spPr>
        <p:txBody>
          <a:bodyPr>
            <a:normAutofit fontScale="92500" lnSpcReduction="20000"/>
          </a:bodyPr>
          <a:lstStyle/>
          <a:p>
            <a:r>
              <a:rPr lang="pt-BR" dirty="0" smtClean="0"/>
              <a:t>Marca registrada</a:t>
            </a:r>
            <a:endParaRPr lang="pt-BR" dirty="0"/>
          </a:p>
          <a:p>
            <a:pPr lvl="1"/>
            <a:r>
              <a:rPr lang="pt-BR" dirty="0" smtClean="0"/>
              <a:t>Sinal ou símbolo que se acresce ao produto para identificá-lo e que deve ser suficientemente característico para estabelecer uma identificação entre o usuário/consumidor e a mercadoria/serviço/produto.</a:t>
            </a:r>
          </a:p>
          <a:p>
            <a:r>
              <a:rPr lang="pt-BR" dirty="0" smtClean="0"/>
              <a:t>O </a:t>
            </a:r>
            <a:r>
              <a:rPr lang="pt-BR" dirty="0"/>
              <a:t>sistema de registro de marca adotado no Brasil é </a:t>
            </a:r>
            <a:r>
              <a:rPr lang="pt-BR" b="1" dirty="0"/>
              <a:t>atributivo de direito</a:t>
            </a:r>
            <a:r>
              <a:rPr lang="pt-BR" dirty="0"/>
              <a:t>, isto é, sua propriedade e seu uso exclusivo só são adquiridos pelo </a:t>
            </a:r>
            <a:r>
              <a:rPr lang="pt-BR" dirty="0" smtClean="0"/>
              <a:t>registro. Contrapõe-se </a:t>
            </a:r>
            <a:r>
              <a:rPr lang="pt-BR" dirty="0"/>
              <a:t>ao sistema dito </a:t>
            </a:r>
            <a:r>
              <a:rPr lang="pt-BR" b="1" dirty="0"/>
              <a:t>declarativo de direito</a:t>
            </a:r>
            <a:r>
              <a:rPr lang="pt-BR" dirty="0"/>
              <a:t> sobre a marca, no qual o direito resulta do primeiro </a:t>
            </a:r>
            <a:r>
              <a:rPr lang="pt-BR" dirty="0" smtClean="0"/>
              <a:t>uso.</a:t>
            </a:r>
            <a:endParaRPr lang="pt-BR" dirty="0"/>
          </a:p>
          <a:p>
            <a:r>
              <a:rPr lang="pt-BR" dirty="0" smtClean="0"/>
              <a:t>Todavia</a:t>
            </a:r>
            <a:r>
              <a:rPr lang="pt-BR" dirty="0"/>
              <a:t>, essa regra comporta uma exceção denominada direito do usuário </a:t>
            </a:r>
            <a:r>
              <a:rPr lang="pt-BR" dirty="0" smtClean="0"/>
              <a:t>anterior:</a:t>
            </a:r>
          </a:p>
          <a:p>
            <a:pPr lvl="1"/>
            <a:r>
              <a:rPr lang="pt-BR" dirty="0"/>
              <a:t>o usuário de boa fé que comprovar a utilização anterior, há pelo menos 6 (seis) meses, de marca idêntica ou semelhante para o mesmo </a:t>
            </a:r>
            <a:r>
              <a:rPr lang="pt-BR" dirty="0" smtClean="0"/>
              <a:t>fim.</a:t>
            </a:r>
            <a:endParaRPr lang="pt-BR" dirty="0" smtClean="0"/>
          </a:p>
        </p:txBody>
      </p:sp>
      <p:sp>
        <p:nvSpPr>
          <p:cNvPr id="9219" name="Text Box 3"/>
          <p:cNvSpPr txBox="1">
            <a:spLocks noChangeArrowheads="1"/>
          </p:cNvSpPr>
          <p:nvPr/>
        </p:nvSpPr>
        <p:spPr bwMode="auto">
          <a:xfrm>
            <a:off x="7380312" y="6381173"/>
            <a:ext cx="1585559" cy="28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7279" tIns="43640" rIns="87279" bIns="43640">
            <a:spAutoFit/>
          </a:bodyPr>
          <a:lstStyle>
            <a:lvl1pPr defTabSz="873125" eaLnBrk="0" hangingPunct="0">
              <a:defRPr sz="2400">
                <a:solidFill>
                  <a:schemeClr val="tx1"/>
                </a:solidFill>
                <a:latin typeface="Times New Roman" pitchFamily="18" charset="0"/>
              </a:defRPr>
            </a:lvl1pPr>
            <a:lvl2pPr marL="742950" indent="-285750" defTabSz="873125" eaLnBrk="0" hangingPunct="0">
              <a:defRPr sz="2400">
                <a:solidFill>
                  <a:schemeClr val="tx1"/>
                </a:solidFill>
                <a:latin typeface="Times New Roman" pitchFamily="18" charset="0"/>
              </a:defRPr>
            </a:lvl2pPr>
            <a:lvl3pPr marL="1143000" indent="-228600" defTabSz="873125" eaLnBrk="0" hangingPunct="0">
              <a:defRPr sz="2400">
                <a:solidFill>
                  <a:schemeClr val="tx1"/>
                </a:solidFill>
                <a:latin typeface="Times New Roman" pitchFamily="18" charset="0"/>
              </a:defRPr>
            </a:lvl3pPr>
            <a:lvl4pPr marL="1600200" indent="-228600" defTabSz="873125" eaLnBrk="0" hangingPunct="0">
              <a:defRPr sz="2400">
                <a:solidFill>
                  <a:schemeClr val="tx1"/>
                </a:solidFill>
                <a:latin typeface="Times New Roman" pitchFamily="18" charset="0"/>
              </a:defRPr>
            </a:lvl4pPr>
            <a:lvl5pPr marL="2057400" indent="-228600" defTabSz="873125" eaLnBrk="0" hangingPunct="0">
              <a:defRPr sz="2400">
                <a:solidFill>
                  <a:schemeClr val="tx1"/>
                </a:solidFill>
                <a:latin typeface="Times New Roman" pitchFamily="18" charset="0"/>
              </a:defRPr>
            </a:lvl5pPr>
            <a:lvl6pPr marL="2514600" indent="-228600" defTabSz="873125" eaLnBrk="0" fontAlgn="base" hangingPunct="0">
              <a:spcBef>
                <a:spcPct val="0"/>
              </a:spcBef>
              <a:spcAft>
                <a:spcPct val="0"/>
              </a:spcAft>
              <a:defRPr sz="2400">
                <a:solidFill>
                  <a:schemeClr val="tx1"/>
                </a:solidFill>
                <a:latin typeface="Times New Roman" pitchFamily="18" charset="0"/>
              </a:defRPr>
            </a:lvl6pPr>
            <a:lvl7pPr marL="2971800" indent="-228600" defTabSz="873125" eaLnBrk="0" fontAlgn="base" hangingPunct="0">
              <a:spcBef>
                <a:spcPct val="0"/>
              </a:spcBef>
              <a:spcAft>
                <a:spcPct val="0"/>
              </a:spcAft>
              <a:defRPr sz="2400">
                <a:solidFill>
                  <a:schemeClr val="tx1"/>
                </a:solidFill>
                <a:latin typeface="Times New Roman" pitchFamily="18" charset="0"/>
              </a:defRPr>
            </a:lvl7pPr>
            <a:lvl8pPr marL="3429000" indent="-228600" defTabSz="873125" eaLnBrk="0" fontAlgn="base" hangingPunct="0">
              <a:spcBef>
                <a:spcPct val="0"/>
              </a:spcBef>
              <a:spcAft>
                <a:spcPct val="0"/>
              </a:spcAft>
              <a:defRPr sz="2400">
                <a:solidFill>
                  <a:schemeClr val="tx1"/>
                </a:solidFill>
                <a:latin typeface="Times New Roman" pitchFamily="18" charset="0"/>
              </a:defRPr>
            </a:lvl8pPr>
            <a:lvl9pPr marL="3886200" indent="-228600" defTabSz="873125" eaLnBrk="0" fontAlgn="base" hangingPunct="0">
              <a:spcBef>
                <a:spcPct val="0"/>
              </a:spcBef>
              <a:spcAft>
                <a:spcPct val="0"/>
              </a:spcAft>
              <a:defRPr sz="2400">
                <a:solidFill>
                  <a:schemeClr val="tx1"/>
                </a:solidFill>
                <a:latin typeface="Times New Roman" pitchFamily="18" charset="0"/>
              </a:defRPr>
            </a:lvl9pPr>
          </a:lstStyle>
          <a:p>
            <a:r>
              <a:rPr lang="pt-BR" sz="1300" b="1" dirty="0">
                <a:solidFill>
                  <a:srgbClr val="056F28"/>
                </a:solidFill>
                <a:latin typeface="Arial" charset="0"/>
              </a:rPr>
              <a:t>Fonte: Asa </a:t>
            </a:r>
            <a:r>
              <a:rPr lang="pt-BR" sz="1300" b="1" dirty="0" err="1">
                <a:solidFill>
                  <a:srgbClr val="056F28"/>
                </a:solidFill>
                <a:latin typeface="Arial" charset="0"/>
              </a:rPr>
              <a:t>Fujino</a:t>
            </a:r>
            <a:endParaRPr lang="pt-BR" sz="1300" b="1" dirty="0">
              <a:solidFill>
                <a:srgbClr val="056F28"/>
              </a:solidFill>
              <a:latin typeface="Arial" charset="0"/>
            </a:endParaRPr>
          </a:p>
        </p:txBody>
      </p:sp>
    </p:spTree>
    <p:extLst>
      <p:ext uri="{BB962C8B-B14F-4D97-AF65-F5344CB8AC3E}">
        <p14:creationId xmlns:p14="http://schemas.microsoft.com/office/powerpoint/2010/main" val="333850952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5359</TotalTime>
  <Words>3361</Words>
  <Application>Microsoft Office PowerPoint</Application>
  <PresentationFormat>Apresentação na tela (4:3)</PresentationFormat>
  <Paragraphs>271</Paragraphs>
  <Slides>32</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32</vt:i4>
      </vt:variant>
    </vt:vector>
  </HeadingPairs>
  <TitlesOfParts>
    <vt:vector size="39" baseType="lpstr">
      <vt:lpstr>Arial</vt:lpstr>
      <vt:lpstr>Arial Black</vt:lpstr>
      <vt:lpstr>Calibri</vt:lpstr>
      <vt:lpstr>Monotype Sorts</vt:lpstr>
      <vt:lpstr>Perpetua</vt:lpstr>
      <vt:lpstr>Times New Roman</vt:lpstr>
      <vt:lpstr>Tema do Office</vt:lpstr>
      <vt:lpstr>PROPRIEDADE  INTELECTUAL</vt:lpstr>
      <vt:lpstr>Propriedade Intelectual </vt:lpstr>
      <vt:lpstr>INSTITUTO NACIONAL DA  PROPRIEDADE INDUSTRIAL -  INPI</vt:lpstr>
      <vt:lpstr>Instituições Internacionais e Brasileira</vt:lpstr>
      <vt:lpstr>PROPRIEDADE INTELECTUAL COMPREENDE </vt:lpstr>
      <vt:lpstr>LEI DE DIREITO AUTORAL  (No. 9610 - 19/02/98) </vt:lpstr>
      <vt:lpstr>LEI DE SOFTWARE (No. 9609 - 19/02/98) </vt:lpstr>
      <vt:lpstr>LEI DE CULTIVARES  (No. 9.456, DE 25/04/97)</vt:lpstr>
      <vt:lpstr>CERTIFICADO DE REGISTRO</vt:lpstr>
      <vt:lpstr>CERTIFICADO DE REGISTRO</vt:lpstr>
      <vt:lpstr>PATENTE </vt:lpstr>
      <vt:lpstr>Patentes</vt:lpstr>
      <vt:lpstr>Patente enquanto fonte de informação</vt:lpstr>
      <vt:lpstr>FUNÇÕES BÁSICAS DAS PATENTES </vt:lpstr>
      <vt:lpstr>Vantagens de Utilização do Sistema de Patentes</vt:lpstr>
      <vt:lpstr>O que é patenteável?</vt:lpstr>
      <vt:lpstr>Tipos de Patente</vt:lpstr>
      <vt:lpstr>Tipos de Patente</vt:lpstr>
      <vt:lpstr> Certificado de Adição</vt:lpstr>
      <vt:lpstr> Desenho Industrial</vt:lpstr>
      <vt:lpstr>Inventores e Detentores das Patentes</vt:lpstr>
      <vt:lpstr>Quem patenteia?</vt:lpstr>
      <vt:lpstr>Patentes  X  Segredo Industrial </vt:lpstr>
      <vt:lpstr>Informações Extraídas de Patentes </vt:lpstr>
      <vt:lpstr>Informação: Aspecto Técnico-Econômico </vt:lpstr>
      <vt:lpstr>Patentes das Empresas  Mais Inovadoras instaladas no Brasil</vt:lpstr>
      <vt:lpstr>LEI DE INOVAÇÃO - ESTÍMULO À PARTICIPAÇÃO DA “ICT” NA INOVAÇÃO</vt:lpstr>
      <vt:lpstr>DESAFIO DAS ICT’S BRASILEIRAS: </vt:lpstr>
      <vt:lpstr>DESAFIO DAS ICT’S BRASILEIRAS: </vt:lpstr>
      <vt:lpstr>Antes de finalizar o tema de uma pesquisa  realize uma busca em bases de patentes </vt:lpstr>
      <vt:lpstr>Dados de Patentes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Alexandre Dias</cp:lastModifiedBy>
  <cp:revision>334</cp:revision>
  <dcterms:created xsi:type="dcterms:W3CDTF">2011-02-15T13:13:19Z</dcterms:created>
  <dcterms:modified xsi:type="dcterms:W3CDTF">2023-11-07T20:32:19Z</dcterms:modified>
</cp:coreProperties>
</file>