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99" r:id="rId3"/>
    <p:sldId id="300" r:id="rId4"/>
    <p:sldId id="301" r:id="rId5"/>
    <p:sldId id="304" r:id="rId6"/>
    <p:sldId id="302" r:id="rId7"/>
    <p:sldId id="303" r:id="rId8"/>
    <p:sldId id="305" r:id="rId9"/>
    <p:sldId id="306" r:id="rId10"/>
    <p:sldId id="307" r:id="rId11"/>
    <p:sldId id="297" r:id="rId12"/>
    <p:sldId id="308" r:id="rId13"/>
    <p:sldId id="309" r:id="rId14"/>
    <p:sldId id="310" r:id="rId15"/>
    <p:sldId id="311" r:id="rId16"/>
    <p:sldId id="312" r:id="rId17"/>
    <p:sldId id="313" r:id="rId18"/>
    <p:sldId id="31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4584" autoAdjust="0"/>
    <p:restoredTop sz="81976" autoAdjust="0"/>
  </p:normalViewPr>
  <p:slideViewPr>
    <p:cSldViewPr>
      <p:cViewPr>
        <p:scale>
          <a:sx n="75" d="100"/>
          <a:sy n="75" d="100"/>
        </p:scale>
        <p:origin x="-161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52256-8668-49BF-8017-373B4A72F58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12EA-C74E-4D23-83F2-DFC3FC6672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9C4D8-DA64-46CC-804A-773AC1C93E11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89B7-6F3E-42D8-9AAD-0370AC177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14313" y="6315075"/>
            <a:ext cx="8786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/>
              <a:t>Prof.  Dr. Elmer Pablo Tito Cari                      email: elmerpab@sc.usp.br</a:t>
            </a:r>
          </a:p>
        </p:txBody>
      </p:sp>
      <p:sp>
        <p:nvSpPr>
          <p:cNvPr id="2051" name="Line 18"/>
          <p:cNvSpPr>
            <a:spLocks noChangeShapeType="1"/>
          </p:cNvSpPr>
          <p:nvPr/>
        </p:nvSpPr>
        <p:spPr bwMode="auto">
          <a:xfrm flipH="1">
            <a:off x="293688" y="1285875"/>
            <a:ext cx="8421687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14282" y="4572000"/>
            <a:ext cx="864399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/>
              <a:t>Máquinas síncronas</a:t>
            </a:r>
            <a:r>
              <a:rPr lang="pt-BR" sz="3000" b="1" dirty="0" smtClean="0"/>
              <a:t>:</a:t>
            </a:r>
          </a:p>
          <a:p>
            <a:r>
              <a:rPr lang="pt-BR" sz="3200" b="1" dirty="0" smtClean="0"/>
              <a:t>Paralelo de Geradores pelo método das lâmpadas</a:t>
            </a:r>
            <a:endParaRPr lang="pt-BR" sz="3000" b="1" dirty="0"/>
          </a:p>
        </p:txBody>
      </p:sp>
      <p:sp>
        <p:nvSpPr>
          <p:cNvPr id="2053" name="Retângulo 8"/>
          <p:cNvSpPr>
            <a:spLocks noChangeArrowheads="1"/>
          </p:cNvSpPr>
          <p:nvPr/>
        </p:nvSpPr>
        <p:spPr bwMode="auto">
          <a:xfrm>
            <a:off x="1517650" y="731838"/>
            <a:ext cx="5715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3000"/>
              <a:t>SEL 0422 – Máquinas Elétricas</a:t>
            </a:r>
          </a:p>
        </p:txBody>
      </p:sp>
      <p:pic>
        <p:nvPicPr>
          <p:cNvPr id="2054" name="Imagem 4"/>
          <p:cNvPicPr>
            <a:picLocks noChangeAspect="1" noChangeArrowheads="1"/>
          </p:cNvPicPr>
          <p:nvPr/>
        </p:nvPicPr>
        <p:blipFill>
          <a:blip r:embed="rId3"/>
          <a:srcRect l="23901" t="6302" r="23447" b="39113"/>
          <a:stretch>
            <a:fillRect/>
          </a:stretch>
        </p:blipFill>
        <p:spPr bwMode="auto">
          <a:xfrm>
            <a:off x="142874" y="0"/>
            <a:ext cx="1076827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42852"/>
            <a:ext cx="1143008" cy="94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6" name="Line 18"/>
          <p:cNvSpPr>
            <a:spLocks noChangeShapeType="1"/>
          </p:cNvSpPr>
          <p:nvPr/>
        </p:nvSpPr>
        <p:spPr bwMode="auto">
          <a:xfrm flipH="1">
            <a:off x="214313" y="6286500"/>
            <a:ext cx="8421687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7" name="CaixaDeTexto 9"/>
          <p:cNvSpPr txBox="1">
            <a:spLocks noChangeArrowheads="1"/>
          </p:cNvSpPr>
          <p:nvPr/>
        </p:nvSpPr>
        <p:spPr bwMode="auto">
          <a:xfrm>
            <a:off x="1214438" y="314325"/>
            <a:ext cx="6323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Departamento de Engenharia Elétrica e de Computação</a:t>
            </a:r>
          </a:p>
        </p:txBody>
      </p:sp>
      <p:sp>
        <p:nvSpPr>
          <p:cNvPr id="2058" name="CaixaDeTexto 10"/>
          <p:cNvSpPr txBox="1">
            <a:spLocks noChangeArrowheads="1"/>
          </p:cNvSpPr>
          <p:nvPr/>
        </p:nvSpPr>
        <p:spPr bwMode="auto">
          <a:xfrm>
            <a:off x="1285875" y="0"/>
            <a:ext cx="385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/>
              <a:t>Universidade de São Paulo/EESC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/>
          <a:srcRect l="1333" b="3893"/>
          <a:stretch>
            <a:fillRect/>
          </a:stretch>
        </p:blipFill>
        <p:spPr bwMode="auto">
          <a:xfrm>
            <a:off x="1571604" y="1500174"/>
            <a:ext cx="6227784" cy="297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2"/>
          <p:cNvGrpSpPr/>
          <p:nvPr/>
        </p:nvGrpSpPr>
        <p:grpSpPr>
          <a:xfrm>
            <a:off x="3934138" y="821672"/>
            <a:ext cx="147956" cy="1286690"/>
            <a:chOff x="3929058" y="821672"/>
            <a:chExt cx="147956" cy="1286690"/>
          </a:xfrm>
          <a:solidFill>
            <a:schemeClr val="tx1">
              <a:alpha val="98000"/>
            </a:schemeClr>
          </a:solidFill>
        </p:grpSpPr>
        <p:sp>
          <p:nvSpPr>
            <p:cNvPr id="160" name="Elipse 159"/>
            <p:cNvSpPr/>
            <p:nvPr/>
          </p:nvSpPr>
          <p:spPr>
            <a:xfrm>
              <a:off x="3929058" y="82167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934138" y="1361254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3934138" y="196436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295649" y="1682756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367086" y="2289181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362324" y="1146181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209924" y="1146181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3209924" y="1882781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6999" y="1989144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3892549" y="103029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3825874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4114799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3759199" y="9064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3768724" y="90646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4229099" y="909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3892549" y="157004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3825874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4114799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3759199" y="14525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3768724" y="14462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4235449" y="14557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3892549" y="2176469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3825874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4114799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3759199" y="2052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3768724" y="205264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4235449" y="20621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5" name="AutoShape 34"/>
          <p:cNvSpPr>
            <a:spLocks noChangeArrowheads="1"/>
          </p:cNvSpPr>
          <p:nvPr/>
        </p:nvSpPr>
        <p:spPr bwMode="auto">
          <a:xfrm>
            <a:off x="3930649" y="820744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2" name="AutoShape 41"/>
          <p:cNvSpPr>
            <a:spLocks noChangeArrowheads="1"/>
          </p:cNvSpPr>
          <p:nvPr/>
        </p:nvSpPr>
        <p:spPr bwMode="auto">
          <a:xfrm>
            <a:off x="3930649" y="1360494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9" name="AutoShape 48"/>
          <p:cNvSpPr>
            <a:spLocks noChangeArrowheads="1"/>
          </p:cNvSpPr>
          <p:nvPr/>
        </p:nvSpPr>
        <p:spPr bwMode="auto">
          <a:xfrm>
            <a:off x="3930649" y="1966919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2752724" y="1425581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4584699" y="169069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4168772" y="2297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4171947" y="1154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5040311" y="115411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5040311" y="189071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 flipH="1">
            <a:off x="5149849" y="1997081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9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4167186" y="1690694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5110161" y="143351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5649911" y="166846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5813434" y="1592269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5786446" y="1341429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6143636" y="14639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4857749" y="2770194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3741736" y="3276606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260"/>
          <p:cNvGrpSpPr>
            <a:grpSpLocks/>
          </p:cNvGrpSpPr>
          <p:nvPr/>
        </p:nvGrpSpPr>
        <p:grpSpPr bwMode="auto">
          <a:xfrm>
            <a:off x="3517899" y="3525844"/>
            <a:ext cx="492125" cy="831850"/>
            <a:chOff x="3658" y="1586"/>
            <a:chExt cx="310" cy="524"/>
          </a:xfrm>
        </p:grpSpPr>
        <p:grpSp>
          <p:nvGrpSpPr>
            <p:cNvPr id="11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2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3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6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8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9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2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3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4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5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7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8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4286249" y="29003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3444874" y="327660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4454524" y="117316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4597399" y="1692281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4741861" y="2301881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4452936" y="3032131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4068761" y="3557594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4429124" y="2884494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4595811" y="3016256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4573586" y="28368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4740274" y="2976569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3773486" y="4356106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2143108" y="1627181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2428860" y="2770189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1285852" y="1412867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2428860" y="1604997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2428860" y="1269991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4000496" y="3841759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3286116" y="84136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3287615" y="140778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3302855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4214810" y="83472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4214810" y="141286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4195671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4424362" y="113664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4576762" y="166686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4714876" y="227171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71438"/>
            <a:ext cx="3636000" cy="468000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Método das lâmpadas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838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4854993" y="963620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5429256" y="571480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sp>
        <p:nvSpPr>
          <p:cNvPr id="172" name="CaixaDeTexto 171"/>
          <p:cNvSpPr txBox="1"/>
          <p:nvPr/>
        </p:nvSpPr>
        <p:spPr>
          <a:xfrm>
            <a:off x="142844" y="4600526"/>
            <a:ext cx="441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c) As lâmpadas piscam alternadamente.</a:t>
            </a:r>
            <a:endParaRPr lang="pt-BR" sz="20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71942"/>
            <a:ext cx="2917014" cy="20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6286520"/>
            <a:ext cx="3171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62" grpId="0" animBg="1"/>
      <p:bldP spid="10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71406" y="71438"/>
            <a:ext cx="7000924" cy="553998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Procedimento pelo método das lâmpadas</a:t>
            </a:r>
            <a:endParaRPr lang="pt-BR" sz="3000" dirty="0"/>
          </a:p>
        </p:txBody>
      </p:sp>
      <p:pic>
        <p:nvPicPr>
          <p:cNvPr id="4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338"/>
            <a:ext cx="838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908" y="5294011"/>
            <a:ext cx="864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5)Fechar as chaves quando as lâmpadas estiverem apagadas.</a:t>
            </a:r>
            <a:endParaRPr kumimoji="0" lang="pt-B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4314" y="1000108"/>
            <a:ext cx="8572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Ajustar o regulador de velocidade até obter uma velocidade que corresponda à freqüência da rede.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2844" y="2252955"/>
            <a:ext cx="878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2)Ajustar o regulador de tensão até obter a tensão de linha.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2844" y="2928934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Verificar a seqüência de fases observando as lâmpadas. Se for necessário mude a seqüência de fases para a seqüência certa.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4282" y="414338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Se for necessário, ajustar levemente a velocidade do motor primo a fim de casar os ângulos de fase.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2"/>
          <p:cNvGrpSpPr/>
          <p:nvPr/>
        </p:nvGrpSpPr>
        <p:grpSpPr>
          <a:xfrm>
            <a:off x="5232718" y="1607490"/>
            <a:ext cx="147956" cy="1286690"/>
            <a:chOff x="3929058" y="821672"/>
            <a:chExt cx="147956" cy="1286690"/>
          </a:xfrm>
          <a:solidFill>
            <a:schemeClr val="tx1">
              <a:alpha val="98000"/>
            </a:schemeClr>
          </a:solidFill>
        </p:grpSpPr>
        <p:sp>
          <p:nvSpPr>
            <p:cNvPr id="160" name="Elipse 159"/>
            <p:cNvSpPr/>
            <p:nvPr/>
          </p:nvSpPr>
          <p:spPr>
            <a:xfrm>
              <a:off x="3929058" y="82167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934138" y="1361254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3934138" y="196436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94229" y="246857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665666" y="3074999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660904" y="1931999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4508504" y="193199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4508504" y="266859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5579" y="2774962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5191129" y="1816112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5124454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5413379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5057779" y="16922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5067304" y="16922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5527679" y="1695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5191129" y="2355862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5124454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5413379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5057779" y="22383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5067304" y="223203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5534029" y="22415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5191129" y="2962287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5124454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5413379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5057779" y="2838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5067304" y="28384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5534029" y="28479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5" name="AutoShape 34"/>
          <p:cNvSpPr>
            <a:spLocks noChangeArrowheads="1"/>
          </p:cNvSpPr>
          <p:nvPr/>
        </p:nvSpPr>
        <p:spPr bwMode="auto">
          <a:xfrm>
            <a:off x="5229229" y="1606562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2" name="AutoShape 41"/>
          <p:cNvSpPr>
            <a:spLocks noChangeArrowheads="1"/>
          </p:cNvSpPr>
          <p:nvPr/>
        </p:nvSpPr>
        <p:spPr bwMode="auto">
          <a:xfrm>
            <a:off x="5229229" y="2146312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9" name="AutoShape 48"/>
          <p:cNvSpPr>
            <a:spLocks noChangeArrowheads="1"/>
          </p:cNvSpPr>
          <p:nvPr/>
        </p:nvSpPr>
        <p:spPr bwMode="auto">
          <a:xfrm>
            <a:off x="5229229" y="2752737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4051304" y="221139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5883279" y="2476512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5467352" y="3082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5470527" y="1939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6338891" y="1939937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6338891" y="2676537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 flipH="1">
            <a:off x="6448429" y="2782899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5465766" y="247651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6408741" y="2219337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6948491" y="2454287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7112014" y="2378087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7085026" y="2127247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7442216" y="2249803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6156329" y="3556012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5040316" y="4062424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260"/>
          <p:cNvGrpSpPr>
            <a:grpSpLocks/>
          </p:cNvGrpSpPr>
          <p:nvPr/>
        </p:nvGrpSpPr>
        <p:grpSpPr bwMode="auto">
          <a:xfrm>
            <a:off x="4816479" y="4311662"/>
            <a:ext cx="492125" cy="831850"/>
            <a:chOff x="3658" y="1586"/>
            <a:chExt cx="310" cy="524"/>
          </a:xfrm>
        </p:grpSpPr>
        <p:grpSp>
          <p:nvGrpSpPr>
            <p:cNvPr id="10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1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2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5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6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7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8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1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3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4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5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7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5584829" y="36861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4743454" y="4062424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5753104" y="1958987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5895979" y="2478099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6040441" y="3087699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5751516" y="381794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5367341" y="4343412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5727704" y="3670312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5894391" y="3802074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5872166" y="36226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6038854" y="3762387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5072066" y="5141924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3441688" y="241299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3727440" y="3556007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2584432" y="21986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3727440" y="2390815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3727440" y="2055809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5299076" y="4627577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4584696" y="162718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4586195" y="219360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4601435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5513390" y="162054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5513390" y="219868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5494251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5722942" y="192245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5875342" y="2452687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6013456" y="305752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142876"/>
            <a:ext cx="2714644" cy="553998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Procedimento: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3600000" cy="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6153573" y="1749438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6727836" y="1357298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grpSp>
        <p:nvGrpSpPr>
          <p:cNvPr id="176" name="Grupo 175"/>
          <p:cNvGrpSpPr/>
          <p:nvPr/>
        </p:nvGrpSpPr>
        <p:grpSpPr>
          <a:xfrm>
            <a:off x="3513126" y="3643314"/>
            <a:ext cx="396000" cy="461665"/>
            <a:chOff x="214282" y="4681847"/>
            <a:chExt cx="396000" cy="461665"/>
          </a:xfrm>
        </p:grpSpPr>
        <p:sp>
          <p:nvSpPr>
            <p:cNvPr id="177" name="Elipse 176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9" name="CaixaDeTexto 178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204" name="Grupo 203"/>
          <p:cNvGrpSpPr/>
          <p:nvPr/>
        </p:nvGrpSpPr>
        <p:grpSpPr>
          <a:xfrm>
            <a:off x="214282" y="4643446"/>
            <a:ext cx="396000" cy="461665"/>
            <a:chOff x="214282" y="4681847"/>
            <a:chExt cx="396000" cy="461665"/>
          </a:xfrm>
        </p:grpSpPr>
        <p:sp>
          <p:nvSpPr>
            <p:cNvPr id="205" name="Elipse 204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262" name="Grupo 261"/>
          <p:cNvGrpSpPr/>
          <p:nvPr/>
        </p:nvGrpSpPr>
        <p:grpSpPr>
          <a:xfrm>
            <a:off x="214282" y="1643050"/>
            <a:ext cx="2766150" cy="2961995"/>
            <a:chOff x="214282" y="1643050"/>
            <a:chExt cx="2766150" cy="2961995"/>
          </a:xfrm>
        </p:grpSpPr>
        <p:grpSp>
          <p:nvGrpSpPr>
            <p:cNvPr id="170" name="Grupo 169"/>
            <p:cNvGrpSpPr/>
            <p:nvPr/>
          </p:nvGrpSpPr>
          <p:grpSpPr>
            <a:xfrm>
              <a:off x="2584432" y="1643050"/>
              <a:ext cx="396000" cy="461665"/>
              <a:chOff x="214282" y="4681847"/>
              <a:chExt cx="396000" cy="461665"/>
            </a:xfrm>
          </p:grpSpPr>
          <p:sp>
            <p:nvSpPr>
              <p:cNvPr id="171" name="Elipse 17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4" name="CaixaDeTexto 173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grpSp>
          <p:nvGrpSpPr>
            <p:cNvPr id="199" name="Grupo 198"/>
            <p:cNvGrpSpPr/>
            <p:nvPr/>
          </p:nvGrpSpPr>
          <p:grpSpPr>
            <a:xfrm>
              <a:off x="214282" y="4143380"/>
              <a:ext cx="396000" cy="461665"/>
              <a:chOff x="214282" y="4681847"/>
              <a:chExt cx="396000" cy="461665"/>
            </a:xfrm>
          </p:grpSpPr>
          <p:sp>
            <p:nvSpPr>
              <p:cNvPr id="200" name="Elipse 199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3" name="CaixaDeTexto 202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sp>
          <p:nvSpPr>
            <p:cNvPr id="257" name="CaixaDeTexto 256"/>
            <p:cNvSpPr txBox="1"/>
            <p:nvPr/>
          </p:nvSpPr>
          <p:spPr>
            <a:xfrm>
              <a:off x="642910" y="4071942"/>
              <a:ext cx="66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f</a:t>
              </a:r>
              <a:r>
                <a:rPr lang="pt-BR" sz="2400" baseline="-25000" dirty="0" err="1" smtClean="0"/>
                <a:t>rede</a:t>
              </a:r>
              <a:endParaRPr lang="pt-BR" sz="2400" baseline="-25000" dirty="0"/>
            </a:p>
          </p:txBody>
        </p:sp>
      </p:grpSp>
      <p:sp>
        <p:nvSpPr>
          <p:cNvPr id="258" name="CaixaDeTexto 257"/>
          <p:cNvSpPr txBox="1"/>
          <p:nvPr/>
        </p:nvSpPr>
        <p:spPr>
          <a:xfrm>
            <a:off x="642910" y="464344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V</a:t>
            </a:r>
            <a:r>
              <a:rPr lang="pt-BR" sz="2400" baseline="-25000" dirty="0" smtClean="0"/>
              <a:t>Linha</a:t>
            </a:r>
            <a:endParaRPr lang="pt-BR" sz="2400" baseline="-25000" dirty="0"/>
          </a:p>
        </p:txBody>
      </p:sp>
      <p:grpSp>
        <p:nvGrpSpPr>
          <p:cNvPr id="263" name="Grupo 262"/>
          <p:cNvGrpSpPr/>
          <p:nvPr/>
        </p:nvGrpSpPr>
        <p:grpSpPr>
          <a:xfrm>
            <a:off x="214282" y="1000108"/>
            <a:ext cx="5480794" cy="4676507"/>
            <a:chOff x="214282" y="1000108"/>
            <a:chExt cx="5480794" cy="4676507"/>
          </a:xfrm>
        </p:grpSpPr>
        <p:grpSp>
          <p:nvGrpSpPr>
            <p:cNvPr id="180" name="Grupo 179"/>
            <p:cNvGrpSpPr/>
            <p:nvPr/>
          </p:nvGrpSpPr>
          <p:grpSpPr>
            <a:xfrm>
              <a:off x="5299076" y="1000108"/>
              <a:ext cx="396000" cy="461665"/>
              <a:chOff x="214282" y="4681847"/>
              <a:chExt cx="396000" cy="461665"/>
            </a:xfrm>
          </p:grpSpPr>
          <p:sp>
            <p:nvSpPr>
              <p:cNvPr id="181" name="Elipse 18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2" name="CaixaDeTexto 181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grpSp>
          <p:nvGrpSpPr>
            <p:cNvPr id="213" name="Grupo 212"/>
            <p:cNvGrpSpPr/>
            <p:nvPr/>
          </p:nvGrpSpPr>
          <p:grpSpPr>
            <a:xfrm>
              <a:off x="214282" y="5214950"/>
              <a:ext cx="396000" cy="461665"/>
              <a:chOff x="214282" y="4681847"/>
              <a:chExt cx="396000" cy="461665"/>
            </a:xfrm>
          </p:grpSpPr>
          <p:sp>
            <p:nvSpPr>
              <p:cNvPr id="216" name="Elipse 215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7" name="CaixaDeTexto 216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sp>
          <p:nvSpPr>
            <p:cNvPr id="259" name="CaixaDeTexto 258"/>
            <p:cNvSpPr txBox="1"/>
            <p:nvPr/>
          </p:nvSpPr>
          <p:spPr>
            <a:xfrm>
              <a:off x="714348" y="5214950"/>
              <a:ext cx="2551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Sequencia</a:t>
              </a:r>
              <a:r>
                <a:rPr lang="pt-BR" sz="2400" dirty="0" smtClean="0"/>
                <a:t> de fases</a:t>
              </a:r>
              <a:endParaRPr lang="pt-BR" sz="24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62" grpId="0" animBg="1"/>
      <p:bldP spid="10269" grpId="0" animBg="1"/>
      <p:bldP spid="2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2"/>
          <p:cNvGrpSpPr/>
          <p:nvPr/>
        </p:nvGrpSpPr>
        <p:grpSpPr>
          <a:xfrm>
            <a:off x="5232718" y="1607490"/>
            <a:ext cx="147956" cy="1286690"/>
            <a:chOff x="3929058" y="821672"/>
            <a:chExt cx="147956" cy="1286690"/>
          </a:xfrm>
          <a:solidFill>
            <a:schemeClr val="tx1">
              <a:alpha val="98000"/>
            </a:schemeClr>
          </a:solidFill>
        </p:grpSpPr>
        <p:sp>
          <p:nvSpPr>
            <p:cNvPr id="160" name="Elipse 159"/>
            <p:cNvSpPr/>
            <p:nvPr/>
          </p:nvSpPr>
          <p:spPr>
            <a:xfrm>
              <a:off x="3929058" y="82167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934138" y="1361254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3934138" y="196436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94229" y="246857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665666" y="3074999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660904" y="1931999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4508504" y="193199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4508504" y="266859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5579" y="2774962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5191129" y="1816112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5124454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5413379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5057779" y="16922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5067304" y="16922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5527679" y="1695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5191129" y="2355862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5124454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5413379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5057779" y="22383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5067304" y="223203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5534029" y="22415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5191129" y="2962287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5124454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5413379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5057779" y="2838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5067304" y="28384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5534029" y="28479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5" name="AutoShape 34"/>
          <p:cNvSpPr>
            <a:spLocks noChangeArrowheads="1"/>
          </p:cNvSpPr>
          <p:nvPr/>
        </p:nvSpPr>
        <p:spPr bwMode="auto">
          <a:xfrm>
            <a:off x="5229229" y="1606562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2" name="AutoShape 41"/>
          <p:cNvSpPr>
            <a:spLocks noChangeArrowheads="1"/>
          </p:cNvSpPr>
          <p:nvPr/>
        </p:nvSpPr>
        <p:spPr bwMode="auto">
          <a:xfrm>
            <a:off x="5229229" y="2146312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9" name="AutoShape 48"/>
          <p:cNvSpPr>
            <a:spLocks noChangeArrowheads="1"/>
          </p:cNvSpPr>
          <p:nvPr/>
        </p:nvSpPr>
        <p:spPr bwMode="auto">
          <a:xfrm>
            <a:off x="5229229" y="2752737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4051304" y="221139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5883279" y="2476512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5467352" y="3082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5470527" y="1939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6338891" y="1939937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6338891" y="2676537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 flipH="1">
            <a:off x="6448429" y="2782899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5465766" y="247651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6408741" y="2219337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6948491" y="2454287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7112014" y="2378087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7085026" y="2127247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7442216" y="2249803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6156329" y="3556012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5040316" y="4062424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260"/>
          <p:cNvGrpSpPr>
            <a:grpSpLocks/>
          </p:cNvGrpSpPr>
          <p:nvPr/>
        </p:nvGrpSpPr>
        <p:grpSpPr bwMode="auto">
          <a:xfrm>
            <a:off x="4816479" y="4311662"/>
            <a:ext cx="492125" cy="831850"/>
            <a:chOff x="3658" y="1586"/>
            <a:chExt cx="310" cy="524"/>
          </a:xfrm>
        </p:grpSpPr>
        <p:grpSp>
          <p:nvGrpSpPr>
            <p:cNvPr id="10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1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2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5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6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7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8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1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3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4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5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7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5584829" y="36861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4743454" y="4062424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5753104" y="1958987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5895979" y="2478099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6040441" y="3087699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5751516" y="381794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5367341" y="4343412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5727704" y="3670312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5894391" y="3802074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5872166" y="36226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6038854" y="3762387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5072066" y="5141924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3441688" y="241299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3727440" y="3556007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2584432" y="21986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3727440" y="2390815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3727440" y="2055809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5299076" y="4627577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4584696" y="162718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4586195" y="219360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4601435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5513390" y="162054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5513390" y="219868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5494251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5722942" y="192245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5875342" y="2452687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6013456" y="305752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142876"/>
            <a:ext cx="2714644" cy="553998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Procedimento: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3600000" cy="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6153573" y="1749438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6727836" y="1357298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grpSp>
        <p:nvGrpSpPr>
          <p:cNvPr id="29" name="Grupo 175"/>
          <p:cNvGrpSpPr/>
          <p:nvPr/>
        </p:nvGrpSpPr>
        <p:grpSpPr>
          <a:xfrm>
            <a:off x="3513126" y="3643314"/>
            <a:ext cx="396000" cy="461665"/>
            <a:chOff x="214282" y="4681847"/>
            <a:chExt cx="396000" cy="461665"/>
          </a:xfrm>
        </p:grpSpPr>
        <p:sp>
          <p:nvSpPr>
            <p:cNvPr id="177" name="Elipse 176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9" name="CaixaDeTexto 178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30" name="Grupo 191"/>
          <p:cNvGrpSpPr/>
          <p:nvPr/>
        </p:nvGrpSpPr>
        <p:grpSpPr>
          <a:xfrm>
            <a:off x="3155936" y="1610013"/>
            <a:ext cx="396000" cy="461665"/>
            <a:chOff x="500034" y="3571876"/>
            <a:chExt cx="396000" cy="461665"/>
          </a:xfrm>
        </p:grpSpPr>
        <p:sp>
          <p:nvSpPr>
            <p:cNvPr id="187" name="Elipse 186"/>
            <p:cNvSpPr/>
            <p:nvPr/>
          </p:nvSpPr>
          <p:spPr>
            <a:xfrm>
              <a:off x="500034" y="3604913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0" name="CaixaDeTexto 189"/>
            <p:cNvSpPr txBox="1"/>
            <p:nvPr/>
          </p:nvSpPr>
          <p:spPr>
            <a:xfrm>
              <a:off x="519284" y="35718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</p:grpSp>
      <p:grpSp>
        <p:nvGrpSpPr>
          <p:cNvPr id="31" name="Grupo 203"/>
          <p:cNvGrpSpPr/>
          <p:nvPr/>
        </p:nvGrpSpPr>
        <p:grpSpPr>
          <a:xfrm>
            <a:off x="214282" y="4643446"/>
            <a:ext cx="396000" cy="461665"/>
            <a:chOff x="214282" y="4681847"/>
            <a:chExt cx="396000" cy="461665"/>
          </a:xfrm>
        </p:grpSpPr>
        <p:sp>
          <p:nvSpPr>
            <p:cNvPr id="205" name="Elipse 204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10304" name="Grupo 217"/>
          <p:cNvGrpSpPr/>
          <p:nvPr/>
        </p:nvGrpSpPr>
        <p:grpSpPr>
          <a:xfrm>
            <a:off x="214282" y="5715016"/>
            <a:ext cx="396000" cy="461665"/>
            <a:chOff x="500034" y="3571876"/>
            <a:chExt cx="396000" cy="461665"/>
          </a:xfrm>
        </p:grpSpPr>
        <p:sp>
          <p:nvSpPr>
            <p:cNvPr id="227" name="Elipse 226"/>
            <p:cNvSpPr/>
            <p:nvPr/>
          </p:nvSpPr>
          <p:spPr>
            <a:xfrm>
              <a:off x="500034" y="3604913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3" name="CaixaDeTexto 252"/>
            <p:cNvSpPr txBox="1"/>
            <p:nvPr/>
          </p:nvSpPr>
          <p:spPr>
            <a:xfrm>
              <a:off x="519284" y="35718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</p:grpSp>
      <p:grpSp>
        <p:nvGrpSpPr>
          <p:cNvPr id="10306" name="Grupo 261"/>
          <p:cNvGrpSpPr/>
          <p:nvPr/>
        </p:nvGrpSpPr>
        <p:grpSpPr>
          <a:xfrm>
            <a:off x="214282" y="1643050"/>
            <a:ext cx="2766150" cy="2961995"/>
            <a:chOff x="214282" y="1643050"/>
            <a:chExt cx="2766150" cy="2961995"/>
          </a:xfrm>
        </p:grpSpPr>
        <p:grpSp>
          <p:nvGrpSpPr>
            <p:cNvPr id="10307" name="Grupo 169"/>
            <p:cNvGrpSpPr/>
            <p:nvPr/>
          </p:nvGrpSpPr>
          <p:grpSpPr>
            <a:xfrm>
              <a:off x="2584432" y="1643050"/>
              <a:ext cx="396000" cy="461665"/>
              <a:chOff x="214282" y="4681847"/>
              <a:chExt cx="396000" cy="461665"/>
            </a:xfrm>
          </p:grpSpPr>
          <p:sp>
            <p:nvSpPr>
              <p:cNvPr id="171" name="Elipse 17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4" name="CaixaDeTexto 173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grpSp>
          <p:nvGrpSpPr>
            <p:cNvPr id="10308" name="Grupo 198"/>
            <p:cNvGrpSpPr/>
            <p:nvPr/>
          </p:nvGrpSpPr>
          <p:grpSpPr>
            <a:xfrm>
              <a:off x="214282" y="4143380"/>
              <a:ext cx="396000" cy="461665"/>
              <a:chOff x="214282" y="4681847"/>
              <a:chExt cx="396000" cy="461665"/>
            </a:xfrm>
          </p:grpSpPr>
          <p:sp>
            <p:nvSpPr>
              <p:cNvPr id="200" name="Elipse 199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3" name="CaixaDeTexto 202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sp>
          <p:nvSpPr>
            <p:cNvPr id="257" name="CaixaDeTexto 256"/>
            <p:cNvSpPr txBox="1"/>
            <p:nvPr/>
          </p:nvSpPr>
          <p:spPr>
            <a:xfrm>
              <a:off x="642910" y="4071942"/>
              <a:ext cx="66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f</a:t>
              </a:r>
              <a:r>
                <a:rPr lang="pt-BR" sz="2400" baseline="-25000" dirty="0" err="1" smtClean="0"/>
                <a:t>rede</a:t>
              </a:r>
              <a:endParaRPr lang="pt-BR" sz="2400" baseline="-25000" dirty="0"/>
            </a:p>
          </p:txBody>
        </p:sp>
      </p:grpSp>
      <p:sp>
        <p:nvSpPr>
          <p:cNvPr id="258" name="CaixaDeTexto 257"/>
          <p:cNvSpPr txBox="1"/>
          <p:nvPr/>
        </p:nvSpPr>
        <p:spPr>
          <a:xfrm>
            <a:off x="642910" y="464344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V</a:t>
            </a:r>
            <a:r>
              <a:rPr lang="pt-BR" sz="2400" baseline="-25000" dirty="0" smtClean="0"/>
              <a:t>Linha</a:t>
            </a:r>
            <a:endParaRPr lang="pt-BR" sz="2400" baseline="-25000" dirty="0"/>
          </a:p>
        </p:txBody>
      </p:sp>
      <p:grpSp>
        <p:nvGrpSpPr>
          <p:cNvPr id="10309" name="Grupo 262"/>
          <p:cNvGrpSpPr/>
          <p:nvPr/>
        </p:nvGrpSpPr>
        <p:grpSpPr>
          <a:xfrm>
            <a:off x="214282" y="1000108"/>
            <a:ext cx="5480794" cy="4676507"/>
            <a:chOff x="214282" y="1000108"/>
            <a:chExt cx="5480794" cy="4676507"/>
          </a:xfrm>
        </p:grpSpPr>
        <p:grpSp>
          <p:nvGrpSpPr>
            <p:cNvPr id="10310" name="Grupo 179"/>
            <p:cNvGrpSpPr/>
            <p:nvPr/>
          </p:nvGrpSpPr>
          <p:grpSpPr>
            <a:xfrm>
              <a:off x="5299076" y="1000108"/>
              <a:ext cx="396000" cy="461665"/>
              <a:chOff x="214282" y="4681847"/>
              <a:chExt cx="396000" cy="461665"/>
            </a:xfrm>
          </p:grpSpPr>
          <p:sp>
            <p:nvSpPr>
              <p:cNvPr id="181" name="Elipse 18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2" name="CaixaDeTexto 181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grpSp>
          <p:nvGrpSpPr>
            <p:cNvPr id="10311" name="Grupo 212"/>
            <p:cNvGrpSpPr/>
            <p:nvPr/>
          </p:nvGrpSpPr>
          <p:grpSpPr>
            <a:xfrm>
              <a:off x="214282" y="5214950"/>
              <a:ext cx="396000" cy="461665"/>
              <a:chOff x="214282" y="4681847"/>
              <a:chExt cx="396000" cy="461665"/>
            </a:xfrm>
          </p:grpSpPr>
          <p:sp>
            <p:nvSpPr>
              <p:cNvPr id="216" name="Elipse 215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7" name="CaixaDeTexto 216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sp>
          <p:nvSpPr>
            <p:cNvPr id="259" name="CaixaDeTexto 258"/>
            <p:cNvSpPr txBox="1"/>
            <p:nvPr/>
          </p:nvSpPr>
          <p:spPr>
            <a:xfrm>
              <a:off x="714348" y="5214950"/>
              <a:ext cx="2551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Sequencia</a:t>
              </a:r>
              <a:r>
                <a:rPr lang="pt-BR" sz="2400" dirty="0" smtClean="0"/>
                <a:t> de fases</a:t>
              </a:r>
              <a:endParaRPr lang="pt-BR" sz="2400" baseline="-25000" dirty="0"/>
            </a:p>
          </p:txBody>
        </p:sp>
      </p:grpSp>
      <p:sp>
        <p:nvSpPr>
          <p:cNvPr id="260" name="CaixaDeTexto 259"/>
          <p:cNvSpPr txBox="1"/>
          <p:nvPr/>
        </p:nvSpPr>
        <p:spPr>
          <a:xfrm>
            <a:off x="714348" y="571501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Casar os ângulos</a:t>
            </a:r>
            <a:endParaRPr lang="pt-BR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62" grpId="0" animBg="1"/>
      <p:bldP spid="10269" grpId="0" animBg="1"/>
      <p:bldP spid="2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2"/>
          <p:cNvGrpSpPr/>
          <p:nvPr/>
        </p:nvGrpSpPr>
        <p:grpSpPr>
          <a:xfrm>
            <a:off x="5232718" y="1607490"/>
            <a:ext cx="147956" cy="1286690"/>
            <a:chOff x="3929058" y="821672"/>
            <a:chExt cx="147956" cy="1286690"/>
          </a:xfrm>
          <a:solidFill>
            <a:schemeClr val="tx1">
              <a:alpha val="98000"/>
            </a:schemeClr>
          </a:solidFill>
        </p:grpSpPr>
        <p:sp>
          <p:nvSpPr>
            <p:cNvPr id="160" name="Elipse 159"/>
            <p:cNvSpPr/>
            <p:nvPr/>
          </p:nvSpPr>
          <p:spPr>
            <a:xfrm>
              <a:off x="3929058" y="82167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934138" y="1361254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3934138" y="196436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94229" y="246857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665666" y="3074999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660904" y="1931999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4508504" y="193199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4508504" y="266859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5579" y="2774962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5191129" y="1816112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5124454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5413379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5057779" y="16922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5067304" y="16922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5527679" y="1695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5191129" y="2355862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5124454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5413379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5057779" y="22383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5067304" y="223203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5534029" y="22415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5191129" y="2962287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5124454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5413379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5057779" y="2838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5067304" y="28384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5534029" y="28479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5" name="AutoShape 34"/>
          <p:cNvSpPr>
            <a:spLocks noChangeArrowheads="1"/>
          </p:cNvSpPr>
          <p:nvPr/>
        </p:nvSpPr>
        <p:spPr bwMode="auto">
          <a:xfrm>
            <a:off x="5229229" y="1606562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2" name="AutoShape 41"/>
          <p:cNvSpPr>
            <a:spLocks noChangeArrowheads="1"/>
          </p:cNvSpPr>
          <p:nvPr/>
        </p:nvSpPr>
        <p:spPr bwMode="auto">
          <a:xfrm>
            <a:off x="5229229" y="2146312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9" name="AutoShape 48"/>
          <p:cNvSpPr>
            <a:spLocks noChangeArrowheads="1"/>
          </p:cNvSpPr>
          <p:nvPr/>
        </p:nvSpPr>
        <p:spPr bwMode="auto">
          <a:xfrm>
            <a:off x="5229229" y="2752737"/>
            <a:ext cx="152400" cy="152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4051304" y="221139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5883279" y="2476512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5467352" y="3082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5470527" y="1939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6338891" y="1939937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6338891" y="2676537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 flipH="1">
            <a:off x="6448429" y="2782899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5465766" y="247651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6408741" y="2219337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6948491" y="2454287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7112014" y="2378087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7085026" y="2127247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7442216" y="2249803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6156329" y="3556012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5040316" y="4062424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260"/>
          <p:cNvGrpSpPr>
            <a:grpSpLocks/>
          </p:cNvGrpSpPr>
          <p:nvPr/>
        </p:nvGrpSpPr>
        <p:grpSpPr bwMode="auto">
          <a:xfrm>
            <a:off x="4816479" y="4311662"/>
            <a:ext cx="492125" cy="831850"/>
            <a:chOff x="3658" y="1586"/>
            <a:chExt cx="310" cy="524"/>
          </a:xfrm>
        </p:grpSpPr>
        <p:grpSp>
          <p:nvGrpSpPr>
            <p:cNvPr id="10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1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2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5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6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7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8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1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3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4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5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7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5584829" y="36861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4743454" y="4062424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5753104" y="1958987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5895979" y="2478099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6040441" y="3087699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5751516" y="381794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5367341" y="4343412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5727704" y="3670312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5894391" y="3802074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5872166" y="36226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6038854" y="3762387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5072066" y="5141924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3441688" y="241299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3727440" y="3556007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2584432" y="21986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3727440" y="2390815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3727440" y="2055809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5299076" y="4627577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4584696" y="162718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4586195" y="219360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4601435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5513390" y="162054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5513390" y="219868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5494251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5722942" y="192245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5875342" y="2452687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6013456" y="305752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142876"/>
            <a:ext cx="2714644" cy="553998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Procedimento: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3600000" cy="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6153573" y="1749438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6727836" y="1357298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grpSp>
        <p:nvGrpSpPr>
          <p:cNvPr id="29" name="Grupo 175"/>
          <p:cNvGrpSpPr/>
          <p:nvPr/>
        </p:nvGrpSpPr>
        <p:grpSpPr>
          <a:xfrm>
            <a:off x="3513126" y="3643314"/>
            <a:ext cx="396000" cy="461665"/>
            <a:chOff x="214282" y="4681847"/>
            <a:chExt cx="396000" cy="461665"/>
          </a:xfrm>
        </p:grpSpPr>
        <p:sp>
          <p:nvSpPr>
            <p:cNvPr id="177" name="Elipse 176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9" name="CaixaDeTexto 178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30" name="Grupo 191"/>
          <p:cNvGrpSpPr/>
          <p:nvPr/>
        </p:nvGrpSpPr>
        <p:grpSpPr>
          <a:xfrm>
            <a:off x="3155936" y="1610013"/>
            <a:ext cx="396000" cy="461665"/>
            <a:chOff x="500034" y="3571876"/>
            <a:chExt cx="396000" cy="461665"/>
          </a:xfrm>
        </p:grpSpPr>
        <p:sp>
          <p:nvSpPr>
            <p:cNvPr id="187" name="Elipse 186"/>
            <p:cNvSpPr/>
            <p:nvPr/>
          </p:nvSpPr>
          <p:spPr>
            <a:xfrm>
              <a:off x="500034" y="3604913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0" name="CaixaDeTexto 189"/>
            <p:cNvSpPr txBox="1"/>
            <p:nvPr/>
          </p:nvSpPr>
          <p:spPr>
            <a:xfrm>
              <a:off x="519284" y="35718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</p:grpSp>
      <p:grpSp>
        <p:nvGrpSpPr>
          <p:cNvPr id="31" name="Grupo 203"/>
          <p:cNvGrpSpPr/>
          <p:nvPr/>
        </p:nvGrpSpPr>
        <p:grpSpPr>
          <a:xfrm>
            <a:off x="214282" y="4643446"/>
            <a:ext cx="396000" cy="461665"/>
            <a:chOff x="214282" y="4681847"/>
            <a:chExt cx="396000" cy="461665"/>
          </a:xfrm>
        </p:grpSpPr>
        <p:sp>
          <p:nvSpPr>
            <p:cNvPr id="205" name="Elipse 204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10304" name="Grupo 217"/>
          <p:cNvGrpSpPr/>
          <p:nvPr/>
        </p:nvGrpSpPr>
        <p:grpSpPr>
          <a:xfrm>
            <a:off x="214282" y="5715016"/>
            <a:ext cx="396000" cy="461665"/>
            <a:chOff x="500034" y="3571876"/>
            <a:chExt cx="396000" cy="461665"/>
          </a:xfrm>
        </p:grpSpPr>
        <p:sp>
          <p:nvSpPr>
            <p:cNvPr id="227" name="Elipse 226"/>
            <p:cNvSpPr/>
            <p:nvPr/>
          </p:nvSpPr>
          <p:spPr>
            <a:xfrm>
              <a:off x="500034" y="3604913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3" name="CaixaDeTexto 252"/>
            <p:cNvSpPr txBox="1"/>
            <p:nvPr/>
          </p:nvSpPr>
          <p:spPr>
            <a:xfrm>
              <a:off x="519284" y="35718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</p:grpSp>
      <p:grpSp>
        <p:nvGrpSpPr>
          <p:cNvPr id="10306" name="Grupo 261"/>
          <p:cNvGrpSpPr/>
          <p:nvPr/>
        </p:nvGrpSpPr>
        <p:grpSpPr>
          <a:xfrm>
            <a:off x="214282" y="1643050"/>
            <a:ext cx="2766150" cy="2961995"/>
            <a:chOff x="214282" y="1643050"/>
            <a:chExt cx="2766150" cy="2961995"/>
          </a:xfrm>
        </p:grpSpPr>
        <p:grpSp>
          <p:nvGrpSpPr>
            <p:cNvPr id="10307" name="Grupo 169"/>
            <p:cNvGrpSpPr/>
            <p:nvPr/>
          </p:nvGrpSpPr>
          <p:grpSpPr>
            <a:xfrm>
              <a:off x="2584432" y="1643050"/>
              <a:ext cx="396000" cy="461665"/>
              <a:chOff x="214282" y="4681847"/>
              <a:chExt cx="396000" cy="461665"/>
            </a:xfrm>
          </p:grpSpPr>
          <p:sp>
            <p:nvSpPr>
              <p:cNvPr id="171" name="Elipse 17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4" name="CaixaDeTexto 173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grpSp>
          <p:nvGrpSpPr>
            <p:cNvPr id="10308" name="Grupo 198"/>
            <p:cNvGrpSpPr/>
            <p:nvPr/>
          </p:nvGrpSpPr>
          <p:grpSpPr>
            <a:xfrm>
              <a:off x="214282" y="4143380"/>
              <a:ext cx="396000" cy="461665"/>
              <a:chOff x="214282" y="4681847"/>
              <a:chExt cx="396000" cy="461665"/>
            </a:xfrm>
          </p:grpSpPr>
          <p:sp>
            <p:nvSpPr>
              <p:cNvPr id="200" name="Elipse 199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3" name="CaixaDeTexto 202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sp>
          <p:nvSpPr>
            <p:cNvPr id="257" name="CaixaDeTexto 256"/>
            <p:cNvSpPr txBox="1"/>
            <p:nvPr/>
          </p:nvSpPr>
          <p:spPr>
            <a:xfrm>
              <a:off x="642910" y="4071942"/>
              <a:ext cx="66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f</a:t>
              </a:r>
              <a:r>
                <a:rPr lang="pt-BR" sz="2400" baseline="-25000" dirty="0" err="1" smtClean="0"/>
                <a:t>rede</a:t>
              </a:r>
              <a:endParaRPr lang="pt-BR" sz="2400" baseline="-25000" dirty="0"/>
            </a:p>
          </p:txBody>
        </p:sp>
      </p:grpSp>
      <p:sp>
        <p:nvSpPr>
          <p:cNvPr id="258" name="CaixaDeTexto 257"/>
          <p:cNvSpPr txBox="1"/>
          <p:nvPr/>
        </p:nvSpPr>
        <p:spPr>
          <a:xfrm>
            <a:off x="642910" y="464344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V</a:t>
            </a:r>
            <a:r>
              <a:rPr lang="pt-BR" sz="2400" baseline="-25000" dirty="0" smtClean="0"/>
              <a:t>Linha</a:t>
            </a:r>
            <a:endParaRPr lang="pt-BR" sz="2400" baseline="-25000" dirty="0"/>
          </a:p>
        </p:txBody>
      </p:sp>
      <p:grpSp>
        <p:nvGrpSpPr>
          <p:cNvPr id="10309" name="Grupo 262"/>
          <p:cNvGrpSpPr/>
          <p:nvPr/>
        </p:nvGrpSpPr>
        <p:grpSpPr>
          <a:xfrm>
            <a:off x="214282" y="1000108"/>
            <a:ext cx="5480794" cy="4676507"/>
            <a:chOff x="214282" y="1000108"/>
            <a:chExt cx="5480794" cy="4676507"/>
          </a:xfrm>
        </p:grpSpPr>
        <p:grpSp>
          <p:nvGrpSpPr>
            <p:cNvPr id="10310" name="Grupo 179"/>
            <p:cNvGrpSpPr/>
            <p:nvPr/>
          </p:nvGrpSpPr>
          <p:grpSpPr>
            <a:xfrm>
              <a:off x="5299076" y="1000108"/>
              <a:ext cx="396000" cy="461665"/>
              <a:chOff x="214282" y="4681847"/>
              <a:chExt cx="396000" cy="461665"/>
            </a:xfrm>
          </p:grpSpPr>
          <p:sp>
            <p:nvSpPr>
              <p:cNvPr id="181" name="Elipse 18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2" name="CaixaDeTexto 181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grpSp>
          <p:nvGrpSpPr>
            <p:cNvPr id="10311" name="Grupo 212"/>
            <p:cNvGrpSpPr/>
            <p:nvPr/>
          </p:nvGrpSpPr>
          <p:grpSpPr>
            <a:xfrm>
              <a:off x="214282" y="5214950"/>
              <a:ext cx="396000" cy="461665"/>
              <a:chOff x="214282" y="4681847"/>
              <a:chExt cx="396000" cy="461665"/>
            </a:xfrm>
          </p:grpSpPr>
          <p:sp>
            <p:nvSpPr>
              <p:cNvPr id="216" name="Elipse 215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7" name="CaixaDeTexto 216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sp>
          <p:nvSpPr>
            <p:cNvPr id="259" name="CaixaDeTexto 258"/>
            <p:cNvSpPr txBox="1"/>
            <p:nvPr/>
          </p:nvSpPr>
          <p:spPr>
            <a:xfrm>
              <a:off x="714348" y="5214950"/>
              <a:ext cx="2551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Sequencia</a:t>
              </a:r>
              <a:r>
                <a:rPr lang="pt-BR" sz="2400" dirty="0" smtClean="0"/>
                <a:t> de fases</a:t>
              </a:r>
              <a:endParaRPr lang="pt-BR" sz="2400" baseline="-25000" dirty="0"/>
            </a:p>
          </p:txBody>
        </p:sp>
      </p:grpSp>
      <p:sp>
        <p:nvSpPr>
          <p:cNvPr id="260" name="CaixaDeTexto 259"/>
          <p:cNvSpPr txBox="1"/>
          <p:nvPr/>
        </p:nvSpPr>
        <p:spPr>
          <a:xfrm>
            <a:off x="714348" y="571501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Casar os ângulos</a:t>
            </a:r>
            <a:endParaRPr lang="pt-BR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3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30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62" grpId="0" animBg="1"/>
      <p:bldP spid="102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2"/>
          <p:cNvGrpSpPr/>
          <p:nvPr/>
        </p:nvGrpSpPr>
        <p:grpSpPr>
          <a:xfrm>
            <a:off x="5232718" y="1607490"/>
            <a:ext cx="147956" cy="1286690"/>
            <a:chOff x="3929058" y="821672"/>
            <a:chExt cx="147956" cy="1286690"/>
          </a:xfrm>
          <a:solidFill>
            <a:schemeClr val="tx1">
              <a:alpha val="98000"/>
            </a:schemeClr>
          </a:solidFill>
        </p:grpSpPr>
        <p:sp>
          <p:nvSpPr>
            <p:cNvPr id="160" name="Elipse 159"/>
            <p:cNvSpPr/>
            <p:nvPr/>
          </p:nvSpPr>
          <p:spPr>
            <a:xfrm>
              <a:off x="3929058" y="82167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934138" y="1361254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3934138" y="196436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94229" y="246857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665666" y="3074999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660904" y="1931999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4508504" y="193199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4508504" y="266859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5579" y="2774962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5124454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5413379" y="191136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5057779" y="16922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5067304" y="16922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5527679" y="1695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5124454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5413379" y="2451112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5057779" y="22383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5067304" y="223203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5534029" y="22415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 flipV="1">
            <a:off x="5135038" y="3054362"/>
            <a:ext cx="324000" cy="0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5124454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5413379" y="3057537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5057779" y="28384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5067304" y="283846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5534029" y="284798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4051304" y="221139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5883279" y="2476512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5467352" y="3082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5470527" y="1939937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6338891" y="1939937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6338891" y="2676537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 flipH="1">
            <a:off x="6448429" y="2782899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5465766" y="247651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6408741" y="2219337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6948491" y="2454287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7112014" y="2378087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7085026" y="2127247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7442216" y="2249803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6156329" y="3556012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5040316" y="4062424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260"/>
          <p:cNvGrpSpPr>
            <a:grpSpLocks/>
          </p:cNvGrpSpPr>
          <p:nvPr/>
        </p:nvGrpSpPr>
        <p:grpSpPr bwMode="auto">
          <a:xfrm>
            <a:off x="4816479" y="4311662"/>
            <a:ext cx="492125" cy="831850"/>
            <a:chOff x="3658" y="1586"/>
            <a:chExt cx="310" cy="524"/>
          </a:xfrm>
        </p:grpSpPr>
        <p:grpSp>
          <p:nvGrpSpPr>
            <p:cNvPr id="10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1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2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5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6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7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8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1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3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4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5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7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5584829" y="36861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4743454" y="4062424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5753104" y="1958987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5895979" y="2478099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6040441" y="3087699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5751516" y="381794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5367341" y="4343412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5727704" y="3670312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5894391" y="3802074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5872166" y="3622687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6038854" y="3762387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5072066" y="5141924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3441688" y="241299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3727440" y="3556007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2584432" y="21986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3727440" y="2390815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3727440" y="2055809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5299076" y="4627577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4584696" y="162718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4586195" y="219360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4601435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5513390" y="162054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5513390" y="219868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5494251" y="2824831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5722942" y="192245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5875342" y="2452687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6013456" y="305752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142876"/>
            <a:ext cx="2714644" cy="553998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Procedimento: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3600000" cy="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6153573" y="1749438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6727836" y="1357298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grpSp>
        <p:nvGrpSpPr>
          <p:cNvPr id="28" name="Grupo 190"/>
          <p:cNvGrpSpPr/>
          <p:nvPr/>
        </p:nvGrpSpPr>
        <p:grpSpPr>
          <a:xfrm>
            <a:off x="5084762" y="3143248"/>
            <a:ext cx="396000" cy="461665"/>
            <a:chOff x="685473" y="4714884"/>
            <a:chExt cx="396000" cy="461665"/>
          </a:xfrm>
        </p:grpSpPr>
        <p:sp>
          <p:nvSpPr>
            <p:cNvPr id="166" name="Elipse 165"/>
            <p:cNvSpPr/>
            <p:nvPr/>
          </p:nvSpPr>
          <p:spPr>
            <a:xfrm>
              <a:off x="685473" y="4747921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2" name="CaixaDeTexto 171"/>
            <p:cNvSpPr txBox="1"/>
            <p:nvPr/>
          </p:nvSpPr>
          <p:spPr>
            <a:xfrm>
              <a:off x="714348" y="471488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5</a:t>
              </a:r>
              <a:endParaRPr lang="pt-BR" sz="2400" b="1" dirty="0"/>
            </a:p>
          </p:txBody>
        </p:sp>
      </p:grpSp>
      <p:grpSp>
        <p:nvGrpSpPr>
          <p:cNvPr id="29" name="Grupo 175"/>
          <p:cNvGrpSpPr/>
          <p:nvPr/>
        </p:nvGrpSpPr>
        <p:grpSpPr>
          <a:xfrm>
            <a:off x="3513126" y="3643314"/>
            <a:ext cx="396000" cy="461665"/>
            <a:chOff x="214282" y="4681847"/>
            <a:chExt cx="396000" cy="461665"/>
          </a:xfrm>
        </p:grpSpPr>
        <p:sp>
          <p:nvSpPr>
            <p:cNvPr id="177" name="Elipse 176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9" name="CaixaDeTexto 178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30" name="Grupo 191"/>
          <p:cNvGrpSpPr/>
          <p:nvPr/>
        </p:nvGrpSpPr>
        <p:grpSpPr>
          <a:xfrm>
            <a:off x="3155936" y="1610013"/>
            <a:ext cx="396000" cy="461665"/>
            <a:chOff x="500034" y="3571876"/>
            <a:chExt cx="396000" cy="461665"/>
          </a:xfrm>
        </p:grpSpPr>
        <p:sp>
          <p:nvSpPr>
            <p:cNvPr id="187" name="Elipse 186"/>
            <p:cNvSpPr/>
            <p:nvPr/>
          </p:nvSpPr>
          <p:spPr>
            <a:xfrm>
              <a:off x="500034" y="3604913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0" name="CaixaDeTexto 189"/>
            <p:cNvSpPr txBox="1"/>
            <p:nvPr/>
          </p:nvSpPr>
          <p:spPr>
            <a:xfrm>
              <a:off x="519284" y="35718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</p:grpSp>
      <p:grpSp>
        <p:nvGrpSpPr>
          <p:cNvPr id="31" name="Grupo 203"/>
          <p:cNvGrpSpPr/>
          <p:nvPr/>
        </p:nvGrpSpPr>
        <p:grpSpPr>
          <a:xfrm>
            <a:off x="214282" y="4643446"/>
            <a:ext cx="396000" cy="461665"/>
            <a:chOff x="214282" y="4681847"/>
            <a:chExt cx="396000" cy="461665"/>
          </a:xfrm>
        </p:grpSpPr>
        <p:sp>
          <p:nvSpPr>
            <p:cNvPr id="205" name="Elipse 204"/>
            <p:cNvSpPr/>
            <p:nvPr/>
          </p:nvSpPr>
          <p:spPr>
            <a:xfrm>
              <a:off x="214282" y="4714884"/>
              <a:ext cx="396000" cy="396000"/>
            </a:xfrm>
            <a:prstGeom prst="ellipse">
              <a:avLst/>
            </a:prstGeom>
            <a:solidFill>
              <a:srgbClr val="FFFF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231314" y="46818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  <p:grpSp>
        <p:nvGrpSpPr>
          <p:cNvPr id="10304" name="Grupo 217"/>
          <p:cNvGrpSpPr/>
          <p:nvPr/>
        </p:nvGrpSpPr>
        <p:grpSpPr>
          <a:xfrm>
            <a:off x="214282" y="5715016"/>
            <a:ext cx="396000" cy="461665"/>
            <a:chOff x="500034" y="3571876"/>
            <a:chExt cx="396000" cy="461665"/>
          </a:xfrm>
        </p:grpSpPr>
        <p:sp>
          <p:nvSpPr>
            <p:cNvPr id="227" name="Elipse 226"/>
            <p:cNvSpPr/>
            <p:nvPr/>
          </p:nvSpPr>
          <p:spPr>
            <a:xfrm>
              <a:off x="500034" y="3604913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3" name="CaixaDeTexto 252"/>
            <p:cNvSpPr txBox="1"/>
            <p:nvPr/>
          </p:nvSpPr>
          <p:spPr>
            <a:xfrm>
              <a:off x="519284" y="35718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</p:grpSp>
      <p:grpSp>
        <p:nvGrpSpPr>
          <p:cNvPr id="10305" name="Grupo 253"/>
          <p:cNvGrpSpPr/>
          <p:nvPr/>
        </p:nvGrpSpPr>
        <p:grpSpPr>
          <a:xfrm>
            <a:off x="214282" y="6253459"/>
            <a:ext cx="396000" cy="461665"/>
            <a:chOff x="685473" y="4714884"/>
            <a:chExt cx="396000" cy="461665"/>
          </a:xfrm>
        </p:grpSpPr>
        <p:sp>
          <p:nvSpPr>
            <p:cNvPr id="255" name="Elipse 254"/>
            <p:cNvSpPr/>
            <p:nvPr/>
          </p:nvSpPr>
          <p:spPr>
            <a:xfrm>
              <a:off x="685473" y="4747921"/>
              <a:ext cx="396000" cy="396000"/>
            </a:xfrm>
            <a:prstGeom prst="ellipse">
              <a:avLst/>
            </a:prstGeom>
            <a:solidFill>
              <a:srgbClr val="FFC00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6" name="CaixaDeTexto 255"/>
            <p:cNvSpPr txBox="1"/>
            <p:nvPr/>
          </p:nvSpPr>
          <p:spPr>
            <a:xfrm>
              <a:off x="714348" y="471488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5</a:t>
              </a:r>
              <a:endParaRPr lang="pt-BR" sz="2400" b="1" dirty="0"/>
            </a:p>
          </p:txBody>
        </p:sp>
      </p:grpSp>
      <p:grpSp>
        <p:nvGrpSpPr>
          <p:cNvPr id="10306" name="Grupo 261"/>
          <p:cNvGrpSpPr/>
          <p:nvPr/>
        </p:nvGrpSpPr>
        <p:grpSpPr>
          <a:xfrm>
            <a:off x="214282" y="1643050"/>
            <a:ext cx="2766150" cy="2961995"/>
            <a:chOff x="214282" y="1643050"/>
            <a:chExt cx="2766150" cy="2961995"/>
          </a:xfrm>
        </p:grpSpPr>
        <p:grpSp>
          <p:nvGrpSpPr>
            <p:cNvPr id="10307" name="Grupo 169"/>
            <p:cNvGrpSpPr/>
            <p:nvPr/>
          </p:nvGrpSpPr>
          <p:grpSpPr>
            <a:xfrm>
              <a:off x="2584432" y="1643050"/>
              <a:ext cx="396000" cy="461665"/>
              <a:chOff x="214282" y="4681847"/>
              <a:chExt cx="396000" cy="461665"/>
            </a:xfrm>
          </p:grpSpPr>
          <p:sp>
            <p:nvSpPr>
              <p:cNvPr id="171" name="Elipse 17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4" name="CaixaDeTexto 173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grpSp>
          <p:nvGrpSpPr>
            <p:cNvPr id="10308" name="Grupo 198"/>
            <p:cNvGrpSpPr/>
            <p:nvPr/>
          </p:nvGrpSpPr>
          <p:grpSpPr>
            <a:xfrm>
              <a:off x="214282" y="4143380"/>
              <a:ext cx="396000" cy="461665"/>
              <a:chOff x="214282" y="4681847"/>
              <a:chExt cx="396000" cy="461665"/>
            </a:xfrm>
          </p:grpSpPr>
          <p:sp>
            <p:nvSpPr>
              <p:cNvPr id="200" name="Elipse 199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3" name="CaixaDeTexto 202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1</a:t>
                </a:r>
                <a:endParaRPr lang="pt-BR" sz="2400" b="1" dirty="0"/>
              </a:p>
            </p:txBody>
          </p:sp>
        </p:grpSp>
        <p:sp>
          <p:nvSpPr>
            <p:cNvPr id="257" name="CaixaDeTexto 256"/>
            <p:cNvSpPr txBox="1"/>
            <p:nvPr/>
          </p:nvSpPr>
          <p:spPr>
            <a:xfrm>
              <a:off x="642910" y="4071942"/>
              <a:ext cx="66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f</a:t>
              </a:r>
              <a:r>
                <a:rPr lang="pt-BR" sz="2400" baseline="-25000" dirty="0" err="1" smtClean="0"/>
                <a:t>rede</a:t>
              </a:r>
              <a:endParaRPr lang="pt-BR" sz="2400" baseline="-25000" dirty="0"/>
            </a:p>
          </p:txBody>
        </p:sp>
      </p:grpSp>
      <p:sp>
        <p:nvSpPr>
          <p:cNvPr id="258" name="CaixaDeTexto 257"/>
          <p:cNvSpPr txBox="1"/>
          <p:nvPr/>
        </p:nvSpPr>
        <p:spPr>
          <a:xfrm>
            <a:off x="642910" y="464344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V</a:t>
            </a:r>
            <a:r>
              <a:rPr lang="pt-BR" sz="2400" baseline="-25000" dirty="0" smtClean="0"/>
              <a:t>Linha</a:t>
            </a:r>
            <a:endParaRPr lang="pt-BR" sz="2400" baseline="-25000" dirty="0"/>
          </a:p>
        </p:txBody>
      </p:sp>
      <p:grpSp>
        <p:nvGrpSpPr>
          <p:cNvPr id="10309" name="Grupo 262"/>
          <p:cNvGrpSpPr/>
          <p:nvPr/>
        </p:nvGrpSpPr>
        <p:grpSpPr>
          <a:xfrm>
            <a:off x="214282" y="1000108"/>
            <a:ext cx="5480794" cy="4676507"/>
            <a:chOff x="214282" y="1000108"/>
            <a:chExt cx="5480794" cy="4676507"/>
          </a:xfrm>
        </p:grpSpPr>
        <p:grpSp>
          <p:nvGrpSpPr>
            <p:cNvPr id="10310" name="Grupo 179"/>
            <p:cNvGrpSpPr/>
            <p:nvPr/>
          </p:nvGrpSpPr>
          <p:grpSpPr>
            <a:xfrm>
              <a:off x="5299076" y="1000108"/>
              <a:ext cx="396000" cy="461665"/>
              <a:chOff x="214282" y="4681847"/>
              <a:chExt cx="396000" cy="461665"/>
            </a:xfrm>
          </p:grpSpPr>
          <p:sp>
            <p:nvSpPr>
              <p:cNvPr id="181" name="Elipse 180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2" name="CaixaDeTexto 181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grpSp>
          <p:nvGrpSpPr>
            <p:cNvPr id="10311" name="Grupo 212"/>
            <p:cNvGrpSpPr/>
            <p:nvPr/>
          </p:nvGrpSpPr>
          <p:grpSpPr>
            <a:xfrm>
              <a:off x="214282" y="5214950"/>
              <a:ext cx="396000" cy="461665"/>
              <a:chOff x="214282" y="4681847"/>
              <a:chExt cx="396000" cy="461665"/>
            </a:xfrm>
          </p:grpSpPr>
          <p:sp>
            <p:nvSpPr>
              <p:cNvPr id="216" name="Elipse 215"/>
              <p:cNvSpPr/>
              <p:nvPr/>
            </p:nvSpPr>
            <p:spPr>
              <a:xfrm>
                <a:off x="214282" y="4714884"/>
                <a:ext cx="396000" cy="39600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7" name="CaixaDeTexto 216"/>
              <p:cNvSpPr txBox="1"/>
              <p:nvPr/>
            </p:nvSpPr>
            <p:spPr>
              <a:xfrm>
                <a:off x="231314" y="468184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 smtClean="0"/>
                  <a:t>3</a:t>
                </a:r>
                <a:endParaRPr lang="pt-BR" sz="2400" b="1" dirty="0"/>
              </a:p>
            </p:txBody>
          </p:sp>
        </p:grpSp>
        <p:sp>
          <p:nvSpPr>
            <p:cNvPr id="259" name="CaixaDeTexto 258"/>
            <p:cNvSpPr txBox="1"/>
            <p:nvPr/>
          </p:nvSpPr>
          <p:spPr>
            <a:xfrm>
              <a:off x="714348" y="5214950"/>
              <a:ext cx="2551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err="1" smtClean="0"/>
                <a:t>Sequencia</a:t>
              </a:r>
              <a:r>
                <a:rPr lang="pt-BR" sz="2400" dirty="0" smtClean="0"/>
                <a:t> de fases</a:t>
              </a:r>
              <a:endParaRPr lang="pt-BR" sz="2400" baseline="-25000" dirty="0"/>
            </a:p>
          </p:txBody>
        </p:sp>
      </p:grpSp>
      <p:sp>
        <p:nvSpPr>
          <p:cNvPr id="260" name="CaixaDeTexto 259"/>
          <p:cNvSpPr txBox="1"/>
          <p:nvPr/>
        </p:nvSpPr>
        <p:spPr>
          <a:xfrm>
            <a:off x="714348" y="571501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Casar os ângulos</a:t>
            </a:r>
            <a:endParaRPr lang="pt-BR" sz="2400" baseline="-25000" dirty="0"/>
          </a:p>
        </p:txBody>
      </p:sp>
      <p:sp>
        <p:nvSpPr>
          <p:cNvPr id="261" name="CaixaDeTexto 260"/>
          <p:cNvSpPr txBox="1"/>
          <p:nvPr/>
        </p:nvSpPr>
        <p:spPr>
          <a:xfrm>
            <a:off x="785786" y="6215082"/>
            <a:ext cx="203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Fechar a chave</a:t>
            </a:r>
            <a:endParaRPr lang="pt-BR" sz="2400" baseline="-25000" dirty="0"/>
          </a:p>
        </p:txBody>
      </p:sp>
      <p:sp>
        <p:nvSpPr>
          <p:cNvPr id="204" name="Freeform 42"/>
          <p:cNvSpPr>
            <a:spLocks/>
          </p:cNvSpPr>
          <p:nvPr/>
        </p:nvSpPr>
        <p:spPr bwMode="auto">
          <a:xfrm flipV="1">
            <a:off x="5151970" y="2441567"/>
            <a:ext cx="324000" cy="0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3" name="Freeform 42"/>
          <p:cNvSpPr>
            <a:spLocks/>
          </p:cNvSpPr>
          <p:nvPr/>
        </p:nvSpPr>
        <p:spPr bwMode="auto">
          <a:xfrm flipV="1">
            <a:off x="5143504" y="1907637"/>
            <a:ext cx="324000" cy="0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642938" y="2857500"/>
            <a:ext cx="773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/>
              <a:t>Questões para fixar o conhecimento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50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7150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4" name="Retângulo 99"/>
          <p:cNvSpPr>
            <a:spLocks noChangeArrowheads="1"/>
          </p:cNvSpPr>
          <p:nvPr/>
        </p:nvSpPr>
        <p:spPr bwMode="auto">
          <a:xfrm>
            <a:off x="71439" y="285750"/>
            <a:ext cx="9001155" cy="1292662"/>
          </a:xfrm>
          <a:prstGeom prst="rect">
            <a:avLst/>
          </a:prstGeom>
          <a:solidFill>
            <a:srgbClr val="DEDFC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600" dirty="0"/>
              <a:t>Q1: </a:t>
            </a:r>
            <a:r>
              <a:rPr lang="pt-BR" sz="2600" dirty="0" smtClean="0"/>
              <a:t>Um gerador está sendo colocado em paralelo com a rede elétrica pelo  método das lâmpadas. Se as lâmpadas piscam rápida e simultaneamente. A atitude do operador deveria ser: </a:t>
            </a:r>
            <a:endParaRPr lang="pt-BR" sz="2600" dirty="0"/>
          </a:p>
        </p:txBody>
      </p:sp>
      <p:sp>
        <p:nvSpPr>
          <p:cNvPr id="15365" name="CaixaDeTexto 17"/>
          <p:cNvSpPr txBox="1">
            <a:spLocks noChangeArrowheads="1"/>
          </p:cNvSpPr>
          <p:nvPr/>
        </p:nvSpPr>
        <p:spPr bwMode="auto">
          <a:xfrm>
            <a:off x="-32" y="1752889"/>
            <a:ext cx="872527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300" dirty="0"/>
              <a:t>a) </a:t>
            </a:r>
            <a:r>
              <a:rPr lang="pt-BR" sz="2300" dirty="0" smtClean="0"/>
              <a:t>Aumentar a corrente de excitação e verificar que pisquem mais lento.</a:t>
            </a:r>
            <a:endParaRPr lang="pt-BR" sz="23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0" y="3181649"/>
            <a:ext cx="9144000" cy="5400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7"/>
          <p:cNvSpPr txBox="1">
            <a:spLocks noChangeArrowheads="1"/>
          </p:cNvSpPr>
          <p:nvPr/>
        </p:nvSpPr>
        <p:spPr bwMode="auto">
          <a:xfrm>
            <a:off x="-32" y="2395831"/>
            <a:ext cx="857132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300" dirty="0" smtClean="0"/>
              <a:t>b) Diminuir a corrente de excitação e verificar que pisquem mais lento</a:t>
            </a:r>
            <a:endParaRPr lang="pt-BR" sz="2300" dirty="0"/>
          </a:p>
        </p:txBody>
      </p:sp>
      <p:sp>
        <p:nvSpPr>
          <p:cNvPr id="15" name="CaixaDeTexto 17"/>
          <p:cNvSpPr txBox="1">
            <a:spLocks noChangeArrowheads="1"/>
          </p:cNvSpPr>
          <p:nvPr/>
        </p:nvSpPr>
        <p:spPr bwMode="auto">
          <a:xfrm>
            <a:off x="37104" y="3181649"/>
            <a:ext cx="91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300" dirty="0" smtClean="0"/>
              <a:t>c) Diminuir e/ou aumentar a velocidade e verificar que pisquem mais lento. </a:t>
            </a:r>
            <a:endParaRPr lang="pt-BR" sz="2300" dirty="0"/>
          </a:p>
        </p:txBody>
      </p:sp>
      <p:sp>
        <p:nvSpPr>
          <p:cNvPr id="16" name="CaixaDeTexto 17"/>
          <p:cNvSpPr txBox="1">
            <a:spLocks noChangeArrowheads="1"/>
          </p:cNvSpPr>
          <p:nvPr/>
        </p:nvSpPr>
        <p:spPr bwMode="auto">
          <a:xfrm>
            <a:off x="71406" y="3862992"/>
            <a:ext cx="6873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d) Trocar duas fases para mudar a </a:t>
            </a:r>
            <a:r>
              <a:rPr lang="pt-BR" sz="2400" dirty="0" err="1" smtClean="0"/>
              <a:t>sequencia</a:t>
            </a:r>
            <a:r>
              <a:rPr lang="pt-BR" sz="2400" dirty="0" smtClean="0"/>
              <a:t> de fases.</a:t>
            </a:r>
            <a:endParaRPr lang="pt-BR" sz="2400" dirty="0"/>
          </a:p>
        </p:txBody>
      </p:sp>
      <p:sp>
        <p:nvSpPr>
          <p:cNvPr id="20" name="CaixaDeTexto 17"/>
          <p:cNvSpPr txBox="1">
            <a:spLocks noChangeArrowheads="1"/>
          </p:cNvSpPr>
          <p:nvPr/>
        </p:nvSpPr>
        <p:spPr bwMode="auto">
          <a:xfrm>
            <a:off x="71406" y="4538971"/>
            <a:ext cx="6773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e) Fechar a chave para colocar o gerador em paralelo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50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7150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4" name="Retângulo 99"/>
          <p:cNvSpPr>
            <a:spLocks noChangeArrowheads="1"/>
          </p:cNvSpPr>
          <p:nvPr/>
        </p:nvSpPr>
        <p:spPr bwMode="auto">
          <a:xfrm>
            <a:off x="71439" y="285750"/>
            <a:ext cx="9001155" cy="1292662"/>
          </a:xfrm>
          <a:prstGeom prst="rect">
            <a:avLst/>
          </a:prstGeom>
          <a:solidFill>
            <a:srgbClr val="DEDFC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600" dirty="0" smtClean="0"/>
              <a:t>Q2: Um gerador está sendo colocado em paralelo com a rede elétrica pelo  método das lâmpadas. Se as lâmpadas ficaram acessas. Uma atitude que o operador não deveria fazer é: </a:t>
            </a:r>
            <a:endParaRPr lang="pt-BR" sz="2600" dirty="0"/>
          </a:p>
        </p:txBody>
      </p:sp>
      <p:sp>
        <p:nvSpPr>
          <p:cNvPr id="15365" name="CaixaDeTexto 17"/>
          <p:cNvSpPr txBox="1">
            <a:spLocks noChangeArrowheads="1"/>
          </p:cNvSpPr>
          <p:nvPr/>
        </p:nvSpPr>
        <p:spPr bwMode="auto">
          <a:xfrm>
            <a:off x="-31" y="1752889"/>
            <a:ext cx="914403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300" dirty="0"/>
              <a:t>a) </a:t>
            </a:r>
            <a:r>
              <a:rPr lang="pt-BR" sz="2300" dirty="0" smtClean="0"/>
              <a:t>Aumentar a corrente de excitação e verificar que diminua a intensidade.</a:t>
            </a:r>
            <a:endParaRPr lang="pt-BR" sz="23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2892" y="3857628"/>
            <a:ext cx="6948000" cy="4680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7"/>
          <p:cNvSpPr txBox="1">
            <a:spLocks noChangeArrowheads="1"/>
          </p:cNvSpPr>
          <p:nvPr/>
        </p:nvSpPr>
        <p:spPr bwMode="auto">
          <a:xfrm>
            <a:off x="-32" y="2768410"/>
            <a:ext cx="753802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300" dirty="0" smtClean="0"/>
              <a:t>c) Diminuir a velocidade e verificar que pisquem lentamente. </a:t>
            </a:r>
            <a:endParaRPr lang="pt-BR" sz="2300" dirty="0"/>
          </a:p>
        </p:txBody>
      </p:sp>
      <p:sp>
        <p:nvSpPr>
          <p:cNvPr id="16" name="CaixaDeTexto 17"/>
          <p:cNvSpPr txBox="1">
            <a:spLocks noChangeArrowheads="1"/>
          </p:cNvSpPr>
          <p:nvPr/>
        </p:nvSpPr>
        <p:spPr bwMode="auto">
          <a:xfrm>
            <a:off x="71406" y="3862992"/>
            <a:ext cx="6873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e) Trocar duas fases para mudar a </a:t>
            </a:r>
            <a:r>
              <a:rPr lang="pt-BR" sz="2400" dirty="0" err="1" smtClean="0"/>
              <a:t>sequencia</a:t>
            </a:r>
            <a:r>
              <a:rPr lang="pt-BR" sz="2400" dirty="0" smtClean="0"/>
              <a:t> de fases.</a:t>
            </a:r>
            <a:endParaRPr lang="pt-BR" sz="2400" dirty="0"/>
          </a:p>
        </p:txBody>
      </p:sp>
      <p:sp>
        <p:nvSpPr>
          <p:cNvPr id="11" name="CaixaDeTexto 17"/>
          <p:cNvSpPr txBox="1">
            <a:spLocks noChangeArrowheads="1"/>
          </p:cNvSpPr>
          <p:nvPr/>
        </p:nvSpPr>
        <p:spPr bwMode="auto">
          <a:xfrm>
            <a:off x="-32" y="2268344"/>
            <a:ext cx="914403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300" dirty="0"/>
              <a:t>b</a:t>
            </a:r>
            <a:r>
              <a:rPr lang="pt-BR" sz="2300" dirty="0" smtClean="0"/>
              <a:t>) Diminuir a corrente de excitação e verificar que diminua a intensidade.</a:t>
            </a:r>
            <a:endParaRPr lang="pt-BR" sz="2300" dirty="0"/>
          </a:p>
        </p:txBody>
      </p:sp>
      <p:sp>
        <p:nvSpPr>
          <p:cNvPr id="12" name="CaixaDeTexto 17"/>
          <p:cNvSpPr txBox="1">
            <a:spLocks noChangeArrowheads="1"/>
          </p:cNvSpPr>
          <p:nvPr/>
        </p:nvSpPr>
        <p:spPr bwMode="auto">
          <a:xfrm>
            <a:off x="34370" y="3339914"/>
            <a:ext cx="794364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300" dirty="0" smtClean="0"/>
              <a:t>d) Aumentar a velocidade e verificar que pisquem lentamente. </a:t>
            </a:r>
            <a:endParaRPr lang="pt-BR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79375"/>
            <a:ext cx="68707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14282" y="0"/>
            <a:ext cx="771530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http://www.ons.org.br/paginas/sobre-o-sin/mapas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6" r="-196"/>
          <a:stretch>
            <a:fillRect/>
          </a:stretch>
        </p:blipFill>
        <p:spPr bwMode="auto">
          <a:xfrm>
            <a:off x="142812" y="0"/>
            <a:ext cx="90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14282" y="0"/>
            <a:ext cx="578647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http://www.ons.org.br/paginas/sobre-o-sin/mapas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727168" y="1576368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798605" y="2182793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793843" y="1039793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4641443" y="1039793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4641443" y="1776393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98518" y="1882756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5324068" y="923906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5257393" y="1019156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5546318" y="1019156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5324068" y="1463656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5257393" y="1558906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5546318" y="1558906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5324068" y="2070081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5257393" y="2165331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5546318" y="2165331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4184243" y="1319193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6016218" y="1584306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5600291" y="2190731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5603466" y="1047731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6471830" y="1047731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6471830" y="1784331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 flipH="1">
            <a:off x="6581368" y="1890693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7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5598705" y="1584306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6541680" y="1327131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7081430" y="1562081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7244953" y="1485881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7217965" y="1235041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7575155" y="1357597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6289268" y="2663806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3574627" y="1520793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3860379" y="2663801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2717371" y="1306479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3860379" y="1498609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3860379" y="1163603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4717635" y="73497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4719134" y="1301399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4734374" y="193262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5624431" y="728339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5643570" y="1306479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5627190" y="1932625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5855881" y="1030252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6008281" y="156048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6146395" y="216532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0" name="Retângulo 159"/>
          <p:cNvSpPr/>
          <p:nvPr/>
        </p:nvSpPr>
        <p:spPr>
          <a:xfrm>
            <a:off x="357158" y="3000372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V</a:t>
            </a:r>
            <a:r>
              <a:rPr lang="pt-BR" sz="3600" baseline="-25000" dirty="0" smtClean="0"/>
              <a:t>AB</a:t>
            </a:r>
            <a:r>
              <a:rPr lang="pt-BR" sz="3600" dirty="0" smtClean="0"/>
              <a:t>= V</a:t>
            </a:r>
            <a:r>
              <a:rPr lang="pt-BR" sz="3600" baseline="-25000" dirty="0" smtClean="0"/>
              <a:t>XY</a:t>
            </a:r>
          </a:p>
        </p:txBody>
      </p:sp>
      <p:sp>
        <p:nvSpPr>
          <p:cNvPr id="164" name="Retângulo 163"/>
          <p:cNvSpPr/>
          <p:nvPr/>
        </p:nvSpPr>
        <p:spPr>
          <a:xfrm>
            <a:off x="71406" y="6130373"/>
            <a:ext cx="475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 smtClean="0">
                <a:sym typeface="Symbol"/>
              </a:rPr>
              <a:t>f</a:t>
            </a:r>
            <a:r>
              <a:rPr lang="pt-BR" sz="3200" baseline="-25000" dirty="0" err="1" smtClean="0"/>
              <a:t>A</a:t>
            </a:r>
            <a:r>
              <a:rPr lang="pt-BR" sz="3200" dirty="0" smtClean="0"/>
              <a:t> levemente maior a  </a:t>
            </a:r>
            <a:r>
              <a:rPr lang="pt-BR" sz="3200" dirty="0" err="1" smtClean="0">
                <a:sym typeface="Symbol"/>
              </a:rPr>
              <a:t>f</a:t>
            </a:r>
            <a:r>
              <a:rPr lang="pt-BR" sz="3200" baseline="-25000" dirty="0" err="1" smtClean="0"/>
              <a:t>X</a:t>
            </a:r>
            <a:endParaRPr lang="pt-BR" sz="3200" baseline="-25000" dirty="0" smtClean="0"/>
          </a:p>
        </p:txBody>
      </p:sp>
      <p:sp>
        <p:nvSpPr>
          <p:cNvPr id="165" name="Retângulo 164"/>
          <p:cNvSpPr/>
          <p:nvPr/>
        </p:nvSpPr>
        <p:spPr>
          <a:xfrm>
            <a:off x="142844" y="4214818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 smtClean="0">
                <a:sym typeface="Symbol"/>
              </a:rPr>
              <a:t>Sequência</a:t>
            </a:r>
            <a:r>
              <a:rPr lang="pt-BR" sz="2800" dirty="0" smtClean="0">
                <a:sym typeface="Symbol"/>
              </a:rPr>
              <a:t> de fases iguais</a:t>
            </a:r>
            <a:endParaRPr lang="pt-BR" sz="2800" baseline="-25000" dirty="0" smtClean="0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71438"/>
            <a:ext cx="6012000" cy="468000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Requisitos para paralelo de geradores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838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43182"/>
            <a:ext cx="525432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" name="Retângulo 172"/>
          <p:cNvSpPr/>
          <p:nvPr/>
        </p:nvSpPr>
        <p:spPr>
          <a:xfrm>
            <a:off x="6286512" y="857232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7000892" y="3357562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sp>
        <p:nvSpPr>
          <p:cNvPr id="176" name="Retângulo 175"/>
          <p:cNvSpPr/>
          <p:nvPr/>
        </p:nvSpPr>
        <p:spPr>
          <a:xfrm>
            <a:off x="5500694" y="4357694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ym typeface="Symbol"/>
              </a:rPr>
              <a:t>(</a:t>
            </a:r>
            <a:r>
              <a:rPr lang="pt-BR" sz="2000" dirty="0" err="1" smtClean="0">
                <a:sym typeface="Symbol"/>
              </a:rPr>
              <a:t>sequencímetro</a:t>
            </a:r>
            <a:r>
              <a:rPr lang="pt-BR" sz="2000" dirty="0" smtClean="0">
                <a:sym typeface="Symbol"/>
              </a:rPr>
              <a:t>)</a:t>
            </a:r>
            <a:endParaRPr lang="pt-BR" sz="2000" baseline="-25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14752"/>
            <a:ext cx="1357322" cy="138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6029357"/>
            <a:ext cx="675623" cy="75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" name="Retângulo 179"/>
          <p:cNvSpPr/>
          <p:nvPr/>
        </p:nvSpPr>
        <p:spPr>
          <a:xfrm>
            <a:off x="5357818" y="6243671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ym typeface="Symbol"/>
              </a:rPr>
              <a:t>(</a:t>
            </a:r>
            <a:r>
              <a:rPr lang="pt-BR" sz="2000" dirty="0" err="1" smtClean="0">
                <a:sym typeface="Symbol"/>
              </a:rPr>
              <a:t>frequencímetro</a:t>
            </a:r>
            <a:r>
              <a:rPr lang="pt-BR" sz="2000" dirty="0" smtClean="0">
                <a:sym typeface="Symbol"/>
              </a:rPr>
              <a:t>)</a:t>
            </a:r>
            <a:endParaRPr lang="pt-BR" sz="2000" baseline="-25000" dirty="0" smtClean="0"/>
          </a:p>
        </p:txBody>
      </p:sp>
      <p:sp>
        <p:nvSpPr>
          <p:cNvPr id="181" name="Retângulo 180"/>
          <p:cNvSpPr/>
          <p:nvPr/>
        </p:nvSpPr>
        <p:spPr>
          <a:xfrm>
            <a:off x="357158" y="5178444"/>
            <a:ext cx="13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ym typeface="Symbol"/>
              </a:rPr>
              <a:t></a:t>
            </a:r>
            <a:r>
              <a:rPr lang="pt-BR" sz="3600" baseline="-25000" dirty="0" smtClean="0"/>
              <a:t>A</a:t>
            </a:r>
            <a:r>
              <a:rPr lang="pt-BR" sz="3600" dirty="0" smtClean="0"/>
              <a:t>= </a:t>
            </a:r>
            <a:r>
              <a:rPr lang="pt-BR" sz="3600" dirty="0" smtClean="0">
                <a:sym typeface="Symbol"/>
              </a:rPr>
              <a:t></a:t>
            </a:r>
            <a:r>
              <a:rPr lang="pt-BR" sz="3600" baseline="-25000" dirty="0" smtClean="0"/>
              <a:t>X</a:t>
            </a:r>
          </a:p>
        </p:txBody>
      </p:sp>
      <p:grpSp>
        <p:nvGrpSpPr>
          <p:cNvPr id="187" name="Grupo 186"/>
          <p:cNvGrpSpPr/>
          <p:nvPr/>
        </p:nvGrpSpPr>
        <p:grpSpPr>
          <a:xfrm>
            <a:off x="1857356" y="5000636"/>
            <a:ext cx="3357586" cy="1071570"/>
            <a:chOff x="1857356" y="5000636"/>
            <a:chExt cx="3357586" cy="1071570"/>
          </a:xfrm>
        </p:grpSpPr>
        <p:pic>
          <p:nvPicPr>
            <p:cNvPr id="182" name="Imagem 181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5000636"/>
              <a:ext cx="114300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Retângulo 185"/>
            <p:cNvSpPr/>
            <p:nvPr/>
          </p:nvSpPr>
          <p:spPr>
            <a:xfrm>
              <a:off x="3000364" y="5429264"/>
              <a:ext cx="22145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 smtClean="0">
                  <a:sym typeface="Symbol"/>
                </a:rPr>
                <a:t>(</a:t>
              </a:r>
              <a:r>
                <a:rPr lang="pt-BR" sz="2000" dirty="0" err="1" smtClean="0">
                  <a:sym typeface="Symbol"/>
                </a:rPr>
                <a:t>sincronoscópio</a:t>
              </a:r>
              <a:r>
                <a:rPr lang="pt-BR" sz="2000" dirty="0" smtClean="0">
                  <a:sym typeface="Symbol"/>
                </a:rPr>
                <a:t>)</a:t>
              </a:r>
              <a:endParaRPr lang="pt-BR" sz="2000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4" grpId="0"/>
      <p:bldP spid="165" grpId="0"/>
      <p:bldP spid="176" grpId="0"/>
      <p:bldP spid="180" grpId="0"/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4" y="1285860"/>
            <a:ext cx="9067652" cy="428628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14620"/>
            <a:ext cx="235745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rma livre 5"/>
          <p:cNvSpPr/>
          <p:nvPr/>
        </p:nvSpPr>
        <p:spPr>
          <a:xfrm>
            <a:off x="4214810" y="2000240"/>
            <a:ext cx="1246717" cy="3200400"/>
          </a:xfrm>
          <a:custGeom>
            <a:avLst/>
            <a:gdLst>
              <a:gd name="connsiteX0" fmla="*/ 95250 w 1246717"/>
              <a:gd name="connsiteY0" fmla="*/ 0 h 3200400"/>
              <a:gd name="connsiteX1" fmla="*/ 69850 w 1246717"/>
              <a:gd name="connsiteY1" fmla="*/ 660400 h 3200400"/>
              <a:gd name="connsiteX2" fmla="*/ 501650 w 1246717"/>
              <a:gd name="connsiteY2" fmla="*/ 711200 h 3200400"/>
              <a:gd name="connsiteX3" fmla="*/ 971550 w 1246717"/>
              <a:gd name="connsiteY3" fmla="*/ 1054100 h 3200400"/>
              <a:gd name="connsiteX4" fmla="*/ 1225550 w 1246717"/>
              <a:gd name="connsiteY4" fmla="*/ 1714500 h 3200400"/>
              <a:gd name="connsiteX5" fmla="*/ 1098550 w 1246717"/>
              <a:gd name="connsiteY5" fmla="*/ 2451100 h 3200400"/>
              <a:gd name="connsiteX6" fmla="*/ 539750 w 1246717"/>
              <a:gd name="connsiteY6" fmla="*/ 2832100 h 3200400"/>
              <a:gd name="connsiteX7" fmla="*/ 95250 w 1246717"/>
              <a:gd name="connsiteY7" fmla="*/ 2908300 h 3200400"/>
              <a:gd name="connsiteX8" fmla="*/ 6350 w 1246717"/>
              <a:gd name="connsiteY8" fmla="*/ 2908300 h 3200400"/>
              <a:gd name="connsiteX9" fmla="*/ 57150 w 1246717"/>
              <a:gd name="connsiteY9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717" h="3200400">
                <a:moveTo>
                  <a:pt x="95250" y="0"/>
                </a:moveTo>
                <a:cubicBezTo>
                  <a:pt x="48683" y="270933"/>
                  <a:pt x="2117" y="541867"/>
                  <a:pt x="69850" y="660400"/>
                </a:cubicBezTo>
                <a:cubicBezTo>
                  <a:pt x="137583" y="778933"/>
                  <a:pt x="351367" y="645583"/>
                  <a:pt x="501650" y="711200"/>
                </a:cubicBezTo>
                <a:cubicBezTo>
                  <a:pt x="651933" y="776817"/>
                  <a:pt x="850900" y="886883"/>
                  <a:pt x="971550" y="1054100"/>
                </a:cubicBezTo>
                <a:cubicBezTo>
                  <a:pt x="1092200" y="1221317"/>
                  <a:pt x="1204383" y="1481667"/>
                  <a:pt x="1225550" y="1714500"/>
                </a:cubicBezTo>
                <a:cubicBezTo>
                  <a:pt x="1246717" y="1947333"/>
                  <a:pt x="1212850" y="2264833"/>
                  <a:pt x="1098550" y="2451100"/>
                </a:cubicBezTo>
                <a:cubicBezTo>
                  <a:pt x="984250" y="2637367"/>
                  <a:pt x="706967" y="2755900"/>
                  <a:pt x="539750" y="2832100"/>
                </a:cubicBezTo>
                <a:cubicBezTo>
                  <a:pt x="372533" y="2908300"/>
                  <a:pt x="184150" y="2895600"/>
                  <a:pt x="95250" y="2908300"/>
                </a:cubicBezTo>
                <a:cubicBezTo>
                  <a:pt x="6350" y="2921000"/>
                  <a:pt x="12700" y="2859617"/>
                  <a:pt x="6350" y="2908300"/>
                </a:cubicBezTo>
                <a:cubicBezTo>
                  <a:pt x="0" y="2956983"/>
                  <a:pt x="57150" y="3153833"/>
                  <a:pt x="57150" y="3200400"/>
                </a:cubicBezTo>
              </a:path>
            </a:pathLst>
          </a:custGeom>
          <a:ln w="444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00034" y="1142984"/>
            <a:ext cx="142705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Rede Elétrica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00760" y="642918"/>
            <a:ext cx="314324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Gerador a ser colocado em paralelo</a:t>
            </a:r>
            <a:endParaRPr lang="pt-BR" sz="2800" b="1" dirty="0"/>
          </a:p>
        </p:txBody>
      </p:sp>
      <p:cxnSp>
        <p:nvCxnSpPr>
          <p:cNvPr id="10" name="Conector de seta reta 9"/>
          <p:cNvCxnSpPr/>
          <p:nvPr/>
        </p:nvCxnSpPr>
        <p:spPr>
          <a:xfrm rot="5400000" flipH="1" flipV="1">
            <a:off x="4012304" y="3644206"/>
            <a:ext cx="4320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194172" y="3066412"/>
            <a:ext cx="108000" cy="108000"/>
          </a:xfrm>
          <a:prstGeom prst="ellipse">
            <a:avLst/>
          </a:prstGeom>
          <a:solidFill>
            <a:srgbClr val="00B050"/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14282" y="0"/>
            <a:ext cx="271464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3200" dirty="0" smtClean="0">
                <a:sym typeface="Symbol"/>
              </a:rPr>
              <a:t>Sincronoscópio</a:t>
            </a:r>
            <a:endParaRPr lang="pt-BR" sz="3200" baseline="-25000" dirty="0" smtClean="0"/>
          </a:p>
        </p:txBody>
      </p:sp>
      <p:sp>
        <p:nvSpPr>
          <p:cNvPr id="15" name="Retângulo 14"/>
          <p:cNvSpPr/>
          <p:nvPr/>
        </p:nvSpPr>
        <p:spPr>
          <a:xfrm>
            <a:off x="3929058" y="1643050"/>
            <a:ext cx="785818" cy="7858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857620" y="5072074"/>
            <a:ext cx="785818" cy="7858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16000" contrast="40000"/>
          </a:blip>
          <a:srcRect/>
          <a:stretch>
            <a:fillRect/>
          </a:stretch>
        </p:blipFill>
        <p:spPr bwMode="auto">
          <a:xfrm>
            <a:off x="2828931" y="323850"/>
            <a:ext cx="5386407" cy="64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686319" y="357166"/>
            <a:ext cx="180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Sincronoscópio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3161437" y="3033562"/>
            <a:ext cx="1224000" cy="32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Mais</a:t>
            </a:r>
            <a:endParaRPr lang="pt-BR" sz="2000" b="1" baseline="-25000" dirty="0" smtClean="0"/>
          </a:p>
        </p:txBody>
      </p:sp>
      <p:sp>
        <p:nvSpPr>
          <p:cNvPr id="8" name="Retângulo 7"/>
          <p:cNvSpPr/>
          <p:nvPr/>
        </p:nvSpPr>
        <p:spPr>
          <a:xfrm>
            <a:off x="4032137" y="5672096"/>
            <a:ext cx="1440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Manual</a:t>
            </a:r>
            <a:endParaRPr lang="pt-BR" sz="2000" b="1" baseline="-2500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5615013" y="5643578"/>
            <a:ext cx="1440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Automático</a:t>
            </a:r>
            <a:endParaRPr lang="pt-BR" sz="2000" b="1" baseline="-250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3043245" y="142852"/>
            <a:ext cx="1440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 smtClean="0">
                <a:sym typeface="Symbol"/>
              </a:rPr>
              <a:t>frequencia</a:t>
            </a:r>
            <a:endParaRPr lang="pt-BR" sz="2000" b="1" baseline="-250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3005145" y="142852"/>
            <a:ext cx="1440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 smtClean="0">
                <a:sym typeface="Symbol"/>
              </a:rPr>
              <a:t>frequência</a:t>
            </a:r>
            <a:endParaRPr lang="pt-BR" sz="2000" b="1" baseline="-25000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6482481" y="109557"/>
            <a:ext cx="200342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Tensões de Linha</a:t>
            </a:r>
            <a:endParaRPr lang="pt-BR" sz="2000" b="1" baseline="-250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142844" y="2857496"/>
            <a:ext cx="257176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ym typeface="Symbol"/>
              </a:rPr>
              <a:t>KIT DE SINCRONIZAÇÃO</a:t>
            </a:r>
            <a:endParaRPr lang="pt-BR" sz="2400" b="1" baseline="-25000" dirty="0" smtClean="0"/>
          </a:p>
        </p:txBody>
      </p:sp>
      <p:sp>
        <p:nvSpPr>
          <p:cNvPr id="14" name="Retângulo 13"/>
          <p:cNvSpPr/>
          <p:nvPr/>
        </p:nvSpPr>
        <p:spPr>
          <a:xfrm>
            <a:off x="6595900" y="4786322"/>
            <a:ext cx="1548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(Corrente de excitação)</a:t>
            </a:r>
            <a:endParaRPr lang="pt-BR" sz="2000" b="1" baseline="-25000" dirty="0" smtClean="0"/>
          </a:p>
        </p:txBody>
      </p:sp>
      <p:sp>
        <p:nvSpPr>
          <p:cNvPr id="15" name="Retângulo 14"/>
          <p:cNvSpPr/>
          <p:nvPr/>
        </p:nvSpPr>
        <p:spPr>
          <a:xfrm>
            <a:off x="3000364" y="4786322"/>
            <a:ext cx="16908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(Regulador de velocidade)</a:t>
            </a:r>
            <a:endParaRPr lang="pt-BR" sz="2000" b="1" baseline="-25000" dirty="0" smtClean="0"/>
          </a:p>
        </p:txBody>
      </p:sp>
      <p:sp>
        <p:nvSpPr>
          <p:cNvPr id="16" name="Retângulo 15"/>
          <p:cNvSpPr/>
          <p:nvPr/>
        </p:nvSpPr>
        <p:spPr>
          <a:xfrm>
            <a:off x="3169686" y="3962256"/>
            <a:ext cx="1188000" cy="32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menos</a:t>
            </a:r>
            <a:endParaRPr lang="pt-BR" sz="2000" b="1" baseline="-25000" dirty="0" smtClean="0"/>
          </a:p>
        </p:txBody>
      </p:sp>
      <p:sp>
        <p:nvSpPr>
          <p:cNvPr id="17" name="Retângulo 16"/>
          <p:cNvSpPr/>
          <p:nvPr/>
        </p:nvSpPr>
        <p:spPr>
          <a:xfrm>
            <a:off x="6813024" y="3929066"/>
            <a:ext cx="1188000" cy="32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menos</a:t>
            </a:r>
            <a:endParaRPr lang="pt-BR" sz="2000" b="1" baseline="-25000" dirty="0" smtClean="0"/>
          </a:p>
        </p:txBody>
      </p:sp>
      <p:sp>
        <p:nvSpPr>
          <p:cNvPr id="18" name="Retângulo 17"/>
          <p:cNvSpPr/>
          <p:nvPr/>
        </p:nvSpPr>
        <p:spPr>
          <a:xfrm>
            <a:off x="6724836" y="3000372"/>
            <a:ext cx="1224000" cy="32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ym typeface="Symbol"/>
              </a:rPr>
              <a:t>Mais</a:t>
            </a:r>
            <a:endParaRPr lang="pt-BR" sz="2000" b="1" baseline="-25000" dirty="0" smtClean="0"/>
          </a:p>
        </p:txBody>
      </p:sp>
      <p:sp>
        <p:nvSpPr>
          <p:cNvPr id="19" name="Retângulo 18"/>
          <p:cNvSpPr/>
          <p:nvPr/>
        </p:nvSpPr>
        <p:spPr>
          <a:xfrm>
            <a:off x="4495504" y="1071546"/>
            <a:ext cx="648000" cy="288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err="1" smtClean="0">
                <a:sym typeface="Symbol"/>
              </a:rPr>
              <a:t>Slow</a:t>
            </a:r>
            <a:endParaRPr lang="pt-BR" b="1" baseline="-25000" dirty="0" smtClean="0"/>
          </a:p>
        </p:txBody>
      </p:sp>
      <p:sp>
        <p:nvSpPr>
          <p:cNvPr id="20" name="Retângulo 19"/>
          <p:cNvSpPr/>
          <p:nvPr/>
        </p:nvSpPr>
        <p:spPr>
          <a:xfrm>
            <a:off x="5852826" y="1069298"/>
            <a:ext cx="576000" cy="288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err="1" smtClean="0">
                <a:sym typeface="Symbol"/>
              </a:rPr>
              <a:t>Fast</a:t>
            </a:r>
            <a:endParaRPr lang="pt-BR" b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295649" y="1682756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367086" y="2289181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362324" y="1146181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209924" y="1146181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3209924" y="1882781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66999" y="1989144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3892549" y="103029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3825874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4114799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3759199" y="9064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3768724" y="90646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4229099" y="909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5" name="AutoShape 34"/>
          <p:cNvSpPr>
            <a:spLocks noChangeArrowheads="1"/>
          </p:cNvSpPr>
          <p:nvPr/>
        </p:nvSpPr>
        <p:spPr bwMode="auto">
          <a:xfrm>
            <a:off x="3930649" y="820744"/>
            <a:ext cx="152400" cy="152400"/>
          </a:xfrm>
          <a:prstGeom prst="flowChartSummingJunction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3892549" y="157004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3825874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4114799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3759199" y="14525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3768724" y="14462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4235449" y="14557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2" name="AutoShape 41"/>
          <p:cNvSpPr>
            <a:spLocks noChangeArrowheads="1"/>
          </p:cNvSpPr>
          <p:nvPr/>
        </p:nvSpPr>
        <p:spPr bwMode="auto">
          <a:xfrm>
            <a:off x="3930649" y="1360494"/>
            <a:ext cx="152400" cy="152400"/>
          </a:xfrm>
          <a:prstGeom prst="flowChartSummingJunction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3892549" y="2176469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3825874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4114799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3759199" y="2052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3768724" y="205264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4235449" y="20621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9" name="AutoShape 48"/>
          <p:cNvSpPr>
            <a:spLocks noChangeArrowheads="1"/>
          </p:cNvSpPr>
          <p:nvPr/>
        </p:nvSpPr>
        <p:spPr bwMode="auto">
          <a:xfrm>
            <a:off x="3930649" y="1966919"/>
            <a:ext cx="152400" cy="152400"/>
          </a:xfrm>
          <a:prstGeom prst="flowChartSummingJunction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2752724" y="1425581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4584699" y="169069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4168772" y="2297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4171947" y="1154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5040311" y="115411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5040311" y="189071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 flipH="1">
            <a:off x="5149849" y="1997081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7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4167186" y="1690694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5110161" y="143351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5649911" y="166846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5813434" y="1592269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5786446" y="1341429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6143636" y="14639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4857749" y="2770194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3741736" y="3276606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260"/>
          <p:cNvGrpSpPr>
            <a:grpSpLocks/>
          </p:cNvGrpSpPr>
          <p:nvPr/>
        </p:nvGrpSpPr>
        <p:grpSpPr bwMode="auto">
          <a:xfrm>
            <a:off x="3517899" y="3525844"/>
            <a:ext cx="492125" cy="831850"/>
            <a:chOff x="3658" y="1586"/>
            <a:chExt cx="310" cy="524"/>
          </a:xfrm>
        </p:grpSpPr>
        <p:grpSp>
          <p:nvGrpSpPr>
            <p:cNvPr id="9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0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1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2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4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5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6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7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0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2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4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5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6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4286249" y="29003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3444874" y="327660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4454524" y="117316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4597399" y="1692281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4741861" y="2301881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4452936" y="3032131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4068761" y="3557594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4429124" y="2884494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4595811" y="3016256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4573586" y="28368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4740274" y="2976569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3773486" y="4356106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2143108" y="1627181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2428860" y="2770189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1285852" y="1412867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2428860" y="1604997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2428860" y="1269991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4000496" y="3841759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3286116" y="84136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3287615" y="140778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3302855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4214810" y="83472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4214810" y="141286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4195671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4424362" y="113664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4576762" y="166686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4714876" y="227171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71438"/>
            <a:ext cx="3636000" cy="468000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Método das lâmpadas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4320000" cy="8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4854993" y="963620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5429256" y="571480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sp>
        <p:nvSpPr>
          <p:cNvPr id="172" name="CaixaDeTexto 171"/>
          <p:cNvSpPr txBox="1"/>
          <p:nvPr/>
        </p:nvSpPr>
        <p:spPr>
          <a:xfrm>
            <a:off x="428597" y="500063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As lâmpadas ficarão apagadas quando todas as condições forem satisfeitas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o 162"/>
          <p:cNvGrpSpPr/>
          <p:nvPr/>
        </p:nvGrpSpPr>
        <p:grpSpPr>
          <a:xfrm>
            <a:off x="3934138" y="821672"/>
            <a:ext cx="147956" cy="1286690"/>
            <a:chOff x="3929058" y="821672"/>
            <a:chExt cx="147956" cy="1286690"/>
          </a:xfrm>
          <a:solidFill>
            <a:schemeClr val="tx1">
              <a:alpha val="98000"/>
            </a:schemeClr>
          </a:solidFill>
        </p:grpSpPr>
        <p:sp>
          <p:nvSpPr>
            <p:cNvPr id="160" name="Elipse 159"/>
            <p:cNvSpPr/>
            <p:nvPr/>
          </p:nvSpPr>
          <p:spPr>
            <a:xfrm>
              <a:off x="3929058" y="82167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934138" y="1361254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3934138" y="196436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295649" y="1682756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367086" y="2289181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362324" y="1146181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209924" y="1146181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3209924" y="1882781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66999" y="1989144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3892549" y="103029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3825874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4114799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3759199" y="9064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3768724" y="90646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4229099" y="909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3892549" y="157004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3825874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4114799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3759199" y="14525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3768724" y="14462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4235449" y="14557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3892549" y="2176469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3825874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4114799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3759199" y="2052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3768724" y="205264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4235449" y="20621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64" name="Grupo 163"/>
          <p:cNvGrpSpPr/>
          <p:nvPr/>
        </p:nvGrpSpPr>
        <p:grpSpPr>
          <a:xfrm>
            <a:off x="3930649" y="820744"/>
            <a:ext cx="152400" cy="1298575"/>
            <a:chOff x="3930649" y="820744"/>
            <a:chExt cx="152400" cy="1298575"/>
          </a:xfrm>
          <a:solidFill>
            <a:srgbClr val="FFFF00"/>
          </a:solidFill>
        </p:grpSpPr>
        <p:sp>
          <p:nvSpPr>
            <p:cNvPr id="10255" name="AutoShape 34"/>
            <p:cNvSpPr>
              <a:spLocks noChangeArrowheads="1"/>
            </p:cNvSpPr>
            <p:nvPr/>
          </p:nvSpPr>
          <p:spPr bwMode="auto">
            <a:xfrm>
              <a:off x="3930649" y="820744"/>
              <a:ext cx="152400" cy="152400"/>
            </a:xfrm>
            <a:prstGeom prst="flowChartSummingJunction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62" name="AutoShape 41"/>
            <p:cNvSpPr>
              <a:spLocks noChangeArrowheads="1"/>
            </p:cNvSpPr>
            <p:nvPr/>
          </p:nvSpPr>
          <p:spPr bwMode="auto">
            <a:xfrm>
              <a:off x="3930649" y="1360494"/>
              <a:ext cx="152400" cy="152400"/>
            </a:xfrm>
            <a:prstGeom prst="flowChartSummingJunction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69" name="AutoShape 48"/>
            <p:cNvSpPr>
              <a:spLocks noChangeArrowheads="1"/>
            </p:cNvSpPr>
            <p:nvPr/>
          </p:nvSpPr>
          <p:spPr bwMode="auto">
            <a:xfrm>
              <a:off x="3930649" y="1966919"/>
              <a:ext cx="152400" cy="152400"/>
            </a:xfrm>
            <a:prstGeom prst="flowChartSummingJunction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2752724" y="1425581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4584699" y="169069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4168772" y="2297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4171947" y="1154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5040311" y="115411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5040311" y="189071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 flipH="1">
            <a:off x="5149849" y="1997081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7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4167186" y="1690694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5110161" y="143351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5649911" y="166846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5813434" y="1592269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5786446" y="1341429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6143636" y="14639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4857749" y="2770194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3741736" y="3276606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260"/>
          <p:cNvGrpSpPr>
            <a:grpSpLocks/>
          </p:cNvGrpSpPr>
          <p:nvPr/>
        </p:nvGrpSpPr>
        <p:grpSpPr bwMode="auto">
          <a:xfrm>
            <a:off x="3517899" y="3525844"/>
            <a:ext cx="492125" cy="831850"/>
            <a:chOff x="3658" y="1586"/>
            <a:chExt cx="310" cy="524"/>
          </a:xfrm>
        </p:grpSpPr>
        <p:grpSp>
          <p:nvGrpSpPr>
            <p:cNvPr id="9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0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1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2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4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5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6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7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0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2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4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5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6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4286249" y="29003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3444874" y="327660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4454524" y="117316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4597399" y="1692281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4741861" y="2301881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4452936" y="3032131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4068761" y="3557594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4429124" y="2884494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4595811" y="3016256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4573586" y="28368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4740274" y="2976569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3773486" y="4356106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2143108" y="1627181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2428860" y="2770189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1285852" y="1412867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2428860" y="1604997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2428860" y="1269991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4000496" y="3841759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3286116" y="84136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3287615" y="140778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3302855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4214810" y="83472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4214810" y="141286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4195671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4424362" y="113664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4576762" y="166686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4714876" y="227171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71438"/>
            <a:ext cx="3636000" cy="468000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Método das lâmpadas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838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4854993" y="963620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5429256" y="571480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sp>
        <p:nvSpPr>
          <p:cNvPr id="172" name="CaixaDeTexto 171"/>
          <p:cNvSpPr txBox="1"/>
          <p:nvPr/>
        </p:nvSpPr>
        <p:spPr>
          <a:xfrm>
            <a:off x="142844" y="4600526"/>
            <a:ext cx="459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a) As lâmpadas piscam simultaneamente.</a:t>
            </a:r>
            <a:endParaRPr lang="pt-BR" sz="2000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4420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357826"/>
            <a:ext cx="4257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xit" presetSubtype="0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2"/>
          <p:cNvGrpSpPr/>
          <p:nvPr/>
        </p:nvGrpSpPr>
        <p:grpSpPr>
          <a:xfrm>
            <a:off x="3934138" y="821672"/>
            <a:ext cx="147956" cy="1286690"/>
            <a:chOff x="3929058" y="821672"/>
            <a:chExt cx="147956" cy="1286690"/>
          </a:xfrm>
          <a:solidFill>
            <a:schemeClr val="tx1">
              <a:alpha val="98000"/>
            </a:schemeClr>
          </a:solidFill>
        </p:grpSpPr>
        <p:sp>
          <p:nvSpPr>
            <p:cNvPr id="160" name="Elipse 159"/>
            <p:cNvSpPr/>
            <p:nvPr/>
          </p:nvSpPr>
          <p:spPr>
            <a:xfrm>
              <a:off x="3929058" y="82167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Elipse 160"/>
            <p:cNvSpPr/>
            <p:nvPr/>
          </p:nvSpPr>
          <p:spPr>
            <a:xfrm>
              <a:off x="3934138" y="1361254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Elipse 161"/>
            <p:cNvSpPr/>
            <p:nvPr/>
          </p:nvSpPr>
          <p:spPr>
            <a:xfrm>
              <a:off x="3934138" y="1964362"/>
              <a:ext cx="142876" cy="14400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295649" y="1682756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367086" y="2289181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362324" y="1146181"/>
            <a:ext cx="468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209924" y="1146181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flipV="1">
            <a:off x="3209924" y="1882781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6999" y="1989144"/>
            <a:ext cx="585787" cy="866775"/>
            <a:chOff x="3340" y="3234"/>
            <a:chExt cx="369" cy="546"/>
          </a:xfrm>
        </p:grpSpPr>
        <p:sp>
          <p:nvSpPr>
            <p:cNvPr id="10399" name="Line 9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414" name="Freeform 11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Freeform 12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Freeform 13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Freeform 14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1" name="Line 15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2" name="Line 16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3" name="Oval 17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dirty="0"/>
                <a:t>A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408" name="Line 19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9" name="Line 20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0" name="Line 21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22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23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24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05" name="Line 25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6" name="Line 26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07" name="Line 27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9" name="Freeform 28"/>
          <p:cNvSpPr>
            <a:spLocks/>
          </p:cNvSpPr>
          <p:nvPr/>
        </p:nvSpPr>
        <p:spPr bwMode="auto">
          <a:xfrm>
            <a:off x="3892549" y="103029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0" name="Oval 29"/>
          <p:cNvSpPr>
            <a:spLocks noChangeArrowheads="1"/>
          </p:cNvSpPr>
          <p:nvPr/>
        </p:nvSpPr>
        <p:spPr bwMode="auto">
          <a:xfrm>
            <a:off x="3825874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1" name="Oval 30"/>
          <p:cNvSpPr>
            <a:spLocks noChangeArrowheads="1"/>
          </p:cNvSpPr>
          <p:nvPr/>
        </p:nvSpPr>
        <p:spPr bwMode="auto">
          <a:xfrm>
            <a:off x="4114799" y="112554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2" name="Line 31"/>
          <p:cNvSpPr>
            <a:spLocks noChangeShapeType="1"/>
          </p:cNvSpPr>
          <p:nvPr/>
        </p:nvSpPr>
        <p:spPr bwMode="auto">
          <a:xfrm flipV="1">
            <a:off x="3759199" y="9064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>
            <a:off x="3768724" y="90646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4" name="Line 33"/>
          <p:cNvSpPr>
            <a:spLocks noChangeShapeType="1"/>
          </p:cNvSpPr>
          <p:nvPr/>
        </p:nvSpPr>
        <p:spPr bwMode="auto">
          <a:xfrm flipV="1">
            <a:off x="4229099" y="909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6" name="Freeform 35"/>
          <p:cNvSpPr>
            <a:spLocks/>
          </p:cNvSpPr>
          <p:nvPr/>
        </p:nvSpPr>
        <p:spPr bwMode="auto">
          <a:xfrm>
            <a:off x="3892549" y="1570044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57" name="Oval 36"/>
          <p:cNvSpPr>
            <a:spLocks noChangeArrowheads="1"/>
          </p:cNvSpPr>
          <p:nvPr/>
        </p:nvSpPr>
        <p:spPr bwMode="auto">
          <a:xfrm>
            <a:off x="3825874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8" name="Oval 37"/>
          <p:cNvSpPr>
            <a:spLocks noChangeArrowheads="1"/>
          </p:cNvSpPr>
          <p:nvPr/>
        </p:nvSpPr>
        <p:spPr bwMode="auto">
          <a:xfrm>
            <a:off x="4114799" y="1665294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59" name="Line 38"/>
          <p:cNvSpPr>
            <a:spLocks noChangeShapeType="1"/>
          </p:cNvSpPr>
          <p:nvPr/>
        </p:nvSpPr>
        <p:spPr bwMode="auto">
          <a:xfrm flipV="1">
            <a:off x="3759199" y="14525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0" name="Line 39"/>
          <p:cNvSpPr>
            <a:spLocks noChangeShapeType="1"/>
          </p:cNvSpPr>
          <p:nvPr/>
        </p:nvSpPr>
        <p:spPr bwMode="auto">
          <a:xfrm>
            <a:off x="3768724" y="14462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1" name="Line 40"/>
          <p:cNvSpPr>
            <a:spLocks noChangeShapeType="1"/>
          </p:cNvSpPr>
          <p:nvPr/>
        </p:nvSpPr>
        <p:spPr bwMode="auto">
          <a:xfrm flipV="1">
            <a:off x="4235449" y="14557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3" name="Freeform 42"/>
          <p:cNvSpPr>
            <a:spLocks/>
          </p:cNvSpPr>
          <p:nvPr/>
        </p:nvSpPr>
        <p:spPr bwMode="auto">
          <a:xfrm>
            <a:off x="3892549" y="2176469"/>
            <a:ext cx="228600" cy="104775"/>
          </a:xfrm>
          <a:custGeom>
            <a:avLst/>
            <a:gdLst>
              <a:gd name="T0" fmla="*/ 0 w 144"/>
              <a:gd name="T1" fmla="*/ 2147483647 h 66"/>
              <a:gd name="T2" fmla="*/ 2147483647 w 144"/>
              <a:gd name="T3" fmla="*/ 0 h 66"/>
              <a:gd name="T4" fmla="*/ 0 60000 65536"/>
              <a:gd name="T5" fmla="*/ 0 60000 65536"/>
              <a:gd name="T6" fmla="*/ 0 w 144"/>
              <a:gd name="T7" fmla="*/ 0 h 66"/>
              <a:gd name="T8" fmla="*/ 144 w 14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66">
                <a:moveTo>
                  <a:pt x="0" y="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4" name="Oval 43"/>
          <p:cNvSpPr>
            <a:spLocks noChangeArrowheads="1"/>
          </p:cNvSpPr>
          <p:nvPr/>
        </p:nvSpPr>
        <p:spPr bwMode="auto">
          <a:xfrm>
            <a:off x="3825874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Oval 44"/>
          <p:cNvSpPr>
            <a:spLocks noChangeArrowheads="1"/>
          </p:cNvSpPr>
          <p:nvPr/>
        </p:nvSpPr>
        <p:spPr bwMode="auto">
          <a:xfrm>
            <a:off x="4114799" y="2271719"/>
            <a:ext cx="53975" cy="5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66" name="Line 45"/>
          <p:cNvSpPr>
            <a:spLocks noChangeShapeType="1"/>
          </p:cNvSpPr>
          <p:nvPr/>
        </p:nvSpPr>
        <p:spPr bwMode="auto">
          <a:xfrm flipV="1">
            <a:off x="3759199" y="20526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7" name="Line 46"/>
          <p:cNvSpPr>
            <a:spLocks noChangeShapeType="1"/>
          </p:cNvSpPr>
          <p:nvPr/>
        </p:nvSpPr>
        <p:spPr bwMode="auto">
          <a:xfrm>
            <a:off x="3768724" y="205264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68" name="Line 47"/>
          <p:cNvSpPr>
            <a:spLocks noChangeShapeType="1"/>
          </p:cNvSpPr>
          <p:nvPr/>
        </p:nvSpPr>
        <p:spPr bwMode="auto">
          <a:xfrm flipV="1">
            <a:off x="4235449" y="20621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upo 163"/>
          <p:cNvGrpSpPr/>
          <p:nvPr/>
        </p:nvGrpSpPr>
        <p:grpSpPr>
          <a:xfrm>
            <a:off x="3936468" y="820744"/>
            <a:ext cx="152400" cy="1298575"/>
            <a:chOff x="3930649" y="820744"/>
            <a:chExt cx="152400" cy="1298575"/>
          </a:xfrm>
          <a:solidFill>
            <a:srgbClr val="FFFF00"/>
          </a:solidFill>
        </p:grpSpPr>
        <p:sp>
          <p:nvSpPr>
            <p:cNvPr id="10255" name="AutoShape 34"/>
            <p:cNvSpPr>
              <a:spLocks noChangeArrowheads="1"/>
            </p:cNvSpPr>
            <p:nvPr/>
          </p:nvSpPr>
          <p:spPr bwMode="auto">
            <a:xfrm>
              <a:off x="3930649" y="820744"/>
              <a:ext cx="152400" cy="152400"/>
            </a:xfrm>
            <a:prstGeom prst="flowChartSummingJunction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62" name="AutoShape 41"/>
            <p:cNvSpPr>
              <a:spLocks noChangeArrowheads="1"/>
            </p:cNvSpPr>
            <p:nvPr/>
          </p:nvSpPr>
          <p:spPr bwMode="auto">
            <a:xfrm>
              <a:off x="3930649" y="1360494"/>
              <a:ext cx="152400" cy="152400"/>
            </a:xfrm>
            <a:prstGeom prst="flowChartSummingJunction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69" name="AutoShape 48"/>
            <p:cNvSpPr>
              <a:spLocks noChangeArrowheads="1"/>
            </p:cNvSpPr>
            <p:nvPr/>
          </p:nvSpPr>
          <p:spPr bwMode="auto">
            <a:xfrm>
              <a:off x="3930649" y="1966919"/>
              <a:ext cx="152400" cy="152400"/>
            </a:xfrm>
            <a:prstGeom prst="flowChartSummingJunction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73" name="Oval 95"/>
          <p:cNvSpPr>
            <a:spLocks noChangeArrowheads="1"/>
          </p:cNvSpPr>
          <p:nvPr/>
        </p:nvSpPr>
        <p:spPr bwMode="auto">
          <a:xfrm>
            <a:off x="2752724" y="1425581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G2</a:t>
            </a:r>
            <a:endParaRPr lang="pt-BR" sz="1800" b="1" dirty="0"/>
          </a:p>
        </p:txBody>
      </p:sp>
      <p:sp>
        <p:nvSpPr>
          <p:cNvPr id="10275" name="Line 97"/>
          <p:cNvSpPr>
            <a:spLocks noChangeShapeType="1"/>
          </p:cNvSpPr>
          <p:nvPr/>
        </p:nvSpPr>
        <p:spPr bwMode="auto">
          <a:xfrm flipH="1">
            <a:off x="4584699" y="1690694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6" name="Line 98"/>
          <p:cNvSpPr>
            <a:spLocks noChangeShapeType="1"/>
          </p:cNvSpPr>
          <p:nvPr/>
        </p:nvSpPr>
        <p:spPr bwMode="auto">
          <a:xfrm flipH="1">
            <a:off x="4168772" y="2297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7" name="Line 99"/>
          <p:cNvSpPr>
            <a:spLocks noChangeShapeType="1"/>
          </p:cNvSpPr>
          <p:nvPr/>
        </p:nvSpPr>
        <p:spPr bwMode="auto">
          <a:xfrm flipH="1">
            <a:off x="4171947" y="1154119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8" name="Freeform 100"/>
          <p:cNvSpPr>
            <a:spLocks/>
          </p:cNvSpPr>
          <p:nvPr/>
        </p:nvSpPr>
        <p:spPr bwMode="auto">
          <a:xfrm flipH="1">
            <a:off x="5040311" y="1154119"/>
            <a:ext cx="152400" cy="3556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79" name="Freeform 101"/>
          <p:cNvSpPr>
            <a:spLocks/>
          </p:cNvSpPr>
          <p:nvPr/>
        </p:nvSpPr>
        <p:spPr bwMode="auto">
          <a:xfrm flipH="1" flipV="1">
            <a:off x="5040311" y="1890719"/>
            <a:ext cx="152400" cy="406400"/>
          </a:xfrm>
          <a:custGeom>
            <a:avLst/>
            <a:gdLst>
              <a:gd name="T0" fmla="*/ 2147483647 w 66"/>
              <a:gd name="T1" fmla="*/ 0 h 66"/>
              <a:gd name="T2" fmla="*/ 0 w 66"/>
              <a:gd name="T3" fmla="*/ 2147483647 h 66"/>
              <a:gd name="T4" fmla="*/ 0 60000 65536"/>
              <a:gd name="T5" fmla="*/ 0 60000 65536"/>
              <a:gd name="T6" fmla="*/ 0 w 66"/>
              <a:gd name="T7" fmla="*/ 0 h 66"/>
              <a:gd name="T8" fmla="*/ 66 w 66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66">
                <a:moveTo>
                  <a:pt x="66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 flipH="1">
            <a:off x="5149849" y="1997081"/>
            <a:ext cx="585787" cy="866775"/>
            <a:chOff x="3340" y="3234"/>
            <a:chExt cx="369" cy="546"/>
          </a:xfrm>
        </p:grpSpPr>
        <p:sp>
          <p:nvSpPr>
            <p:cNvPr id="10337" name="Line 103"/>
            <p:cNvSpPr>
              <a:spLocks noChangeShapeType="1"/>
            </p:cNvSpPr>
            <p:nvPr/>
          </p:nvSpPr>
          <p:spPr bwMode="auto">
            <a:xfrm flipV="1">
              <a:off x="3708" y="32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3413" y="3234"/>
              <a:ext cx="293" cy="47"/>
              <a:chOff x="1147" y="2424"/>
              <a:chExt cx="341" cy="52"/>
            </a:xfrm>
          </p:grpSpPr>
          <p:sp>
            <p:nvSpPr>
              <p:cNvPr id="10352" name="Freeform 105"/>
              <p:cNvSpPr>
                <a:spLocks/>
              </p:cNvSpPr>
              <p:nvPr/>
            </p:nvSpPr>
            <p:spPr bwMode="auto">
              <a:xfrm rot="5400000" flipH="1">
                <a:off x="1420" y="2408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Freeform 106"/>
              <p:cNvSpPr>
                <a:spLocks/>
              </p:cNvSpPr>
              <p:nvPr/>
            </p:nvSpPr>
            <p:spPr bwMode="auto">
              <a:xfrm rot="5400000" flipH="1">
                <a:off x="1335" y="2406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Freeform 107"/>
              <p:cNvSpPr>
                <a:spLocks/>
              </p:cNvSpPr>
              <p:nvPr/>
            </p:nvSpPr>
            <p:spPr bwMode="auto">
              <a:xfrm rot="5400000" flipH="1">
                <a:off x="1251" y="2408"/>
                <a:ext cx="50" cy="85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9 h 90"/>
                  <a:gd name="T4" fmla="*/ 0 w 192"/>
                  <a:gd name="T5" fmla="*/ 9 h 90"/>
                  <a:gd name="T6" fmla="*/ 0 w 192"/>
                  <a:gd name="T7" fmla="*/ 9 h 90"/>
                  <a:gd name="T8" fmla="*/ 0 w 192"/>
                  <a:gd name="T9" fmla="*/ 9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Freeform 108"/>
              <p:cNvSpPr>
                <a:spLocks/>
              </p:cNvSpPr>
              <p:nvPr/>
            </p:nvSpPr>
            <p:spPr bwMode="auto">
              <a:xfrm rot="5400000" flipH="1">
                <a:off x="1165" y="2406"/>
                <a:ext cx="50" cy="86"/>
              </a:xfrm>
              <a:custGeom>
                <a:avLst/>
                <a:gdLst>
                  <a:gd name="T0" fmla="*/ 0 w 192"/>
                  <a:gd name="T1" fmla="*/ 0 h 90"/>
                  <a:gd name="T2" fmla="*/ 0 w 192"/>
                  <a:gd name="T3" fmla="*/ 11 h 90"/>
                  <a:gd name="T4" fmla="*/ 0 w 192"/>
                  <a:gd name="T5" fmla="*/ 11 h 90"/>
                  <a:gd name="T6" fmla="*/ 0 w 192"/>
                  <a:gd name="T7" fmla="*/ 11 h 90"/>
                  <a:gd name="T8" fmla="*/ 0 w 192"/>
                  <a:gd name="T9" fmla="*/ 11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90"/>
                  <a:gd name="T17" fmla="*/ 192 w 192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90">
                    <a:moveTo>
                      <a:pt x="0" y="0"/>
                    </a:moveTo>
                    <a:cubicBezTo>
                      <a:pt x="20" y="2"/>
                      <a:pt x="88" y="5"/>
                      <a:pt x="120" y="12"/>
                    </a:cubicBezTo>
                    <a:cubicBezTo>
                      <a:pt x="152" y="19"/>
                      <a:pt x="192" y="31"/>
                      <a:pt x="192" y="42"/>
                    </a:cubicBezTo>
                    <a:cubicBezTo>
                      <a:pt x="192" y="53"/>
                      <a:pt x="152" y="70"/>
                      <a:pt x="120" y="78"/>
                    </a:cubicBezTo>
                    <a:cubicBezTo>
                      <a:pt x="88" y="86"/>
                      <a:pt x="25" y="88"/>
                      <a:pt x="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39" name="Line 109"/>
            <p:cNvSpPr>
              <a:spLocks noChangeShapeType="1"/>
            </p:cNvSpPr>
            <p:nvPr/>
          </p:nvSpPr>
          <p:spPr bwMode="auto">
            <a:xfrm flipV="1">
              <a:off x="3411" y="3283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Line 110"/>
            <p:cNvSpPr>
              <a:spLocks noChangeShapeType="1"/>
            </p:cNvSpPr>
            <p:nvPr/>
          </p:nvSpPr>
          <p:spPr bwMode="auto">
            <a:xfrm flipV="1">
              <a:off x="3408" y="355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Oval 111"/>
            <p:cNvSpPr>
              <a:spLocks noChangeArrowheads="1"/>
            </p:cNvSpPr>
            <p:nvPr/>
          </p:nvSpPr>
          <p:spPr bwMode="auto">
            <a:xfrm>
              <a:off x="3340" y="3399"/>
              <a:ext cx="150" cy="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/>
                <a:t>A</a:t>
              </a:r>
            </a:p>
          </p:txBody>
        </p:sp>
        <p:grpSp>
          <p:nvGrpSpPr>
            <p:cNvPr id="9" name="Group 112"/>
            <p:cNvGrpSpPr>
              <a:grpSpLocks/>
            </p:cNvGrpSpPr>
            <p:nvPr/>
          </p:nvGrpSpPr>
          <p:grpSpPr bwMode="auto">
            <a:xfrm rot="-5400000">
              <a:off x="3486" y="3610"/>
              <a:ext cx="147" cy="105"/>
              <a:chOff x="1008" y="3054"/>
              <a:chExt cx="233" cy="168"/>
            </a:xfrm>
          </p:grpSpPr>
          <p:sp>
            <p:nvSpPr>
              <p:cNvPr id="10346" name="Line 113"/>
              <p:cNvSpPr>
                <a:spLocks noChangeShapeType="1"/>
              </p:cNvSpPr>
              <p:nvPr/>
            </p:nvSpPr>
            <p:spPr bwMode="auto">
              <a:xfrm>
                <a:off x="1008" y="305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114"/>
              <p:cNvSpPr>
                <a:spLocks noChangeShapeType="1"/>
              </p:cNvSpPr>
              <p:nvPr/>
            </p:nvSpPr>
            <p:spPr bwMode="auto">
              <a:xfrm>
                <a:off x="1092" y="3090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115"/>
              <p:cNvSpPr>
                <a:spLocks noChangeShapeType="1"/>
              </p:cNvSpPr>
              <p:nvPr/>
            </p:nvSpPr>
            <p:spPr bwMode="auto">
              <a:xfrm>
                <a:off x="1014" y="312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116"/>
              <p:cNvSpPr>
                <a:spLocks noChangeShapeType="1"/>
              </p:cNvSpPr>
              <p:nvPr/>
            </p:nvSpPr>
            <p:spPr bwMode="auto">
              <a:xfrm>
                <a:off x="1098" y="315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117"/>
              <p:cNvSpPr>
                <a:spLocks noChangeShapeType="1"/>
              </p:cNvSpPr>
              <p:nvPr/>
            </p:nvSpPr>
            <p:spPr bwMode="auto">
              <a:xfrm>
                <a:off x="1014" y="318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118"/>
              <p:cNvSpPr>
                <a:spLocks noChangeShapeType="1"/>
              </p:cNvSpPr>
              <p:nvPr/>
            </p:nvSpPr>
            <p:spPr bwMode="auto">
              <a:xfrm>
                <a:off x="1098" y="322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43" name="Line 119"/>
            <p:cNvSpPr>
              <a:spLocks noChangeShapeType="1"/>
            </p:cNvSpPr>
            <p:nvPr/>
          </p:nvSpPr>
          <p:spPr bwMode="auto">
            <a:xfrm>
              <a:off x="3408" y="36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Line 120"/>
            <p:cNvSpPr>
              <a:spLocks noChangeShapeType="1"/>
            </p:cNvSpPr>
            <p:nvPr/>
          </p:nvSpPr>
          <p:spPr bwMode="auto">
            <a:xfrm>
              <a:off x="3618" y="36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Line 121"/>
            <p:cNvSpPr>
              <a:spLocks noChangeShapeType="1"/>
            </p:cNvSpPr>
            <p:nvPr/>
          </p:nvSpPr>
          <p:spPr bwMode="auto">
            <a:xfrm flipV="1">
              <a:off x="3516" y="349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81" name="Line 122"/>
          <p:cNvSpPr>
            <a:spLocks noChangeShapeType="1"/>
          </p:cNvSpPr>
          <p:nvPr/>
        </p:nvSpPr>
        <p:spPr bwMode="auto">
          <a:xfrm>
            <a:off x="4167186" y="1690694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86" name="Oval 127"/>
          <p:cNvSpPr>
            <a:spLocks noChangeArrowheads="1"/>
          </p:cNvSpPr>
          <p:nvPr/>
        </p:nvSpPr>
        <p:spPr bwMode="auto">
          <a:xfrm flipH="1">
            <a:off x="5110161" y="1433519"/>
            <a:ext cx="539750" cy="539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b="1" dirty="0" smtClean="0"/>
              <a:t>G1</a:t>
            </a:r>
            <a:endParaRPr lang="pt-BR" sz="1800" b="1" dirty="0"/>
          </a:p>
        </p:txBody>
      </p:sp>
      <p:sp>
        <p:nvSpPr>
          <p:cNvPr id="10294" name="Rectangle 185"/>
          <p:cNvSpPr>
            <a:spLocks noChangeArrowheads="1"/>
          </p:cNvSpPr>
          <p:nvPr/>
        </p:nvSpPr>
        <p:spPr bwMode="auto">
          <a:xfrm flipH="1">
            <a:off x="5649911" y="1668469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2" name="Freeform 226"/>
          <p:cNvSpPr>
            <a:spLocks/>
          </p:cNvSpPr>
          <p:nvPr/>
        </p:nvSpPr>
        <p:spPr bwMode="auto">
          <a:xfrm flipH="1">
            <a:off x="5813434" y="1592269"/>
            <a:ext cx="257175" cy="1270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23" name="Rectangle 227"/>
          <p:cNvSpPr>
            <a:spLocks noChangeArrowheads="1"/>
          </p:cNvSpPr>
          <p:nvPr/>
        </p:nvSpPr>
        <p:spPr bwMode="auto">
          <a:xfrm flipH="1">
            <a:off x="5786446" y="1341429"/>
            <a:ext cx="386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>
                <a:cs typeface="Times New Roman" pitchFamily="18" charset="0"/>
              </a:rPr>
              <a:t>ω </a:t>
            </a:r>
          </a:p>
        </p:txBody>
      </p:sp>
      <p:sp>
        <p:nvSpPr>
          <p:cNvPr id="10291" name="Rectangle 227"/>
          <p:cNvSpPr>
            <a:spLocks noChangeArrowheads="1"/>
          </p:cNvSpPr>
          <p:nvPr/>
        </p:nvSpPr>
        <p:spPr bwMode="auto">
          <a:xfrm flipH="1">
            <a:off x="6143636" y="1463985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0293" name="Rectangle 227"/>
          <p:cNvSpPr>
            <a:spLocks noChangeArrowheads="1"/>
          </p:cNvSpPr>
          <p:nvPr/>
        </p:nvSpPr>
        <p:spPr bwMode="auto">
          <a:xfrm flipH="1">
            <a:off x="4857749" y="2770194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178" name="Line 257"/>
          <p:cNvSpPr>
            <a:spLocks noChangeShapeType="1"/>
          </p:cNvSpPr>
          <p:nvPr/>
        </p:nvSpPr>
        <p:spPr bwMode="auto">
          <a:xfrm>
            <a:off x="3741736" y="3276606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260"/>
          <p:cNvGrpSpPr>
            <a:grpSpLocks/>
          </p:cNvGrpSpPr>
          <p:nvPr/>
        </p:nvGrpSpPr>
        <p:grpSpPr bwMode="auto">
          <a:xfrm>
            <a:off x="3517899" y="3525844"/>
            <a:ext cx="492125" cy="831850"/>
            <a:chOff x="3658" y="1586"/>
            <a:chExt cx="310" cy="524"/>
          </a:xfrm>
        </p:grpSpPr>
        <p:grpSp>
          <p:nvGrpSpPr>
            <p:cNvPr id="11" name="Group 261"/>
            <p:cNvGrpSpPr>
              <a:grpSpLocks/>
            </p:cNvGrpSpPr>
            <p:nvPr/>
          </p:nvGrpSpPr>
          <p:grpSpPr bwMode="auto">
            <a:xfrm rot="-7995806">
              <a:off x="3564" y="1680"/>
              <a:ext cx="244" cy="56"/>
              <a:chOff x="3936" y="2106"/>
              <a:chExt cx="294" cy="106"/>
            </a:xfrm>
          </p:grpSpPr>
          <p:grpSp>
            <p:nvGrpSpPr>
              <p:cNvPr id="12" name="Group 262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3" name="Group 263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3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4" name="Line 2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" name="Group 266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2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2" name="Line 2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" name="Group 269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9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20" name="Line 2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6" name="Group 272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14" name="Line 273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" name="Group 275"/>
            <p:cNvGrpSpPr>
              <a:grpSpLocks/>
            </p:cNvGrpSpPr>
            <p:nvPr/>
          </p:nvGrpSpPr>
          <p:grpSpPr bwMode="auto">
            <a:xfrm rot="7987825">
              <a:off x="3818" y="1686"/>
              <a:ext cx="244" cy="56"/>
              <a:chOff x="3936" y="2106"/>
              <a:chExt cx="294" cy="106"/>
            </a:xfrm>
          </p:grpSpPr>
          <p:grpSp>
            <p:nvGrpSpPr>
              <p:cNvPr id="18" name="Group 276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19" name="Group 277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1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1" name="Line 2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280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8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9" name="Line 2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" name="Group 283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20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Line 2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2" name="Group 286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201" name="Line 287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288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3" name="Group 289"/>
            <p:cNvGrpSpPr>
              <a:grpSpLocks/>
            </p:cNvGrpSpPr>
            <p:nvPr/>
          </p:nvGrpSpPr>
          <p:grpSpPr bwMode="auto">
            <a:xfrm rot="5400000">
              <a:off x="3722" y="1960"/>
              <a:ext cx="244" cy="56"/>
              <a:chOff x="3936" y="2106"/>
              <a:chExt cx="294" cy="106"/>
            </a:xfrm>
          </p:grpSpPr>
          <p:grpSp>
            <p:nvGrpSpPr>
              <p:cNvPr id="24" name="Group 290"/>
              <p:cNvGrpSpPr>
                <a:grpSpLocks/>
              </p:cNvGrpSpPr>
              <p:nvPr/>
            </p:nvGrpSpPr>
            <p:grpSpPr bwMode="auto">
              <a:xfrm>
                <a:off x="3936" y="2112"/>
                <a:ext cx="216" cy="100"/>
                <a:chOff x="1537" y="3645"/>
                <a:chExt cx="216" cy="100"/>
              </a:xfrm>
            </p:grpSpPr>
            <p:grpSp>
              <p:nvGrpSpPr>
                <p:cNvPr id="25" name="Group 291"/>
                <p:cNvGrpSpPr>
                  <a:grpSpLocks/>
                </p:cNvGrpSpPr>
                <p:nvPr/>
              </p:nvGrpSpPr>
              <p:grpSpPr bwMode="auto">
                <a:xfrm rot="-5400000">
                  <a:off x="1523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8" name="Line 2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" name="Group 294"/>
                <p:cNvGrpSpPr>
                  <a:grpSpLocks/>
                </p:cNvGrpSpPr>
                <p:nvPr/>
              </p:nvGrpSpPr>
              <p:grpSpPr bwMode="auto">
                <a:xfrm rot="-5400000">
                  <a:off x="1595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6" name="Line 2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7" name="Group 297"/>
                <p:cNvGrpSpPr>
                  <a:grpSpLocks/>
                </p:cNvGrpSpPr>
                <p:nvPr/>
              </p:nvGrpSpPr>
              <p:grpSpPr bwMode="auto">
                <a:xfrm rot="-5400000">
                  <a:off x="1667" y="3659"/>
                  <a:ext cx="100" cy="72"/>
                  <a:chOff x="1152" y="1920"/>
                  <a:chExt cx="100" cy="96"/>
                </a:xfrm>
              </p:grpSpPr>
              <p:sp>
                <p:nvSpPr>
                  <p:cNvPr id="193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920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94" name="Line 29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0" y="1944"/>
                    <a:ext cx="44" cy="1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8" name="Group 300"/>
              <p:cNvGrpSpPr>
                <a:grpSpLocks/>
              </p:cNvGrpSpPr>
              <p:nvPr/>
            </p:nvGrpSpPr>
            <p:grpSpPr bwMode="auto">
              <a:xfrm rot="-5400000">
                <a:off x="4144" y="2120"/>
                <a:ext cx="100" cy="72"/>
                <a:chOff x="1152" y="1920"/>
                <a:chExt cx="100" cy="96"/>
              </a:xfrm>
            </p:grpSpPr>
            <p:sp>
              <p:nvSpPr>
                <p:cNvPr id="188" name="Line 301"/>
                <p:cNvSpPr>
                  <a:spLocks noChangeShapeType="1"/>
                </p:cNvSpPr>
                <p:nvPr/>
              </p:nvSpPr>
              <p:spPr bwMode="auto">
                <a:xfrm>
                  <a:off x="1152" y="192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302"/>
                <p:cNvSpPr>
                  <a:spLocks noChangeShapeType="1"/>
                </p:cNvSpPr>
                <p:nvPr/>
              </p:nvSpPr>
              <p:spPr bwMode="auto">
                <a:xfrm rot="5400000">
                  <a:off x="1180" y="1944"/>
                  <a:ext cx="44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3" name="Line 303"/>
            <p:cNvSpPr>
              <a:spLocks noChangeShapeType="1"/>
            </p:cNvSpPr>
            <p:nvPr/>
          </p:nvSpPr>
          <p:spPr bwMode="auto">
            <a:xfrm>
              <a:off x="3812" y="181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304"/>
            <p:cNvSpPr>
              <a:spLocks/>
            </p:cNvSpPr>
            <p:nvPr/>
          </p:nvSpPr>
          <p:spPr bwMode="auto">
            <a:xfrm>
              <a:off x="3793" y="1780"/>
              <a:ext cx="19" cy="34"/>
            </a:xfrm>
            <a:custGeom>
              <a:avLst/>
              <a:gdLst>
                <a:gd name="T0" fmla="*/ 19 w 19"/>
                <a:gd name="T1" fmla="*/ 34 h 34"/>
                <a:gd name="T2" fmla="*/ 0 w 19"/>
                <a:gd name="T3" fmla="*/ 0 h 34"/>
                <a:gd name="T4" fmla="*/ 0 60000 65536"/>
                <a:gd name="T5" fmla="*/ 0 60000 65536"/>
                <a:gd name="T6" fmla="*/ 0 w 19"/>
                <a:gd name="T7" fmla="*/ 0 h 34"/>
                <a:gd name="T8" fmla="*/ 19 w 19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34">
                  <a:moveTo>
                    <a:pt x="19" y="3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305"/>
            <p:cNvSpPr>
              <a:spLocks/>
            </p:cNvSpPr>
            <p:nvPr/>
          </p:nvSpPr>
          <p:spPr bwMode="auto">
            <a:xfrm>
              <a:off x="3812" y="1784"/>
              <a:ext cx="22" cy="34"/>
            </a:xfrm>
            <a:custGeom>
              <a:avLst/>
              <a:gdLst>
                <a:gd name="T0" fmla="*/ 0 w 22"/>
                <a:gd name="T1" fmla="*/ 34 h 34"/>
                <a:gd name="T2" fmla="*/ 22 w 22"/>
                <a:gd name="T3" fmla="*/ 0 h 34"/>
                <a:gd name="T4" fmla="*/ 0 60000 65536"/>
                <a:gd name="T5" fmla="*/ 0 60000 65536"/>
                <a:gd name="T6" fmla="*/ 0 w 22"/>
                <a:gd name="T7" fmla="*/ 0 h 34"/>
                <a:gd name="T8" fmla="*/ 22 w 22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4">
                  <a:moveTo>
                    <a:pt x="0" y="34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" name="Line 306"/>
          <p:cNvSpPr>
            <a:spLocks noChangeShapeType="1"/>
          </p:cNvSpPr>
          <p:nvPr/>
        </p:nvSpPr>
        <p:spPr bwMode="auto">
          <a:xfrm>
            <a:off x="4286249" y="29003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6" name="Line 307"/>
          <p:cNvSpPr>
            <a:spLocks noChangeShapeType="1"/>
          </p:cNvSpPr>
          <p:nvPr/>
        </p:nvSpPr>
        <p:spPr bwMode="auto">
          <a:xfrm flipV="1">
            <a:off x="3444874" y="327660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8" name="Line 313"/>
          <p:cNvSpPr>
            <a:spLocks noChangeShapeType="1"/>
          </p:cNvSpPr>
          <p:nvPr/>
        </p:nvSpPr>
        <p:spPr bwMode="auto">
          <a:xfrm>
            <a:off x="4454524" y="1173169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9" name="Line 315"/>
          <p:cNvSpPr>
            <a:spLocks noChangeShapeType="1"/>
          </p:cNvSpPr>
          <p:nvPr/>
        </p:nvSpPr>
        <p:spPr bwMode="auto">
          <a:xfrm>
            <a:off x="4597399" y="1692281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0" name="Line 317"/>
          <p:cNvSpPr>
            <a:spLocks noChangeShapeType="1"/>
          </p:cNvSpPr>
          <p:nvPr/>
        </p:nvSpPr>
        <p:spPr bwMode="auto">
          <a:xfrm>
            <a:off x="4741861" y="2301881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1" name="Line 364"/>
          <p:cNvSpPr>
            <a:spLocks noChangeShapeType="1"/>
          </p:cNvSpPr>
          <p:nvPr/>
        </p:nvSpPr>
        <p:spPr bwMode="auto">
          <a:xfrm>
            <a:off x="4452936" y="3032131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2" name="Line 365"/>
          <p:cNvSpPr>
            <a:spLocks noChangeShapeType="1"/>
          </p:cNvSpPr>
          <p:nvPr/>
        </p:nvSpPr>
        <p:spPr bwMode="auto">
          <a:xfrm>
            <a:off x="4068761" y="3557594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3" name="Line 366"/>
          <p:cNvSpPr>
            <a:spLocks noChangeShapeType="1"/>
          </p:cNvSpPr>
          <p:nvPr/>
        </p:nvSpPr>
        <p:spPr bwMode="auto">
          <a:xfrm>
            <a:off x="4429124" y="2884494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4" name="Line 367"/>
          <p:cNvSpPr>
            <a:spLocks noChangeShapeType="1"/>
          </p:cNvSpPr>
          <p:nvPr/>
        </p:nvSpPr>
        <p:spPr bwMode="auto">
          <a:xfrm>
            <a:off x="4595811" y="3016256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" name="Line 369"/>
          <p:cNvSpPr>
            <a:spLocks noChangeShapeType="1"/>
          </p:cNvSpPr>
          <p:nvPr/>
        </p:nvSpPr>
        <p:spPr bwMode="auto">
          <a:xfrm>
            <a:off x="4573586" y="2836869"/>
            <a:ext cx="1587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" name="Line 370"/>
          <p:cNvSpPr>
            <a:spLocks noChangeShapeType="1"/>
          </p:cNvSpPr>
          <p:nvPr/>
        </p:nvSpPr>
        <p:spPr bwMode="auto">
          <a:xfrm>
            <a:off x="4740274" y="2976569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7" name="Line 374"/>
          <p:cNvSpPr>
            <a:spLocks noChangeShapeType="1"/>
          </p:cNvSpPr>
          <p:nvPr/>
        </p:nvSpPr>
        <p:spPr bwMode="auto">
          <a:xfrm>
            <a:off x="3773486" y="4356106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" name="Rectangle 185"/>
          <p:cNvSpPr>
            <a:spLocks noChangeArrowheads="1"/>
          </p:cNvSpPr>
          <p:nvPr/>
        </p:nvSpPr>
        <p:spPr bwMode="auto">
          <a:xfrm flipH="1">
            <a:off x="2143108" y="1627181"/>
            <a:ext cx="611188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Rectangle 227"/>
          <p:cNvSpPr>
            <a:spLocks noChangeArrowheads="1"/>
          </p:cNvSpPr>
          <p:nvPr/>
        </p:nvSpPr>
        <p:spPr bwMode="auto">
          <a:xfrm flipH="1">
            <a:off x="2428860" y="2770189"/>
            <a:ext cx="1139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>
                <a:cs typeface="Times New Roman" pitchFamily="18" charset="0"/>
              </a:rPr>
              <a:t>tensão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0" name="Rectangle 227"/>
          <p:cNvSpPr>
            <a:spLocks noChangeArrowheads="1"/>
          </p:cNvSpPr>
          <p:nvPr/>
        </p:nvSpPr>
        <p:spPr bwMode="auto">
          <a:xfrm flipH="1">
            <a:off x="1285852" y="1412867"/>
            <a:ext cx="1140249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Regulador de</a:t>
            </a:r>
          </a:p>
          <a:p>
            <a:pPr algn="ctr"/>
            <a:r>
              <a:rPr lang="pt-BR" sz="1300" b="1" dirty="0" smtClean="0">
                <a:cs typeface="Times New Roman" pitchFamily="18" charset="0"/>
              </a:rPr>
              <a:t>velocidade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1" name="Freeform 226"/>
          <p:cNvSpPr>
            <a:spLocks/>
          </p:cNvSpPr>
          <p:nvPr/>
        </p:nvSpPr>
        <p:spPr bwMode="auto">
          <a:xfrm rot="8647538" flipH="1" flipV="1">
            <a:off x="2428860" y="1604997"/>
            <a:ext cx="164665" cy="75300"/>
          </a:xfrm>
          <a:custGeom>
            <a:avLst/>
            <a:gdLst>
              <a:gd name="T0" fmla="*/ 0 w 162"/>
              <a:gd name="T1" fmla="*/ 80 h 80"/>
              <a:gd name="T2" fmla="*/ 54 w 162"/>
              <a:gd name="T3" fmla="*/ 8 h 80"/>
              <a:gd name="T4" fmla="*/ 162 w 162"/>
              <a:gd name="T5" fmla="*/ 32 h 80"/>
              <a:gd name="T6" fmla="*/ 0 60000 65536"/>
              <a:gd name="T7" fmla="*/ 0 60000 65536"/>
              <a:gd name="T8" fmla="*/ 0 60000 65536"/>
              <a:gd name="T9" fmla="*/ 0 w 162"/>
              <a:gd name="T10" fmla="*/ 0 h 80"/>
              <a:gd name="T11" fmla="*/ 162 w 16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80">
                <a:moveTo>
                  <a:pt x="0" y="80"/>
                </a:moveTo>
                <a:cubicBezTo>
                  <a:pt x="9" y="68"/>
                  <a:pt x="27" y="16"/>
                  <a:pt x="54" y="8"/>
                </a:cubicBezTo>
                <a:cubicBezTo>
                  <a:pt x="81" y="0"/>
                  <a:pt x="140" y="27"/>
                  <a:pt x="162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Rectangle 227"/>
          <p:cNvSpPr>
            <a:spLocks noChangeArrowheads="1"/>
          </p:cNvSpPr>
          <p:nvPr/>
        </p:nvSpPr>
        <p:spPr bwMode="auto">
          <a:xfrm flipH="1">
            <a:off x="2428860" y="1269991"/>
            <a:ext cx="344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b="1" dirty="0">
                <a:cs typeface="Times New Roman" pitchFamily="18" charset="0"/>
              </a:rPr>
              <a:t>ω</a:t>
            </a:r>
            <a:r>
              <a:rPr lang="pt-BR" sz="1200" b="1" dirty="0">
                <a:cs typeface="Times New Roman" pitchFamily="18" charset="0"/>
              </a:rPr>
              <a:t> </a:t>
            </a:r>
          </a:p>
        </p:txBody>
      </p:sp>
      <p:sp>
        <p:nvSpPr>
          <p:cNvPr id="243" name="Rectangle 227"/>
          <p:cNvSpPr>
            <a:spLocks noChangeArrowheads="1"/>
          </p:cNvSpPr>
          <p:nvPr/>
        </p:nvSpPr>
        <p:spPr bwMode="auto">
          <a:xfrm flipH="1">
            <a:off x="4000496" y="3841759"/>
            <a:ext cx="628698" cy="292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Carga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4" name="Rectangle 227"/>
          <p:cNvSpPr>
            <a:spLocks noChangeArrowheads="1"/>
          </p:cNvSpPr>
          <p:nvPr/>
        </p:nvSpPr>
        <p:spPr bwMode="auto">
          <a:xfrm flipH="1">
            <a:off x="3286116" y="84136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A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5" name="Rectangle 227"/>
          <p:cNvSpPr>
            <a:spLocks noChangeArrowheads="1"/>
          </p:cNvSpPr>
          <p:nvPr/>
        </p:nvSpPr>
        <p:spPr bwMode="auto">
          <a:xfrm flipH="1">
            <a:off x="3287615" y="140778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B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6" name="Rectangle 227"/>
          <p:cNvSpPr>
            <a:spLocks noChangeArrowheads="1"/>
          </p:cNvSpPr>
          <p:nvPr/>
        </p:nvSpPr>
        <p:spPr bwMode="auto">
          <a:xfrm flipH="1">
            <a:off x="3302855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C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7" name="Rectangle 227"/>
          <p:cNvSpPr>
            <a:spLocks noChangeArrowheads="1"/>
          </p:cNvSpPr>
          <p:nvPr/>
        </p:nvSpPr>
        <p:spPr bwMode="auto">
          <a:xfrm flipH="1">
            <a:off x="4214810" y="83472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X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8" name="Rectangle 227"/>
          <p:cNvSpPr>
            <a:spLocks noChangeArrowheads="1"/>
          </p:cNvSpPr>
          <p:nvPr/>
        </p:nvSpPr>
        <p:spPr bwMode="auto">
          <a:xfrm flipH="1">
            <a:off x="4214810" y="1412867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Y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49" name="Rectangle 227"/>
          <p:cNvSpPr>
            <a:spLocks noChangeArrowheads="1"/>
          </p:cNvSpPr>
          <p:nvPr/>
        </p:nvSpPr>
        <p:spPr bwMode="auto">
          <a:xfrm flipH="1">
            <a:off x="4195671" y="2039013"/>
            <a:ext cx="304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 b="1" dirty="0" smtClean="0">
                <a:cs typeface="Times New Roman" pitchFamily="18" charset="0"/>
              </a:rPr>
              <a:t>Z</a:t>
            </a:r>
            <a:endParaRPr lang="pt-BR" sz="1200" b="1" dirty="0">
              <a:cs typeface="Times New Roman" pitchFamily="18" charset="0"/>
            </a:endParaRPr>
          </a:p>
        </p:txBody>
      </p:sp>
      <p:sp>
        <p:nvSpPr>
          <p:cNvPr id="250" name="Oval 30"/>
          <p:cNvSpPr>
            <a:spLocks noChangeArrowheads="1"/>
          </p:cNvSpPr>
          <p:nvPr/>
        </p:nvSpPr>
        <p:spPr bwMode="auto">
          <a:xfrm>
            <a:off x="4424362" y="113664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1" name="Oval 30"/>
          <p:cNvSpPr>
            <a:spLocks noChangeArrowheads="1"/>
          </p:cNvSpPr>
          <p:nvPr/>
        </p:nvSpPr>
        <p:spPr bwMode="auto">
          <a:xfrm>
            <a:off x="4576762" y="1666869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2" name="Oval 30"/>
          <p:cNvSpPr>
            <a:spLocks noChangeArrowheads="1"/>
          </p:cNvSpPr>
          <p:nvPr/>
        </p:nvSpPr>
        <p:spPr bwMode="auto">
          <a:xfrm>
            <a:off x="4714876" y="227171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7" name="CaixaDeTexto 8"/>
          <p:cNvSpPr txBox="1">
            <a:spLocks noChangeArrowheads="1"/>
          </p:cNvSpPr>
          <p:nvPr/>
        </p:nvSpPr>
        <p:spPr bwMode="auto">
          <a:xfrm>
            <a:off x="71406" y="71438"/>
            <a:ext cx="3636000" cy="468000"/>
          </a:xfrm>
          <a:prstGeom prst="rect">
            <a:avLst/>
          </a:prstGeom>
          <a:solidFill>
            <a:srgbClr val="D3D5A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000" dirty="0" smtClean="0"/>
              <a:t>Método das lâmpadas</a:t>
            </a:r>
            <a:endParaRPr lang="pt-BR" sz="3000" dirty="0"/>
          </a:p>
        </p:txBody>
      </p:sp>
      <p:pic>
        <p:nvPicPr>
          <p:cNvPr id="168" name="Picture 2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838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Retângulo 172"/>
          <p:cNvSpPr/>
          <p:nvPr/>
        </p:nvSpPr>
        <p:spPr>
          <a:xfrm>
            <a:off x="4854993" y="963620"/>
            <a:ext cx="2643174" cy="2500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CaixaDeTexto 174"/>
          <p:cNvSpPr txBox="1"/>
          <p:nvPr/>
        </p:nvSpPr>
        <p:spPr>
          <a:xfrm>
            <a:off x="5429256" y="571480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Rede Elétrica</a:t>
            </a:r>
            <a:endParaRPr lang="pt-BR" b="1" dirty="0"/>
          </a:p>
        </p:txBody>
      </p:sp>
      <p:sp>
        <p:nvSpPr>
          <p:cNvPr id="172" name="CaixaDeTexto 171"/>
          <p:cNvSpPr txBox="1"/>
          <p:nvPr/>
        </p:nvSpPr>
        <p:spPr>
          <a:xfrm>
            <a:off x="142844" y="460052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b) </a:t>
            </a:r>
            <a:r>
              <a:rPr lang="pt-BR" sz="2000" dirty="0" smtClean="0"/>
              <a:t>Todas as lâmpadas apresentam luminosidade.</a:t>
            </a:r>
            <a:endParaRPr lang="pt-BR" sz="20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500570"/>
            <a:ext cx="1928826" cy="18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2071702" cy="167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 r="67090"/>
          <a:stretch>
            <a:fillRect/>
          </a:stretch>
        </p:blipFill>
        <p:spPr bwMode="auto">
          <a:xfrm>
            <a:off x="3643306" y="6357958"/>
            <a:ext cx="135732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357958"/>
            <a:ext cx="1428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757</Words>
  <Application>Microsoft Office PowerPoint</Application>
  <PresentationFormat>Apresentação na tela (4:3)</PresentationFormat>
  <Paragraphs>311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Elmer</dc:creator>
  <cp:lastModifiedBy>elmer</cp:lastModifiedBy>
  <cp:revision>81</cp:revision>
  <dcterms:created xsi:type="dcterms:W3CDTF">2020-03-24T21:03:43Z</dcterms:created>
  <dcterms:modified xsi:type="dcterms:W3CDTF">2022-03-30T15:03:52Z</dcterms:modified>
</cp:coreProperties>
</file>