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58" r:id="rId5"/>
    <p:sldId id="264" r:id="rId6"/>
    <p:sldId id="257" r:id="rId7"/>
    <p:sldId id="260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575510-6BB8-482B-A3B2-EB300C06EB39}" v="2750" dt="2020-10-06T15:18:28.469"/>
    <p1510:client id="{D6382BD1-875C-4D3D-B0C7-F6937EC3C6C2}" v="108" dt="2020-10-05T05:27:46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9" Type="http://schemas.openxmlformats.org/officeDocument/2006/relationships/hyperlink" Target="about:blank" TargetMode="External"/></Relationships>
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about:blank" TargetMode="External"/><Relationship Id="rId4" Type="http://schemas.openxmlformats.org/officeDocument/2006/relationships/hyperlink" Target="about:blank" TargetMode="External"/></Relationships>

</file>

<file path=ppt/slides/_rels/slide9.xml.rels><?xml version="1.0" encoding="UTF-8" standalone="yes"?>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about:blank" TargetMode="External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0719" y="576024"/>
            <a:ext cx="11041810" cy="3149600"/>
          </a:xfrm>
        </p:spPr>
        <p:txBody>
          <a:bodyPr>
            <a:normAutofit/>
          </a:bodyPr>
          <a:lstStyle/>
          <a:p>
            <a:r>
              <a:rPr lang="de-DE" sz="5000" dirty="0">
                <a:latin typeface="Century Schoolbook"/>
                <a:cs typeface="Calibri Light"/>
              </a:rPr>
              <a:t>A </a:t>
            </a:r>
            <a:r>
              <a:rPr lang="de-DE" sz="5000" dirty="0" err="1">
                <a:latin typeface="Century Schoolbook"/>
                <a:cs typeface="Calibri Light"/>
              </a:rPr>
              <a:t>música</a:t>
            </a:r>
            <a:r>
              <a:rPr lang="de-DE" sz="5000" dirty="0">
                <a:latin typeface="Century Schoolbook"/>
                <a:cs typeface="Calibri Light"/>
              </a:rPr>
              <a:t> </a:t>
            </a:r>
            <a:r>
              <a:rPr lang="de-DE" sz="5000" dirty="0" err="1">
                <a:latin typeface="Century Schoolbook"/>
                <a:cs typeface="Calibri Light"/>
              </a:rPr>
              <a:t>em</a:t>
            </a:r>
            <a:r>
              <a:rPr lang="de-DE" sz="5000" dirty="0">
                <a:latin typeface="Century Schoolbook"/>
                <a:cs typeface="Calibri Light"/>
              </a:rPr>
              <a:t> Guadalupe e </a:t>
            </a:r>
            <a:r>
              <a:rPr lang="de-DE" sz="5000" dirty="0" err="1">
                <a:latin typeface="Century Schoolbook"/>
                <a:cs typeface="Calibri Light"/>
              </a:rPr>
              <a:t>Martinica</a:t>
            </a:r>
            <a:br>
              <a:rPr lang="de-DE" sz="5000" dirty="0">
                <a:latin typeface="Century Schoolbook"/>
                <a:cs typeface="Calibri Light"/>
              </a:rPr>
            </a:br>
            <a:br>
              <a:rPr lang="de-DE" dirty="0">
                <a:latin typeface="Century Schoolbook"/>
                <a:cs typeface="Calibri Light"/>
              </a:rPr>
            </a:br>
            <a:endParaRPr lang="de-DE">
              <a:latin typeface="Century Schoolboo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6943" y="3314491"/>
            <a:ext cx="11214339" cy="306474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de-DE" dirty="0">
              <a:latin typeface="Century Schoolbook"/>
              <a:cs typeface="Calibri"/>
            </a:endParaRPr>
          </a:p>
          <a:p>
            <a:endParaRPr lang="de-DE" dirty="0">
              <a:latin typeface="Century Schoolbook"/>
              <a:cs typeface="Calibri"/>
            </a:endParaRPr>
          </a:p>
          <a:p>
            <a:pPr algn="r"/>
            <a:r>
              <a:rPr lang="de-DE" sz="2000" err="1">
                <a:latin typeface="Century Schoolbook"/>
                <a:ea typeface="+mn-lt"/>
                <a:cs typeface="+mn-lt"/>
              </a:rPr>
              <a:t>Literaturas</a:t>
            </a:r>
            <a:r>
              <a:rPr lang="de-DE" sz="2000" dirty="0">
                <a:latin typeface="Century Schoolbook"/>
                <a:ea typeface="+mn-lt"/>
                <a:cs typeface="+mn-lt"/>
              </a:rPr>
              <a:t> de </a:t>
            </a:r>
            <a:r>
              <a:rPr lang="de-DE" sz="2000" err="1">
                <a:latin typeface="Century Schoolbook"/>
                <a:ea typeface="+mn-lt"/>
                <a:cs typeface="+mn-lt"/>
              </a:rPr>
              <a:t>Expressão</a:t>
            </a:r>
            <a:r>
              <a:rPr lang="de-DE" sz="2000" dirty="0">
                <a:latin typeface="Century Schoolbook"/>
                <a:ea typeface="+mn-lt"/>
                <a:cs typeface="+mn-lt"/>
              </a:rPr>
              <a:t> </a:t>
            </a:r>
            <a:r>
              <a:rPr lang="de-DE" sz="2000" err="1">
                <a:latin typeface="Century Schoolbook"/>
                <a:ea typeface="+mn-lt"/>
                <a:cs typeface="+mn-lt"/>
              </a:rPr>
              <a:t>Francesa</a:t>
            </a:r>
            <a:r>
              <a:rPr lang="de-DE" sz="2000" dirty="0">
                <a:latin typeface="Century Schoolbook"/>
                <a:ea typeface="+mn-lt"/>
                <a:cs typeface="+mn-lt"/>
              </a:rPr>
              <a:t> 1 - Profª </a:t>
            </a:r>
            <a:r>
              <a:rPr lang="de-DE" sz="2000" err="1">
                <a:latin typeface="Century Schoolbook"/>
                <a:ea typeface="+mn-lt"/>
                <a:cs typeface="+mn-lt"/>
              </a:rPr>
              <a:t>Dr</a:t>
            </a:r>
            <a:r>
              <a:rPr lang="de-DE" sz="2000">
                <a:latin typeface="Century Schoolbook"/>
                <a:ea typeface="+mn-lt"/>
                <a:cs typeface="+mn-lt"/>
              </a:rPr>
              <a:t>ª Claudia Amigo</a:t>
            </a:r>
          </a:p>
          <a:p>
            <a:pPr algn="r"/>
            <a:br>
              <a:rPr lang="de-DE" sz="2000" dirty="0">
                <a:latin typeface="Century Schoolbook"/>
                <a:ea typeface="+mn-lt"/>
                <a:cs typeface="+mn-lt"/>
              </a:rPr>
            </a:br>
            <a:r>
              <a:rPr lang="de-DE" sz="2000">
                <a:latin typeface="Century Schoolbook"/>
                <a:ea typeface="+mn-lt"/>
                <a:cs typeface="+mn-lt"/>
              </a:rPr>
              <a:t>Josiane da Fonseca Ferreira </a:t>
            </a:r>
            <a:endParaRPr lang="de-DE" sz="2000">
              <a:latin typeface="Century Schoolbook"/>
              <a:cs typeface="Calibri"/>
            </a:endParaRPr>
          </a:p>
          <a:p>
            <a:pPr algn="r"/>
            <a:r>
              <a:rPr lang="de-DE" sz="2000" dirty="0" err="1">
                <a:latin typeface="Century Schoolbook"/>
                <a:ea typeface="+mn-lt"/>
                <a:cs typeface="+mn-lt"/>
              </a:rPr>
              <a:t>Letícia</a:t>
            </a:r>
            <a:r>
              <a:rPr lang="de-DE" sz="2000" dirty="0">
                <a:latin typeface="Century Schoolbook"/>
                <a:ea typeface="+mn-lt"/>
                <a:cs typeface="+mn-lt"/>
              </a:rPr>
              <a:t> Thomé de Oliveira </a:t>
            </a:r>
            <a:endParaRPr lang="de-DE" sz="2000">
              <a:latin typeface="Century Schoolbook"/>
              <a:cs typeface="Calibri"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208591C-9F35-4AED-B94D-E2A8092A330C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4C6FFEC-2C43-4522-A81F-DDDF791251C1}"/>
              </a:ext>
            </a:extLst>
          </p:cNvPr>
          <p:cNvSpPr/>
          <p:nvPr/>
        </p:nvSpPr>
        <p:spPr>
          <a:xfrm>
            <a:off x="459356" y="567186"/>
            <a:ext cx="11228716" cy="24441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04E7D-1EB4-4945-A1BE-D0B9A7EB2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57" y="365125"/>
            <a:ext cx="11263222" cy="133994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5000">
                <a:latin typeface="Century Schoolbook"/>
                <a:cs typeface="Calibri Light"/>
              </a:rPr>
              <a:t>Referências bibliográficas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CD1F8D-416C-4BBE-BEF7-4FCA432F8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7" y="1825625"/>
            <a:ext cx="1120571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pt-BR" sz="2000" b="1" dirty="0">
              <a:latin typeface="Century Schoolbook"/>
              <a:cs typeface="Calibri" panose="020F0502020204030204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2"/>
              </a:rPr>
              <a:t>https://pt.qaz.wiki/wiki/Music_of_Martinique</a:t>
            </a:r>
            <a:endParaRPr lang="pt-BR" sz="2000">
              <a:latin typeface="Century Schoolbook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3"/>
              </a:rPr>
              <a:t>https://pt.qaz.wiki/wiki/Music_of_Guadeloupe</a:t>
            </a:r>
            <a:r>
              <a:rPr lang="pt-BR" sz="2000" dirty="0">
                <a:latin typeface="Century Schoolbook"/>
                <a:ea typeface="+mn-lt"/>
                <a:cs typeface="+mn-lt"/>
              </a:rPr>
              <a:t> </a:t>
            </a:r>
          </a:p>
          <a:p>
            <a:pPr algn="just"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4"/>
              </a:rPr>
              <a:t>https://br.pinterest.com/pin/298363544043473886/?nic_v2=1a71jxLtW</a:t>
            </a:r>
            <a:r>
              <a:rPr lang="pt-BR" sz="2000" dirty="0">
                <a:latin typeface="Century Schoolbook"/>
                <a:ea typeface="+mn-lt"/>
                <a:cs typeface="+mn-lt"/>
              </a:rPr>
              <a:t> </a:t>
            </a:r>
            <a:r>
              <a:rPr lang="pt-BR" sz="2000" dirty="0">
                <a:latin typeface="Century Schoolbook"/>
                <a:ea typeface="+mn-lt"/>
                <a:cs typeface="+mn-lt"/>
                <a:hlinkClick r:id="rId5"/>
              </a:rPr>
              <a:t>https://pt.france.fr/pt/ilhas-de-guadalupe/moodboard/nos-desfiles-de-carnaval-de-guadalupe</a:t>
            </a:r>
            <a:r>
              <a:rPr lang="pt-BR" sz="2000" dirty="0">
                <a:latin typeface="Century Schoolbook"/>
                <a:ea typeface="+mn-lt"/>
                <a:cs typeface="+mn-lt"/>
              </a:rPr>
              <a:t> </a:t>
            </a:r>
            <a:endParaRPr lang="pt-BR" sz="2000">
              <a:latin typeface="Century Schoolbook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6"/>
              </a:rPr>
              <a:t>http://servicio.bc.uc.edu.ve/multidisciplinarias/estudios_culturales/num10/art15.pdf</a:t>
            </a:r>
            <a:endParaRPr lang="pt-BR" sz="2000">
              <a:latin typeface="Century Schoolbook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5"/>
              </a:rPr>
              <a:t>https://pt.france.fr/pt/ilhas-de-guadalupe/moodboard/nos-desfiles-de-carnaval-de-guadalupe</a:t>
            </a:r>
            <a:r>
              <a:rPr lang="pt-BR" sz="2000" dirty="0">
                <a:latin typeface="Century Schoolbook"/>
                <a:ea typeface="+mn-lt"/>
                <a:cs typeface="+mn-lt"/>
              </a:rPr>
              <a:t> </a:t>
            </a:r>
            <a:endParaRPr lang="pt-BR" sz="2000">
              <a:latin typeface="Century Schoolbook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pt-BR" sz="2000" dirty="0">
                <a:latin typeface="Century Schoolbook"/>
                <a:ea typeface="+mn-lt"/>
                <a:cs typeface="+mn-lt"/>
                <a:hlinkClick r:id="rId7"/>
              </a:rPr>
              <a:t>http://www.martinica-brasil.com/descubra/patrimonio-e-cultura.php</a:t>
            </a:r>
            <a:r>
              <a:rPr lang="pt-BR" sz="2000" dirty="0">
                <a:latin typeface="Century Schoolbook"/>
                <a:ea typeface="+mn-lt"/>
                <a:cs typeface="+mn-lt"/>
              </a:rPr>
              <a:t> 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  <a:hlinkClick r:id="rId8"/>
              </a:rPr>
              <a:t>https://pt.wikipedia.org/wiki/Kassav%27</a:t>
            </a:r>
            <a:r>
              <a:rPr lang="pt-BR" sz="2000" dirty="0">
                <a:ea typeface="+mn-lt"/>
                <a:cs typeface="+mn-lt"/>
              </a:rPr>
              <a:t>  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  <a:hlinkClick r:id="rId9"/>
              </a:rPr>
              <a:t>https://fr.wikipedia.org/wiki/Medhy_Custos</a:t>
            </a:r>
            <a:r>
              <a:rPr lang="pt-BR" sz="2000" dirty="0">
                <a:ea typeface="+mn-lt"/>
                <a:cs typeface="+mn-lt"/>
              </a:rPr>
              <a:t> 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6D0BEFF-8881-4490-BA98-991632BDBB2E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41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 descr="Mapa&#10;&#10;Descrição gerada automaticamente">
            <a:extLst>
              <a:ext uri="{FF2B5EF4-FFF2-40B4-BE49-F238E27FC236}">
                <a16:creationId xmlns:a16="http://schemas.microsoft.com/office/drawing/2014/main" id="{F35A094A-DF8B-4D3C-9F94-1129728DF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8539" y="344757"/>
            <a:ext cx="9344961" cy="5515905"/>
          </a:xfrm>
          <a:ln>
            <a:noFill/>
          </a:ln>
        </p:spPr>
      </p:pic>
      <p:pic>
        <p:nvPicPr>
          <p:cNvPr id="6" name="Gráfico 6" descr="Voltar">
            <a:extLst>
              <a:ext uri="{FF2B5EF4-FFF2-40B4-BE49-F238E27FC236}">
                <a16:creationId xmlns:a16="http://schemas.microsoft.com/office/drawing/2014/main" id="{E9C8ADA5-49CB-4434-B498-624FB2A36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380000">
            <a:off x="8676653" y="3403718"/>
            <a:ext cx="1101306" cy="110130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6354E5B-203C-418B-AA2D-28F45FA5CAD6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DAD4C9C-9B4A-4A3E-8237-61A45FE1D3E7}"/>
              </a:ext>
            </a:extLst>
          </p:cNvPr>
          <p:cNvSpPr txBox="1"/>
          <p:nvPr/>
        </p:nvSpPr>
        <p:spPr>
          <a:xfrm>
            <a:off x="439948" y="5917721"/>
            <a:ext cx="1125459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2000">
                <a:latin typeface="Century Schoolbook"/>
                <a:cs typeface="Calibri"/>
              </a:rPr>
              <a:t>Martinica e Guadalupe são duas ilhas caribenhas geograficamente próximas e que são distritos da França, ou seja, são territórios franceses. </a:t>
            </a: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359951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3AE8C5-ED4B-4656-BA64-9224816E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02" y="1796871"/>
            <a:ext cx="11277599" cy="42650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endParaRPr lang="pt-BR" sz="2400" dirty="0">
              <a:latin typeface="Century Schoolbook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pt-BR" sz="2400">
                <a:latin typeface="Century Schoolbook"/>
                <a:ea typeface="+mn-lt"/>
                <a:cs typeface="+mn-lt"/>
              </a:rPr>
              <a:t>Ritmos de diversos lugares se misturaram, reunindo aspectos das músicas </a:t>
            </a:r>
            <a:r>
              <a:rPr lang="pt-BR" sz="2400" dirty="0">
                <a:latin typeface="Century Schoolbook"/>
                <a:ea typeface="+mn-lt"/>
                <a:cs typeface="+mn-lt"/>
              </a:rPr>
              <a:t>caribenhas, francesas e africanas,  sendo esta última sua base mais forte, o que mais remonta à essência do povo, uma vez que grande parte da população das ilhas vem da África. Por isso, a dança e elementos culturais são indissociáveis da música. Esses ritmos reafirmam a cultura e identidade, tanto que são cantados em crioulo.</a:t>
            </a:r>
            <a:endParaRPr lang="pt-BR">
              <a:cs typeface="Calibri"/>
            </a:endParaRPr>
          </a:p>
          <a:p>
            <a:pPr marL="0" indent="0" algn="ctr">
              <a:buNone/>
            </a:pPr>
            <a:r>
              <a:rPr lang="pt" sz="2400">
                <a:latin typeface="Century Schoolbook"/>
                <a:ea typeface="+mn-lt"/>
                <a:cs typeface="+mn-lt"/>
              </a:rPr>
              <a:t>Existem, basicamente, dois tipos de música: folclórica e popular. O folclore está diretamente ligado à tradição do carnaval das ilhas, que é muito importante, assim como no Brasil.</a:t>
            </a:r>
            <a:endParaRPr lang="pt" sz="2400" dirty="0">
              <a:latin typeface="Century Schoolbook"/>
              <a:ea typeface="+mn-lt"/>
              <a:cs typeface="+mn-lt"/>
            </a:endParaRPr>
          </a:p>
          <a:p>
            <a:pPr marL="0" indent="0" algn="just">
              <a:buNone/>
            </a:pPr>
            <a:endParaRPr lang="pt" sz="2400" dirty="0">
              <a:latin typeface="Century Schoolbook"/>
              <a:cs typeface="Calibri" panose="020F0502020204030204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3AE91C2-D0CE-4155-A512-797C10406FF4}"/>
              </a:ext>
            </a:extLst>
          </p:cNvPr>
          <p:cNvSpPr txBox="1"/>
          <p:nvPr/>
        </p:nvSpPr>
        <p:spPr>
          <a:xfrm rot="10800000" flipV="1">
            <a:off x="423774" y="478719"/>
            <a:ext cx="11383989" cy="861774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5000">
                <a:latin typeface="Century Schoolbook"/>
                <a:cs typeface="Calibri"/>
              </a:rPr>
              <a:t>Música</a:t>
            </a:r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28A0296-20CE-487B-917F-DCDD8AD04CC8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836925-97FE-416C-8DD4-EC1AEF4AF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89" y="502908"/>
            <a:ext cx="11234467" cy="5860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" sz="2400" dirty="0">
              <a:latin typeface="Century Schoolbook"/>
              <a:cs typeface="Calibri"/>
            </a:endParaRPr>
          </a:p>
          <a:p>
            <a:pPr marL="0" indent="0">
              <a:buNone/>
            </a:pPr>
            <a:endParaRPr lang="pt" sz="2400" dirty="0">
              <a:latin typeface="Century Schoolbook"/>
              <a:cs typeface="Calibri"/>
            </a:endParaRPr>
          </a:p>
          <a:p>
            <a:pPr marL="0" indent="0">
              <a:buNone/>
            </a:pPr>
            <a:endParaRPr lang="pt" sz="2400" dirty="0">
              <a:latin typeface="Century Schoolbook"/>
              <a:cs typeface="Calibri"/>
            </a:endParaRPr>
          </a:p>
          <a:p>
            <a:pPr marL="0" indent="0">
              <a:buNone/>
            </a:pPr>
            <a:endParaRPr lang="pt" sz="2400" dirty="0">
              <a:latin typeface="Century Schoolbook"/>
              <a:cs typeface="Calibri"/>
            </a:endParaRPr>
          </a:p>
          <a:p>
            <a:pPr marL="0" indent="0" algn="ctr">
              <a:buNone/>
            </a:pPr>
            <a:r>
              <a:rPr lang="pt" sz="2400">
                <a:latin typeface="Century Schoolbook"/>
                <a:cs typeface="Calibri"/>
              </a:rPr>
              <a:t>Alguns dos principais ritmos guadalupes são o Biguine Vidé, o Gwo ka, o </a:t>
            </a:r>
            <a:r>
              <a:rPr lang="pt" sz="2400" dirty="0">
                <a:latin typeface="Century Schoolbook"/>
                <a:cs typeface="Calibri"/>
              </a:rPr>
              <a:t>Balakadri e o Calipso, que, inclusive, não é conhecido apenas nas ilhas.</a:t>
            </a:r>
            <a:endParaRPr lang="pt-BR" sz="2400" dirty="0">
              <a:latin typeface="Century Schoolbook"/>
              <a:cs typeface="Calibri"/>
            </a:endParaRPr>
          </a:p>
          <a:p>
            <a:pPr marL="0" indent="0" algn="ctr">
              <a:buNone/>
            </a:pPr>
            <a:r>
              <a:rPr lang="pt" sz="2400">
                <a:latin typeface="Century Schoolbook"/>
                <a:cs typeface="Calibri"/>
              </a:rPr>
              <a:t>O carnaval de Guadalupe é muito parecido com o brasileiro: durante dois meses as ilhas ganham vida com festas que misturam fantasias alegres, desfiles, cantigas com apitos e tambores. Existem, também, grupos mais tradicionais, que preferem usar trajes mais naturais, com menos brilho.</a:t>
            </a:r>
            <a:endParaRPr lang="pt" sz="2400" dirty="0">
              <a:latin typeface="Century Schoolbook"/>
              <a:cs typeface="Calibri"/>
            </a:endParaRPr>
          </a:p>
          <a:p>
            <a:pPr marL="0" indent="0" algn="ctr">
              <a:buNone/>
            </a:pPr>
            <a:endParaRPr lang="pt" sz="2400" dirty="0">
              <a:latin typeface="Century Schoolbook"/>
              <a:cs typeface="Calibri"/>
            </a:endParaRPr>
          </a:p>
          <a:p>
            <a:pPr marL="0" indent="0" algn="just">
              <a:buNone/>
            </a:pPr>
            <a:endParaRPr lang="pt-BR" sz="2400" dirty="0">
              <a:latin typeface="Century Schoolbook"/>
              <a:cs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F570392-FA3C-4460-AC29-61736D5B5B57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81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58EE47-1C1D-4A04-8E19-985D2D3D8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21" y="646682"/>
            <a:ext cx="11191335" cy="57028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-BR" sz="2400" dirty="0">
              <a:latin typeface="Century Schoolbook"/>
              <a:cs typeface="Calibri" panose="020F0502020204030204"/>
            </a:endParaRPr>
          </a:p>
          <a:p>
            <a:pPr marL="0" indent="0">
              <a:buNone/>
            </a:pPr>
            <a:endParaRPr lang="pt-BR" sz="2400" dirty="0">
              <a:latin typeface="Century Schoolbook"/>
              <a:cs typeface="Calibri" panose="020F0502020204030204"/>
            </a:endParaRPr>
          </a:p>
          <a:p>
            <a:pPr marL="0" indent="0">
              <a:buNone/>
            </a:pPr>
            <a:endParaRPr lang="pt-BR" sz="2400" dirty="0">
              <a:latin typeface="Century Schoolbook"/>
              <a:cs typeface="Calibri" panose="020F0502020204030204"/>
            </a:endParaRPr>
          </a:p>
          <a:p>
            <a:pPr marL="0" indent="0" algn="ctr">
              <a:buNone/>
            </a:pPr>
            <a:r>
              <a:rPr lang="pt-BR" sz="2400" dirty="0">
                <a:latin typeface="Century Schoolbook"/>
                <a:cs typeface="Calibri" panose="020F0502020204030204"/>
              </a:rPr>
              <a:t>Na Martinica, alguns ritmos destacados são Bele, Kadans, Chouval Bwa, o </a:t>
            </a:r>
            <a:r>
              <a:rPr lang="pt-BR" sz="2400">
                <a:latin typeface="Century Schoolbook"/>
                <a:cs typeface="Calibri" panose="020F0502020204030204"/>
              </a:rPr>
              <a:t>Calipso, o Jazz, e, assim como sua "irmã", a música folclórica e carnavalesca é </a:t>
            </a:r>
            <a:r>
              <a:rPr lang="pt-BR" sz="2400" dirty="0">
                <a:latin typeface="Century Schoolbook"/>
                <a:cs typeface="Calibri" panose="020F0502020204030204"/>
              </a:rPr>
              <a:t>bastante difundida em todo o território.</a:t>
            </a:r>
            <a:endParaRPr lang="pt-BR" sz="2400">
              <a:latin typeface="Century Schoolbook"/>
            </a:endParaRPr>
          </a:p>
          <a:p>
            <a:pPr marL="0" indent="0" algn="ctr">
              <a:buNone/>
            </a:pPr>
            <a:r>
              <a:rPr lang="pt" sz="2400" dirty="0">
                <a:latin typeface="Century Schoolbook"/>
                <a:cs typeface="Calibri" panose="020F0502020204030204"/>
              </a:rPr>
              <a:t>A música participativa também é bastante comum. No caso de Biguine Vidé, um líder canta uma estrofe e o público responde, seguindo. Também é bastante comum </a:t>
            </a:r>
            <a:r>
              <a:rPr lang="pt" sz="2400">
                <a:latin typeface="Century Schoolbook"/>
                <a:cs typeface="Calibri" panose="020F0502020204030204"/>
              </a:rPr>
              <a:t>o Kwadril, outra semelhança com a cultura brasileira, a </a:t>
            </a:r>
            <a:r>
              <a:rPr lang="pt" sz="2400" dirty="0">
                <a:latin typeface="Century Schoolbook"/>
                <a:cs typeface="Calibri" panose="020F0502020204030204"/>
              </a:rPr>
              <a:t>quadrilha.</a:t>
            </a:r>
            <a:endParaRPr lang="pt-BR" sz="2400">
              <a:latin typeface="Century Schoolbook"/>
              <a:cs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B67A2DA-0468-41FA-952A-6A27578A4815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24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59C8C-6E2E-4899-A485-FB938156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44" y="365125"/>
            <a:ext cx="11220089" cy="133994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5000">
                <a:latin typeface="Century Schoolbook"/>
                <a:cs typeface="Calibri Light"/>
              </a:rPr>
              <a:t>O Zouk</a:t>
            </a:r>
            <a:endParaRPr lang="pt-BR" sz="5000" dirty="0">
              <a:latin typeface="Century Schoolbook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2CEBBC-8114-47AC-AB84-8D9C24456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53" y="1825625"/>
            <a:ext cx="111625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Century Schoolbook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400" dirty="0">
                <a:latin typeface="Century Schoolbook"/>
                <a:ea typeface="+mn-lt"/>
                <a:cs typeface="+mn-lt"/>
              </a:rPr>
              <a:t>Originário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principalmente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do Bwa Chouval, do Gwo ka e do Calipso</a:t>
            </a:r>
            <a:r>
              <a:rPr lang="en-US" sz="2400">
                <a:latin typeface="Century Schoolbook"/>
                <a:ea typeface="+mn-lt"/>
                <a:cs typeface="+mn-lt"/>
              </a:rPr>
              <a:t>, o Zouk é 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um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ritmo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muito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popular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nas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ilhas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todo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o Caribe, e de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grande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importância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identitária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uma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vez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que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não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tem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influências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estrangeiras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é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concebido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a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partir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de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sua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própria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cultura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ao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mesmo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tempo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que é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moderno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ritmo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composição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trazendo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vozes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femininas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essenciais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.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Também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é o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ritmo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das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ilhas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que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mais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faz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sucesso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internacionalmente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,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principalmente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</a:t>
            </a:r>
            <a:r>
              <a:rPr lang="en-US" sz="2400" err="1">
                <a:latin typeface="Century Schoolbook"/>
                <a:ea typeface="+mn-lt"/>
                <a:cs typeface="+mn-lt"/>
              </a:rPr>
              <a:t>na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 Europa. </a:t>
            </a:r>
            <a:br>
              <a:rPr lang="en-US" sz="2400" dirty="0">
                <a:latin typeface="Century Schoolbook"/>
              </a:rPr>
            </a:br>
            <a:endParaRPr lang="en-US" sz="2400">
              <a:latin typeface="Century Schoolbook"/>
              <a:cs typeface="Calibri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802A479-205A-4394-A23E-D87F762B1412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214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DF580-24BA-4856-9BC2-D3734636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34" y="393880"/>
            <a:ext cx="11263222" cy="133994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5000" dirty="0">
                <a:latin typeface="Century Schoolbook"/>
                <a:cs typeface="Calibri Light"/>
              </a:rPr>
              <a:t>Artistas famosos de zouk</a:t>
            </a:r>
            <a:endParaRPr lang="pt-BR" sz="5000" dirty="0">
              <a:latin typeface="Century Schoolbook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5A1862-2911-4F1A-896E-FCB88848C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767" y="1825625"/>
            <a:ext cx="11220089" cy="44807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pt-BR" sz="2400" b="1" dirty="0">
              <a:latin typeface="Century Schoolbook"/>
              <a:cs typeface="Calibri"/>
            </a:endParaRPr>
          </a:p>
          <a:p>
            <a:pPr marL="0" indent="0" algn="ctr">
              <a:buNone/>
            </a:pPr>
            <a:endParaRPr lang="pt-BR" sz="2400" b="1" dirty="0">
              <a:latin typeface="Century Schoolbook"/>
              <a:cs typeface="Calibri"/>
            </a:endParaRPr>
          </a:p>
          <a:p>
            <a:pPr marL="0" indent="0" algn="ctr">
              <a:buNone/>
            </a:pPr>
            <a:r>
              <a:rPr lang="pt-BR" sz="2400" b="1" dirty="0">
                <a:latin typeface="Century Schoolbook"/>
                <a:cs typeface="Calibri"/>
              </a:rPr>
              <a:t>Kassav'</a:t>
            </a:r>
            <a:r>
              <a:rPr lang="pt-BR" sz="2400" dirty="0">
                <a:latin typeface="Century Schoolbook"/>
                <a:cs typeface="Calibri"/>
              </a:rPr>
              <a:t>, descrita como "a melhor banda de zouk do mundo", </a:t>
            </a:r>
            <a:r>
              <a:rPr lang="pt-BR" sz="2400" dirty="0">
                <a:latin typeface="Century Schoolbook"/>
                <a:ea typeface="+mn-lt"/>
                <a:cs typeface="+mn-lt"/>
              </a:rPr>
              <a:t>foi criada em 1979 pelo músico Pierre-Édouard Décimus e por Freddy Marshall, que decidiram dar modernidade à música de Martinica e de Guadalupe, </a:t>
            </a:r>
            <a:r>
              <a:rPr lang="pt-BR" sz="2400">
                <a:latin typeface="Century Schoolbook"/>
                <a:ea typeface="+mn-lt"/>
                <a:cs typeface="+mn-lt"/>
              </a:rPr>
              <a:t>sobretudo à música carnavalesca. Assim, a banda foi lançada como pioneira do </a:t>
            </a:r>
            <a:r>
              <a:rPr lang="pt-BR" sz="2400" dirty="0">
                <a:latin typeface="Century Schoolbook"/>
                <a:ea typeface="+mn-lt"/>
                <a:cs typeface="+mn-lt"/>
              </a:rPr>
              <a:t>zouk e em seu primeiro álbum (Love and Ka Dance) estabeleceu o que seria conhecido mundialmente como o zouk. O grupo se tornou cada vez mais popular, atingindo seu auge em 85 com o álbum Yélélé, com destaque para a música "Zouk la sé sèl médikaman nou ni (Zouk é o nosso remédio)", responsável por dar reconhecimento à banda em nível mundial. </a:t>
            </a:r>
            <a:endParaRPr lang="pt-BR" sz="2400">
              <a:latin typeface="Century Schoolbook"/>
              <a:cs typeface="Calibri"/>
            </a:endParaRPr>
          </a:p>
          <a:p>
            <a:pPr marL="0" indent="0">
              <a:buNone/>
            </a:pPr>
            <a:endParaRPr lang="pt-BR" sz="2400" dirty="0">
              <a:latin typeface="Century Schoolbook"/>
              <a:cs typeface="Calibri"/>
            </a:endParaRPr>
          </a:p>
          <a:p>
            <a:pPr marL="0" indent="0">
              <a:buNone/>
            </a:pPr>
            <a:endParaRPr lang="pt-BR" dirty="0">
              <a:cs typeface="Calibri"/>
            </a:endParaRPr>
          </a:p>
          <a:p>
            <a:endParaRPr lang="pt-BR" dirty="0">
              <a:cs typeface="Calibri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82B250A-7D60-4C9B-B9A4-9ACEDB9D4292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18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4">
            <a:hlinkClick r:id="" action="ppaction://media"/>
            <a:extLst>
              <a:ext uri="{FF2B5EF4-FFF2-40B4-BE49-F238E27FC236}">
                <a16:creationId xmlns:a16="http://schemas.microsoft.com/office/drawing/2014/main" id="{3E807C87-BD06-463F-A829-CA7E0B52F24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65208" y="705285"/>
            <a:ext cx="9661584" cy="5441829"/>
          </a:xfr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83DA9D4-F05E-4474-8577-1C4CB875816E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2105F8C-0AE0-4619-8AB8-43383FF88E44}"/>
              </a:ext>
            </a:extLst>
          </p:cNvPr>
          <p:cNvSpPr txBox="1"/>
          <p:nvPr/>
        </p:nvSpPr>
        <p:spPr>
          <a:xfrm>
            <a:off x="6751606" y="6291532"/>
            <a:ext cx="497169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600" dirty="0">
                <a:ea typeface="+mn-lt"/>
                <a:cs typeface="+mn-lt"/>
                <a:hlinkClick r:id="rId4"/>
              </a:rPr>
              <a:t>https://www.youtube.com/watch?v=pdc4cg8-_ok</a:t>
            </a:r>
            <a:r>
              <a:rPr lang="pt-BR" sz="1600" dirty="0">
                <a:ea typeface="+mn-lt"/>
                <a:cs typeface="+mn-lt"/>
              </a:rPr>
              <a:t> 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6837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0F5164-0D68-4C79-A46A-EC6946293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33" y="316002"/>
            <a:ext cx="1133511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t-BR" sz="2400" b="1">
                <a:latin typeface="Century Schoolbook"/>
                <a:ea typeface="+mn-lt"/>
                <a:cs typeface="+mn-lt"/>
              </a:rPr>
              <a:t>Medhy Custos</a:t>
            </a:r>
            <a:r>
              <a:rPr lang="pt-BR" sz="2400">
                <a:latin typeface="Century Schoolbook"/>
                <a:ea typeface="+mn-lt"/>
                <a:cs typeface="+mn-lt"/>
              </a:rPr>
              <a:t> é um cantor natural de Guadalupe que desde cedo teve contato com a música, em especial o Gwo ka. A partir daí, se desenvolveu musicalmente com o zouk, lançando diversos álbuns desde o fim dos anos 90 e, hoje, é um dos nomes importantes atuais no zouk e da música caribenha. </a:t>
            </a:r>
            <a:endParaRPr lang="pt-BR" sz="2400">
              <a:latin typeface="Century Schoolbook"/>
              <a:cs typeface="Calibri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C52CBA4-A89B-472D-8E46-F355D2F6D3DD}"/>
              </a:ext>
            </a:extLst>
          </p:cNvPr>
          <p:cNvSpPr/>
          <p:nvPr/>
        </p:nvSpPr>
        <p:spPr>
          <a:xfrm>
            <a:off x="201464" y="179897"/>
            <a:ext cx="11775054" cy="64410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6">
            <a:hlinkClick r:id="" action="ppaction://media"/>
            <a:extLst>
              <a:ext uri="{FF2B5EF4-FFF2-40B4-BE49-F238E27FC236}">
                <a16:creationId xmlns:a16="http://schemas.microsoft.com/office/drawing/2014/main" id="{07734CE9-2515-4F31-B30B-A42BFB5588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70340" y="1855578"/>
            <a:ext cx="8080075" cy="448393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EB6E6BF-02CD-4F2F-9B9E-913BB8F811F2}"/>
              </a:ext>
            </a:extLst>
          </p:cNvPr>
          <p:cNvSpPr txBox="1"/>
          <p:nvPr/>
        </p:nvSpPr>
        <p:spPr>
          <a:xfrm>
            <a:off x="5932099" y="6291533"/>
            <a:ext cx="556116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600" dirty="0">
                <a:ea typeface="+mn-lt"/>
                <a:cs typeface="+mn-lt"/>
                <a:hlinkClick r:id="rId4"/>
              </a:rPr>
              <a:t>https://www.youtube.com/watch?v=yQ-FBfhIMps</a:t>
            </a:r>
            <a:r>
              <a:rPr lang="pt-BR" sz="1600" dirty="0">
                <a:ea typeface="+mn-lt"/>
                <a:cs typeface="+mn-lt"/>
              </a:rPr>
              <a:t> </a:t>
            </a:r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708779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 música em Guadalupe e Martinica  </vt:lpstr>
      <vt:lpstr>Apresentação do PowerPoint</vt:lpstr>
      <vt:lpstr>Apresentação do PowerPoint</vt:lpstr>
      <vt:lpstr>Apresentação do PowerPoint</vt:lpstr>
      <vt:lpstr>Apresentação do PowerPoint</vt:lpstr>
      <vt:lpstr>O Zouk</vt:lpstr>
      <vt:lpstr>Artistas famosos de zouk</vt:lpstr>
      <vt:lpstr>Apresentação do PowerPoint</vt:lpstr>
      <vt:lpstr>Apresentação do PowerPoint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828</cp:revision>
  <dcterms:created xsi:type="dcterms:W3CDTF">2020-10-05T05:25:51Z</dcterms:created>
  <dcterms:modified xsi:type="dcterms:W3CDTF">2020-10-06T15:18:49Z</dcterms:modified>
</cp:coreProperties>
</file>