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1" r:id="rId3"/>
    <p:sldId id="262" r:id="rId4"/>
    <p:sldId id="260" r:id="rId5"/>
    <p:sldId id="263" r:id="rId6"/>
    <p:sldId id="258"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07"/>
  </p:normalViewPr>
  <p:slideViewPr>
    <p:cSldViewPr snapToGrid="0" snapToObjects="1">
      <p:cViewPr varScale="1">
        <p:scale>
          <a:sx n="64" d="100"/>
          <a:sy n="64" d="100"/>
        </p:scale>
        <p:origin x="9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10/9/2018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
Segundo nível
Terceiro nível
Quarto nível
Quinto nível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10/9/2018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
Segundo nível
Terceiro nível
Quarto nível
Quinto nível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
Segundo nível
Terceiro nível
Quarto nível
Quinto nível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
Segundo nível
Terceiro nível
Quarto nível
Quinto nível</a:t>
            </a:r>
            <a:endParaRPr lang="en-US" dirty="0"/>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
Segundo nível
Terceiro nível
Quarto nível
Quinto nível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
Segundo nível
Terceiro nível
Quarto nível
Quinto nível</a:t>
            </a:r>
            <a:endParaRPr lang="en-US" dirty="0"/>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
Segundo nível
Terceiro nível
Quarto nível
Quinto nível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pt-BR"/>
              <a:t>Clique para editar o título Mestre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
Segundo nível
Terceiro nível
Quarto nível
Quinto nível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
Segundo nível
Terceiro nível
Quarto nível
Quinto nível</a:t>
            </a:r>
            <a:endParaRPr lang="en-US" dirty="0"/>
          </a:p>
        </p:txBody>
      </p:sp>
      <p:sp>
        <p:nvSpPr>
          <p:cNvPr id="8" name="Date Placeholder 7"/>
          <p:cNvSpPr>
            <a:spLocks noGrp="1"/>
          </p:cNvSpPr>
          <p:nvPr>
            <p:ph type="dt" sz="half" idx="10"/>
          </p:nvPr>
        </p:nvSpPr>
        <p:spPr/>
        <p:txBody>
          <a:bodyPr/>
          <a:lstStyle/>
          <a:p>
            <a:fld id="{1CF131DD-A141-4471-BCF9-C6073EDD7E20}" type="datetimeFigureOut">
              <a:rPr lang="en-US" dirty="0"/>
              <a:t>10/9/2018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‹nº›</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
Segundo nível
Terceiro nível
Quarto nível
Quinto nível</a:t>
            </a:r>
            <a:endParaRPr lang="en-US" dirty="0"/>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10/9/2018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‹nº›</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10/9/2018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unasus.unifesp.br/biblioteca_virtual/esf/2/unidades_conteudos/unidade05/unidade05.pdf" TargetMode="External"/><Relationship Id="rId2" Type="http://schemas.openxmlformats.org/officeDocument/2006/relationships/hyperlink" Target="http://189.28.128.100/dab/docs/publicacoes/geral/manual_acs.pdf" TargetMode="External"/><Relationship Id="rId1" Type="http://schemas.openxmlformats.org/officeDocument/2006/relationships/slideLayout" Target="../slideLayouts/slideLayout2.xml"/><Relationship Id="rId4" Type="http://schemas.openxmlformats.org/officeDocument/2006/relationships/hyperlink" Target="http://www.saude.rs.gov.br/upload/1383057504_NASF_set2013.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aude.mg.gov.br/s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ABD001E-41CD-8C4C-9230-7F13E1DC80E3}"/>
              </a:ext>
            </a:extLst>
          </p:cNvPr>
          <p:cNvSpPr>
            <a:spLocks noGrp="1"/>
          </p:cNvSpPr>
          <p:nvPr>
            <p:ph type="ctrTitle"/>
          </p:nvPr>
        </p:nvSpPr>
        <p:spPr/>
        <p:txBody>
          <a:bodyPr/>
          <a:lstStyle/>
          <a:p>
            <a:r>
              <a:rPr lang="pt-BR" dirty="0"/>
              <a:t>Práticas orientadas </a:t>
            </a:r>
            <a:r>
              <a:rPr lang="pt-BR" dirty="0" err="1"/>
              <a:t>iv</a:t>
            </a:r>
            <a:endParaRPr lang="pt-BR" dirty="0"/>
          </a:p>
        </p:txBody>
      </p:sp>
      <p:sp>
        <p:nvSpPr>
          <p:cNvPr id="3" name="Subtítulo 2">
            <a:extLst>
              <a:ext uri="{FF2B5EF4-FFF2-40B4-BE49-F238E27FC236}">
                <a16:creationId xmlns:a16="http://schemas.microsoft.com/office/drawing/2014/main" xmlns="" id="{94DB0675-FABF-FD43-B3D7-0526E024F721}"/>
              </a:ext>
            </a:extLst>
          </p:cNvPr>
          <p:cNvSpPr>
            <a:spLocks noGrp="1"/>
          </p:cNvSpPr>
          <p:nvPr>
            <p:ph type="subTitle" idx="1"/>
          </p:nvPr>
        </p:nvSpPr>
        <p:spPr/>
        <p:txBody>
          <a:bodyPr>
            <a:normAutofit fontScale="92500" lnSpcReduction="20000"/>
          </a:bodyPr>
          <a:lstStyle/>
          <a:p>
            <a:pPr algn="r"/>
            <a:r>
              <a:rPr lang="pt-BR" dirty="0"/>
              <a:t>Mariana </a:t>
            </a:r>
            <a:r>
              <a:rPr lang="pt-BR" dirty="0" err="1"/>
              <a:t>Pantoni</a:t>
            </a:r>
            <a:r>
              <a:rPr lang="pt-BR" dirty="0"/>
              <a:t> Santana</a:t>
            </a:r>
          </a:p>
          <a:p>
            <a:pPr algn="r"/>
            <a:r>
              <a:rPr lang="pt-BR" dirty="0"/>
              <a:t>Profa. Dra. Regina Célia </a:t>
            </a:r>
            <a:r>
              <a:rPr lang="pt-BR" dirty="0" err="1"/>
              <a:t>Fiorati</a:t>
            </a:r>
            <a:endParaRPr lang="pt-BR" dirty="0"/>
          </a:p>
        </p:txBody>
      </p:sp>
    </p:spTree>
    <p:extLst>
      <p:ext uri="{BB962C8B-B14F-4D97-AF65-F5344CB8AC3E}">
        <p14:creationId xmlns:p14="http://schemas.microsoft.com/office/powerpoint/2010/main" val="677561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5F4D584-C53B-0842-B090-928C509CD9F5}"/>
              </a:ext>
            </a:extLst>
          </p:cNvPr>
          <p:cNvSpPr>
            <a:spLocks noGrp="1"/>
          </p:cNvSpPr>
          <p:nvPr>
            <p:ph type="title"/>
          </p:nvPr>
        </p:nvSpPr>
        <p:spPr>
          <a:xfrm>
            <a:off x="1066800" y="459714"/>
            <a:ext cx="10058400" cy="1371600"/>
          </a:xfrm>
        </p:spPr>
        <p:txBody>
          <a:bodyPr/>
          <a:lstStyle/>
          <a:p>
            <a:r>
              <a:rPr lang="pt-BR" dirty="0"/>
              <a:t>Níveis de complexidade</a:t>
            </a:r>
          </a:p>
        </p:txBody>
      </p:sp>
      <p:sp>
        <p:nvSpPr>
          <p:cNvPr id="3" name="Espaço Reservado para Conteúdo 2">
            <a:extLst>
              <a:ext uri="{FF2B5EF4-FFF2-40B4-BE49-F238E27FC236}">
                <a16:creationId xmlns:a16="http://schemas.microsoft.com/office/drawing/2014/main" xmlns="" id="{8CB2E2C3-0BD4-D048-9DF9-C62A733FB151}"/>
              </a:ext>
            </a:extLst>
          </p:cNvPr>
          <p:cNvSpPr>
            <a:spLocks noGrp="1"/>
          </p:cNvSpPr>
          <p:nvPr>
            <p:ph idx="1"/>
          </p:nvPr>
        </p:nvSpPr>
        <p:spPr>
          <a:xfrm>
            <a:off x="537210" y="1748790"/>
            <a:ext cx="11064240" cy="4583430"/>
          </a:xfrm>
        </p:spPr>
        <p:txBody>
          <a:bodyPr>
            <a:normAutofit fontScale="85000" lnSpcReduction="10000"/>
          </a:bodyPr>
          <a:lstStyle/>
          <a:p>
            <a:pPr algn="just">
              <a:lnSpc>
                <a:spcPct val="150000"/>
              </a:lnSpc>
            </a:pPr>
            <a:r>
              <a:rPr lang="pt-BR" b="1" dirty="0"/>
              <a:t>Primário:</a:t>
            </a:r>
          </a:p>
          <a:p>
            <a:pPr marL="0" indent="0" algn="just">
              <a:lnSpc>
                <a:spcPct val="150000"/>
              </a:lnSpc>
              <a:buNone/>
            </a:pPr>
            <a:r>
              <a:rPr lang="pt-BR" dirty="0"/>
              <a:t>Constituída pelas </a:t>
            </a:r>
            <a:r>
              <a:rPr lang="pt-BR" b="1" dirty="0"/>
              <a:t>Unidades Básicas de Saúde (UBS), </a:t>
            </a:r>
            <a:r>
              <a:rPr lang="pt-BR" dirty="0"/>
              <a:t>pelos </a:t>
            </a:r>
            <a:r>
              <a:rPr lang="pt-BR" b="1" dirty="0">
                <a:hlinkClick r:id="rId2">
                  <a:extLst>
                    <a:ext uri="{A12FA001-AC4F-418D-AE19-62706E023703}">
                      <ahyp:hlinkClr xmlns:ahyp="http://schemas.microsoft.com/office/drawing/2018/hyperlinkcolor" xmlns="" val="tx"/>
                    </a:ext>
                  </a:extLst>
                </a:hlinkClick>
              </a:rPr>
              <a:t>Agentes Comunitários de Saúde (ACS)</a:t>
            </a:r>
            <a:r>
              <a:rPr lang="pt-BR" b="1" dirty="0"/>
              <a:t>, </a:t>
            </a:r>
            <a:r>
              <a:rPr lang="pt-BR" dirty="0"/>
              <a:t>pela </a:t>
            </a:r>
            <a:r>
              <a:rPr lang="pt-BR" b="1" dirty="0">
                <a:hlinkClick r:id="rId3">
                  <a:extLst>
                    <a:ext uri="{A12FA001-AC4F-418D-AE19-62706E023703}">
                      <ahyp:hlinkClr xmlns:ahyp="http://schemas.microsoft.com/office/drawing/2018/hyperlinkcolor" xmlns="" val="tx"/>
                    </a:ext>
                  </a:extLst>
                </a:hlinkClick>
              </a:rPr>
              <a:t>Equipe de Saúde da Família (ESF)</a:t>
            </a:r>
            <a:r>
              <a:rPr lang="pt-BR" dirty="0"/>
              <a:t> e pelo </a:t>
            </a:r>
            <a:r>
              <a:rPr lang="pt-BR" b="1" dirty="0">
                <a:hlinkClick r:id="rId4">
                  <a:extLst>
                    <a:ext uri="{A12FA001-AC4F-418D-AE19-62706E023703}">
                      <ahyp:hlinkClr xmlns:ahyp="http://schemas.microsoft.com/office/drawing/2018/hyperlinkcolor" xmlns="" val="tx"/>
                    </a:ext>
                  </a:extLst>
                </a:hlinkClick>
              </a:rPr>
              <a:t>Núcleo de Apoio à Saúde da Família (NASF)</a:t>
            </a:r>
            <a:r>
              <a:rPr lang="pt-BR" dirty="0"/>
              <a:t> enquanto o nível intermediário de atenção fica a encargo do SAMU 192 (Serviço de Atendimento Móvel as Urgência), das Unidades de Pronto Atendimento (UPA), e o atendimento de média e alta complexidade feito nos hospitais</a:t>
            </a:r>
          </a:p>
          <a:p>
            <a:pPr algn="just">
              <a:lnSpc>
                <a:spcPct val="150000"/>
              </a:lnSpc>
            </a:pPr>
            <a:r>
              <a:rPr lang="pt-BR" b="1" dirty="0"/>
              <a:t>Secundário:</a:t>
            </a:r>
          </a:p>
          <a:p>
            <a:pPr algn="just">
              <a:lnSpc>
                <a:spcPct val="150000"/>
              </a:lnSpc>
            </a:pPr>
            <a:r>
              <a:rPr lang="pt-BR" dirty="0"/>
              <a:t>Formada pelos serviços especializados em nível ambulatorial e hospitalar, com </a:t>
            </a:r>
            <a:r>
              <a:rPr lang="pt-BR" b="1" dirty="0"/>
              <a:t>densidade tecnológica intermediária</a:t>
            </a:r>
            <a:r>
              <a:rPr lang="pt-BR" dirty="0"/>
              <a:t> entre a atenção primária e a terciária, historicamente interpretada como </a:t>
            </a:r>
            <a:r>
              <a:rPr lang="pt-BR" b="1" dirty="0"/>
              <a:t>procedimentos de média complexidade. </a:t>
            </a:r>
            <a:r>
              <a:rPr lang="pt-BR" dirty="0"/>
              <a:t>Esse nível compreende serviços médicos especializados, de apoio diagnóstico e terapêutico e atendimento de urgência e emergência.</a:t>
            </a:r>
          </a:p>
          <a:p>
            <a:pPr marL="0" indent="0" algn="r">
              <a:lnSpc>
                <a:spcPct val="150000"/>
              </a:lnSpc>
              <a:buNone/>
            </a:pPr>
            <a:r>
              <a:rPr lang="pt-BR" dirty="0"/>
              <a:t>(Ministério da Saúde, SUS)</a:t>
            </a:r>
          </a:p>
          <a:p>
            <a:endParaRPr lang="pt-BR" dirty="0"/>
          </a:p>
          <a:p>
            <a:endParaRPr lang="pt-BR" dirty="0"/>
          </a:p>
        </p:txBody>
      </p:sp>
    </p:spTree>
    <p:extLst>
      <p:ext uri="{BB962C8B-B14F-4D97-AF65-F5344CB8AC3E}">
        <p14:creationId xmlns:p14="http://schemas.microsoft.com/office/powerpoint/2010/main" val="279355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F429B171-0BB4-3A45-8BD4-3370E64747CF}"/>
              </a:ext>
            </a:extLst>
          </p:cNvPr>
          <p:cNvSpPr>
            <a:spLocks noGrp="1"/>
          </p:cNvSpPr>
          <p:nvPr>
            <p:ph idx="1"/>
          </p:nvPr>
        </p:nvSpPr>
        <p:spPr>
          <a:xfrm>
            <a:off x="285750" y="365760"/>
            <a:ext cx="11395710" cy="6183630"/>
          </a:xfrm>
        </p:spPr>
        <p:txBody>
          <a:bodyPr>
            <a:normAutofit fontScale="92500" lnSpcReduction="10000"/>
          </a:bodyPr>
          <a:lstStyle/>
          <a:p>
            <a:pPr algn="just">
              <a:lnSpc>
                <a:spcPct val="160000"/>
              </a:lnSpc>
            </a:pPr>
            <a:r>
              <a:rPr lang="pt-BR" b="1" dirty="0"/>
              <a:t>Terciário:</a:t>
            </a:r>
          </a:p>
          <a:p>
            <a:pPr marL="0" indent="0" algn="just" fontAlgn="base">
              <a:lnSpc>
                <a:spcPct val="160000"/>
              </a:lnSpc>
              <a:buNone/>
            </a:pPr>
            <a:r>
              <a:rPr lang="pt-BR" dirty="0"/>
              <a:t>Conjunto de terapias e procedimentos de </a:t>
            </a:r>
            <a:r>
              <a:rPr lang="pt-BR" b="1" dirty="0"/>
              <a:t>elevada especialização</a:t>
            </a:r>
            <a:r>
              <a:rPr lang="pt-BR" dirty="0"/>
              <a:t>. Organiza também </a:t>
            </a:r>
            <a:r>
              <a:rPr lang="pt-BR" b="1" dirty="0"/>
              <a:t>procedimentos que envolvem alta tecnologia e/ou alto custo</a:t>
            </a:r>
            <a:r>
              <a:rPr lang="pt-BR" dirty="0"/>
              <a:t>, como oncologia, cardiologia, oftalmologia, transplantes, parto de alto risco, </a:t>
            </a:r>
            <a:r>
              <a:rPr lang="pt-BR" dirty="0" err="1"/>
              <a:t>traumato</a:t>
            </a:r>
            <a:r>
              <a:rPr lang="pt-BR" dirty="0"/>
              <a:t>-ortopedia, neurocirurgia, diálise (para pacientes com doença renal crônica), otologia (para o tratamento de doenças no aparelho auditivo).</a:t>
            </a:r>
          </a:p>
          <a:p>
            <a:pPr marL="0" indent="0" algn="just" fontAlgn="base">
              <a:lnSpc>
                <a:spcPct val="160000"/>
              </a:lnSpc>
              <a:buNone/>
            </a:pPr>
            <a:r>
              <a:rPr lang="pt-BR" dirty="0"/>
              <a:t>Assistência em cirurgia reparadora (de mutilações, traumas ou queimaduras graves), cirurgia bariátrica (para os casos de obesidade mórbida), cirurgia reprodutiva, reprodução assistida, genética clínica, terapia nutricional, distrofia muscular progressiva, osteogênese imperfeita (doença genética que provoca a fragilidade dos ossos) e fibrose cística (doença genética que acomete vários órgãos do corpo causando deficiências progressivas).</a:t>
            </a:r>
          </a:p>
          <a:p>
            <a:pPr marL="0" indent="0" algn="just" fontAlgn="base">
              <a:lnSpc>
                <a:spcPct val="160000"/>
              </a:lnSpc>
              <a:buNone/>
            </a:pPr>
            <a:r>
              <a:rPr lang="pt-BR" dirty="0"/>
              <a:t>Entre os </a:t>
            </a:r>
            <a:r>
              <a:rPr lang="pt-BR" b="1" dirty="0"/>
              <a:t>procedimentos ambulatoriais de alta complexidade </a:t>
            </a:r>
            <a:r>
              <a:rPr lang="pt-BR" dirty="0"/>
              <a:t>estão a quimioterapia, a radioterapia, a hemoterapia, a ressonância magnética e a medicina nuclear, além do fornecimento de medicamentos excepcionais, tais </a:t>
            </a:r>
            <a:r>
              <a:rPr lang="pt-BR" dirty="0" err="1"/>
              <a:t>comopróteses</a:t>
            </a:r>
            <a:r>
              <a:rPr lang="pt-BR" dirty="0"/>
              <a:t> ósseas, marca-passos, </a:t>
            </a:r>
            <a:r>
              <a:rPr lang="pt-BR" dirty="0" err="1"/>
              <a:t>stendt</a:t>
            </a:r>
            <a:r>
              <a:rPr lang="pt-BR" dirty="0"/>
              <a:t> cardíaco, etc.</a:t>
            </a:r>
          </a:p>
          <a:p>
            <a:pPr marL="0" indent="0" algn="r" fontAlgn="base">
              <a:lnSpc>
                <a:spcPct val="160000"/>
              </a:lnSpc>
              <a:buNone/>
            </a:pPr>
            <a:r>
              <a:rPr lang="pt-BR" dirty="0"/>
              <a:t>(Ministério da Saúde, SUS)</a:t>
            </a:r>
          </a:p>
        </p:txBody>
      </p:sp>
    </p:spTree>
    <p:extLst>
      <p:ext uri="{BB962C8B-B14F-4D97-AF65-F5344CB8AC3E}">
        <p14:creationId xmlns:p14="http://schemas.microsoft.com/office/powerpoint/2010/main" val="318492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3F56418-5F5F-AA42-9B5F-57E341907ACB}"/>
              </a:ext>
            </a:extLst>
          </p:cNvPr>
          <p:cNvSpPr>
            <a:spLocks noGrp="1"/>
          </p:cNvSpPr>
          <p:nvPr>
            <p:ph type="title"/>
          </p:nvPr>
        </p:nvSpPr>
        <p:spPr/>
        <p:txBody>
          <a:bodyPr/>
          <a:lstStyle/>
          <a:p>
            <a:r>
              <a:rPr lang="pt-BR" dirty="0"/>
              <a:t>Diagnóstico ocupacional</a:t>
            </a:r>
          </a:p>
        </p:txBody>
      </p:sp>
      <p:sp>
        <p:nvSpPr>
          <p:cNvPr id="3" name="Espaço Reservado para Conteúdo 2">
            <a:extLst>
              <a:ext uri="{FF2B5EF4-FFF2-40B4-BE49-F238E27FC236}">
                <a16:creationId xmlns:a16="http://schemas.microsoft.com/office/drawing/2014/main" xmlns="" id="{0378DE2A-FC0F-A84E-875B-41FFA6796538}"/>
              </a:ext>
            </a:extLst>
          </p:cNvPr>
          <p:cNvSpPr>
            <a:spLocks noGrp="1"/>
          </p:cNvSpPr>
          <p:nvPr>
            <p:ph idx="1"/>
          </p:nvPr>
        </p:nvSpPr>
        <p:spPr/>
        <p:txBody>
          <a:bodyPr>
            <a:normAutofit/>
          </a:bodyPr>
          <a:lstStyle/>
          <a:p>
            <a:pPr algn="just">
              <a:lnSpc>
                <a:spcPct val="150000"/>
              </a:lnSpc>
            </a:pPr>
            <a:r>
              <a:rPr lang="pt-BR" dirty="0"/>
              <a:t>Todos estes aspectos (o </a:t>
            </a:r>
            <a:r>
              <a:rPr lang="pt-BR" dirty="0" err="1"/>
              <a:t>repertório</a:t>
            </a:r>
            <a:r>
              <a:rPr lang="pt-BR" dirty="0"/>
              <a:t> para realizar atividades, a </a:t>
            </a:r>
            <a:r>
              <a:rPr lang="pt-BR" dirty="0" err="1"/>
              <a:t>relação</a:t>
            </a:r>
            <a:r>
              <a:rPr lang="pt-BR" dirty="0"/>
              <a:t> que se estabelece com a </a:t>
            </a:r>
            <a:r>
              <a:rPr lang="pt-BR" dirty="0" err="1"/>
              <a:t>doença</a:t>
            </a:r>
            <a:r>
              <a:rPr lang="pt-BR" dirty="0"/>
              <a:t>, o impacto da </a:t>
            </a:r>
            <a:r>
              <a:rPr lang="pt-BR" dirty="0" err="1"/>
              <a:t>doença</a:t>
            </a:r>
            <a:r>
              <a:rPr lang="pt-BR" dirty="0"/>
              <a:t> nas atividades cotidianas e a construção de sentidos sobre ela, a maneira de se relacionar com o outro) e tantos outros mais que se fizerem </a:t>
            </a:r>
            <a:r>
              <a:rPr lang="pt-BR" dirty="0" err="1"/>
              <a:t>necessários</a:t>
            </a:r>
            <a:r>
              <a:rPr lang="pt-BR" dirty="0"/>
              <a:t>, de acordo com as particularidades do caso, </a:t>
            </a:r>
            <a:r>
              <a:rPr lang="pt-BR" dirty="0" err="1"/>
              <a:t>são</a:t>
            </a:r>
            <a:r>
              <a:rPr lang="pt-BR" dirty="0"/>
              <a:t> chamados à </a:t>
            </a:r>
            <a:r>
              <a:rPr lang="pt-BR" dirty="0" err="1"/>
              <a:t>composição</a:t>
            </a:r>
            <a:r>
              <a:rPr lang="pt-BR" dirty="0"/>
              <a:t> de um </a:t>
            </a:r>
            <a:r>
              <a:rPr lang="pt-BR" dirty="0" err="1"/>
              <a:t>diagnóstico</a:t>
            </a:r>
            <a:r>
              <a:rPr lang="pt-BR" dirty="0"/>
              <a:t> em terapia ocupacional quando esse processo está voltado para a </a:t>
            </a:r>
            <a:r>
              <a:rPr lang="pt-BR" dirty="0" err="1"/>
              <a:t>ampliação</a:t>
            </a:r>
            <a:r>
              <a:rPr lang="pt-BR" dirty="0"/>
              <a:t> ou construção de cotidiano. </a:t>
            </a:r>
          </a:p>
          <a:p>
            <a:pPr marL="0" indent="0" algn="r">
              <a:lnSpc>
                <a:spcPct val="150000"/>
              </a:lnSpc>
              <a:buNone/>
            </a:pPr>
            <a:r>
              <a:rPr lang="pt-BR" dirty="0"/>
              <a:t>(Marcolino, 2014) </a:t>
            </a:r>
          </a:p>
          <a:p>
            <a:pPr algn="just">
              <a:lnSpc>
                <a:spcPct val="150000"/>
              </a:lnSpc>
            </a:pPr>
            <a:endParaRPr lang="pt-BR" dirty="0"/>
          </a:p>
          <a:p>
            <a:endParaRPr lang="pt-BR" dirty="0"/>
          </a:p>
        </p:txBody>
      </p:sp>
    </p:spTree>
    <p:extLst>
      <p:ext uri="{BB962C8B-B14F-4D97-AF65-F5344CB8AC3E}">
        <p14:creationId xmlns:p14="http://schemas.microsoft.com/office/powerpoint/2010/main" val="159952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A66192-11EA-6545-8156-DEABD0657AC4}"/>
              </a:ext>
            </a:extLst>
          </p:cNvPr>
          <p:cNvSpPr>
            <a:spLocks noGrp="1"/>
          </p:cNvSpPr>
          <p:nvPr>
            <p:ph type="title"/>
          </p:nvPr>
        </p:nvSpPr>
        <p:spPr/>
        <p:txBody>
          <a:bodyPr/>
          <a:lstStyle/>
          <a:p>
            <a:r>
              <a:rPr lang="pt-BR" dirty="0"/>
              <a:t>Raciocínio clínico da TO</a:t>
            </a:r>
          </a:p>
        </p:txBody>
      </p:sp>
      <p:sp>
        <p:nvSpPr>
          <p:cNvPr id="3" name="Espaço Reservado para Conteúdo 2">
            <a:extLst>
              <a:ext uri="{FF2B5EF4-FFF2-40B4-BE49-F238E27FC236}">
                <a16:creationId xmlns:a16="http://schemas.microsoft.com/office/drawing/2014/main" xmlns="" id="{43285CB9-160D-2E4E-9E3B-81F17F0E8EBE}"/>
              </a:ext>
            </a:extLst>
          </p:cNvPr>
          <p:cNvSpPr>
            <a:spLocks noGrp="1"/>
          </p:cNvSpPr>
          <p:nvPr>
            <p:ph idx="1"/>
          </p:nvPr>
        </p:nvSpPr>
        <p:spPr>
          <a:xfrm>
            <a:off x="1066800" y="1851660"/>
            <a:ext cx="10058400" cy="4183380"/>
          </a:xfrm>
        </p:spPr>
        <p:txBody>
          <a:bodyPr/>
          <a:lstStyle/>
          <a:p>
            <a:pPr algn="just">
              <a:lnSpc>
                <a:spcPct val="150000"/>
              </a:lnSpc>
            </a:pPr>
            <a:r>
              <a:rPr lang="pt-BR" dirty="0"/>
              <a:t>Ao longo do processo, os profissionais de terapia ocupacional estão continuamente envolvidos em raciocínio clínico sobre o desempenho ocupacional de cada cliente </a:t>
            </a:r>
          </a:p>
          <a:p>
            <a:pPr algn="just">
              <a:lnSpc>
                <a:spcPct val="150000"/>
              </a:lnSpc>
            </a:pPr>
            <a:r>
              <a:rPr lang="pt-BR" dirty="0"/>
              <a:t>O raciocínio clínico garante a seleção precisa e a aplicação de avaliações, intervenções e medidas de resultado centrado no cliente. </a:t>
            </a:r>
          </a:p>
          <a:p>
            <a:pPr marL="0" indent="0" algn="r">
              <a:buNone/>
            </a:pPr>
            <a:r>
              <a:rPr lang="pt-BR" dirty="0"/>
              <a:t>(AOTA, 2015)</a:t>
            </a:r>
          </a:p>
        </p:txBody>
      </p:sp>
    </p:spTree>
    <p:extLst>
      <p:ext uri="{BB962C8B-B14F-4D97-AF65-F5344CB8AC3E}">
        <p14:creationId xmlns:p14="http://schemas.microsoft.com/office/powerpoint/2010/main" val="203120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9F8B489-889F-3A47-AE4B-294A642D1147}"/>
              </a:ext>
            </a:extLst>
          </p:cNvPr>
          <p:cNvSpPr>
            <a:spLocks noGrp="1"/>
          </p:cNvSpPr>
          <p:nvPr>
            <p:ph type="title"/>
          </p:nvPr>
        </p:nvSpPr>
        <p:spPr/>
        <p:txBody>
          <a:bodyPr/>
          <a:lstStyle/>
          <a:p>
            <a:r>
              <a:rPr lang="pt-BR" dirty="0"/>
              <a:t>Contato</a:t>
            </a:r>
          </a:p>
        </p:txBody>
      </p:sp>
      <p:sp>
        <p:nvSpPr>
          <p:cNvPr id="3" name="Espaço Reservado para Conteúdo 2">
            <a:extLst>
              <a:ext uri="{FF2B5EF4-FFF2-40B4-BE49-F238E27FC236}">
                <a16:creationId xmlns:a16="http://schemas.microsoft.com/office/drawing/2014/main" xmlns="" id="{EAE2116A-0FF9-B74B-A045-E678BD621DB2}"/>
              </a:ext>
            </a:extLst>
          </p:cNvPr>
          <p:cNvSpPr>
            <a:spLocks noGrp="1"/>
          </p:cNvSpPr>
          <p:nvPr>
            <p:ph idx="1"/>
          </p:nvPr>
        </p:nvSpPr>
        <p:spPr/>
        <p:txBody>
          <a:bodyPr>
            <a:normAutofit/>
          </a:bodyPr>
          <a:lstStyle/>
          <a:p>
            <a:r>
              <a:rPr lang="pt-BR" sz="2400" dirty="0" err="1"/>
              <a:t>mariana.pantoni.santana@usp.br</a:t>
            </a:r>
            <a:endParaRPr lang="pt-BR" sz="2400" dirty="0"/>
          </a:p>
        </p:txBody>
      </p:sp>
    </p:spTree>
    <p:extLst>
      <p:ext uri="{BB962C8B-B14F-4D97-AF65-F5344CB8AC3E}">
        <p14:creationId xmlns:p14="http://schemas.microsoft.com/office/powerpoint/2010/main" val="4273648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792DF8-4AD5-1345-8672-7F3747BB606F}"/>
              </a:ext>
            </a:extLst>
          </p:cNvPr>
          <p:cNvSpPr>
            <a:spLocks noGrp="1"/>
          </p:cNvSpPr>
          <p:nvPr>
            <p:ph type="title"/>
          </p:nvPr>
        </p:nvSpPr>
        <p:spPr/>
        <p:txBody>
          <a:bodyPr/>
          <a:lstStyle/>
          <a:p>
            <a:r>
              <a:rPr lang="pt-BR" dirty="0"/>
              <a:t>REFERÊNCIAS </a:t>
            </a:r>
          </a:p>
        </p:txBody>
      </p:sp>
      <p:sp>
        <p:nvSpPr>
          <p:cNvPr id="3" name="Espaço Reservado para Conteúdo 2">
            <a:extLst>
              <a:ext uri="{FF2B5EF4-FFF2-40B4-BE49-F238E27FC236}">
                <a16:creationId xmlns:a16="http://schemas.microsoft.com/office/drawing/2014/main" xmlns="" id="{4C175464-27ED-894B-B614-2BDBDED7CDFF}"/>
              </a:ext>
            </a:extLst>
          </p:cNvPr>
          <p:cNvSpPr>
            <a:spLocks noGrp="1"/>
          </p:cNvSpPr>
          <p:nvPr>
            <p:ph idx="1"/>
          </p:nvPr>
        </p:nvSpPr>
        <p:spPr/>
        <p:txBody>
          <a:bodyPr/>
          <a:lstStyle/>
          <a:p>
            <a:pPr algn="just"/>
            <a:r>
              <a:rPr lang="pt-BR" dirty="0" err="1"/>
              <a:t>Associação</a:t>
            </a:r>
            <a:r>
              <a:rPr lang="pt-BR" dirty="0"/>
              <a:t> Americana de Terapia Ocupacional. Estrutura da </a:t>
            </a:r>
            <a:r>
              <a:rPr lang="pt-BR" dirty="0" err="1"/>
              <a:t>prática</a:t>
            </a:r>
            <a:r>
              <a:rPr lang="pt-BR" dirty="0"/>
              <a:t> da Terapia Ocupacional: </a:t>
            </a:r>
            <a:r>
              <a:rPr lang="pt-BR" dirty="0" err="1"/>
              <a:t>domínio</a:t>
            </a:r>
            <a:r>
              <a:rPr lang="pt-BR" dirty="0"/>
              <a:t> &amp; processo 3a ed. </a:t>
            </a:r>
            <a:r>
              <a:rPr lang="pt-BR" dirty="0" err="1"/>
              <a:t>Rev</a:t>
            </a:r>
            <a:r>
              <a:rPr lang="pt-BR" dirty="0"/>
              <a:t> Ter </a:t>
            </a:r>
            <a:r>
              <a:rPr lang="pt-BR" dirty="0" err="1"/>
              <a:t>Ocup</a:t>
            </a:r>
            <a:r>
              <a:rPr lang="pt-BR" dirty="0"/>
              <a:t> </a:t>
            </a:r>
            <a:r>
              <a:rPr lang="pt-BR" dirty="0" err="1"/>
              <a:t>Univ</a:t>
            </a:r>
            <a:r>
              <a:rPr lang="pt-BR" dirty="0"/>
              <a:t> </a:t>
            </a:r>
            <a:r>
              <a:rPr lang="pt-BR" dirty="0" err="1"/>
              <a:t>São</a:t>
            </a:r>
            <a:r>
              <a:rPr lang="pt-BR" dirty="0"/>
              <a:t> Paulo; jan.-abr. 2015;26(ed. esp.):1-49 </a:t>
            </a:r>
          </a:p>
          <a:p>
            <a:pPr algn="just"/>
            <a:r>
              <a:rPr lang="pt-BR" dirty="0">
                <a:latin typeface="+mj-lt"/>
              </a:rPr>
              <a:t>Marcolino, T. Q. </a:t>
            </a:r>
            <a:r>
              <a:rPr lang="pt-BR" dirty="0" err="1">
                <a:latin typeface="+mj-lt"/>
              </a:rPr>
              <a:t>Reflexões</a:t>
            </a:r>
            <a:r>
              <a:rPr lang="pt-BR" dirty="0">
                <a:latin typeface="+mj-lt"/>
              </a:rPr>
              <a:t> sobre a </a:t>
            </a:r>
            <a:r>
              <a:rPr lang="pt-BR" dirty="0" err="1">
                <a:latin typeface="+mj-lt"/>
              </a:rPr>
              <a:t>investigação</a:t>
            </a:r>
            <a:r>
              <a:rPr lang="pt-BR" dirty="0">
                <a:latin typeface="+mj-lt"/>
              </a:rPr>
              <a:t> do </a:t>
            </a:r>
            <a:r>
              <a:rPr lang="pt-BR" dirty="0" err="1">
                <a:latin typeface="+mj-lt"/>
              </a:rPr>
              <a:t>raciocínio</a:t>
            </a:r>
            <a:r>
              <a:rPr lang="pt-BR" dirty="0">
                <a:latin typeface="+mj-lt"/>
              </a:rPr>
              <a:t> </a:t>
            </a:r>
            <a:r>
              <a:rPr lang="pt-BR" dirty="0" err="1">
                <a:latin typeface="+mj-lt"/>
              </a:rPr>
              <a:t>clínico</a:t>
            </a:r>
            <a:r>
              <a:rPr lang="pt-BR" dirty="0">
                <a:latin typeface="+mj-lt"/>
              </a:rPr>
              <a:t> em terapia ocupacional em saúde mental: o caso do </a:t>
            </a:r>
            <a:r>
              <a:rPr lang="pt-BR" dirty="0" err="1">
                <a:latin typeface="+mj-lt"/>
              </a:rPr>
              <a:t>Método</a:t>
            </a:r>
            <a:r>
              <a:rPr lang="pt-BR" dirty="0">
                <a:latin typeface="+mj-lt"/>
              </a:rPr>
              <a:t> Terapia Ocupacional </a:t>
            </a:r>
            <a:r>
              <a:rPr lang="pt-BR" dirty="0" err="1">
                <a:latin typeface="+mj-lt"/>
              </a:rPr>
              <a:t>Dinâmica</a:t>
            </a:r>
            <a:r>
              <a:rPr lang="pt-BR" dirty="0">
                <a:latin typeface="+mj-lt"/>
              </a:rPr>
              <a:t>. </a:t>
            </a:r>
            <a:r>
              <a:rPr lang="pt-BR" i="1" dirty="0">
                <a:latin typeface="+mj-lt"/>
              </a:rPr>
              <a:t>Cad. Ter. </a:t>
            </a:r>
            <a:r>
              <a:rPr lang="pt-BR" i="1" dirty="0" err="1">
                <a:latin typeface="+mj-lt"/>
              </a:rPr>
              <a:t>Ocup</a:t>
            </a:r>
            <a:r>
              <a:rPr lang="pt-BR" i="1" dirty="0">
                <a:latin typeface="+mj-lt"/>
              </a:rPr>
              <a:t>. UFSCar, </a:t>
            </a:r>
            <a:r>
              <a:rPr lang="pt-BR" dirty="0" err="1">
                <a:latin typeface="+mj-lt"/>
              </a:rPr>
              <a:t>São</a:t>
            </a:r>
            <a:r>
              <a:rPr lang="pt-BR" dirty="0">
                <a:latin typeface="+mj-lt"/>
              </a:rPr>
              <a:t> Carlos, v. 22, </a:t>
            </a:r>
            <a:r>
              <a:rPr lang="pt-BR" dirty="0" err="1">
                <a:latin typeface="+mj-lt"/>
              </a:rPr>
              <a:t>n</a:t>
            </a:r>
            <a:r>
              <a:rPr lang="pt-BR" dirty="0">
                <a:latin typeface="+mj-lt"/>
              </a:rPr>
              <a:t>. 3, p. 635-642, 2014 </a:t>
            </a:r>
          </a:p>
          <a:p>
            <a:pPr algn="just"/>
            <a:r>
              <a:rPr lang="pt-BR" dirty="0">
                <a:latin typeface="+mj-lt"/>
              </a:rPr>
              <a:t>Ministério da Saúde. Sistema Único de Saúde (SUS). Disponível em </a:t>
            </a:r>
            <a:r>
              <a:rPr lang="pt-BR" dirty="0">
                <a:latin typeface="+mj-lt"/>
                <a:hlinkClick r:id="rId2"/>
              </a:rPr>
              <a:t>http://www.saude.mg.gov.br/sus</a:t>
            </a:r>
            <a:r>
              <a:rPr lang="pt-BR" dirty="0">
                <a:latin typeface="+mj-lt"/>
              </a:rPr>
              <a:t>. Acesso em 06 </a:t>
            </a:r>
            <a:r>
              <a:rPr lang="pt-BR">
                <a:latin typeface="+mj-lt"/>
              </a:rPr>
              <a:t>de outubro de 2018.</a:t>
            </a:r>
            <a:endParaRPr lang="pt-BR" dirty="0">
              <a:latin typeface="+mj-lt"/>
            </a:endParaRPr>
          </a:p>
          <a:p>
            <a:endParaRPr lang="pt-BR" dirty="0"/>
          </a:p>
          <a:p>
            <a:endParaRPr lang="pt-BR" dirty="0"/>
          </a:p>
        </p:txBody>
      </p:sp>
    </p:spTree>
    <p:extLst>
      <p:ext uri="{BB962C8B-B14F-4D97-AF65-F5344CB8AC3E}">
        <p14:creationId xmlns:p14="http://schemas.microsoft.com/office/powerpoint/2010/main" val="2477576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1113</TotalTime>
  <Words>484</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7</vt:i4>
      </vt:variant>
    </vt:vector>
  </HeadingPairs>
  <TitlesOfParts>
    <vt:vector size="10" baseType="lpstr">
      <vt:lpstr>Century Gothic</vt:lpstr>
      <vt:lpstr>Garamond</vt:lpstr>
      <vt:lpstr>Savon</vt:lpstr>
      <vt:lpstr>Práticas orientadas iv</vt:lpstr>
      <vt:lpstr>Níveis de complexidade</vt:lpstr>
      <vt:lpstr>Apresentação do PowerPoint</vt:lpstr>
      <vt:lpstr>Diagnóstico ocupacional</vt:lpstr>
      <vt:lpstr>Raciocínio clínico da TO</vt:lpstr>
      <vt:lpstr>Contato</vt:lpstr>
      <vt:lpstr>REFERÊNCIAS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Práticas orientadas iv</dc:title>
  <dc:creator>Mariana Pantoni Santana</dc:creator>
  <cp:lastModifiedBy>BD</cp:lastModifiedBy>
  <cp:revision>7</cp:revision>
  <dcterms:created xsi:type="dcterms:W3CDTF">2018-10-08T23:11:24Z</dcterms:created>
  <dcterms:modified xsi:type="dcterms:W3CDTF">2018-10-09T20:52:19Z</dcterms:modified>
</cp:coreProperties>
</file>