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612" r:id="rId3"/>
    <p:sldId id="621" r:id="rId4"/>
    <p:sldId id="614" r:id="rId5"/>
    <p:sldId id="617" r:id="rId6"/>
    <p:sldId id="681" r:id="rId7"/>
    <p:sldId id="618" r:id="rId8"/>
    <p:sldId id="634" r:id="rId9"/>
    <p:sldId id="636" r:id="rId10"/>
    <p:sldId id="635" r:id="rId11"/>
    <p:sldId id="682" r:id="rId12"/>
    <p:sldId id="638" r:id="rId13"/>
    <p:sldId id="637" r:id="rId14"/>
    <p:sldId id="683" r:id="rId15"/>
    <p:sldId id="700" r:id="rId16"/>
    <p:sldId id="704" r:id="rId17"/>
    <p:sldId id="703" r:id="rId18"/>
    <p:sldId id="705" r:id="rId19"/>
    <p:sldId id="706" r:id="rId20"/>
    <p:sldId id="708" r:id="rId21"/>
    <p:sldId id="699" r:id="rId22"/>
    <p:sldId id="58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09FB"/>
    <a:srgbClr val="99CCFF"/>
    <a:srgbClr val="FB2C09"/>
    <a:srgbClr val="EDE433"/>
    <a:srgbClr val="B2484B"/>
    <a:srgbClr val="A3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5356" autoAdjust="0"/>
  </p:normalViewPr>
  <p:slideViewPr>
    <p:cSldViewPr snapToGrid="0">
      <p:cViewPr>
        <p:scale>
          <a:sx n="75" d="100"/>
          <a:sy n="75" d="100"/>
        </p:scale>
        <p:origin x="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ury Gremaud" userId="d26e1613d7451de6" providerId="LiveId" clId="{1EA98542-3295-46EC-A34E-F85A4C42F2E5}"/>
    <pc:docChg chg="undo custSel addSld">
      <pc:chgData name="Amaury Gremaud" userId="d26e1613d7451de6" providerId="LiveId" clId="{1EA98542-3295-46EC-A34E-F85A4C42F2E5}" dt="2020-11-24T00:49:29.022" v="0" actId="47"/>
      <pc:docMkLst>
        <pc:docMk/>
      </pc:docMkLst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587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612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614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617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618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621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634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635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636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637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638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681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682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3889633455" sldId="683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699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700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703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704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705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706"/>
        </pc:sldMkLst>
      </pc:sldChg>
      <pc:sldChg chg="add">
        <pc:chgData name="Amaury Gremaud" userId="d26e1613d7451de6" providerId="LiveId" clId="{1EA98542-3295-46EC-A34E-F85A4C42F2E5}" dt="2020-11-24T00:49:29.022" v="0" actId="47"/>
        <pc:sldMkLst>
          <pc:docMk/>
          <pc:sldMk cId="0" sldId="70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maury\AppData\Local\Temp\Rar$DI00.364\tmp5CC2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maury\AppData\Local\Temp\Rar$DI00.364\tmp5CC2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maury\AppData\Local\Temp\Rar$DI00.364\tmp5CC2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Public\Documents\Documents\Amaury\dados\contas%20nacionais\pibtrim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taxa de cambio comercial - compra - media mes (janeiro de 1995 - agosto 2011)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taxa de cambio comercial - compra - media mes</c:v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Séries!$A$506:$A$705</c:f>
              <c:strCache>
                <c:ptCount val="200"/>
                <c:pt idx="0">
                  <c:v>1995.01</c:v>
                </c:pt>
                <c:pt idx="1">
                  <c:v>1995.02</c:v>
                </c:pt>
                <c:pt idx="2">
                  <c:v>1995.03</c:v>
                </c:pt>
                <c:pt idx="3">
                  <c:v>1995.04</c:v>
                </c:pt>
                <c:pt idx="4">
                  <c:v>1995.05</c:v>
                </c:pt>
                <c:pt idx="5">
                  <c:v>1995.06</c:v>
                </c:pt>
                <c:pt idx="6">
                  <c:v>1995.07</c:v>
                </c:pt>
                <c:pt idx="7">
                  <c:v>1995.08</c:v>
                </c:pt>
                <c:pt idx="8">
                  <c:v>1995.09</c:v>
                </c:pt>
                <c:pt idx="9">
                  <c:v>1995.10</c:v>
                </c:pt>
                <c:pt idx="10">
                  <c:v>1995.11</c:v>
                </c:pt>
                <c:pt idx="11">
                  <c:v>1995.12</c:v>
                </c:pt>
                <c:pt idx="12">
                  <c:v>1996.01</c:v>
                </c:pt>
                <c:pt idx="13">
                  <c:v>1996.02</c:v>
                </c:pt>
                <c:pt idx="14">
                  <c:v>1996.03</c:v>
                </c:pt>
                <c:pt idx="15">
                  <c:v>1996.04</c:v>
                </c:pt>
                <c:pt idx="16">
                  <c:v>1996.05</c:v>
                </c:pt>
                <c:pt idx="17">
                  <c:v>1996.06</c:v>
                </c:pt>
                <c:pt idx="18">
                  <c:v>1996.07</c:v>
                </c:pt>
                <c:pt idx="19">
                  <c:v>1996.08</c:v>
                </c:pt>
                <c:pt idx="20">
                  <c:v>1996.09</c:v>
                </c:pt>
                <c:pt idx="21">
                  <c:v>1996.10</c:v>
                </c:pt>
                <c:pt idx="22">
                  <c:v>1996.11</c:v>
                </c:pt>
                <c:pt idx="23">
                  <c:v>1996.12</c:v>
                </c:pt>
                <c:pt idx="24">
                  <c:v>1997.01</c:v>
                </c:pt>
                <c:pt idx="25">
                  <c:v>1997.02</c:v>
                </c:pt>
                <c:pt idx="26">
                  <c:v>1997.03</c:v>
                </c:pt>
                <c:pt idx="27">
                  <c:v>1997.04</c:v>
                </c:pt>
                <c:pt idx="28">
                  <c:v>1997.05</c:v>
                </c:pt>
                <c:pt idx="29">
                  <c:v>1997.06</c:v>
                </c:pt>
                <c:pt idx="30">
                  <c:v>1997.07</c:v>
                </c:pt>
                <c:pt idx="31">
                  <c:v>1997.08</c:v>
                </c:pt>
                <c:pt idx="32">
                  <c:v>1997.09</c:v>
                </c:pt>
                <c:pt idx="33">
                  <c:v>1997.10</c:v>
                </c:pt>
                <c:pt idx="34">
                  <c:v>1997.11</c:v>
                </c:pt>
                <c:pt idx="35">
                  <c:v>1997.12</c:v>
                </c:pt>
                <c:pt idx="36">
                  <c:v>1998.01</c:v>
                </c:pt>
                <c:pt idx="37">
                  <c:v>1998.02</c:v>
                </c:pt>
                <c:pt idx="38">
                  <c:v>1998.03</c:v>
                </c:pt>
                <c:pt idx="39">
                  <c:v>1998.04</c:v>
                </c:pt>
                <c:pt idx="40">
                  <c:v>1998.05</c:v>
                </c:pt>
                <c:pt idx="41">
                  <c:v>1998.06</c:v>
                </c:pt>
                <c:pt idx="42">
                  <c:v>1998.07</c:v>
                </c:pt>
                <c:pt idx="43">
                  <c:v>1998.08</c:v>
                </c:pt>
                <c:pt idx="44">
                  <c:v>1998.09</c:v>
                </c:pt>
                <c:pt idx="45">
                  <c:v>1998.10</c:v>
                </c:pt>
                <c:pt idx="46">
                  <c:v>1998.11</c:v>
                </c:pt>
                <c:pt idx="47">
                  <c:v>1998.12</c:v>
                </c:pt>
                <c:pt idx="48">
                  <c:v>1999.01</c:v>
                </c:pt>
                <c:pt idx="49">
                  <c:v>1999.02</c:v>
                </c:pt>
                <c:pt idx="50">
                  <c:v>1999.03</c:v>
                </c:pt>
                <c:pt idx="51">
                  <c:v>1999.04</c:v>
                </c:pt>
                <c:pt idx="52">
                  <c:v>1999.05</c:v>
                </c:pt>
                <c:pt idx="53">
                  <c:v>1999.06</c:v>
                </c:pt>
                <c:pt idx="54">
                  <c:v>1999.07</c:v>
                </c:pt>
                <c:pt idx="55">
                  <c:v>1999.08</c:v>
                </c:pt>
                <c:pt idx="56">
                  <c:v>1999.09</c:v>
                </c:pt>
                <c:pt idx="57">
                  <c:v>1999.10</c:v>
                </c:pt>
                <c:pt idx="58">
                  <c:v>1999.11</c:v>
                </c:pt>
                <c:pt idx="59">
                  <c:v>1999.12</c:v>
                </c:pt>
                <c:pt idx="60">
                  <c:v>2000.01</c:v>
                </c:pt>
                <c:pt idx="61">
                  <c:v>2000.02</c:v>
                </c:pt>
                <c:pt idx="62">
                  <c:v>2000.03</c:v>
                </c:pt>
                <c:pt idx="63">
                  <c:v>2000.04</c:v>
                </c:pt>
                <c:pt idx="64">
                  <c:v>2000.05</c:v>
                </c:pt>
                <c:pt idx="65">
                  <c:v>2000.06</c:v>
                </c:pt>
                <c:pt idx="66">
                  <c:v>2000.07</c:v>
                </c:pt>
                <c:pt idx="67">
                  <c:v>2000.08</c:v>
                </c:pt>
                <c:pt idx="68">
                  <c:v>2000.09</c:v>
                </c:pt>
                <c:pt idx="69">
                  <c:v>2000.10</c:v>
                </c:pt>
                <c:pt idx="70">
                  <c:v>2000.11</c:v>
                </c:pt>
                <c:pt idx="71">
                  <c:v>2000.12</c:v>
                </c:pt>
                <c:pt idx="72">
                  <c:v>2001.01</c:v>
                </c:pt>
                <c:pt idx="73">
                  <c:v>2001.02</c:v>
                </c:pt>
                <c:pt idx="74">
                  <c:v>2001.03</c:v>
                </c:pt>
                <c:pt idx="75">
                  <c:v>2001.04</c:v>
                </c:pt>
                <c:pt idx="76">
                  <c:v>2001.05</c:v>
                </c:pt>
                <c:pt idx="77">
                  <c:v>2001.06</c:v>
                </c:pt>
                <c:pt idx="78">
                  <c:v>2001.07</c:v>
                </c:pt>
                <c:pt idx="79">
                  <c:v>2001.08</c:v>
                </c:pt>
                <c:pt idx="80">
                  <c:v>2001.09</c:v>
                </c:pt>
                <c:pt idx="81">
                  <c:v>2001.10</c:v>
                </c:pt>
                <c:pt idx="82">
                  <c:v>2001.11</c:v>
                </c:pt>
                <c:pt idx="83">
                  <c:v>2001.12</c:v>
                </c:pt>
                <c:pt idx="84">
                  <c:v>2002.01</c:v>
                </c:pt>
                <c:pt idx="85">
                  <c:v>2002.02</c:v>
                </c:pt>
                <c:pt idx="86">
                  <c:v>2002.03</c:v>
                </c:pt>
                <c:pt idx="87">
                  <c:v>2002.04</c:v>
                </c:pt>
                <c:pt idx="88">
                  <c:v>2002.05</c:v>
                </c:pt>
                <c:pt idx="89">
                  <c:v>2002.06</c:v>
                </c:pt>
                <c:pt idx="90">
                  <c:v>2002.07</c:v>
                </c:pt>
                <c:pt idx="91">
                  <c:v>2002.08</c:v>
                </c:pt>
                <c:pt idx="92">
                  <c:v>2002.09</c:v>
                </c:pt>
                <c:pt idx="93">
                  <c:v>2002.10</c:v>
                </c:pt>
                <c:pt idx="94">
                  <c:v>2002.11</c:v>
                </c:pt>
                <c:pt idx="95">
                  <c:v>2002.12</c:v>
                </c:pt>
                <c:pt idx="96">
                  <c:v>2003.01</c:v>
                </c:pt>
                <c:pt idx="97">
                  <c:v>2003.02</c:v>
                </c:pt>
                <c:pt idx="98">
                  <c:v>2003.03</c:v>
                </c:pt>
                <c:pt idx="99">
                  <c:v>2003.04</c:v>
                </c:pt>
                <c:pt idx="100">
                  <c:v>2003.05</c:v>
                </c:pt>
                <c:pt idx="101">
                  <c:v>2003.06</c:v>
                </c:pt>
                <c:pt idx="102">
                  <c:v>2003.07</c:v>
                </c:pt>
                <c:pt idx="103">
                  <c:v>2003.08</c:v>
                </c:pt>
                <c:pt idx="104">
                  <c:v>2003.09</c:v>
                </c:pt>
                <c:pt idx="105">
                  <c:v>2003.10</c:v>
                </c:pt>
                <c:pt idx="106">
                  <c:v>2003.11</c:v>
                </c:pt>
                <c:pt idx="107">
                  <c:v>2003.12</c:v>
                </c:pt>
                <c:pt idx="108">
                  <c:v>2004.01</c:v>
                </c:pt>
                <c:pt idx="109">
                  <c:v>2004.02</c:v>
                </c:pt>
                <c:pt idx="110">
                  <c:v>2004.03</c:v>
                </c:pt>
                <c:pt idx="111">
                  <c:v>2004.04</c:v>
                </c:pt>
                <c:pt idx="112">
                  <c:v>2004.05</c:v>
                </c:pt>
                <c:pt idx="113">
                  <c:v>2004.06</c:v>
                </c:pt>
                <c:pt idx="114">
                  <c:v>2004.07</c:v>
                </c:pt>
                <c:pt idx="115">
                  <c:v>2004.08</c:v>
                </c:pt>
                <c:pt idx="116">
                  <c:v>2004.09</c:v>
                </c:pt>
                <c:pt idx="117">
                  <c:v>2004.10</c:v>
                </c:pt>
                <c:pt idx="118">
                  <c:v>2004.11</c:v>
                </c:pt>
                <c:pt idx="119">
                  <c:v>2004.12</c:v>
                </c:pt>
                <c:pt idx="120">
                  <c:v>2005.01</c:v>
                </c:pt>
                <c:pt idx="121">
                  <c:v>2005.02</c:v>
                </c:pt>
                <c:pt idx="122">
                  <c:v>2005.03</c:v>
                </c:pt>
                <c:pt idx="123">
                  <c:v>2005.04</c:v>
                </c:pt>
                <c:pt idx="124">
                  <c:v>2005.05</c:v>
                </c:pt>
                <c:pt idx="125">
                  <c:v>2005.06</c:v>
                </c:pt>
                <c:pt idx="126">
                  <c:v>2005.07</c:v>
                </c:pt>
                <c:pt idx="127">
                  <c:v>2005.08</c:v>
                </c:pt>
                <c:pt idx="128">
                  <c:v>2005.09</c:v>
                </c:pt>
                <c:pt idx="129">
                  <c:v>2005.10</c:v>
                </c:pt>
                <c:pt idx="130">
                  <c:v>2005.11</c:v>
                </c:pt>
                <c:pt idx="131">
                  <c:v>2005.12</c:v>
                </c:pt>
                <c:pt idx="132">
                  <c:v>2006.01</c:v>
                </c:pt>
                <c:pt idx="133">
                  <c:v>2006.02</c:v>
                </c:pt>
                <c:pt idx="134">
                  <c:v>2006.03</c:v>
                </c:pt>
                <c:pt idx="135">
                  <c:v>2006.04</c:v>
                </c:pt>
                <c:pt idx="136">
                  <c:v>2006.05</c:v>
                </c:pt>
                <c:pt idx="137">
                  <c:v>2006.06</c:v>
                </c:pt>
                <c:pt idx="138">
                  <c:v>2006.07</c:v>
                </c:pt>
                <c:pt idx="139">
                  <c:v>2006.08</c:v>
                </c:pt>
                <c:pt idx="140">
                  <c:v>2006.09</c:v>
                </c:pt>
                <c:pt idx="141">
                  <c:v>2006.10</c:v>
                </c:pt>
                <c:pt idx="142">
                  <c:v>2006.11</c:v>
                </c:pt>
                <c:pt idx="143">
                  <c:v>2006.12</c:v>
                </c:pt>
                <c:pt idx="144">
                  <c:v>2007.01</c:v>
                </c:pt>
                <c:pt idx="145">
                  <c:v>2007.02</c:v>
                </c:pt>
                <c:pt idx="146">
                  <c:v>2007.03</c:v>
                </c:pt>
                <c:pt idx="147">
                  <c:v>2007.04</c:v>
                </c:pt>
                <c:pt idx="148">
                  <c:v>2007.05</c:v>
                </c:pt>
                <c:pt idx="149">
                  <c:v>2007.06</c:v>
                </c:pt>
                <c:pt idx="150">
                  <c:v>2007.07</c:v>
                </c:pt>
                <c:pt idx="151">
                  <c:v>2007.08</c:v>
                </c:pt>
                <c:pt idx="152">
                  <c:v>2007.09</c:v>
                </c:pt>
                <c:pt idx="153">
                  <c:v>2007.10</c:v>
                </c:pt>
                <c:pt idx="154">
                  <c:v>2007.11</c:v>
                </c:pt>
                <c:pt idx="155">
                  <c:v>2007.12</c:v>
                </c:pt>
                <c:pt idx="156">
                  <c:v>2008.01</c:v>
                </c:pt>
                <c:pt idx="157">
                  <c:v>2008.02</c:v>
                </c:pt>
                <c:pt idx="158">
                  <c:v>2008.03</c:v>
                </c:pt>
                <c:pt idx="159">
                  <c:v>2008.04</c:v>
                </c:pt>
                <c:pt idx="160">
                  <c:v>2008.05</c:v>
                </c:pt>
                <c:pt idx="161">
                  <c:v>2008.06</c:v>
                </c:pt>
                <c:pt idx="162">
                  <c:v>2008.07</c:v>
                </c:pt>
                <c:pt idx="163">
                  <c:v>2008.08</c:v>
                </c:pt>
                <c:pt idx="164">
                  <c:v>2008.09</c:v>
                </c:pt>
                <c:pt idx="165">
                  <c:v>2008.10</c:v>
                </c:pt>
                <c:pt idx="166">
                  <c:v>2008.11</c:v>
                </c:pt>
                <c:pt idx="167">
                  <c:v>2008.12</c:v>
                </c:pt>
                <c:pt idx="168">
                  <c:v>2009.01</c:v>
                </c:pt>
                <c:pt idx="169">
                  <c:v>2009.02</c:v>
                </c:pt>
                <c:pt idx="170">
                  <c:v>2009.03</c:v>
                </c:pt>
                <c:pt idx="171">
                  <c:v>2009.04</c:v>
                </c:pt>
                <c:pt idx="172">
                  <c:v>2009.05</c:v>
                </c:pt>
                <c:pt idx="173">
                  <c:v>2009.06</c:v>
                </c:pt>
                <c:pt idx="174">
                  <c:v>2009.07</c:v>
                </c:pt>
                <c:pt idx="175">
                  <c:v>2009.08</c:v>
                </c:pt>
                <c:pt idx="176">
                  <c:v>2009.09</c:v>
                </c:pt>
                <c:pt idx="177">
                  <c:v>2009.10</c:v>
                </c:pt>
                <c:pt idx="178">
                  <c:v>2009.11</c:v>
                </c:pt>
                <c:pt idx="179">
                  <c:v>2009.12</c:v>
                </c:pt>
                <c:pt idx="180">
                  <c:v>2010.01</c:v>
                </c:pt>
                <c:pt idx="181">
                  <c:v>2010.02</c:v>
                </c:pt>
                <c:pt idx="182">
                  <c:v>2010.03</c:v>
                </c:pt>
                <c:pt idx="183">
                  <c:v>2010.04</c:v>
                </c:pt>
                <c:pt idx="184">
                  <c:v>2010.05</c:v>
                </c:pt>
                <c:pt idx="185">
                  <c:v>2010.06</c:v>
                </c:pt>
                <c:pt idx="186">
                  <c:v>2010.07</c:v>
                </c:pt>
                <c:pt idx="187">
                  <c:v>2010.08</c:v>
                </c:pt>
                <c:pt idx="188">
                  <c:v>2010.09</c:v>
                </c:pt>
                <c:pt idx="189">
                  <c:v>2010.10</c:v>
                </c:pt>
                <c:pt idx="190">
                  <c:v>2010.11</c:v>
                </c:pt>
                <c:pt idx="191">
                  <c:v>2010.12</c:v>
                </c:pt>
                <c:pt idx="192">
                  <c:v>2011.01</c:v>
                </c:pt>
                <c:pt idx="193">
                  <c:v>2011.02</c:v>
                </c:pt>
                <c:pt idx="194">
                  <c:v>2011.03</c:v>
                </c:pt>
                <c:pt idx="195">
                  <c:v>2011.04</c:v>
                </c:pt>
                <c:pt idx="196">
                  <c:v>2011.05</c:v>
                </c:pt>
                <c:pt idx="197">
                  <c:v>2011.06</c:v>
                </c:pt>
                <c:pt idx="198">
                  <c:v>2011.07</c:v>
                </c:pt>
                <c:pt idx="199">
                  <c:v>2011.08</c:v>
                </c:pt>
              </c:strCache>
            </c:strRef>
          </c:cat>
          <c:val>
            <c:numRef>
              <c:f>Séries!$B$506:$B$705</c:f>
              <c:numCache>
                <c:formatCode>#,##0.0000</c:formatCode>
                <c:ptCount val="200"/>
                <c:pt idx="0">
                  <c:v>0.84510000000000063</c:v>
                </c:pt>
                <c:pt idx="1">
                  <c:v>0.83880000000000166</c:v>
                </c:pt>
                <c:pt idx="2">
                  <c:v>0.88739999999999997</c:v>
                </c:pt>
                <c:pt idx="3">
                  <c:v>0.90549999999999997</c:v>
                </c:pt>
                <c:pt idx="4">
                  <c:v>0.89539999999999997</c:v>
                </c:pt>
                <c:pt idx="5">
                  <c:v>0.91200000000000003</c:v>
                </c:pt>
                <c:pt idx="6">
                  <c:v>0.92680000000000062</c:v>
                </c:pt>
                <c:pt idx="7">
                  <c:v>0.94000000000000061</c:v>
                </c:pt>
                <c:pt idx="8">
                  <c:v>0.95080000000000064</c:v>
                </c:pt>
                <c:pt idx="9">
                  <c:v>0.95870000000000166</c:v>
                </c:pt>
                <c:pt idx="10">
                  <c:v>0.96240000000000003</c:v>
                </c:pt>
                <c:pt idx="11">
                  <c:v>0.96730000000000005</c:v>
                </c:pt>
                <c:pt idx="12">
                  <c:v>0.97350000000000003</c:v>
                </c:pt>
                <c:pt idx="13">
                  <c:v>0.98009999999999997</c:v>
                </c:pt>
                <c:pt idx="14">
                  <c:v>0.98529999999999951</c:v>
                </c:pt>
                <c:pt idx="15">
                  <c:v>0.9893999999999995</c:v>
                </c:pt>
                <c:pt idx="16">
                  <c:v>0.9944999999999995</c:v>
                </c:pt>
                <c:pt idx="17">
                  <c:v>1.0004999999999966</c:v>
                </c:pt>
                <c:pt idx="18">
                  <c:v>1.0061</c:v>
                </c:pt>
                <c:pt idx="19">
                  <c:v>1.0125999999999966</c:v>
                </c:pt>
                <c:pt idx="20">
                  <c:v>1.0185</c:v>
                </c:pt>
                <c:pt idx="21">
                  <c:v>1.0243</c:v>
                </c:pt>
                <c:pt idx="22">
                  <c:v>1.0295999999999959</c:v>
                </c:pt>
                <c:pt idx="23">
                  <c:v>1.0365</c:v>
                </c:pt>
                <c:pt idx="24">
                  <c:v>1.0421</c:v>
                </c:pt>
                <c:pt idx="25">
                  <c:v>1.0485</c:v>
                </c:pt>
                <c:pt idx="26">
                  <c:v>1.0558999999999958</c:v>
                </c:pt>
                <c:pt idx="27">
                  <c:v>1.0601</c:v>
                </c:pt>
                <c:pt idx="28">
                  <c:v>1.0674999999999963</c:v>
                </c:pt>
                <c:pt idx="29">
                  <c:v>1.0737999999999961</c:v>
                </c:pt>
                <c:pt idx="30">
                  <c:v>1.0798999999999961</c:v>
                </c:pt>
                <c:pt idx="31">
                  <c:v>1.0871</c:v>
                </c:pt>
                <c:pt idx="32">
                  <c:v>1.0928</c:v>
                </c:pt>
                <c:pt idx="33">
                  <c:v>1.0992999999999966</c:v>
                </c:pt>
                <c:pt idx="34">
                  <c:v>1.1065</c:v>
                </c:pt>
                <c:pt idx="35">
                  <c:v>1.1128</c:v>
                </c:pt>
                <c:pt idx="36">
                  <c:v>1.1191</c:v>
                </c:pt>
                <c:pt idx="37">
                  <c:v>1.1263000000000001</c:v>
                </c:pt>
                <c:pt idx="38">
                  <c:v>1.1329</c:v>
                </c:pt>
                <c:pt idx="39">
                  <c:v>1.1404000000000001</c:v>
                </c:pt>
                <c:pt idx="40">
                  <c:v>1.1473</c:v>
                </c:pt>
                <c:pt idx="41">
                  <c:v>1.1537999999999966</c:v>
                </c:pt>
                <c:pt idx="42">
                  <c:v>1.1607000000000001</c:v>
                </c:pt>
                <c:pt idx="43">
                  <c:v>1.1709000000000001</c:v>
                </c:pt>
                <c:pt idx="44">
                  <c:v>1.1800999999999999</c:v>
                </c:pt>
                <c:pt idx="45">
                  <c:v>1.1876</c:v>
                </c:pt>
                <c:pt idx="46">
                  <c:v>1.1929000000000001</c:v>
                </c:pt>
                <c:pt idx="47">
                  <c:v>1.2045999999999963</c:v>
                </c:pt>
                <c:pt idx="48">
                  <c:v>1.5010999999999961</c:v>
                </c:pt>
                <c:pt idx="49">
                  <c:v>1.9129</c:v>
                </c:pt>
                <c:pt idx="50">
                  <c:v>1.8959999999999964</c:v>
                </c:pt>
                <c:pt idx="51">
                  <c:v>1.6933</c:v>
                </c:pt>
                <c:pt idx="52">
                  <c:v>1.6827000000000001</c:v>
                </c:pt>
                <c:pt idx="53">
                  <c:v>1.7645999999999966</c:v>
                </c:pt>
                <c:pt idx="54">
                  <c:v>1.7994999999999961</c:v>
                </c:pt>
                <c:pt idx="55">
                  <c:v>1.8800000000000001</c:v>
                </c:pt>
                <c:pt idx="56">
                  <c:v>1.8973</c:v>
                </c:pt>
                <c:pt idx="57">
                  <c:v>1.9686999999999999</c:v>
                </c:pt>
                <c:pt idx="58">
                  <c:v>1.9291</c:v>
                </c:pt>
                <c:pt idx="59">
                  <c:v>1.8420000000000001</c:v>
                </c:pt>
                <c:pt idx="60">
                  <c:v>1.8028999999999966</c:v>
                </c:pt>
                <c:pt idx="61">
                  <c:v>1.7745</c:v>
                </c:pt>
                <c:pt idx="62">
                  <c:v>1.7411999999999961</c:v>
                </c:pt>
                <c:pt idx="63">
                  <c:v>1.7673999999999961</c:v>
                </c:pt>
                <c:pt idx="64">
                  <c:v>1.8270999999999966</c:v>
                </c:pt>
                <c:pt idx="65">
                  <c:v>1.8074999999999966</c:v>
                </c:pt>
                <c:pt idx="66">
                  <c:v>1.7969999999999966</c:v>
                </c:pt>
                <c:pt idx="67">
                  <c:v>1.8084</c:v>
                </c:pt>
                <c:pt idx="68">
                  <c:v>1.8384</c:v>
                </c:pt>
                <c:pt idx="69">
                  <c:v>1.8788</c:v>
                </c:pt>
                <c:pt idx="70">
                  <c:v>1.9472</c:v>
                </c:pt>
                <c:pt idx="71">
                  <c:v>1.9624999999999999</c:v>
                </c:pt>
                <c:pt idx="72">
                  <c:v>1.9537</c:v>
                </c:pt>
                <c:pt idx="73">
                  <c:v>2.0011000000000001</c:v>
                </c:pt>
                <c:pt idx="74">
                  <c:v>2.0882000000000001</c:v>
                </c:pt>
                <c:pt idx="75">
                  <c:v>2.1917</c:v>
                </c:pt>
                <c:pt idx="76">
                  <c:v>2.2963999999999998</c:v>
                </c:pt>
                <c:pt idx="77">
                  <c:v>2.3749999999999987</c:v>
                </c:pt>
                <c:pt idx="78">
                  <c:v>2.4651999999999998</c:v>
                </c:pt>
                <c:pt idx="79">
                  <c:v>2.5097999999999998</c:v>
                </c:pt>
                <c:pt idx="80">
                  <c:v>2.6709000000000001</c:v>
                </c:pt>
                <c:pt idx="81">
                  <c:v>2.7393999999999998</c:v>
                </c:pt>
                <c:pt idx="82">
                  <c:v>2.5423</c:v>
                </c:pt>
                <c:pt idx="83">
                  <c:v>2.3618999999999977</c:v>
                </c:pt>
                <c:pt idx="84">
                  <c:v>2.3771</c:v>
                </c:pt>
                <c:pt idx="85">
                  <c:v>2.4187999999999987</c:v>
                </c:pt>
                <c:pt idx="86">
                  <c:v>2.3457999999999997</c:v>
                </c:pt>
                <c:pt idx="87">
                  <c:v>2.3195999999999977</c:v>
                </c:pt>
                <c:pt idx="88">
                  <c:v>2.4795999999999987</c:v>
                </c:pt>
                <c:pt idx="89">
                  <c:v>2.7132000000000001</c:v>
                </c:pt>
                <c:pt idx="90">
                  <c:v>2.9337999999999997</c:v>
                </c:pt>
                <c:pt idx="91">
                  <c:v>3.1093000000000002</c:v>
                </c:pt>
                <c:pt idx="92">
                  <c:v>3.3411999999999997</c:v>
                </c:pt>
                <c:pt idx="93">
                  <c:v>3.8050999999999977</c:v>
                </c:pt>
                <c:pt idx="94">
                  <c:v>3.5755999999999997</c:v>
                </c:pt>
                <c:pt idx="95">
                  <c:v>3.6251000000000002</c:v>
                </c:pt>
                <c:pt idx="96">
                  <c:v>3.4375999999999998</c:v>
                </c:pt>
                <c:pt idx="97">
                  <c:v>3.59</c:v>
                </c:pt>
                <c:pt idx="98">
                  <c:v>3.4460999999999977</c:v>
                </c:pt>
                <c:pt idx="99">
                  <c:v>3.1179000000000001</c:v>
                </c:pt>
                <c:pt idx="100">
                  <c:v>2.9548999999999968</c:v>
                </c:pt>
                <c:pt idx="101">
                  <c:v>2.8823999999999987</c:v>
                </c:pt>
                <c:pt idx="102">
                  <c:v>2.8789999999999987</c:v>
                </c:pt>
                <c:pt idx="103">
                  <c:v>3.0017</c:v>
                </c:pt>
                <c:pt idx="104">
                  <c:v>2.9219999999999997</c:v>
                </c:pt>
                <c:pt idx="105">
                  <c:v>2.8607</c:v>
                </c:pt>
                <c:pt idx="106">
                  <c:v>2.9129999999999967</c:v>
                </c:pt>
                <c:pt idx="107">
                  <c:v>2.9245000000000001</c:v>
                </c:pt>
                <c:pt idx="108">
                  <c:v>2.8509999999999978</c:v>
                </c:pt>
                <c:pt idx="109">
                  <c:v>2.9295</c:v>
                </c:pt>
                <c:pt idx="110">
                  <c:v>2.9047000000000001</c:v>
                </c:pt>
                <c:pt idx="111">
                  <c:v>2.9051999999999998</c:v>
                </c:pt>
                <c:pt idx="112">
                  <c:v>3.0995999999999997</c:v>
                </c:pt>
                <c:pt idx="113">
                  <c:v>3.1282999999999999</c:v>
                </c:pt>
                <c:pt idx="114">
                  <c:v>3.0359999999999987</c:v>
                </c:pt>
                <c:pt idx="115">
                  <c:v>3.0021</c:v>
                </c:pt>
                <c:pt idx="116">
                  <c:v>2.8902999999999968</c:v>
                </c:pt>
                <c:pt idx="117">
                  <c:v>2.8520999999999925</c:v>
                </c:pt>
                <c:pt idx="118">
                  <c:v>2.7852000000000001</c:v>
                </c:pt>
                <c:pt idx="119">
                  <c:v>2.7174</c:v>
                </c:pt>
                <c:pt idx="120">
                  <c:v>2.6921999999999997</c:v>
                </c:pt>
                <c:pt idx="121">
                  <c:v>2.597</c:v>
                </c:pt>
                <c:pt idx="122">
                  <c:v>2.7039000000000066</c:v>
                </c:pt>
                <c:pt idx="123">
                  <c:v>2.5783999999999998</c:v>
                </c:pt>
                <c:pt idx="124">
                  <c:v>2.4519999999999977</c:v>
                </c:pt>
                <c:pt idx="125">
                  <c:v>2.4126999999999925</c:v>
                </c:pt>
                <c:pt idx="126">
                  <c:v>2.3726999999999925</c:v>
                </c:pt>
                <c:pt idx="127">
                  <c:v>2.3597999999999977</c:v>
                </c:pt>
                <c:pt idx="128">
                  <c:v>2.2936000000000001</c:v>
                </c:pt>
                <c:pt idx="129">
                  <c:v>2.2557</c:v>
                </c:pt>
                <c:pt idx="130">
                  <c:v>2.21</c:v>
                </c:pt>
                <c:pt idx="131">
                  <c:v>2.2847000000000066</c:v>
                </c:pt>
                <c:pt idx="132">
                  <c:v>2.2730999999999999</c:v>
                </c:pt>
                <c:pt idx="133">
                  <c:v>2.1610999999999998</c:v>
                </c:pt>
                <c:pt idx="134">
                  <c:v>2.1511999999999998</c:v>
                </c:pt>
                <c:pt idx="135">
                  <c:v>2.1284999999999998</c:v>
                </c:pt>
                <c:pt idx="136">
                  <c:v>2.1772999999999998</c:v>
                </c:pt>
                <c:pt idx="137">
                  <c:v>2.2475000000000076</c:v>
                </c:pt>
                <c:pt idx="138">
                  <c:v>2.1884999999999999</c:v>
                </c:pt>
                <c:pt idx="139">
                  <c:v>2.1551</c:v>
                </c:pt>
                <c:pt idx="140">
                  <c:v>2.1678999999999999</c:v>
                </c:pt>
                <c:pt idx="141">
                  <c:v>2.1475000000000066</c:v>
                </c:pt>
                <c:pt idx="142">
                  <c:v>2.1570999999999998</c:v>
                </c:pt>
                <c:pt idx="143">
                  <c:v>2.1490999999999998</c:v>
                </c:pt>
                <c:pt idx="144">
                  <c:v>2.1377000000000002</c:v>
                </c:pt>
                <c:pt idx="145">
                  <c:v>2.0954999999999977</c:v>
                </c:pt>
                <c:pt idx="146">
                  <c:v>2.0878999999999999</c:v>
                </c:pt>
                <c:pt idx="147">
                  <c:v>2.0311999999999997</c:v>
                </c:pt>
                <c:pt idx="148">
                  <c:v>1.9807999999999999</c:v>
                </c:pt>
                <c:pt idx="149">
                  <c:v>1.9311</c:v>
                </c:pt>
                <c:pt idx="150">
                  <c:v>1.8819999999999963</c:v>
                </c:pt>
                <c:pt idx="151">
                  <c:v>1.9652000000000001</c:v>
                </c:pt>
                <c:pt idx="152">
                  <c:v>1.8988</c:v>
                </c:pt>
                <c:pt idx="153">
                  <c:v>1.8002</c:v>
                </c:pt>
                <c:pt idx="154">
                  <c:v>1.7690999999999963</c:v>
                </c:pt>
                <c:pt idx="155">
                  <c:v>1.7851999999999963</c:v>
                </c:pt>
                <c:pt idx="156">
                  <c:v>1.7734999999999959</c:v>
                </c:pt>
                <c:pt idx="157">
                  <c:v>1.7268999999999961</c:v>
                </c:pt>
                <c:pt idx="158">
                  <c:v>1.7067999999999961</c:v>
                </c:pt>
                <c:pt idx="159">
                  <c:v>1.6880999999999999</c:v>
                </c:pt>
                <c:pt idx="160">
                  <c:v>1.6597</c:v>
                </c:pt>
                <c:pt idx="161">
                  <c:v>1.6181000000000001</c:v>
                </c:pt>
                <c:pt idx="162">
                  <c:v>1.5906</c:v>
                </c:pt>
                <c:pt idx="163">
                  <c:v>1.6114999999999966</c:v>
                </c:pt>
                <c:pt idx="164">
                  <c:v>1.7988</c:v>
                </c:pt>
                <c:pt idx="165">
                  <c:v>2.1720999999999977</c:v>
                </c:pt>
                <c:pt idx="166">
                  <c:v>2.2654999999999998</c:v>
                </c:pt>
                <c:pt idx="167">
                  <c:v>2.3935999999999997</c:v>
                </c:pt>
                <c:pt idx="168">
                  <c:v>2.3065999999999987</c:v>
                </c:pt>
                <c:pt idx="169">
                  <c:v>2.3118999999999925</c:v>
                </c:pt>
                <c:pt idx="170">
                  <c:v>2.3129999999999935</c:v>
                </c:pt>
                <c:pt idx="171">
                  <c:v>2.2050999999999998</c:v>
                </c:pt>
                <c:pt idx="172">
                  <c:v>2.0600999999999998</c:v>
                </c:pt>
                <c:pt idx="173">
                  <c:v>1.9568000000000001</c:v>
                </c:pt>
                <c:pt idx="174">
                  <c:v>1.9319999999999966</c:v>
                </c:pt>
                <c:pt idx="175">
                  <c:v>1.8444</c:v>
                </c:pt>
                <c:pt idx="176">
                  <c:v>1.819</c:v>
                </c:pt>
                <c:pt idx="177">
                  <c:v>1.7375999999999954</c:v>
                </c:pt>
                <c:pt idx="178">
                  <c:v>1.7251999999999958</c:v>
                </c:pt>
                <c:pt idx="179">
                  <c:v>1.7494999999999954</c:v>
                </c:pt>
                <c:pt idx="180">
                  <c:v>1.7789999999999964</c:v>
                </c:pt>
                <c:pt idx="181">
                  <c:v>1.8393999999999964</c:v>
                </c:pt>
                <c:pt idx="182">
                  <c:v>1.7849999999999964</c:v>
                </c:pt>
                <c:pt idx="183">
                  <c:v>1.7557999999999954</c:v>
                </c:pt>
                <c:pt idx="184">
                  <c:v>1.8124</c:v>
                </c:pt>
                <c:pt idx="185">
                  <c:v>1.8053999999999963</c:v>
                </c:pt>
                <c:pt idx="186">
                  <c:v>1.7687999999999966</c:v>
                </c:pt>
                <c:pt idx="187">
                  <c:v>1.7587999999999964</c:v>
                </c:pt>
                <c:pt idx="188">
                  <c:v>1.7178999999999942</c:v>
                </c:pt>
                <c:pt idx="189">
                  <c:v>1.6852</c:v>
                </c:pt>
                <c:pt idx="190">
                  <c:v>1.7125299999999966</c:v>
                </c:pt>
                <c:pt idx="191">
                  <c:v>1.6926545450000001</c:v>
                </c:pt>
                <c:pt idx="192">
                  <c:v>1.674114286</c:v>
                </c:pt>
                <c:pt idx="193">
                  <c:v>1.6672</c:v>
                </c:pt>
                <c:pt idx="194">
                  <c:v>1.6583000000000001</c:v>
                </c:pt>
                <c:pt idx="195">
                  <c:v>1.5855999999999963</c:v>
                </c:pt>
                <c:pt idx="196">
                  <c:v>1.6127</c:v>
                </c:pt>
                <c:pt idx="197">
                  <c:v>1.5862000000000001</c:v>
                </c:pt>
                <c:pt idx="198">
                  <c:v>1.5630999999999966</c:v>
                </c:pt>
                <c:pt idx="199">
                  <c:v>1.5962000000000001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D1-458C-BDB2-EC9FF81F2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450432"/>
        <c:axId val="184476800"/>
      </c:lineChart>
      <c:catAx>
        <c:axId val="184450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447680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84476800"/>
        <c:scaling>
          <c:orientation val="minMax"/>
        </c:scaling>
        <c:delete val="0"/>
        <c:axPos val="l"/>
        <c:majorGridlines/>
        <c:numFmt formatCode="#,##0.0000" sourceLinked="1"/>
        <c:majorTickMark val="none"/>
        <c:minorTickMark val="none"/>
        <c:tickLblPos val="nextTo"/>
        <c:spPr>
          <a:ln w="9525">
            <a:noFill/>
          </a:ln>
        </c:spPr>
        <c:crossAx val="18445043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50000"/>
      </a:schemeClr>
    </a:solidFill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taxa de cambio comercial - compra - media mes (janeiro de 1995 - agosto 2011)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taxa de cambio comercial - compra - media mes</c:v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Séries!$A$506:$A$705</c:f>
              <c:strCache>
                <c:ptCount val="200"/>
                <c:pt idx="0">
                  <c:v>1995.01</c:v>
                </c:pt>
                <c:pt idx="1">
                  <c:v>1995.02</c:v>
                </c:pt>
                <c:pt idx="2">
                  <c:v>1995.03</c:v>
                </c:pt>
                <c:pt idx="3">
                  <c:v>1995.04</c:v>
                </c:pt>
                <c:pt idx="4">
                  <c:v>1995.05</c:v>
                </c:pt>
                <c:pt idx="5">
                  <c:v>1995.06</c:v>
                </c:pt>
                <c:pt idx="6">
                  <c:v>1995.07</c:v>
                </c:pt>
                <c:pt idx="7">
                  <c:v>1995.08</c:v>
                </c:pt>
                <c:pt idx="8">
                  <c:v>1995.09</c:v>
                </c:pt>
                <c:pt idx="9">
                  <c:v>1995.10</c:v>
                </c:pt>
                <c:pt idx="10">
                  <c:v>1995.11</c:v>
                </c:pt>
                <c:pt idx="11">
                  <c:v>1995.12</c:v>
                </c:pt>
                <c:pt idx="12">
                  <c:v>1996.01</c:v>
                </c:pt>
                <c:pt idx="13">
                  <c:v>1996.02</c:v>
                </c:pt>
                <c:pt idx="14">
                  <c:v>1996.03</c:v>
                </c:pt>
                <c:pt idx="15">
                  <c:v>1996.04</c:v>
                </c:pt>
                <c:pt idx="16">
                  <c:v>1996.05</c:v>
                </c:pt>
                <c:pt idx="17">
                  <c:v>1996.06</c:v>
                </c:pt>
                <c:pt idx="18">
                  <c:v>1996.07</c:v>
                </c:pt>
                <c:pt idx="19">
                  <c:v>1996.08</c:v>
                </c:pt>
                <c:pt idx="20">
                  <c:v>1996.09</c:v>
                </c:pt>
                <c:pt idx="21">
                  <c:v>1996.10</c:v>
                </c:pt>
                <c:pt idx="22">
                  <c:v>1996.11</c:v>
                </c:pt>
                <c:pt idx="23">
                  <c:v>1996.12</c:v>
                </c:pt>
                <c:pt idx="24">
                  <c:v>1997.01</c:v>
                </c:pt>
                <c:pt idx="25">
                  <c:v>1997.02</c:v>
                </c:pt>
                <c:pt idx="26">
                  <c:v>1997.03</c:v>
                </c:pt>
                <c:pt idx="27">
                  <c:v>1997.04</c:v>
                </c:pt>
                <c:pt idx="28">
                  <c:v>1997.05</c:v>
                </c:pt>
                <c:pt idx="29">
                  <c:v>1997.06</c:v>
                </c:pt>
                <c:pt idx="30">
                  <c:v>1997.07</c:v>
                </c:pt>
                <c:pt idx="31">
                  <c:v>1997.08</c:v>
                </c:pt>
                <c:pt idx="32">
                  <c:v>1997.09</c:v>
                </c:pt>
                <c:pt idx="33">
                  <c:v>1997.10</c:v>
                </c:pt>
                <c:pt idx="34">
                  <c:v>1997.11</c:v>
                </c:pt>
                <c:pt idx="35">
                  <c:v>1997.12</c:v>
                </c:pt>
                <c:pt idx="36">
                  <c:v>1998.01</c:v>
                </c:pt>
                <c:pt idx="37">
                  <c:v>1998.02</c:v>
                </c:pt>
                <c:pt idx="38">
                  <c:v>1998.03</c:v>
                </c:pt>
                <c:pt idx="39">
                  <c:v>1998.04</c:v>
                </c:pt>
                <c:pt idx="40">
                  <c:v>1998.05</c:v>
                </c:pt>
                <c:pt idx="41">
                  <c:v>1998.06</c:v>
                </c:pt>
                <c:pt idx="42">
                  <c:v>1998.07</c:v>
                </c:pt>
                <c:pt idx="43">
                  <c:v>1998.08</c:v>
                </c:pt>
                <c:pt idx="44">
                  <c:v>1998.09</c:v>
                </c:pt>
                <c:pt idx="45">
                  <c:v>1998.10</c:v>
                </c:pt>
                <c:pt idx="46">
                  <c:v>1998.11</c:v>
                </c:pt>
                <c:pt idx="47">
                  <c:v>1998.12</c:v>
                </c:pt>
                <c:pt idx="48">
                  <c:v>1999.01</c:v>
                </c:pt>
                <c:pt idx="49">
                  <c:v>1999.02</c:v>
                </c:pt>
                <c:pt idx="50">
                  <c:v>1999.03</c:v>
                </c:pt>
                <c:pt idx="51">
                  <c:v>1999.04</c:v>
                </c:pt>
                <c:pt idx="52">
                  <c:v>1999.05</c:v>
                </c:pt>
                <c:pt idx="53">
                  <c:v>1999.06</c:v>
                </c:pt>
                <c:pt idx="54">
                  <c:v>1999.07</c:v>
                </c:pt>
                <c:pt idx="55">
                  <c:v>1999.08</c:v>
                </c:pt>
                <c:pt idx="56">
                  <c:v>1999.09</c:v>
                </c:pt>
                <c:pt idx="57">
                  <c:v>1999.10</c:v>
                </c:pt>
                <c:pt idx="58">
                  <c:v>1999.11</c:v>
                </c:pt>
                <c:pt idx="59">
                  <c:v>1999.12</c:v>
                </c:pt>
                <c:pt idx="60">
                  <c:v>2000.01</c:v>
                </c:pt>
                <c:pt idx="61">
                  <c:v>2000.02</c:v>
                </c:pt>
                <c:pt idx="62">
                  <c:v>2000.03</c:v>
                </c:pt>
                <c:pt idx="63">
                  <c:v>2000.04</c:v>
                </c:pt>
                <c:pt idx="64">
                  <c:v>2000.05</c:v>
                </c:pt>
                <c:pt idx="65">
                  <c:v>2000.06</c:v>
                </c:pt>
                <c:pt idx="66">
                  <c:v>2000.07</c:v>
                </c:pt>
                <c:pt idx="67">
                  <c:v>2000.08</c:v>
                </c:pt>
                <c:pt idx="68">
                  <c:v>2000.09</c:v>
                </c:pt>
                <c:pt idx="69">
                  <c:v>2000.10</c:v>
                </c:pt>
                <c:pt idx="70">
                  <c:v>2000.11</c:v>
                </c:pt>
                <c:pt idx="71">
                  <c:v>2000.12</c:v>
                </c:pt>
                <c:pt idx="72">
                  <c:v>2001.01</c:v>
                </c:pt>
                <c:pt idx="73">
                  <c:v>2001.02</c:v>
                </c:pt>
                <c:pt idx="74">
                  <c:v>2001.03</c:v>
                </c:pt>
                <c:pt idx="75">
                  <c:v>2001.04</c:v>
                </c:pt>
                <c:pt idx="76">
                  <c:v>2001.05</c:v>
                </c:pt>
                <c:pt idx="77">
                  <c:v>2001.06</c:v>
                </c:pt>
                <c:pt idx="78">
                  <c:v>2001.07</c:v>
                </c:pt>
                <c:pt idx="79">
                  <c:v>2001.08</c:v>
                </c:pt>
                <c:pt idx="80">
                  <c:v>2001.09</c:v>
                </c:pt>
                <c:pt idx="81">
                  <c:v>2001.10</c:v>
                </c:pt>
                <c:pt idx="82">
                  <c:v>2001.11</c:v>
                </c:pt>
                <c:pt idx="83">
                  <c:v>2001.12</c:v>
                </c:pt>
                <c:pt idx="84">
                  <c:v>2002.01</c:v>
                </c:pt>
                <c:pt idx="85">
                  <c:v>2002.02</c:v>
                </c:pt>
                <c:pt idx="86">
                  <c:v>2002.03</c:v>
                </c:pt>
                <c:pt idx="87">
                  <c:v>2002.04</c:v>
                </c:pt>
                <c:pt idx="88">
                  <c:v>2002.05</c:v>
                </c:pt>
                <c:pt idx="89">
                  <c:v>2002.06</c:v>
                </c:pt>
                <c:pt idx="90">
                  <c:v>2002.07</c:v>
                </c:pt>
                <c:pt idx="91">
                  <c:v>2002.08</c:v>
                </c:pt>
                <c:pt idx="92">
                  <c:v>2002.09</c:v>
                </c:pt>
                <c:pt idx="93">
                  <c:v>2002.10</c:v>
                </c:pt>
                <c:pt idx="94">
                  <c:v>2002.11</c:v>
                </c:pt>
                <c:pt idx="95">
                  <c:v>2002.12</c:v>
                </c:pt>
                <c:pt idx="96">
                  <c:v>2003.01</c:v>
                </c:pt>
                <c:pt idx="97">
                  <c:v>2003.02</c:v>
                </c:pt>
                <c:pt idx="98">
                  <c:v>2003.03</c:v>
                </c:pt>
                <c:pt idx="99">
                  <c:v>2003.04</c:v>
                </c:pt>
                <c:pt idx="100">
                  <c:v>2003.05</c:v>
                </c:pt>
                <c:pt idx="101">
                  <c:v>2003.06</c:v>
                </c:pt>
                <c:pt idx="102">
                  <c:v>2003.07</c:v>
                </c:pt>
                <c:pt idx="103">
                  <c:v>2003.08</c:v>
                </c:pt>
                <c:pt idx="104">
                  <c:v>2003.09</c:v>
                </c:pt>
                <c:pt idx="105">
                  <c:v>2003.10</c:v>
                </c:pt>
                <c:pt idx="106">
                  <c:v>2003.11</c:v>
                </c:pt>
                <c:pt idx="107">
                  <c:v>2003.12</c:v>
                </c:pt>
                <c:pt idx="108">
                  <c:v>2004.01</c:v>
                </c:pt>
                <c:pt idx="109">
                  <c:v>2004.02</c:v>
                </c:pt>
                <c:pt idx="110">
                  <c:v>2004.03</c:v>
                </c:pt>
                <c:pt idx="111">
                  <c:v>2004.04</c:v>
                </c:pt>
                <c:pt idx="112">
                  <c:v>2004.05</c:v>
                </c:pt>
                <c:pt idx="113">
                  <c:v>2004.06</c:v>
                </c:pt>
                <c:pt idx="114">
                  <c:v>2004.07</c:v>
                </c:pt>
                <c:pt idx="115">
                  <c:v>2004.08</c:v>
                </c:pt>
                <c:pt idx="116">
                  <c:v>2004.09</c:v>
                </c:pt>
                <c:pt idx="117">
                  <c:v>2004.10</c:v>
                </c:pt>
                <c:pt idx="118">
                  <c:v>2004.11</c:v>
                </c:pt>
                <c:pt idx="119">
                  <c:v>2004.12</c:v>
                </c:pt>
                <c:pt idx="120">
                  <c:v>2005.01</c:v>
                </c:pt>
                <c:pt idx="121">
                  <c:v>2005.02</c:v>
                </c:pt>
                <c:pt idx="122">
                  <c:v>2005.03</c:v>
                </c:pt>
                <c:pt idx="123">
                  <c:v>2005.04</c:v>
                </c:pt>
                <c:pt idx="124">
                  <c:v>2005.05</c:v>
                </c:pt>
                <c:pt idx="125">
                  <c:v>2005.06</c:v>
                </c:pt>
                <c:pt idx="126">
                  <c:v>2005.07</c:v>
                </c:pt>
                <c:pt idx="127">
                  <c:v>2005.08</c:v>
                </c:pt>
                <c:pt idx="128">
                  <c:v>2005.09</c:v>
                </c:pt>
                <c:pt idx="129">
                  <c:v>2005.10</c:v>
                </c:pt>
                <c:pt idx="130">
                  <c:v>2005.11</c:v>
                </c:pt>
                <c:pt idx="131">
                  <c:v>2005.12</c:v>
                </c:pt>
                <c:pt idx="132">
                  <c:v>2006.01</c:v>
                </c:pt>
                <c:pt idx="133">
                  <c:v>2006.02</c:v>
                </c:pt>
                <c:pt idx="134">
                  <c:v>2006.03</c:v>
                </c:pt>
                <c:pt idx="135">
                  <c:v>2006.04</c:v>
                </c:pt>
                <c:pt idx="136">
                  <c:v>2006.05</c:v>
                </c:pt>
                <c:pt idx="137">
                  <c:v>2006.06</c:v>
                </c:pt>
                <c:pt idx="138">
                  <c:v>2006.07</c:v>
                </c:pt>
                <c:pt idx="139">
                  <c:v>2006.08</c:v>
                </c:pt>
                <c:pt idx="140">
                  <c:v>2006.09</c:v>
                </c:pt>
                <c:pt idx="141">
                  <c:v>2006.10</c:v>
                </c:pt>
                <c:pt idx="142">
                  <c:v>2006.11</c:v>
                </c:pt>
                <c:pt idx="143">
                  <c:v>2006.12</c:v>
                </c:pt>
                <c:pt idx="144">
                  <c:v>2007.01</c:v>
                </c:pt>
                <c:pt idx="145">
                  <c:v>2007.02</c:v>
                </c:pt>
                <c:pt idx="146">
                  <c:v>2007.03</c:v>
                </c:pt>
                <c:pt idx="147">
                  <c:v>2007.04</c:v>
                </c:pt>
                <c:pt idx="148">
                  <c:v>2007.05</c:v>
                </c:pt>
                <c:pt idx="149">
                  <c:v>2007.06</c:v>
                </c:pt>
                <c:pt idx="150">
                  <c:v>2007.07</c:v>
                </c:pt>
                <c:pt idx="151">
                  <c:v>2007.08</c:v>
                </c:pt>
                <c:pt idx="152">
                  <c:v>2007.09</c:v>
                </c:pt>
                <c:pt idx="153">
                  <c:v>2007.10</c:v>
                </c:pt>
                <c:pt idx="154">
                  <c:v>2007.11</c:v>
                </c:pt>
                <c:pt idx="155">
                  <c:v>2007.12</c:v>
                </c:pt>
                <c:pt idx="156">
                  <c:v>2008.01</c:v>
                </c:pt>
                <c:pt idx="157">
                  <c:v>2008.02</c:v>
                </c:pt>
                <c:pt idx="158">
                  <c:v>2008.03</c:v>
                </c:pt>
                <c:pt idx="159">
                  <c:v>2008.04</c:v>
                </c:pt>
                <c:pt idx="160">
                  <c:v>2008.05</c:v>
                </c:pt>
                <c:pt idx="161">
                  <c:v>2008.06</c:v>
                </c:pt>
                <c:pt idx="162">
                  <c:v>2008.07</c:v>
                </c:pt>
                <c:pt idx="163">
                  <c:v>2008.08</c:v>
                </c:pt>
                <c:pt idx="164">
                  <c:v>2008.09</c:v>
                </c:pt>
                <c:pt idx="165">
                  <c:v>2008.10</c:v>
                </c:pt>
                <c:pt idx="166">
                  <c:v>2008.11</c:v>
                </c:pt>
                <c:pt idx="167">
                  <c:v>2008.12</c:v>
                </c:pt>
                <c:pt idx="168">
                  <c:v>2009.01</c:v>
                </c:pt>
                <c:pt idx="169">
                  <c:v>2009.02</c:v>
                </c:pt>
                <c:pt idx="170">
                  <c:v>2009.03</c:v>
                </c:pt>
                <c:pt idx="171">
                  <c:v>2009.04</c:v>
                </c:pt>
                <c:pt idx="172">
                  <c:v>2009.05</c:v>
                </c:pt>
                <c:pt idx="173">
                  <c:v>2009.06</c:v>
                </c:pt>
                <c:pt idx="174">
                  <c:v>2009.07</c:v>
                </c:pt>
                <c:pt idx="175">
                  <c:v>2009.08</c:v>
                </c:pt>
                <c:pt idx="176">
                  <c:v>2009.09</c:v>
                </c:pt>
                <c:pt idx="177">
                  <c:v>2009.10</c:v>
                </c:pt>
                <c:pt idx="178">
                  <c:v>2009.11</c:v>
                </c:pt>
                <c:pt idx="179">
                  <c:v>2009.12</c:v>
                </c:pt>
                <c:pt idx="180">
                  <c:v>2010.01</c:v>
                </c:pt>
                <c:pt idx="181">
                  <c:v>2010.02</c:v>
                </c:pt>
                <c:pt idx="182">
                  <c:v>2010.03</c:v>
                </c:pt>
                <c:pt idx="183">
                  <c:v>2010.04</c:v>
                </c:pt>
                <c:pt idx="184">
                  <c:v>2010.05</c:v>
                </c:pt>
                <c:pt idx="185">
                  <c:v>2010.06</c:v>
                </c:pt>
                <c:pt idx="186">
                  <c:v>2010.07</c:v>
                </c:pt>
                <c:pt idx="187">
                  <c:v>2010.08</c:v>
                </c:pt>
                <c:pt idx="188">
                  <c:v>2010.09</c:v>
                </c:pt>
                <c:pt idx="189">
                  <c:v>2010.10</c:v>
                </c:pt>
                <c:pt idx="190">
                  <c:v>2010.11</c:v>
                </c:pt>
                <c:pt idx="191">
                  <c:v>2010.12</c:v>
                </c:pt>
                <c:pt idx="192">
                  <c:v>2011.01</c:v>
                </c:pt>
                <c:pt idx="193">
                  <c:v>2011.02</c:v>
                </c:pt>
                <c:pt idx="194">
                  <c:v>2011.03</c:v>
                </c:pt>
                <c:pt idx="195">
                  <c:v>2011.04</c:v>
                </c:pt>
                <c:pt idx="196">
                  <c:v>2011.05</c:v>
                </c:pt>
                <c:pt idx="197">
                  <c:v>2011.06</c:v>
                </c:pt>
                <c:pt idx="198">
                  <c:v>2011.07</c:v>
                </c:pt>
                <c:pt idx="199">
                  <c:v>2011.08</c:v>
                </c:pt>
              </c:strCache>
            </c:strRef>
          </c:cat>
          <c:val>
            <c:numRef>
              <c:f>Séries!$B$506:$B$705</c:f>
              <c:numCache>
                <c:formatCode>#,##0.0000</c:formatCode>
                <c:ptCount val="200"/>
                <c:pt idx="0">
                  <c:v>0.84510000000000063</c:v>
                </c:pt>
                <c:pt idx="1">
                  <c:v>0.83880000000000166</c:v>
                </c:pt>
                <c:pt idx="2">
                  <c:v>0.88739999999999997</c:v>
                </c:pt>
                <c:pt idx="3">
                  <c:v>0.90549999999999997</c:v>
                </c:pt>
                <c:pt idx="4">
                  <c:v>0.89539999999999997</c:v>
                </c:pt>
                <c:pt idx="5">
                  <c:v>0.91200000000000003</c:v>
                </c:pt>
                <c:pt idx="6">
                  <c:v>0.92680000000000062</c:v>
                </c:pt>
                <c:pt idx="7">
                  <c:v>0.94000000000000061</c:v>
                </c:pt>
                <c:pt idx="8">
                  <c:v>0.95080000000000064</c:v>
                </c:pt>
                <c:pt idx="9">
                  <c:v>0.95870000000000166</c:v>
                </c:pt>
                <c:pt idx="10">
                  <c:v>0.96240000000000003</c:v>
                </c:pt>
                <c:pt idx="11">
                  <c:v>0.96730000000000005</c:v>
                </c:pt>
                <c:pt idx="12">
                  <c:v>0.97350000000000003</c:v>
                </c:pt>
                <c:pt idx="13">
                  <c:v>0.98009999999999997</c:v>
                </c:pt>
                <c:pt idx="14">
                  <c:v>0.98529999999999951</c:v>
                </c:pt>
                <c:pt idx="15">
                  <c:v>0.9893999999999995</c:v>
                </c:pt>
                <c:pt idx="16">
                  <c:v>0.9944999999999995</c:v>
                </c:pt>
                <c:pt idx="17">
                  <c:v>1.0004999999999966</c:v>
                </c:pt>
                <c:pt idx="18">
                  <c:v>1.0061</c:v>
                </c:pt>
                <c:pt idx="19">
                  <c:v>1.0125999999999966</c:v>
                </c:pt>
                <c:pt idx="20">
                  <c:v>1.0185</c:v>
                </c:pt>
                <c:pt idx="21">
                  <c:v>1.0243</c:v>
                </c:pt>
                <c:pt idx="22">
                  <c:v>1.0295999999999959</c:v>
                </c:pt>
                <c:pt idx="23">
                  <c:v>1.0365</c:v>
                </c:pt>
                <c:pt idx="24">
                  <c:v>1.0421</c:v>
                </c:pt>
                <c:pt idx="25">
                  <c:v>1.0485</c:v>
                </c:pt>
                <c:pt idx="26">
                  <c:v>1.0558999999999958</c:v>
                </c:pt>
                <c:pt idx="27">
                  <c:v>1.0601</c:v>
                </c:pt>
                <c:pt idx="28">
                  <c:v>1.0674999999999963</c:v>
                </c:pt>
                <c:pt idx="29">
                  <c:v>1.0737999999999961</c:v>
                </c:pt>
                <c:pt idx="30">
                  <c:v>1.0798999999999961</c:v>
                </c:pt>
                <c:pt idx="31">
                  <c:v>1.0871</c:v>
                </c:pt>
                <c:pt idx="32">
                  <c:v>1.0928</c:v>
                </c:pt>
                <c:pt idx="33">
                  <c:v>1.0992999999999966</c:v>
                </c:pt>
                <c:pt idx="34">
                  <c:v>1.1065</c:v>
                </c:pt>
                <c:pt idx="35">
                  <c:v>1.1128</c:v>
                </c:pt>
                <c:pt idx="36">
                  <c:v>1.1191</c:v>
                </c:pt>
                <c:pt idx="37">
                  <c:v>1.1263000000000001</c:v>
                </c:pt>
                <c:pt idx="38">
                  <c:v>1.1329</c:v>
                </c:pt>
                <c:pt idx="39">
                  <c:v>1.1404000000000001</c:v>
                </c:pt>
                <c:pt idx="40">
                  <c:v>1.1473</c:v>
                </c:pt>
                <c:pt idx="41">
                  <c:v>1.1537999999999966</c:v>
                </c:pt>
                <c:pt idx="42">
                  <c:v>1.1607000000000001</c:v>
                </c:pt>
                <c:pt idx="43">
                  <c:v>1.1709000000000001</c:v>
                </c:pt>
                <c:pt idx="44">
                  <c:v>1.1800999999999999</c:v>
                </c:pt>
                <c:pt idx="45">
                  <c:v>1.1876</c:v>
                </c:pt>
                <c:pt idx="46">
                  <c:v>1.1929000000000001</c:v>
                </c:pt>
                <c:pt idx="47">
                  <c:v>1.2045999999999963</c:v>
                </c:pt>
                <c:pt idx="48">
                  <c:v>1.5010999999999961</c:v>
                </c:pt>
                <c:pt idx="49">
                  <c:v>1.9129</c:v>
                </c:pt>
                <c:pt idx="50">
                  <c:v>1.8959999999999964</c:v>
                </c:pt>
                <c:pt idx="51">
                  <c:v>1.6933</c:v>
                </c:pt>
                <c:pt idx="52">
                  <c:v>1.6827000000000001</c:v>
                </c:pt>
                <c:pt idx="53">
                  <c:v>1.7645999999999966</c:v>
                </c:pt>
                <c:pt idx="54">
                  <c:v>1.7994999999999961</c:v>
                </c:pt>
                <c:pt idx="55">
                  <c:v>1.8800000000000001</c:v>
                </c:pt>
                <c:pt idx="56">
                  <c:v>1.8973</c:v>
                </c:pt>
                <c:pt idx="57">
                  <c:v>1.9686999999999999</c:v>
                </c:pt>
                <c:pt idx="58">
                  <c:v>1.9291</c:v>
                </c:pt>
                <c:pt idx="59">
                  <c:v>1.8420000000000001</c:v>
                </c:pt>
                <c:pt idx="60">
                  <c:v>1.8028999999999966</c:v>
                </c:pt>
                <c:pt idx="61">
                  <c:v>1.7745</c:v>
                </c:pt>
                <c:pt idx="62">
                  <c:v>1.7411999999999961</c:v>
                </c:pt>
                <c:pt idx="63">
                  <c:v>1.7673999999999961</c:v>
                </c:pt>
                <c:pt idx="64">
                  <c:v>1.8270999999999966</c:v>
                </c:pt>
                <c:pt idx="65">
                  <c:v>1.8074999999999966</c:v>
                </c:pt>
                <c:pt idx="66">
                  <c:v>1.7969999999999966</c:v>
                </c:pt>
                <c:pt idx="67">
                  <c:v>1.8084</c:v>
                </c:pt>
                <c:pt idx="68">
                  <c:v>1.8384</c:v>
                </c:pt>
                <c:pt idx="69">
                  <c:v>1.8788</c:v>
                </c:pt>
                <c:pt idx="70">
                  <c:v>1.9472</c:v>
                </c:pt>
                <c:pt idx="71">
                  <c:v>1.9624999999999999</c:v>
                </c:pt>
                <c:pt idx="72">
                  <c:v>1.9537</c:v>
                </c:pt>
                <c:pt idx="73">
                  <c:v>2.0011000000000001</c:v>
                </c:pt>
                <c:pt idx="74">
                  <c:v>2.0882000000000001</c:v>
                </c:pt>
                <c:pt idx="75">
                  <c:v>2.1917</c:v>
                </c:pt>
                <c:pt idx="76">
                  <c:v>2.2963999999999998</c:v>
                </c:pt>
                <c:pt idx="77">
                  <c:v>2.3749999999999987</c:v>
                </c:pt>
                <c:pt idx="78">
                  <c:v>2.4651999999999998</c:v>
                </c:pt>
                <c:pt idx="79">
                  <c:v>2.5097999999999998</c:v>
                </c:pt>
                <c:pt idx="80">
                  <c:v>2.6709000000000001</c:v>
                </c:pt>
                <c:pt idx="81">
                  <c:v>2.7393999999999998</c:v>
                </c:pt>
                <c:pt idx="82">
                  <c:v>2.5423</c:v>
                </c:pt>
                <c:pt idx="83">
                  <c:v>2.3618999999999977</c:v>
                </c:pt>
                <c:pt idx="84">
                  <c:v>2.3771</c:v>
                </c:pt>
                <c:pt idx="85">
                  <c:v>2.4187999999999987</c:v>
                </c:pt>
                <c:pt idx="86">
                  <c:v>2.3457999999999997</c:v>
                </c:pt>
                <c:pt idx="87">
                  <c:v>2.3195999999999977</c:v>
                </c:pt>
                <c:pt idx="88">
                  <c:v>2.4795999999999987</c:v>
                </c:pt>
                <c:pt idx="89">
                  <c:v>2.7132000000000001</c:v>
                </c:pt>
                <c:pt idx="90">
                  <c:v>2.9337999999999997</c:v>
                </c:pt>
                <c:pt idx="91">
                  <c:v>3.1093000000000002</c:v>
                </c:pt>
                <c:pt idx="92">
                  <c:v>3.3411999999999997</c:v>
                </c:pt>
                <c:pt idx="93">
                  <c:v>3.8050999999999977</c:v>
                </c:pt>
                <c:pt idx="94">
                  <c:v>3.5755999999999997</c:v>
                </c:pt>
                <c:pt idx="95">
                  <c:v>3.6251000000000002</c:v>
                </c:pt>
                <c:pt idx="96">
                  <c:v>3.4375999999999998</c:v>
                </c:pt>
                <c:pt idx="97">
                  <c:v>3.59</c:v>
                </c:pt>
                <c:pt idx="98">
                  <c:v>3.4460999999999977</c:v>
                </c:pt>
                <c:pt idx="99">
                  <c:v>3.1179000000000001</c:v>
                </c:pt>
                <c:pt idx="100">
                  <c:v>2.9548999999999968</c:v>
                </c:pt>
                <c:pt idx="101">
                  <c:v>2.8823999999999987</c:v>
                </c:pt>
                <c:pt idx="102">
                  <c:v>2.8789999999999987</c:v>
                </c:pt>
                <c:pt idx="103">
                  <c:v>3.0017</c:v>
                </c:pt>
                <c:pt idx="104">
                  <c:v>2.9219999999999997</c:v>
                </c:pt>
                <c:pt idx="105">
                  <c:v>2.8607</c:v>
                </c:pt>
                <c:pt idx="106">
                  <c:v>2.9129999999999967</c:v>
                </c:pt>
                <c:pt idx="107">
                  <c:v>2.9245000000000001</c:v>
                </c:pt>
                <c:pt idx="108">
                  <c:v>2.8509999999999978</c:v>
                </c:pt>
                <c:pt idx="109">
                  <c:v>2.9295</c:v>
                </c:pt>
                <c:pt idx="110">
                  <c:v>2.9047000000000001</c:v>
                </c:pt>
                <c:pt idx="111">
                  <c:v>2.9051999999999998</c:v>
                </c:pt>
                <c:pt idx="112">
                  <c:v>3.0995999999999997</c:v>
                </c:pt>
                <c:pt idx="113">
                  <c:v>3.1282999999999999</c:v>
                </c:pt>
                <c:pt idx="114">
                  <c:v>3.0359999999999987</c:v>
                </c:pt>
                <c:pt idx="115">
                  <c:v>3.0021</c:v>
                </c:pt>
                <c:pt idx="116">
                  <c:v>2.8902999999999968</c:v>
                </c:pt>
                <c:pt idx="117">
                  <c:v>2.8520999999999925</c:v>
                </c:pt>
                <c:pt idx="118">
                  <c:v>2.7852000000000001</c:v>
                </c:pt>
                <c:pt idx="119">
                  <c:v>2.7174</c:v>
                </c:pt>
                <c:pt idx="120">
                  <c:v>2.6921999999999997</c:v>
                </c:pt>
                <c:pt idx="121">
                  <c:v>2.597</c:v>
                </c:pt>
                <c:pt idx="122">
                  <c:v>2.7039000000000066</c:v>
                </c:pt>
                <c:pt idx="123">
                  <c:v>2.5783999999999998</c:v>
                </c:pt>
                <c:pt idx="124">
                  <c:v>2.4519999999999977</c:v>
                </c:pt>
                <c:pt idx="125">
                  <c:v>2.4126999999999925</c:v>
                </c:pt>
                <c:pt idx="126">
                  <c:v>2.3726999999999925</c:v>
                </c:pt>
                <c:pt idx="127">
                  <c:v>2.3597999999999977</c:v>
                </c:pt>
                <c:pt idx="128">
                  <c:v>2.2936000000000001</c:v>
                </c:pt>
                <c:pt idx="129">
                  <c:v>2.2557</c:v>
                </c:pt>
                <c:pt idx="130">
                  <c:v>2.21</c:v>
                </c:pt>
                <c:pt idx="131">
                  <c:v>2.2847000000000066</c:v>
                </c:pt>
                <c:pt idx="132">
                  <c:v>2.2730999999999999</c:v>
                </c:pt>
                <c:pt idx="133">
                  <c:v>2.1610999999999998</c:v>
                </c:pt>
                <c:pt idx="134">
                  <c:v>2.1511999999999998</c:v>
                </c:pt>
                <c:pt idx="135">
                  <c:v>2.1284999999999998</c:v>
                </c:pt>
                <c:pt idx="136">
                  <c:v>2.1772999999999998</c:v>
                </c:pt>
                <c:pt idx="137">
                  <c:v>2.2475000000000076</c:v>
                </c:pt>
                <c:pt idx="138">
                  <c:v>2.1884999999999999</c:v>
                </c:pt>
                <c:pt idx="139">
                  <c:v>2.1551</c:v>
                </c:pt>
                <c:pt idx="140">
                  <c:v>2.1678999999999999</c:v>
                </c:pt>
                <c:pt idx="141">
                  <c:v>2.1475000000000066</c:v>
                </c:pt>
                <c:pt idx="142">
                  <c:v>2.1570999999999998</c:v>
                </c:pt>
                <c:pt idx="143">
                  <c:v>2.1490999999999998</c:v>
                </c:pt>
                <c:pt idx="144">
                  <c:v>2.1377000000000002</c:v>
                </c:pt>
                <c:pt idx="145">
                  <c:v>2.0954999999999977</c:v>
                </c:pt>
                <c:pt idx="146">
                  <c:v>2.0878999999999999</c:v>
                </c:pt>
                <c:pt idx="147">
                  <c:v>2.0311999999999997</c:v>
                </c:pt>
                <c:pt idx="148">
                  <c:v>1.9807999999999999</c:v>
                </c:pt>
                <c:pt idx="149">
                  <c:v>1.9311</c:v>
                </c:pt>
                <c:pt idx="150">
                  <c:v>1.8819999999999963</c:v>
                </c:pt>
                <c:pt idx="151">
                  <c:v>1.9652000000000001</c:v>
                </c:pt>
                <c:pt idx="152">
                  <c:v>1.8988</c:v>
                </c:pt>
                <c:pt idx="153">
                  <c:v>1.8002</c:v>
                </c:pt>
                <c:pt idx="154">
                  <c:v>1.7690999999999963</c:v>
                </c:pt>
                <c:pt idx="155">
                  <c:v>1.7851999999999963</c:v>
                </c:pt>
                <c:pt idx="156">
                  <c:v>1.7734999999999959</c:v>
                </c:pt>
                <c:pt idx="157">
                  <c:v>1.7268999999999961</c:v>
                </c:pt>
                <c:pt idx="158">
                  <c:v>1.7067999999999961</c:v>
                </c:pt>
                <c:pt idx="159">
                  <c:v>1.6880999999999999</c:v>
                </c:pt>
                <c:pt idx="160">
                  <c:v>1.6597</c:v>
                </c:pt>
                <c:pt idx="161">
                  <c:v>1.6181000000000001</c:v>
                </c:pt>
                <c:pt idx="162">
                  <c:v>1.5906</c:v>
                </c:pt>
                <c:pt idx="163">
                  <c:v>1.6114999999999966</c:v>
                </c:pt>
                <c:pt idx="164">
                  <c:v>1.7988</c:v>
                </c:pt>
                <c:pt idx="165">
                  <c:v>2.1720999999999977</c:v>
                </c:pt>
                <c:pt idx="166">
                  <c:v>2.2654999999999998</c:v>
                </c:pt>
                <c:pt idx="167">
                  <c:v>2.3935999999999997</c:v>
                </c:pt>
                <c:pt idx="168">
                  <c:v>2.3065999999999987</c:v>
                </c:pt>
                <c:pt idx="169">
                  <c:v>2.3118999999999925</c:v>
                </c:pt>
                <c:pt idx="170">
                  <c:v>2.3129999999999935</c:v>
                </c:pt>
                <c:pt idx="171">
                  <c:v>2.2050999999999998</c:v>
                </c:pt>
                <c:pt idx="172">
                  <c:v>2.0600999999999998</c:v>
                </c:pt>
                <c:pt idx="173">
                  <c:v>1.9568000000000001</c:v>
                </c:pt>
                <c:pt idx="174">
                  <c:v>1.9319999999999966</c:v>
                </c:pt>
                <c:pt idx="175">
                  <c:v>1.8444</c:v>
                </c:pt>
                <c:pt idx="176">
                  <c:v>1.819</c:v>
                </c:pt>
                <c:pt idx="177">
                  <c:v>1.7375999999999954</c:v>
                </c:pt>
                <c:pt idx="178">
                  <c:v>1.7251999999999958</c:v>
                </c:pt>
                <c:pt idx="179">
                  <c:v>1.7494999999999954</c:v>
                </c:pt>
                <c:pt idx="180">
                  <c:v>1.7789999999999964</c:v>
                </c:pt>
                <c:pt idx="181">
                  <c:v>1.8393999999999964</c:v>
                </c:pt>
                <c:pt idx="182">
                  <c:v>1.7849999999999964</c:v>
                </c:pt>
                <c:pt idx="183">
                  <c:v>1.7557999999999954</c:v>
                </c:pt>
                <c:pt idx="184">
                  <c:v>1.8124</c:v>
                </c:pt>
                <c:pt idx="185">
                  <c:v>1.8053999999999963</c:v>
                </c:pt>
                <c:pt idx="186">
                  <c:v>1.7687999999999966</c:v>
                </c:pt>
                <c:pt idx="187">
                  <c:v>1.7587999999999964</c:v>
                </c:pt>
                <c:pt idx="188">
                  <c:v>1.7178999999999942</c:v>
                </c:pt>
                <c:pt idx="189">
                  <c:v>1.6852</c:v>
                </c:pt>
                <c:pt idx="190">
                  <c:v>1.7125299999999966</c:v>
                </c:pt>
                <c:pt idx="191">
                  <c:v>1.6926545450000001</c:v>
                </c:pt>
                <c:pt idx="192">
                  <c:v>1.674114286</c:v>
                </c:pt>
                <c:pt idx="193">
                  <c:v>1.6672</c:v>
                </c:pt>
                <c:pt idx="194">
                  <c:v>1.6583000000000001</c:v>
                </c:pt>
                <c:pt idx="195">
                  <c:v>1.5855999999999963</c:v>
                </c:pt>
                <c:pt idx="196">
                  <c:v>1.6127</c:v>
                </c:pt>
                <c:pt idx="197">
                  <c:v>1.5862000000000001</c:v>
                </c:pt>
                <c:pt idx="198">
                  <c:v>1.5630999999999966</c:v>
                </c:pt>
                <c:pt idx="199">
                  <c:v>1.5962000000000001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4F-4149-867F-E79121B07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450432"/>
        <c:axId val="184476800"/>
      </c:lineChart>
      <c:catAx>
        <c:axId val="184450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447680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84476800"/>
        <c:scaling>
          <c:orientation val="minMax"/>
        </c:scaling>
        <c:delete val="0"/>
        <c:axPos val="l"/>
        <c:majorGridlines/>
        <c:numFmt formatCode="#,##0.0000" sourceLinked="1"/>
        <c:majorTickMark val="none"/>
        <c:minorTickMark val="none"/>
        <c:tickLblPos val="nextTo"/>
        <c:spPr>
          <a:ln w="9525">
            <a:noFill/>
          </a:ln>
        </c:spPr>
        <c:crossAx val="18445043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50000"/>
      </a:schemeClr>
    </a:solidFill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taxa de cambio comercial - compra - media mes (janeiro de 1995 - agosto 2011)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taxa de cambio comercial - compra - media mes</c:v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Séries!$A$506:$A$705</c:f>
              <c:strCache>
                <c:ptCount val="200"/>
                <c:pt idx="0">
                  <c:v>1995.01</c:v>
                </c:pt>
                <c:pt idx="1">
                  <c:v>1995.02</c:v>
                </c:pt>
                <c:pt idx="2">
                  <c:v>1995.03</c:v>
                </c:pt>
                <c:pt idx="3">
                  <c:v>1995.04</c:v>
                </c:pt>
                <c:pt idx="4">
                  <c:v>1995.05</c:v>
                </c:pt>
                <c:pt idx="5">
                  <c:v>1995.06</c:v>
                </c:pt>
                <c:pt idx="6">
                  <c:v>1995.07</c:v>
                </c:pt>
                <c:pt idx="7">
                  <c:v>1995.08</c:v>
                </c:pt>
                <c:pt idx="8">
                  <c:v>1995.09</c:v>
                </c:pt>
                <c:pt idx="9">
                  <c:v>1995.10</c:v>
                </c:pt>
                <c:pt idx="10">
                  <c:v>1995.11</c:v>
                </c:pt>
                <c:pt idx="11">
                  <c:v>1995.12</c:v>
                </c:pt>
                <c:pt idx="12">
                  <c:v>1996.01</c:v>
                </c:pt>
                <c:pt idx="13">
                  <c:v>1996.02</c:v>
                </c:pt>
                <c:pt idx="14">
                  <c:v>1996.03</c:v>
                </c:pt>
                <c:pt idx="15">
                  <c:v>1996.04</c:v>
                </c:pt>
                <c:pt idx="16">
                  <c:v>1996.05</c:v>
                </c:pt>
                <c:pt idx="17">
                  <c:v>1996.06</c:v>
                </c:pt>
                <c:pt idx="18">
                  <c:v>1996.07</c:v>
                </c:pt>
                <c:pt idx="19">
                  <c:v>1996.08</c:v>
                </c:pt>
                <c:pt idx="20">
                  <c:v>1996.09</c:v>
                </c:pt>
                <c:pt idx="21">
                  <c:v>1996.10</c:v>
                </c:pt>
                <c:pt idx="22">
                  <c:v>1996.11</c:v>
                </c:pt>
                <c:pt idx="23">
                  <c:v>1996.12</c:v>
                </c:pt>
                <c:pt idx="24">
                  <c:v>1997.01</c:v>
                </c:pt>
                <c:pt idx="25">
                  <c:v>1997.02</c:v>
                </c:pt>
                <c:pt idx="26">
                  <c:v>1997.03</c:v>
                </c:pt>
                <c:pt idx="27">
                  <c:v>1997.04</c:v>
                </c:pt>
                <c:pt idx="28">
                  <c:v>1997.05</c:v>
                </c:pt>
                <c:pt idx="29">
                  <c:v>1997.06</c:v>
                </c:pt>
                <c:pt idx="30">
                  <c:v>1997.07</c:v>
                </c:pt>
                <c:pt idx="31">
                  <c:v>1997.08</c:v>
                </c:pt>
                <c:pt idx="32">
                  <c:v>1997.09</c:v>
                </c:pt>
                <c:pt idx="33">
                  <c:v>1997.10</c:v>
                </c:pt>
                <c:pt idx="34">
                  <c:v>1997.11</c:v>
                </c:pt>
                <c:pt idx="35">
                  <c:v>1997.12</c:v>
                </c:pt>
                <c:pt idx="36">
                  <c:v>1998.01</c:v>
                </c:pt>
                <c:pt idx="37">
                  <c:v>1998.02</c:v>
                </c:pt>
                <c:pt idx="38">
                  <c:v>1998.03</c:v>
                </c:pt>
                <c:pt idx="39">
                  <c:v>1998.04</c:v>
                </c:pt>
                <c:pt idx="40">
                  <c:v>1998.05</c:v>
                </c:pt>
                <c:pt idx="41">
                  <c:v>1998.06</c:v>
                </c:pt>
                <c:pt idx="42">
                  <c:v>1998.07</c:v>
                </c:pt>
                <c:pt idx="43">
                  <c:v>1998.08</c:v>
                </c:pt>
                <c:pt idx="44">
                  <c:v>1998.09</c:v>
                </c:pt>
                <c:pt idx="45">
                  <c:v>1998.10</c:v>
                </c:pt>
                <c:pt idx="46">
                  <c:v>1998.11</c:v>
                </c:pt>
                <c:pt idx="47">
                  <c:v>1998.12</c:v>
                </c:pt>
                <c:pt idx="48">
                  <c:v>1999.01</c:v>
                </c:pt>
                <c:pt idx="49">
                  <c:v>1999.02</c:v>
                </c:pt>
                <c:pt idx="50">
                  <c:v>1999.03</c:v>
                </c:pt>
                <c:pt idx="51">
                  <c:v>1999.04</c:v>
                </c:pt>
                <c:pt idx="52">
                  <c:v>1999.05</c:v>
                </c:pt>
                <c:pt idx="53">
                  <c:v>1999.06</c:v>
                </c:pt>
                <c:pt idx="54">
                  <c:v>1999.07</c:v>
                </c:pt>
                <c:pt idx="55">
                  <c:v>1999.08</c:v>
                </c:pt>
                <c:pt idx="56">
                  <c:v>1999.09</c:v>
                </c:pt>
                <c:pt idx="57">
                  <c:v>1999.10</c:v>
                </c:pt>
                <c:pt idx="58">
                  <c:v>1999.11</c:v>
                </c:pt>
                <c:pt idx="59">
                  <c:v>1999.12</c:v>
                </c:pt>
                <c:pt idx="60">
                  <c:v>2000.01</c:v>
                </c:pt>
                <c:pt idx="61">
                  <c:v>2000.02</c:v>
                </c:pt>
                <c:pt idx="62">
                  <c:v>2000.03</c:v>
                </c:pt>
                <c:pt idx="63">
                  <c:v>2000.04</c:v>
                </c:pt>
                <c:pt idx="64">
                  <c:v>2000.05</c:v>
                </c:pt>
                <c:pt idx="65">
                  <c:v>2000.06</c:v>
                </c:pt>
                <c:pt idx="66">
                  <c:v>2000.07</c:v>
                </c:pt>
                <c:pt idx="67">
                  <c:v>2000.08</c:v>
                </c:pt>
                <c:pt idx="68">
                  <c:v>2000.09</c:v>
                </c:pt>
                <c:pt idx="69">
                  <c:v>2000.10</c:v>
                </c:pt>
                <c:pt idx="70">
                  <c:v>2000.11</c:v>
                </c:pt>
                <c:pt idx="71">
                  <c:v>2000.12</c:v>
                </c:pt>
                <c:pt idx="72">
                  <c:v>2001.01</c:v>
                </c:pt>
                <c:pt idx="73">
                  <c:v>2001.02</c:v>
                </c:pt>
                <c:pt idx="74">
                  <c:v>2001.03</c:v>
                </c:pt>
                <c:pt idx="75">
                  <c:v>2001.04</c:v>
                </c:pt>
                <c:pt idx="76">
                  <c:v>2001.05</c:v>
                </c:pt>
                <c:pt idx="77">
                  <c:v>2001.06</c:v>
                </c:pt>
                <c:pt idx="78">
                  <c:v>2001.07</c:v>
                </c:pt>
                <c:pt idx="79">
                  <c:v>2001.08</c:v>
                </c:pt>
                <c:pt idx="80">
                  <c:v>2001.09</c:v>
                </c:pt>
                <c:pt idx="81">
                  <c:v>2001.10</c:v>
                </c:pt>
                <c:pt idx="82">
                  <c:v>2001.11</c:v>
                </c:pt>
                <c:pt idx="83">
                  <c:v>2001.12</c:v>
                </c:pt>
                <c:pt idx="84">
                  <c:v>2002.01</c:v>
                </c:pt>
                <c:pt idx="85">
                  <c:v>2002.02</c:v>
                </c:pt>
                <c:pt idx="86">
                  <c:v>2002.03</c:v>
                </c:pt>
                <c:pt idx="87">
                  <c:v>2002.04</c:v>
                </c:pt>
                <c:pt idx="88">
                  <c:v>2002.05</c:v>
                </c:pt>
                <c:pt idx="89">
                  <c:v>2002.06</c:v>
                </c:pt>
                <c:pt idx="90">
                  <c:v>2002.07</c:v>
                </c:pt>
                <c:pt idx="91">
                  <c:v>2002.08</c:v>
                </c:pt>
                <c:pt idx="92">
                  <c:v>2002.09</c:v>
                </c:pt>
                <c:pt idx="93">
                  <c:v>2002.10</c:v>
                </c:pt>
                <c:pt idx="94">
                  <c:v>2002.11</c:v>
                </c:pt>
                <c:pt idx="95">
                  <c:v>2002.12</c:v>
                </c:pt>
                <c:pt idx="96">
                  <c:v>2003.01</c:v>
                </c:pt>
                <c:pt idx="97">
                  <c:v>2003.02</c:v>
                </c:pt>
                <c:pt idx="98">
                  <c:v>2003.03</c:v>
                </c:pt>
                <c:pt idx="99">
                  <c:v>2003.04</c:v>
                </c:pt>
                <c:pt idx="100">
                  <c:v>2003.05</c:v>
                </c:pt>
                <c:pt idx="101">
                  <c:v>2003.06</c:v>
                </c:pt>
                <c:pt idx="102">
                  <c:v>2003.07</c:v>
                </c:pt>
                <c:pt idx="103">
                  <c:v>2003.08</c:v>
                </c:pt>
                <c:pt idx="104">
                  <c:v>2003.09</c:v>
                </c:pt>
                <c:pt idx="105">
                  <c:v>2003.10</c:v>
                </c:pt>
                <c:pt idx="106">
                  <c:v>2003.11</c:v>
                </c:pt>
                <c:pt idx="107">
                  <c:v>2003.12</c:v>
                </c:pt>
                <c:pt idx="108">
                  <c:v>2004.01</c:v>
                </c:pt>
                <c:pt idx="109">
                  <c:v>2004.02</c:v>
                </c:pt>
                <c:pt idx="110">
                  <c:v>2004.03</c:v>
                </c:pt>
                <c:pt idx="111">
                  <c:v>2004.04</c:v>
                </c:pt>
                <c:pt idx="112">
                  <c:v>2004.05</c:v>
                </c:pt>
                <c:pt idx="113">
                  <c:v>2004.06</c:v>
                </c:pt>
                <c:pt idx="114">
                  <c:v>2004.07</c:v>
                </c:pt>
                <c:pt idx="115">
                  <c:v>2004.08</c:v>
                </c:pt>
                <c:pt idx="116">
                  <c:v>2004.09</c:v>
                </c:pt>
                <c:pt idx="117">
                  <c:v>2004.10</c:v>
                </c:pt>
                <c:pt idx="118">
                  <c:v>2004.11</c:v>
                </c:pt>
                <c:pt idx="119">
                  <c:v>2004.12</c:v>
                </c:pt>
                <c:pt idx="120">
                  <c:v>2005.01</c:v>
                </c:pt>
                <c:pt idx="121">
                  <c:v>2005.02</c:v>
                </c:pt>
                <c:pt idx="122">
                  <c:v>2005.03</c:v>
                </c:pt>
                <c:pt idx="123">
                  <c:v>2005.04</c:v>
                </c:pt>
                <c:pt idx="124">
                  <c:v>2005.05</c:v>
                </c:pt>
                <c:pt idx="125">
                  <c:v>2005.06</c:v>
                </c:pt>
                <c:pt idx="126">
                  <c:v>2005.07</c:v>
                </c:pt>
                <c:pt idx="127">
                  <c:v>2005.08</c:v>
                </c:pt>
                <c:pt idx="128">
                  <c:v>2005.09</c:v>
                </c:pt>
                <c:pt idx="129">
                  <c:v>2005.10</c:v>
                </c:pt>
                <c:pt idx="130">
                  <c:v>2005.11</c:v>
                </c:pt>
                <c:pt idx="131">
                  <c:v>2005.12</c:v>
                </c:pt>
                <c:pt idx="132">
                  <c:v>2006.01</c:v>
                </c:pt>
                <c:pt idx="133">
                  <c:v>2006.02</c:v>
                </c:pt>
                <c:pt idx="134">
                  <c:v>2006.03</c:v>
                </c:pt>
                <c:pt idx="135">
                  <c:v>2006.04</c:v>
                </c:pt>
                <c:pt idx="136">
                  <c:v>2006.05</c:v>
                </c:pt>
                <c:pt idx="137">
                  <c:v>2006.06</c:v>
                </c:pt>
                <c:pt idx="138">
                  <c:v>2006.07</c:v>
                </c:pt>
                <c:pt idx="139">
                  <c:v>2006.08</c:v>
                </c:pt>
                <c:pt idx="140">
                  <c:v>2006.09</c:v>
                </c:pt>
                <c:pt idx="141">
                  <c:v>2006.10</c:v>
                </c:pt>
                <c:pt idx="142">
                  <c:v>2006.11</c:v>
                </c:pt>
                <c:pt idx="143">
                  <c:v>2006.12</c:v>
                </c:pt>
                <c:pt idx="144">
                  <c:v>2007.01</c:v>
                </c:pt>
                <c:pt idx="145">
                  <c:v>2007.02</c:v>
                </c:pt>
                <c:pt idx="146">
                  <c:v>2007.03</c:v>
                </c:pt>
                <c:pt idx="147">
                  <c:v>2007.04</c:v>
                </c:pt>
                <c:pt idx="148">
                  <c:v>2007.05</c:v>
                </c:pt>
                <c:pt idx="149">
                  <c:v>2007.06</c:v>
                </c:pt>
                <c:pt idx="150">
                  <c:v>2007.07</c:v>
                </c:pt>
                <c:pt idx="151">
                  <c:v>2007.08</c:v>
                </c:pt>
                <c:pt idx="152">
                  <c:v>2007.09</c:v>
                </c:pt>
                <c:pt idx="153">
                  <c:v>2007.10</c:v>
                </c:pt>
                <c:pt idx="154">
                  <c:v>2007.11</c:v>
                </c:pt>
                <c:pt idx="155">
                  <c:v>2007.12</c:v>
                </c:pt>
                <c:pt idx="156">
                  <c:v>2008.01</c:v>
                </c:pt>
                <c:pt idx="157">
                  <c:v>2008.02</c:v>
                </c:pt>
                <c:pt idx="158">
                  <c:v>2008.03</c:v>
                </c:pt>
                <c:pt idx="159">
                  <c:v>2008.04</c:v>
                </c:pt>
                <c:pt idx="160">
                  <c:v>2008.05</c:v>
                </c:pt>
                <c:pt idx="161">
                  <c:v>2008.06</c:v>
                </c:pt>
                <c:pt idx="162">
                  <c:v>2008.07</c:v>
                </c:pt>
                <c:pt idx="163">
                  <c:v>2008.08</c:v>
                </c:pt>
                <c:pt idx="164">
                  <c:v>2008.09</c:v>
                </c:pt>
                <c:pt idx="165">
                  <c:v>2008.10</c:v>
                </c:pt>
                <c:pt idx="166">
                  <c:v>2008.11</c:v>
                </c:pt>
                <c:pt idx="167">
                  <c:v>2008.12</c:v>
                </c:pt>
                <c:pt idx="168">
                  <c:v>2009.01</c:v>
                </c:pt>
                <c:pt idx="169">
                  <c:v>2009.02</c:v>
                </c:pt>
                <c:pt idx="170">
                  <c:v>2009.03</c:v>
                </c:pt>
                <c:pt idx="171">
                  <c:v>2009.04</c:v>
                </c:pt>
                <c:pt idx="172">
                  <c:v>2009.05</c:v>
                </c:pt>
                <c:pt idx="173">
                  <c:v>2009.06</c:v>
                </c:pt>
                <c:pt idx="174">
                  <c:v>2009.07</c:v>
                </c:pt>
                <c:pt idx="175">
                  <c:v>2009.08</c:v>
                </c:pt>
                <c:pt idx="176">
                  <c:v>2009.09</c:v>
                </c:pt>
                <c:pt idx="177">
                  <c:v>2009.10</c:v>
                </c:pt>
                <c:pt idx="178">
                  <c:v>2009.11</c:v>
                </c:pt>
                <c:pt idx="179">
                  <c:v>2009.12</c:v>
                </c:pt>
                <c:pt idx="180">
                  <c:v>2010.01</c:v>
                </c:pt>
                <c:pt idx="181">
                  <c:v>2010.02</c:v>
                </c:pt>
                <c:pt idx="182">
                  <c:v>2010.03</c:v>
                </c:pt>
                <c:pt idx="183">
                  <c:v>2010.04</c:v>
                </c:pt>
                <c:pt idx="184">
                  <c:v>2010.05</c:v>
                </c:pt>
                <c:pt idx="185">
                  <c:v>2010.06</c:v>
                </c:pt>
                <c:pt idx="186">
                  <c:v>2010.07</c:v>
                </c:pt>
                <c:pt idx="187">
                  <c:v>2010.08</c:v>
                </c:pt>
                <c:pt idx="188">
                  <c:v>2010.09</c:v>
                </c:pt>
                <c:pt idx="189">
                  <c:v>2010.10</c:v>
                </c:pt>
                <c:pt idx="190">
                  <c:v>2010.11</c:v>
                </c:pt>
                <c:pt idx="191">
                  <c:v>2010.12</c:v>
                </c:pt>
                <c:pt idx="192">
                  <c:v>2011.01</c:v>
                </c:pt>
                <c:pt idx="193">
                  <c:v>2011.02</c:v>
                </c:pt>
                <c:pt idx="194">
                  <c:v>2011.03</c:v>
                </c:pt>
                <c:pt idx="195">
                  <c:v>2011.04</c:v>
                </c:pt>
                <c:pt idx="196">
                  <c:v>2011.05</c:v>
                </c:pt>
                <c:pt idx="197">
                  <c:v>2011.06</c:v>
                </c:pt>
                <c:pt idx="198">
                  <c:v>2011.07</c:v>
                </c:pt>
                <c:pt idx="199">
                  <c:v>2011.08</c:v>
                </c:pt>
              </c:strCache>
            </c:strRef>
          </c:cat>
          <c:val>
            <c:numRef>
              <c:f>Séries!$B$506:$B$705</c:f>
              <c:numCache>
                <c:formatCode>#,##0.0000</c:formatCode>
                <c:ptCount val="200"/>
                <c:pt idx="0">
                  <c:v>0.84510000000000063</c:v>
                </c:pt>
                <c:pt idx="1">
                  <c:v>0.83880000000000166</c:v>
                </c:pt>
                <c:pt idx="2">
                  <c:v>0.88739999999999997</c:v>
                </c:pt>
                <c:pt idx="3">
                  <c:v>0.90549999999999997</c:v>
                </c:pt>
                <c:pt idx="4">
                  <c:v>0.89539999999999997</c:v>
                </c:pt>
                <c:pt idx="5">
                  <c:v>0.91200000000000003</c:v>
                </c:pt>
                <c:pt idx="6">
                  <c:v>0.92680000000000062</c:v>
                </c:pt>
                <c:pt idx="7">
                  <c:v>0.94000000000000061</c:v>
                </c:pt>
                <c:pt idx="8">
                  <c:v>0.95080000000000064</c:v>
                </c:pt>
                <c:pt idx="9">
                  <c:v>0.95870000000000166</c:v>
                </c:pt>
                <c:pt idx="10">
                  <c:v>0.96240000000000003</c:v>
                </c:pt>
                <c:pt idx="11">
                  <c:v>0.96730000000000005</c:v>
                </c:pt>
                <c:pt idx="12">
                  <c:v>0.97350000000000003</c:v>
                </c:pt>
                <c:pt idx="13">
                  <c:v>0.98009999999999997</c:v>
                </c:pt>
                <c:pt idx="14">
                  <c:v>0.98529999999999951</c:v>
                </c:pt>
                <c:pt idx="15">
                  <c:v>0.9893999999999995</c:v>
                </c:pt>
                <c:pt idx="16">
                  <c:v>0.9944999999999995</c:v>
                </c:pt>
                <c:pt idx="17">
                  <c:v>1.0004999999999966</c:v>
                </c:pt>
                <c:pt idx="18">
                  <c:v>1.0061</c:v>
                </c:pt>
                <c:pt idx="19">
                  <c:v>1.0125999999999966</c:v>
                </c:pt>
                <c:pt idx="20">
                  <c:v>1.0185</c:v>
                </c:pt>
                <c:pt idx="21">
                  <c:v>1.0243</c:v>
                </c:pt>
                <c:pt idx="22">
                  <c:v>1.0295999999999959</c:v>
                </c:pt>
                <c:pt idx="23">
                  <c:v>1.0365</c:v>
                </c:pt>
                <c:pt idx="24">
                  <c:v>1.0421</c:v>
                </c:pt>
                <c:pt idx="25">
                  <c:v>1.0485</c:v>
                </c:pt>
                <c:pt idx="26">
                  <c:v>1.0558999999999958</c:v>
                </c:pt>
                <c:pt idx="27">
                  <c:v>1.0601</c:v>
                </c:pt>
                <c:pt idx="28">
                  <c:v>1.0674999999999963</c:v>
                </c:pt>
                <c:pt idx="29">
                  <c:v>1.0737999999999961</c:v>
                </c:pt>
                <c:pt idx="30">
                  <c:v>1.0798999999999961</c:v>
                </c:pt>
                <c:pt idx="31">
                  <c:v>1.0871</c:v>
                </c:pt>
                <c:pt idx="32">
                  <c:v>1.0928</c:v>
                </c:pt>
                <c:pt idx="33">
                  <c:v>1.0992999999999966</c:v>
                </c:pt>
                <c:pt idx="34">
                  <c:v>1.1065</c:v>
                </c:pt>
                <c:pt idx="35">
                  <c:v>1.1128</c:v>
                </c:pt>
                <c:pt idx="36">
                  <c:v>1.1191</c:v>
                </c:pt>
                <c:pt idx="37">
                  <c:v>1.1263000000000001</c:v>
                </c:pt>
                <c:pt idx="38">
                  <c:v>1.1329</c:v>
                </c:pt>
                <c:pt idx="39">
                  <c:v>1.1404000000000001</c:v>
                </c:pt>
                <c:pt idx="40">
                  <c:v>1.1473</c:v>
                </c:pt>
                <c:pt idx="41">
                  <c:v>1.1537999999999966</c:v>
                </c:pt>
                <c:pt idx="42">
                  <c:v>1.1607000000000001</c:v>
                </c:pt>
                <c:pt idx="43">
                  <c:v>1.1709000000000001</c:v>
                </c:pt>
                <c:pt idx="44">
                  <c:v>1.1800999999999999</c:v>
                </c:pt>
                <c:pt idx="45">
                  <c:v>1.1876</c:v>
                </c:pt>
                <c:pt idx="46">
                  <c:v>1.1929000000000001</c:v>
                </c:pt>
                <c:pt idx="47">
                  <c:v>1.2045999999999963</c:v>
                </c:pt>
                <c:pt idx="48">
                  <c:v>1.5010999999999961</c:v>
                </c:pt>
                <c:pt idx="49">
                  <c:v>1.9129</c:v>
                </c:pt>
                <c:pt idx="50">
                  <c:v>1.8959999999999964</c:v>
                </c:pt>
                <c:pt idx="51">
                  <c:v>1.6933</c:v>
                </c:pt>
                <c:pt idx="52">
                  <c:v>1.6827000000000001</c:v>
                </c:pt>
                <c:pt idx="53">
                  <c:v>1.7645999999999966</c:v>
                </c:pt>
                <c:pt idx="54">
                  <c:v>1.7994999999999961</c:v>
                </c:pt>
                <c:pt idx="55">
                  <c:v>1.8800000000000001</c:v>
                </c:pt>
                <c:pt idx="56">
                  <c:v>1.8973</c:v>
                </c:pt>
                <c:pt idx="57">
                  <c:v>1.9686999999999999</c:v>
                </c:pt>
                <c:pt idx="58">
                  <c:v>1.9291</c:v>
                </c:pt>
                <c:pt idx="59">
                  <c:v>1.8420000000000001</c:v>
                </c:pt>
                <c:pt idx="60">
                  <c:v>1.8028999999999966</c:v>
                </c:pt>
                <c:pt idx="61">
                  <c:v>1.7745</c:v>
                </c:pt>
                <c:pt idx="62">
                  <c:v>1.7411999999999961</c:v>
                </c:pt>
                <c:pt idx="63">
                  <c:v>1.7673999999999961</c:v>
                </c:pt>
                <c:pt idx="64">
                  <c:v>1.8270999999999966</c:v>
                </c:pt>
                <c:pt idx="65">
                  <c:v>1.8074999999999966</c:v>
                </c:pt>
                <c:pt idx="66">
                  <c:v>1.7969999999999966</c:v>
                </c:pt>
                <c:pt idx="67">
                  <c:v>1.8084</c:v>
                </c:pt>
                <c:pt idx="68">
                  <c:v>1.8384</c:v>
                </c:pt>
                <c:pt idx="69">
                  <c:v>1.8788</c:v>
                </c:pt>
                <c:pt idx="70">
                  <c:v>1.9472</c:v>
                </c:pt>
                <c:pt idx="71">
                  <c:v>1.9624999999999999</c:v>
                </c:pt>
                <c:pt idx="72">
                  <c:v>1.9537</c:v>
                </c:pt>
                <c:pt idx="73">
                  <c:v>2.0011000000000001</c:v>
                </c:pt>
                <c:pt idx="74">
                  <c:v>2.0882000000000001</c:v>
                </c:pt>
                <c:pt idx="75">
                  <c:v>2.1917</c:v>
                </c:pt>
                <c:pt idx="76">
                  <c:v>2.2963999999999998</c:v>
                </c:pt>
                <c:pt idx="77">
                  <c:v>2.3749999999999987</c:v>
                </c:pt>
                <c:pt idx="78">
                  <c:v>2.4651999999999998</c:v>
                </c:pt>
                <c:pt idx="79">
                  <c:v>2.5097999999999998</c:v>
                </c:pt>
                <c:pt idx="80">
                  <c:v>2.6709000000000001</c:v>
                </c:pt>
                <c:pt idx="81">
                  <c:v>2.7393999999999998</c:v>
                </c:pt>
                <c:pt idx="82">
                  <c:v>2.5423</c:v>
                </c:pt>
                <c:pt idx="83">
                  <c:v>2.3618999999999977</c:v>
                </c:pt>
                <c:pt idx="84">
                  <c:v>2.3771</c:v>
                </c:pt>
                <c:pt idx="85">
                  <c:v>2.4187999999999987</c:v>
                </c:pt>
                <c:pt idx="86">
                  <c:v>2.3457999999999997</c:v>
                </c:pt>
                <c:pt idx="87">
                  <c:v>2.3195999999999977</c:v>
                </c:pt>
                <c:pt idx="88">
                  <c:v>2.4795999999999987</c:v>
                </c:pt>
                <c:pt idx="89">
                  <c:v>2.7132000000000001</c:v>
                </c:pt>
                <c:pt idx="90">
                  <c:v>2.9337999999999997</c:v>
                </c:pt>
                <c:pt idx="91">
                  <c:v>3.1093000000000002</c:v>
                </c:pt>
                <c:pt idx="92">
                  <c:v>3.3411999999999997</c:v>
                </c:pt>
                <c:pt idx="93">
                  <c:v>3.8050999999999977</c:v>
                </c:pt>
                <c:pt idx="94">
                  <c:v>3.5755999999999997</c:v>
                </c:pt>
                <c:pt idx="95">
                  <c:v>3.6251000000000002</c:v>
                </c:pt>
                <c:pt idx="96">
                  <c:v>3.4375999999999998</c:v>
                </c:pt>
                <c:pt idx="97">
                  <c:v>3.59</c:v>
                </c:pt>
                <c:pt idx="98">
                  <c:v>3.4460999999999977</c:v>
                </c:pt>
                <c:pt idx="99">
                  <c:v>3.1179000000000001</c:v>
                </c:pt>
                <c:pt idx="100">
                  <c:v>2.9548999999999968</c:v>
                </c:pt>
                <c:pt idx="101">
                  <c:v>2.8823999999999987</c:v>
                </c:pt>
                <c:pt idx="102">
                  <c:v>2.8789999999999987</c:v>
                </c:pt>
                <c:pt idx="103">
                  <c:v>3.0017</c:v>
                </c:pt>
                <c:pt idx="104">
                  <c:v>2.9219999999999997</c:v>
                </c:pt>
                <c:pt idx="105">
                  <c:v>2.8607</c:v>
                </c:pt>
                <c:pt idx="106">
                  <c:v>2.9129999999999967</c:v>
                </c:pt>
                <c:pt idx="107">
                  <c:v>2.9245000000000001</c:v>
                </c:pt>
                <c:pt idx="108">
                  <c:v>2.8509999999999978</c:v>
                </c:pt>
                <c:pt idx="109">
                  <c:v>2.9295</c:v>
                </c:pt>
                <c:pt idx="110">
                  <c:v>2.9047000000000001</c:v>
                </c:pt>
                <c:pt idx="111">
                  <c:v>2.9051999999999998</c:v>
                </c:pt>
                <c:pt idx="112">
                  <c:v>3.0995999999999997</c:v>
                </c:pt>
                <c:pt idx="113">
                  <c:v>3.1282999999999999</c:v>
                </c:pt>
                <c:pt idx="114">
                  <c:v>3.0359999999999987</c:v>
                </c:pt>
                <c:pt idx="115">
                  <c:v>3.0021</c:v>
                </c:pt>
                <c:pt idx="116">
                  <c:v>2.8902999999999968</c:v>
                </c:pt>
                <c:pt idx="117">
                  <c:v>2.8520999999999925</c:v>
                </c:pt>
                <c:pt idx="118">
                  <c:v>2.7852000000000001</c:v>
                </c:pt>
                <c:pt idx="119">
                  <c:v>2.7174</c:v>
                </c:pt>
                <c:pt idx="120">
                  <c:v>2.6921999999999997</c:v>
                </c:pt>
                <c:pt idx="121">
                  <c:v>2.597</c:v>
                </c:pt>
                <c:pt idx="122">
                  <c:v>2.7039000000000066</c:v>
                </c:pt>
                <c:pt idx="123">
                  <c:v>2.5783999999999998</c:v>
                </c:pt>
                <c:pt idx="124">
                  <c:v>2.4519999999999977</c:v>
                </c:pt>
                <c:pt idx="125">
                  <c:v>2.4126999999999925</c:v>
                </c:pt>
                <c:pt idx="126">
                  <c:v>2.3726999999999925</c:v>
                </c:pt>
                <c:pt idx="127">
                  <c:v>2.3597999999999977</c:v>
                </c:pt>
                <c:pt idx="128">
                  <c:v>2.2936000000000001</c:v>
                </c:pt>
                <c:pt idx="129">
                  <c:v>2.2557</c:v>
                </c:pt>
                <c:pt idx="130">
                  <c:v>2.21</c:v>
                </c:pt>
                <c:pt idx="131">
                  <c:v>2.2847000000000066</c:v>
                </c:pt>
                <c:pt idx="132">
                  <c:v>2.2730999999999999</c:v>
                </c:pt>
                <c:pt idx="133">
                  <c:v>2.1610999999999998</c:v>
                </c:pt>
                <c:pt idx="134">
                  <c:v>2.1511999999999998</c:v>
                </c:pt>
                <c:pt idx="135">
                  <c:v>2.1284999999999998</c:v>
                </c:pt>
                <c:pt idx="136">
                  <c:v>2.1772999999999998</c:v>
                </c:pt>
                <c:pt idx="137">
                  <c:v>2.2475000000000076</c:v>
                </c:pt>
                <c:pt idx="138">
                  <c:v>2.1884999999999999</c:v>
                </c:pt>
                <c:pt idx="139">
                  <c:v>2.1551</c:v>
                </c:pt>
                <c:pt idx="140">
                  <c:v>2.1678999999999999</c:v>
                </c:pt>
                <c:pt idx="141">
                  <c:v>2.1475000000000066</c:v>
                </c:pt>
                <c:pt idx="142">
                  <c:v>2.1570999999999998</c:v>
                </c:pt>
                <c:pt idx="143">
                  <c:v>2.1490999999999998</c:v>
                </c:pt>
                <c:pt idx="144">
                  <c:v>2.1377000000000002</c:v>
                </c:pt>
                <c:pt idx="145">
                  <c:v>2.0954999999999977</c:v>
                </c:pt>
                <c:pt idx="146">
                  <c:v>2.0878999999999999</c:v>
                </c:pt>
                <c:pt idx="147">
                  <c:v>2.0311999999999997</c:v>
                </c:pt>
                <c:pt idx="148">
                  <c:v>1.9807999999999999</c:v>
                </c:pt>
                <c:pt idx="149">
                  <c:v>1.9311</c:v>
                </c:pt>
                <c:pt idx="150">
                  <c:v>1.8819999999999963</c:v>
                </c:pt>
                <c:pt idx="151">
                  <c:v>1.9652000000000001</c:v>
                </c:pt>
                <c:pt idx="152">
                  <c:v>1.8988</c:v>
                </c:pt>
                <c:pt idx="153">
                  <c:v>1.8002</c:v>
                </c:pt>
                <c:pt idx="154">
                  <c:v>1.7690999999999963</c:v>
                </c:pt>
                <c:pt idx="155">
                  <c:v>1.7851999999999963</c:v>
                </c:pt>
                <c:pt idx="156">
                  <c:v>1.7734999999999959</c:v>
                </c:pt>
                <c:pt idx="157">
                  <c:v>1.7268999999999961</c:v>
                </c:pt>
                <c:pt idx="158">
                  <c:v>1.7067999999999961</c:v>
                </c:pt>
                <c:pt idx="159">
                  <c:v>1.6880999999999999</c:v>
                </c:pt>
                <c:pt idx="160">
                  <c:v>1.6597</c:v>
                </c:pt>
                <c:pt idx="161">
                  <c:v>1.6181000000000001</c:v>
                </c:pt>
                <c:pt idx="162">
                  <c:v>1.5906</c:v>
                </c:pt>
                <c:pt idx="163">
                  <c:v>1.6114999999999966</c:v>
                </c:pt>
                <c:pt idx="164">
                  <c:v>1.7988</c:v>
                </c:pt>
                <c:pt idx="165">
                  <c:v>2.1720999999999977</c:v>
                </c:pt>
                <c:pt idx="166">
                  <c:v>2.2654999999999998</c:v>
                </c:pt>
                <c:pt idx="167">
                  <c:v>2.3935999999999997</c:v>
                </c:pt>
                <c:pt idx="168">
                  <c:v>2.3065999999999987</c:v>
                </c:pt>
                <c:pt idx="169">
                  <c:v>2.3118999999999925</c:v>
                </c:pt>
                <c:pt idx="170">
                  <c:v>2.3129999999999935</c:v>
                </c:pt>
                <c:pt idx="171">
                  <c:v>2.2050999999999998</c:v>
                </c:pt>
                <c:pt idx="172">
                  <c:v>2.0600999999999998</c:v>
                </c:pt>
                <c:pt idx="173">
                  <c:v>1.9568000000000001</c:v>
                </c:pt>
                <c:pt idx="174">
                  <c:v>1.9319999999999966</c:v>
                </c:pt>
                <c:pt idx="175">
                  <c:v>1.8444</c:v>
                </c:pt>
                <c:pt idx="176">
                  <c:v>1.819</c:v>
                </c:pt>
                <c:pt idx="177">
                  <c:v>1.7375999999999954</c:v>
                </c:pt>
                <c:pt idx="178">
                  <c:v>1.7251999999999958</c:v>
                </c:pt>
                <c:pt idx="179">
                  <c:v>1.7494999999999954</c:v>
                </c:pt>
                <c:pt idx="180">
                  <c:v>1.7789999999999964</c:v>
                </c:pt>
                <c:pt idx="181">
                  <c:v>1.8393999999999964</c:v>
                </c:pt>
                <c:pt idx="182">
                  <c:v>1.7849999999999964</c:v>
                </c:pt>
                <c:pt idx="183">
                  <c:v>1.7557999999999954</c:v>
                </c:pt>
                <c:pt idx="184">
                  <c:v>1.8124</c:v>
                </c:pt>
                <c:pt idx="185">
                  <c:v>1.8053999999999963</c:v>
                </c:pt>
                <c:pt idx="186">
                  <c:v>1.7687999999999966</c:v>
                </c:pt>
                <c:pt idx="187">
                  <c:v>1.7587999999999964</c:v>
                </c:pt>
                <c:pt idx="188">
                  <c:v>1.7178999999999942</c:v>
                </c:pt>
                <c:pt idx="189">
                  <c:v>1.6852</c:v>
                </c:pt>
                <c:pt idx="190">
                  <c:v>1.7125299999999966</c:v>
                </c:pt>
                <c:pt idx="191">
                  <c:v>1.6926545450000001</c:v>
                </c:pt>
                <c:pt idx="192">
                  <c:v>1.674114286</c:v>
                </c:pt>
                <c:pt idx="193">
                  <c:v>1.6672</c:v>
                </c:pt>
                <c:pt idx="194">
                  <c:v>1.6583000000000001</c:v>
                </c:pt>
                <c:pt idx="195">
                  <c:v>1.5855999999999963</c:v>
                </c:pt>
                <c:pt idx="196">
                  <c:v>1.6127</c:v>
                </c:pt>
                <c:pt idx="197">
                  <c:v>1.5862000000000001</c:v>
                </c:pt>
                <c:pt idx="198">
                  <c:v>1.5630999999999966</c:v>
                </c:pt>
                <c:pt idx="199">
                  <c:v>1.5962000000000001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4F-4149-867F-E79121B07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450432"/>
        <c:axId val="184476800"/>
      </c:lineChart>
      <c:catAx>
        <c:axId val="184450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447680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84476800"/>
        <c:scaling>
          <c:orientation val="minMax"/>
        </c:scaling>
        <c:delete val="0"/>
        <c:axPos val="l"/>
        <c:majorGridlines/>
        <c:numFmt formatCode="#,##0.0000" sourceLinked="1"/>
        <c:majorTickMark val="none"/>
        <c:minorTickMark val="none"/>
        <c:tickLblPos val="nextTo"/>
        <c:spPr>
          <a:ln w="9525">
            <a:noFill/>
          </a:ln>
        </c:spPr>
        <c:crossAx val="18445043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50000"/>
      </a:schemeClr>
    </a:solidFill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Variação</a:t>
            </a:r>
            <a:r>
              <a:rPr lang="en-US" dirty="0"/>
              <a:t> </a:t>
            </a:r>
            <a:r>
              <a:rPr lang="en-US" dirty="0" err="1"/>
              <a:t>trimestral</a:t>
            </a:r>
            <a:r>
              <a:rPr lang="en-US" dirty="0"/>
              <a:t> do PIB (trim x trim </a:t>
            </a:r>
            <a:r>
              <a:rPr lang="en-US" dirty="0" err="1"/>
              <a:t>ano</a:t>
            </a:r>
            <a:r>
              <a:rPr lang="en-US" dirty="0"/>
              <a:t> anterior) 1992 – 2011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3987880284456169E-2"/>
          <c:y val="7.9919655876349097E-2"/>
          <c:w val="0.90631623955703877"/>
          <c:h val="0.81617745698454358"/>
        </c:manualLayout>
      </c:layout>
      <c:barChart>
        <c:barDir val="col"/>
        <c:grouping val="clustered"/>
        <c:varyColors val="0"/>
        <c:ser>
          <c:idx val="2"/>
          <c:order val="0"/>
          <c:invertIfNegative val="0"/>
          <c:cat>
            <c:strRef>
              <c:f>pibtrim!$E$10:$E$86</c:f>
              <c:strCache>
                <c:ptCount val="77"/>
                <c:pt idx="0">
                  <c:v>janeiro-março 1992</c:v>
                </c:pt>
                <c:pt idx="1">
                  <c:v>abril-junho 1992</c:v>
                </c:pt>
                <c:pt idx="2">
                  <c:v>julho-setembro 1992</c:v>
                </c:pt>
                <c:pt idx="3">
                  <c:v>outubro-dezembro 1992</c:v>
                </c:pt>
                <c:pt idx="4">
                  <c:v>janeiro-março 1993</c:v>
                </c:pt>
                <c:pt idx="5">
                  <c:v>abril-junho 1993</c:v>
                </c:pt>
                <c:pt idx="6">
                  <c:v>julho-setembro 1993</c:v>
                </c:pt>
                <c:pt idx="7">
                  <c:v>outubro-dezembro 1993</c:v>
                </c:pt>
                <c:pt idx="8">
                  <c:v>janeiro-março 1994</c:v>
                </c:pt>
                <c:pt idx="9">
                  <c:v>abril-junho 1994</c:v>
                </c:pt>
                <c:pt idx="10">
                  <c:v>julho-setembro 1994</c:v>
                </c:pt>
                <c:pt idx="11">
                  <c:v>outubro-dezembro 1994</c:v>
                </c:pt>
                <c:pt idx="12">
                  <c:v>janeiro-março 1995</c:v>
                </c:pt>
                <c:pt idx="13">
                  <c:v>abril-junho 1995</c:v>
                </c:pt>
                <c:pt idx="14">
                  <c:v>julho-setembro 1995</c:v>
                </c:pt>
                <c:pt idx="15">
                  <c:v>outubro-dezembro 1995</c:v>
                </c:pt>
                <c:pt idx="16">
                  <c:v>janeiro-março 1996</c:v>
                </c:pt>
                <c:pt idx="17">
                  <c:v>abril-junho 1996</c:v>
                </c:pt>
                <c:pt idx="18">
                  <c:v>julho-setembro 1996</c:v>
                </c:pt>
                <c:pt idx="19">
                  <c:v>outubro-dezembro 1996</c:v>
                </c:pt>
                <c:pt idx="20">
                  <c:v>janeiro-março 1997</c:v>
                </c:pt>
                <c:pt idx="21">
                  <c:v>abril-junho 1997</c:v>
                </c:pt>
                <c:pt idx="22">
                  <c:v>julho-setembro 1997</c:v>
                </c:pt>
                <c:pt idx="23">
                  <c:v>outubro-dezembro 1997</c:v>
                </c:pt>
                <c:pt idx="24">
                  <c:v>janeiro-março 1998</c:v>
                </c:pt>
                <c:pt idx="25">
                  <c:v>abril-junho 1998</c:v>
                </c:pt>
                <c:pt idx="26">
                  <c:v>julho-setembro 1998</c:v>
                </c:pt>
                <c:pt idx="27">
                  <c:v>outubro-dezembro 1998</c:v>
                </c:pt>
                <c:pt idx="28">
                  <c:v>janeiro-março 1999</c:v>
                </c:pt>
                <c:pt idx="29">
                  <c:v>abril-junho 1999</c:v>
                </c:pt>
                <c:pt idx="30">
                  <c:v>julho-setembro 1999</c:v>
                </c:pt>
                <c:pt idx="31">
                  <c:v>outubro-dezembro 1999</c:v>
                </c:pt>
                <c:pt idx="32">
                  <c:v>janeiro-março 2000</c:v>
                </c:pt>
                <c:pt idx="33">
                  <c:v>abril-junho 2000</c:v>
                </c:pt>
                <c:pt idx="34">
                  <c:v>julho-setembro 2000</c:v>
                </c:pt>
                <c:pt idx="35">
                  <c:v>outubro-dezembro 2000</c:v>
                </c:pt>
                <c:pt idx="36">
                  <c:v>janeiro-março 2001</c:v>
                </c:pt>
                <c:pt idx="37">
                  <c:v>abril-junho 2001</c:v>
                </c:pt>
                <c:pt idx="38">
                  <c:v>julho-setembro 2001</c:v>
                </c:pt>
                <c:pt idx="39">
                  <c:v>outubro-dezembro 2001</c:v>
                </c:pt>
                <c:pt idx="40">
                  <c:v>janeiro-março 2002</c:v>
                </c:pt>
                <c:pt idx="41">
                  <c:v>abril-junho 2002</c:v>
                </c:pt>
                <c:pt idx="42">
                  <c:v>julho-setembro 2002</c:v>
                </c:pt>
                <c:pt idx="43">
                  <c:v>outubro-dezembro 2002</c:v>
                </c:pt>
                <c:pt idx="44">
                  <c:v>janeiro-março 2003</c:v>
                </c:pt>
                <c:pt idx="45">
                  <c:v>abril-junho 2003</c:v>
                </c:pt>
                <c:pt idx="46">
                  <c:v>julho-setembro 2003</c:v>
                </c:pt>
                <c:pt idx="47">
                  <c:v>outubro-dezembro 2003</c:v>
                </c:pt>
                <c:pt idx="48">
                  <c:v>janeiro-março 2004</c:v>
                </c:pt>
                <c:pt idx="49">
                  <c:v>abril-junho 2004</c:v>
                </c:pt>
                <c:pt idx="50">
                  <c:v>julho-setembro 2004</c:v>
                </c:pt>
                <c:pt idx="51">
                  <c:v>outubro-dezembro 2004</c:v>
                </c:pt>
                <c:pt idx="52">
                  <c:v>janeiro-março 2005</c:v>
                </c:pt>
                <c:pt idx="53">
                  <c:v>abril-junho 2005</c:v>
                </c:pt>
                <c:pt idx="54">
                  <c:v>julho-setembro 2005</c:v>
                </c:pt>
                <c:pt idx="55">
                  <c:v>outubro-dezembro 2005</c:v>
                </c:pt>
                <c:pt idx="56">
                  <c:v>janeiro-março 2006</c:v>
                </c:pt>
                <c:pt idx="57">
                  <c:v>abril-junho 2006</c:v>
                </c:pt>
                <c:pt idx="58">
                  <c:v>julho-setembro 2006</c:v>
                </c:pt>
                <c:pt idx="59">
                  <c:v>outubro-dezembro 2006</c:v>
                </c:pt>
                <c:pt idx="60">
                  <c:v>janeiro-março 2007</c:v>
                </c:pt>
                <c:pt idx="61">
                  <c:v>abril-junho 2007</c:v>
                </c:pt>
                <c:pt idx="62">
                  <c:v>julho-setembro 2007</c:v>
                </c:pt>
                <c:pt idx="63">
                  <c:v>outubro-dezembro 2007</c:v>
                </c:pt>
                <c:pt idx="64">
                  <c:v>janeiro-março 2008</c:v>
                </c:pt>
                <c:pt idx="65">
                  <c:v>abril-junho 2008</c:v>
                </c:pt>
                <c:pt idx="66">
                  <c:v>julho-setembro 2008</c:v>
                </c:pt>
                <c:pt idx="67">
                  <c:v>outubro-dezembro 2008</c:v>
                </c:pt>
                <c:pt idx="68">
                  <c:v>janeiro-março 2009</c:v>
                </c:pt>
                <c:pt idx="69">
                  <c:v>abril-junho 2009</c:v>
                </c:pt>
                <c:pt idx="70">
                  <c:v>julho-setembro 2009</c:v>
                </c:pt>
                <c:pt idx="71">
                  <c:v>outubro-dezembro 2009</c:v>
                </c:pt>
                <c:pt idx="72">
                  <c:v>janeiro-março 2010</c:v>
                </c:pt>
                <c:pt idx="73">
                  <c:v>abril-junho 2010</c:v>
                </c:pt>
                <c:pt idx="74">
                  <c:v>julho-setembro 2010</c:v>
                </c:pt>
                <c:pt idx="75">
                  <c:v>outubro-dezembro 2010</c:v>
                </c:pt>
                <c:pt idx="76">
                  <c:v>janeiro-março 2011</c:v>
                </c:pt>
              </c:strCache>
            </c:strRef>
          </c:cat>
          <c:val>
            <c:numRef>
              <c:f>pibtrim!$D$10:$D$89</c:f>
              <c:numCache>
                <c:formatCode>General</c:formatCode>
                <c:ptCount val="80"/>
                <c:pt idx="0">
                  <c:v>-3.1515877771120762E-2</c:v>
                </c:pt>
                <c:pt idx="1">
                  <c:v>-2.1206247862273674E-2</c:v>
                </c:pt>
                <c:pt idx="2">
                  <c:v>-9.0129698834909844E-3</c:v>
                </c:pt>
                <c:pt idx="3">
                  <c:v>4.2318307267709403E-2</c:v>
                </c:pt>
                <c:pt idx="4">
                  <c:v>4.7512991833704998E-2</c:v>
                </c:pt>
                <c:pt idx="5">
                  <c:v>4.4379732090856112E-2</c:v>
                </c:pt>
                <c:pt idx="6">
                  <c:v>5.0354924578527104E-2</c:v>
                </c:pt>
                <c:pt idx="7">
                  <c:v>4.4351279788172875E-2</c:v>
                </c:pt>
                <c:pt idx="8">
                  <c:v>3.5081502480510493E-2</c:v>
                </c:pt>
                <c:pt idx="9">
                  <c:v>2.1971893821102012E-2</c:v>
                </c:pt>
                <c:pt idx="10">
                  <c:v>5.4910242872228378E-2</c:v>
                </c:pt>
                <c:pt idx="11">
                  <c:v>9.7823790407775182E-2</c:v>
                </c:pt>
                <c:pt idx="12">
                  <c:v>0.10099281068127366</c:v>
                </c:pt>
                <c:pt idx="13">
                  <c:v>8.8726399650770255E-2</c:v>
                </c:pt>
                <c:pt idx="14">
                  <c:v>1.7917917917917862E-2</c:v>
                </c:pt>
                <c:pt idx="15">
                  <c:v>-1.7802155504234161E-2</c:v>
                </c:pt>
                <c:pt idx="16">
                  <c:v>-8.699489419835971E-3</c:v>
                </c:pt>
                <c:pt idx="17">
                  <c:v>1.0623285970431159E-2</c:v>
                </c:pt>
                <c:pt idx="18">
                  <c:v>5.9823012073007484E-2</c:v>
                </c:pt>
                <c:pt idx="19">
                  <c:v>2.2515351836463211E-2</c:v>
                </c:pt>
                <c:pt idx="20">
                  <c:v>3.7037238100140223E-2</c:v>
                </c:pt>
                <c:pt idx="21">
                  <c:v>4.9547686197704464E-2</c:v>
                </c:pt>
                <c:pt idx="22">
                  <c:v>1.5749263332286881E-2</c:v>
                </c:pt>
                <c:pt idx="23">
                  <c:v>3.4076765124005405E-2</c:v>
                </c:pt>
                <c:pt idx="24">
                  <c:v>7.9788820611024561E-3</c:v>
                </c:pt>
                <c:pt idx="25">
                  <c:v>1.4599836589437087E-2</c:v>
                </c:pt>
                <c:pt idx="26">
                  <c:v>-7.4455576160248674E-4</c:v>
                </c:pt>
                <c:pt idx="27">
                  <c:v>-1.9508496440071247E-2</c:v>
                </c:pt>
                <c:pt idx="28">
                  <c:v>5.6774634670140539E-3</c:v>
                </c:pt>
                <c:pt idx="29">
                  <c:v>-7.7273068830679024E-3</c:v>
                </c:pt>
                <c:pt idx="30">
                  <c:v>-9.6006436334100161E-3</c:v>
                </c:pt>
                <c:pt idx="31">
                  <c:v>2.2546005104739992E-2</c:v>
                </c:pt>
                <c:pt idx="32">
                  <c:v>4.7314048905147364E-2</c:v>
                </c:pt>
                <c:pt idx="33">
                  <c:v>3.9127615788466276E-2</c:v>
                </c:pt>
                <c:pt idx="34">
                  <c:v>4.2218590560766815E-2</c:v>
                </c:pt>
                <c:pt idx="35">
                  <c:v>4.3828507887902393E-2</c:v>
                </c:pt>
                <c:pt idx="36">
                  <c:v>3.520501111335432E-2</c:v>
                </c:pt>
                <c:pt idx="37">
                  <c:v>2.3127947615357882E-2</c:v>
                </c:pt>
                <c:pt idx="38">
                  <c:v>2.7920800990213252E-3</c:v>
                </c:pt>
                <c:pt idx="39">
                  <c:v>-6.9096304934754167E-3</c:v>
                </c:pt>
                <c:pt idx="40">
                  <c:v>9.7050115038621598E-4</c:v>
                </c:pt>
                <c:pt idx="41">
                  <c:v>1.8795880064751205E-2</c:v>
                </c:pt>
                <c:pt idx="42">
                  <c:v>3.7212976975088415E-2</c:v>
                </c:pt>
                <c:pt idx="43">
                  <c:v>4.8597868596222275E-2</c:v>
                </c:pt>
                <c:pt idx="44">
                  <c:v>2.336891922613327E-2</c:v>
                </c:pt>
                <c:pt idx="45">
                  <c:v>8.7661147203257368E-3</c:v>
                </c:pt>
                <c:pt idx="46">
                  <c:v>5.7590108857494904E-3</c:v>
                </c:pt>
                <c:pt idx="47">
                  <c:v>8.7718065185163462E-3</c:v>
                </c:pt>
                <c:pt idx="48">
                  <c:v>4.2231868264038075E-2</c:v>
                </c:pt>
                <c:pt idx="49">
                  <c:v>6.1966250920432057E-2</c:v>
                </c:pt>
                <c:pt idx="50">
                  <c:v>6.2804470839838353E-2</c:v>
                </c:pt>
                <c:pt idx="51">
                  <c:v>6.0729401870229432E-2</c:v>
                </c:pt>
                <c:pt idx="52">
                  <c:v>4.1631610082389685E-2</c:v>
                </c:pt>
                <c:pt idx="53">
                  <c:v>4.3300490276819932E-2</c:v>
                </c:pt>
                <c:pt idx="54">
                  <c:v>2.1027965860573615E-2</c:v>
                </c:pt>
                <c:pt idx="55">
                  <c:v>2.1364435039262768E-2</c:v>
                </c:pt>
                <c:pt idx="56">
                  <c:v>4.3322255425746893E-2</c:v>
                </c:pt>
                <c:pt idx="57">
                  <c:v>1.9300951735285243E-2</c:v>
                </c:pt>
                <c:pt idx="58">
                  <c:v>4.7502839334886533E-2</c:v>
                </c:pt>
                <c:pt idx="59">
                  <c:v>4.8458053382816071E-2</c:v>
                </c:pt>
                <c:pt idx="60">
                  <c:v>5.1624937976135994E-2</c:v>
                </c:pt>
                <c:pt idx="61">
                  <c:v>6.4252097143538037E-2</c:v>
                </c:pt>
                <c:pt idx="62">
                  <c:v>6.0569342789684892E-2</c:v>
                </c:pt>
                <c:pt idx="63">
                  <c:v>6.6718937707137133E-2</c:v>
                </c:pt>
                <c:pt idx="64">
                  <c:v>6.2927528295493321E-2</c:v>
                </c:pt>
                <c:pt idx="65">
                  <c:v>6.4558082892426524E-2</c:v>
                </c:pt>
                <c:pt idx="66">
                  <c:v>7.1150106190668305E-2</c:v>
                </c:pt>
                <c:pt idx="67">
                  <c:v>9.5976385846312708E-3</c:v>
                </c:pt>
                <c:pt idx="68">
                  <c:v>-2.7130379612119282E-2</c:v>
                </c:pt>
                <c:pt idx="69">
                  <c:v>-2.3999828334550468E-2</c:v>
                </c:pt>
                <c:pt idx="70">
                  <c:v>-1.4670217964503938E-2</c:v>
                </c:pt>
                <c:pt idx="71">
                  <c:v>5.3110571251404913E-2</c:v>
                </c:pt>
                <c:pt idx="72">
                  <c:v>9.3440726798654228E-2</c:v>
                </c:pt>
                <c:pt idx="73">
                  <c:v>8.7649868324837399E-2</c:v>
                </c:pt>
                <c:pt idx="74">
                  <c:v>6.9246153484697315E-2</c:v>
                </c:pt>
                <c:pt idx="75">
                  <c:v>5.3326615844116312E-2</c:v>
                </c:pt>
                <c:pt idx="76">
                  <c:v>4.2347592486003303E-2</c:v>
                </c:pt>
                <c:pt idx="77">
                  <c:v>3.31555362616891E-2</c:v>
                </c:pt>
                <c:pt idx="78">
                  <c:v>2.1229193483777983E-2</c:v>
                </c:pt>
                <c:pt idx="79">
                  <c:v>1.3663838449963547E-2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B-40A9-907E-1F6A3BF29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96544"/>
        <c:axId val="53598080"/>
      </c:barChart>
      <c:catAx>
        <c:axId val="5359654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txPr>
          <a:bodyPr rot="-5400000" vert="horz"/>
          <a:lstStyle/>
          <a:p>
            <a:pPr>
              <a:defRPr/>
            </a:pPr>
            <a:endParaRPr lang="pt-BR"/>
          </a:p>
        </c:txPr>
        <c:crossAx val="53598080"/>
        <c:crosses val="autoZero"/>
        <c:auto val="1"/>
        <c:lblAlgn val="ctr"/>
        <c:lblOffset val="100"/>
        <c:tickLblSkip val="8"/>
        <c:noMultiLvlLbl val="0"/>
      </c:catAx>
      <c:valAx>
        <c:axId val="5359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5965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0.13791</cdr:x>
      <cdr:y>0.04575</cdr:y>
    </cdr:from>
    <cdr:to>
      <cdr:x>0.22841</cdr:x>
      <cdr:y>0.11306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1741074" y="338545"/>
          <a:ext cx="1142537" cy="49806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pt-BR" sz="2400" dirty="0"/>
            <a:t>Real </a:t>
          </a:r>
        </a:p>
      </cdr:txBody>
    </cdr:sp>
  </cdr:relSizeAnchor>
  <cdr:relSizeAnchor xmlns:cdr="http://schemas.openxmlformats.org/drawingml/2006/chartDrawing">
    <cdr:from>
      <cdr:x>0.18128</cdr:x>
      <cdr:y>0.73102</cdr:y>
    </cdr:from>
    <cdr:to>
      <cdr:x>0.28812</cdr:x>
      <cdr:y>0.81628</cdr:y>
    </cdr:to>
    <cdr:sp macro="" textlink="">
      <cdr:nvSpPr>
        <cdr:cNvPr id="5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88667" y="5013325"/>
          <a:ext cx="1348826" cy="58471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 algn="ctr"/>
          <a:r>
            <a:rPr lang="pt-BR" sz="1600" b="1" dirty="0"/>
            <a:t>Crise do México</a:t>
          </a:r>
          <a:r>
            <a:rPr lang="pt-BR" b="1" dirty="0"/>
            <a:t> </a:t>
          </a:r>
        </a:p>
      </cdr:txBody>
    </cdr:sp>
  </cdr:relSizeAnchor>
  <cdr:relSizeAnchor xmlns:cdr="http://schemas.openxmlformats.org/drawingml/2006/chartDrawing">
    <cdr:from>
      <cdr:x>0.25393</cdr:x>
      <cdr:y>0.11306</cdr:y>
    </cdr:from>
    <cdr:to>
      <cdr:x>0.40375</cdr:x>
      <cdr:y>0.20873</cdr:y>
    </cdr:to>
    <cdr:sp macro="" textlink="">
      <cdr:nvSpPr>
        <cdr:cNvPr id="6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05832" y="836613"/>
          <a:ext cx="1891436" cy="70788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 algn="ctr"/>
          <a:r>
            <a:rPr lang="pt-BR" sz="2000" b="1" dirty="0"/>
            <a:t>Crise cambial brasileira</a:t>
          </a:r>
          <a:r>
            <a:rPr lang="pt-BR" sz="1400" b="1" dirty="0"/>
            <a:t> //</a:t>
          </a:r>
        </a:p>
      </cdr:txBody>
    </cdr:sp>
  </cdr:relSizeAnchor>
  <cdr:relSizeAnchor xmlns:cdr="http://schemas.openxmlformats.org/drawingml/2006/chartDrawing">
    <cdr:from>
      <cdr:x>0.31213</cdr:x>
      <cdr:y>0.227</cdr:y>
    </cdr:from>
    <cdr:to>
      <cdr:x>0.34958</cdr:x>
      <cdr:y>0.5</cdr:y>
    </cdr:to>
    <cdr:sp macro="" textlink="">
      <cdr:nvSpPr>
        <cdr:cNvPr id="8" name="Conector de seta reta 7"/>
        <cdr:cNvSpPr/>
      </cdr:nvSpPr>
      <cdr:spPr>
        <a:xfrm xmlns:a="http://schemas.openxmlformats.org/drawingml/2006/main">
          <a:off x="3940535" y="1679711"/>
          <a:ext cx="472796" cy="202009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0.39723</cdr:x>
      <cdr:y>0.11937</cdr:y>
    </cdr:from>
    <cdr:to>
      <cdr:x>0.57573</cdr:x>
      <cdr:y>0.20672</cdr:y>
    </cdr:to>
    <cdr:sp macro="" textlink="">
      <cdr:nvSpPr>
        <cdr:cNvPr id="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14904" y="883322"/>
          <a:ext cx="2253514" cy="64635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 algn="ctr"/>
          <a:r>
            <a:rPr lang="pt-BR" sz="1800" b="1" dirty="0"/>
            <a:t>Crise Argentina, Energética  e 11/9</a:t>
          </a:r>
          <a:endParaRPr lang="pt-BR" sz="1200" b="1" dirty="0"/>
        </a:p>
      </cdr:txBody>
    </cdr:sp>
  </cdr:relSizeAnchor>
  <cdr:relSizeAnchor xmlns:cdr="http://schemas.openxmlformats.org/drawingml/2006/chartDrawing">
    <cdr:from>
      <cdr:x>0.4648</cdr:x>
      <cdr:y>0.20939</cdr:y>
    </cdr:from>
    <cdr:to>
      <cdr:x>0.50187</cdr:x>
      <cdr:y>0.57605</cdr:y>
    </cdr:to>
    <cdr:sp macro="" textlink="">
      <cdr:nvSpPr>
        <cdr:cNvPr id="10" name="Conector de seta reta 9"/>
        <cdr:cNvSpPr/>
      </cdr:nvSpPr>
      <cdr:spPr>
        <a:xfrm xmlns:a="http://schemas.openxmlformats.org/drawingml/2006/main">
          <a:off x="5867929" y="1549400"/>
          <a:ext cx="468041" cy="271314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0.83269</cdr:x>
      <cdr:y>0.185</cdr:y>
    </cdr:from>
    <cdr:to>
      <cdr:x>0.83269</cdr:x>
      <cdr:y>0.5525</cdr:y>
    </cdr:to>
    <cdr:sp macro="" textlink="">
      <cdr:nvSpPr>
        <cdr:cNvPr id="12" name="Conector de seta reta 11"/>
        <cdr:cNvSpPr/>
      </cdr:nvSpPr>
      <cdr:spPr>
        <a:xfrm xmlns:a="http://schemas.openxmlformats.org/drawingml/2006/main">
          <a:off x="7884368" y="1268760"/>
          <a:ext cx="0" cy="252028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21608EBB-D006-47F5-88D5-978D8BA2EB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97039E12-B6EA-44DE-B205-EA1C8FD6FD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C416547C-71BF-4B15-9550-0777CC96EA2C}" type="datetimeFigureOut">
              <a:rPr/>
              <a:pPr>
                <a:defRPr/>
              </a:pPr>
              <a:t>23/11/2020</a:t>
            </a:fld>
            <a:endParaRPr dirty="0"/>
          </a:p>
        </p:txBody>
      </p:sp>
      <p:sp>
        <p:nvSpPr>
          <p:cNvPr id="4" name="Espaço reservado do rodapé 3">
            <a:extLst>
              <a:ext uri="{FF2B5EF4-FFF2-40B4-BE49-F238E27FC236}">
                <a16:creationId xmlns:a16="http://schemas.microsoft.com/office/drawing/2014/main" id="{9CA0BD51-BF68-4B17-B4BE-43F95FB5CA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>
            <a:extLst>
              <a:ext uri="{FF2B5EF4-FFF2-40B4-BE49-F238E27FC236}">
                <a16:creationId xmlns:a16="http://schemas.microsoft.com/office/drawing/2014/main" id="{66141B57-6FF9-42D6-B71C-61FFBCA5B9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 panose="020B0503040102020104" pitchFamily="34" charset="0"/>
              </a:defRPr>
            </a:lvl1pPr>
          </a:lstStyle>
          <a:p>
            <a:pPr>
              <a:defRPr/>
            </a:pPr>
            <a:fld id="{74AEE047-4FA7-457C-9F06-5479FE30E9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13CE74C6-AF36-48A4-A430-8AD4CD8907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E52566C2-9C61-4E51-A58F-16BA089489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37B1E513-10A7-46E0-97DA-B9CDDA7B5D73}" type="datetimeFigureOut">
              <a:rPr/>
              <a:pPr>
                <a:defRPr/>
              </a:pPr>
              <a:t>23/11/2020</a:t>
            </a:fld>
            <a:endParaRPr dirty="0"/>
          </a:p>
        </p:txBody>
      </p:sp>
      <p:sp>
        <p:nvSpPr>
          <p:cNvPr id="4" name="Espaço reservado para a imagem do slide 3">
            <a:extLst>
              <a:ext uri="{FF2B5EF4-FFF2-40B4-BE49-F238E27FC236}">
                <a16:creationId xmlns:a16="http://schemas.microsoft.com/office/drawing/2014/main" id="{14F78870-833A-4B8A-BC0A-394B9E6BF4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>
            <a:extLst>
              <a:ext uri="{FF2B5EF4-FFF2-40B4-BE49-F238E27FC236}">
                <a16:creationId xmlns:a16="http://schemas.microsoft.com/office/drawing/2014/main" id="{C669C46C-5561-4FE6-9D6E-7209E9303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>
            <a:extLst>
              <a:ext uri="{FF2B5EF4-FFF2-40B4-BE49-F238E27FC236}">
                <a16:creationId xmlns:a16="http://schemas.microsoft.com/office/drawing/2014/main" id="{A5451BEA-EB0D-4A06-A185-8D79E4337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>
            <a:extLst>
              <a:ext uri="{FF2B5EF4-FFF2-40B4-BE49-F238E27FC236}">
                <a16:creationId xmlns:a16="http://schemas.microsoft.com/office/drawing/2014/main" id="{E889C7D8-2C11-44DF-99A5-EFAA1040F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 panose="020B0503040102020104" pitchFamily="34" charset="0"/>
              </a:defRPr>
            </a:lvl1pPr>
          </a:lstStyle>
          <a:p>
            <a:pPr>
              <a:defRPr/>
            </a:pPr>
            <a:fld id="{77216F5A-27E9-41A7-8AFB-EC0E4BEC4F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6B542AB-069B-4438-92D6-9B8C9E616F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72BEFC7-D79C-4215-9D35-280B7C077076}" type="slidenum">
              <a:rPr lang="en-US" altLang="pt-BR" sz="1200">
                <a:latin typeface="Euphemia" panose="020B0503040102020104" pitchFamily="34" charset="0"/>
              </a:rPr>
              <a:pPr algn="r" eaLnBrk="1" hangingPunct="1"/>
              <a:t>3</a:t>
            </a:fld>
            <a:endParaRPr lang="en-US" altLang="pt-BR" sz="1200">
              <a:latin typeface="Euphemia" panose="020B05030401020201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A57DBE3-56FC-4F23-B6B8-3D71B57D6D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BE75B9F-D161-4378-A1E9-D13E2F2DA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A910088-150D-47BA-A7BC-7D6B0C5094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4DA0977-0956-40E8-92B7-AACF4838C107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5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E824F0E-2C34-4474-9748-FD5CE5FC6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1518DE3-0577-47F9-9781-AA333BDEF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5FA3244F-B9F1-4882-8784-03599831C61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680C919-06A4-414A-B5FA-225918C11C7F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7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4DE9354-AC36-462E-90C5-36CF11F57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2D26EB9-DFA9-400E-95E3-9CADA2B90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0E680EB-84DE-4D86-9AF3-344BAE9A48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31952D3-5E32-478F-86CC-7CD089A9AF3D}" type="slidenum">
              <a:rPr lang="en-US" altLang="pt-BR" sz="1200">
                <a:latin typeface="Euphemia" panose="020B0503040102020104" pitchFamily="34" charset="0"/>
              </a:rPr>
              <a:pPr algn="r" eaLnBrk="1" hangingPunct="1"/>
              <a:t>8</a:t>
            </a:fld>
            <a:endParaRPr lang="en-US" altLang="pt-BR" sz="1200">
              <a:latin typeface="Euphemia" panose="020B05030401020201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7446172-4B35-4EA7-84F0-D162CB7B4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D6EC900-354B-482F-92B1-8589A8BE5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0E680EB-84DE-4D86-9AF3-344BAE9A48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31952D3-5E32-478F-86CC-7CD089A9AF3D}" type="slidenum">
              <a:rPr lang="en-US" altLang="pt-BR" sz="1200">
                <a:latin typeface="Euphemia" panose="020B0503040102020104" pitchFamily="34" charset="0"/>
              </a:rPr>
              <a:pPr algn="r" eaLnBrk="1" hangingPunct="1"/>
              <a:t>14</a:t>
            </a:fld>
            <a:endParaRPr lang="en-US" altLang="pt-BR" sz="1200">
              <a:latin typeface="Euphemia" panose="020B05030401020201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7446172-4B35-4EA7-84F0-D162CB7B4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D6EC900-354B-482F-92B1-8589A8BE5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232421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249C6E6F-5889-450B-9399-B9D915F10774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422EE685-B8FA-4890-A842-09C0DE8E25D0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>
            <a:extLst>
              <a:ext uri="{FF2B5EF4-FFF2-40B4-BE49-F238E27FC236}">
                <a16:creationId xmlns:a16="http://schemas.microsoft.com/office/drawing/2014/main" id="{E40E5DAE-E7F0-4AB7-B924-47F3BE827A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5566557F-ADC9-4ABB-A9F1-5376F65C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6AC1-7287-46A1-A4D0-AAA2AC3575D1}" type="datetimeFigureOut">
              <a:rPr/>
              <a:pPr>
                <a:defRPr/>
              </a:pPr>
              <a:t>23/11/2020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393FA472-98D5-43D5-BC21-96899379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2AC2BE1B-8FDF-4F56-95BF-30BE201D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3D60-4021-4605-8312-8C4A4897CD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112356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>
            <a:extLst>
              <a:ext uri="{FF2B5EF4-FFF2-40B4-BE49-F238E27FC236}">
                <a16:creationId xmlns:a16="http://schemas.microsoft.com/office/drawing/2014/main" id="{A6E23BC0-34CB-41EF-BB8F-76558E63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0CB0-6DE5-4AAF-B5E5-953275806453}" type="datetimeFigureOut">
              <a:rPr/>
              <a:pPr>
                <a:defRPr/>
              </a:pPr>
              <a:t>23/11/2020</a:t>
            </a:fld>
            <a:endParaRPr dirty="0"/>
          </a:p>
        </p:txBody>
      </p:sp>
      <p:sp>
        <p:nvSpPr>
          <p:cNvPr id="3" name="Espaço reservado do rodapé 4">
            <a:extLst>
              <a:ext uri="{FF2B5EF4-FFF2-40B4-BE49-F238E27FC236}">
                <a16:creationId xmlns:a16="http://schemas.microsoft.com/office/drawing/2014/main" id="{C2917403-8518-4604-B93B-4956D747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>
            <a:extLst>
              <a:ext uri="{FF2B5EF4-FFF2-40B4-BE49-F238E27FC236}">
                <a16:creationId xmlns:a16="http://schemas.microsoft.com/office/drawing/2014/main" id="{F2985A20-AAF4-4621-A39D-FEB8F0E5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CF0F-32A1-43ED-8823-28C01F177A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003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BD3E696F-DB8D-4DF5-95BA-32EEDC9E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467F-FB17-43C5-AE49-83535ECB8942}" type="datetimeFigureOut">
              <a:rPr/>
              <a:pPr>
                <a:defRPr/>
              </a:pPr>
              <a:t>23/11/2020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6B6F65A0-486A-4736-B6A1-6F6B44AF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9E7320E8-C03A-4261-AC48-F44291AF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33A7-3917-4A4C-9AAB-8EA8A3CF450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126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13" cy="10969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104900" y="1600200"/>
            <a:ext cx="4914900" cy="4572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2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7F83AFB1-E51D-4B30-8F26-C2C4D9A2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FD0BF-CC33-4658-A33E-F29334CFFFD0}" type="datetimeFigureOut">
              <a:rPr/>
              <a:pPr>
                <a:defRPr/>
              </a:pPr>
              <a:t>23/11/2020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5F81B88C-805F-4971-99CA-5F29F38A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377D97B6-2BB8-466E-A841-48FCD9881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472D-A800-4F8A-B6D2-C3359DF7504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165949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0344B096-06B1-4B63-A0B7-2880DC5E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EADD-E04D-4EEE-8781-B438A354DCB7}" type="datetimeFigureOut">
              <a:rPr/>
              <a:pPr>
                <a:defRPr/>
              </a:pPr>
              <a:t>23/11/2020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370239D1-4887-4CF7-AAEA-B51675DC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83FE2A9E-A09A-400A-A666-6386E312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1EEA-EFAE-4795-BEB4-720390245D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79217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3FCA6E5A-B3D4-477D-9014-380A9958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C7DE-B096-4B43-8B51-FB07E913A552}" type="datetimeFigureOut">
              <a:rPr/>
              <a:pPr>
                <a:defRPr/>
              </a:pPr>
              <a:t>23/11/2020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6670E789-F86E-4BE8-A67C-EA605311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DA62EBAB-9DA9-4CF2-B5A8-5520438A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098B-8B60-4157-87EF-A51A33E9A8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287485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2C4CAFA2-DFF5-40D3-BEC9-EAA19E64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36A8-E5F4-4538-A8DA-93D7C3F5EA14}" type="datetimeFigureOut">
              <a:rPr/>
              <a:pPr>
                <a:defRPr/>
              </a:pPr>
              <a:t>23/11/2020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BEBD4531-8D0B-4385-BFED-0223C0341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D904A313-9DD0-475D-9A86-FA135ADF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C49D-7B72-498A-AD61-B63CE122B2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785052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>
            <a:extLst>
              <a:ext uri="{FF2B5EF4-FFF2-40B4-BE49-F238E27FC236}">
                <a16:creationId xmlns:a16="http://schemas.microsoft.com/office/drawing/2014/main" id="{F34BA131-723A-4721-A3E6-3B273816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3C2A-4D16-4A23-B1CD-891D4F9C6CBA}" type="datetimeFigureOut">
              <a:rPr/>
              <a:pPr>
                <a:defRPr/>
              </a:pPr>
              <a:t>23/11/2020</a:t>
            </a:fld>
            <a:endParaRPr dirty="0"/>
          </a:p>
        </p:txBody>
      </p:sp>
      <p:sp>
        <p:nvSpPr>
          <p:cNvPr id="4" name="Espaço reservado do rodapé 4">
            <a:extLst>
              <a:ext uri="{FF2B5EF4-FFF2-40B4-BE49-F238E27FC236}">
                <a16:creationId xmlns:a16="http://schemas.microsoft.com/office/drawing/2014/main" id="{3EF6F46F-561B-4422-9778-5C407CF8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>
            <a:extLst>
              <a:ext uri="{FF2B5EF4-FFF2-40B4-BE49-F238E27FC236}">
                <a16:creationId xmlns:a16="http://schemas.microsoft.com/office/drawing/2014/main" id="{65377895-B471-41DD-A55A-311519A2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35EA-0364-451B-B6B9-1DF580871C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474208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048970AF-C4D8-4F0B-ABA8-CBB1DB76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C5B7C-46B7-4D42-A922-77AC06F8A43A}" type="datetimeFigureOut">
              <a:rPr/>
              <a:pPr>
                <a:defRPr/>
              </a:pPr>
              <a:t>23/11/2020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B8F1A22D-9AA3-4E2A-B983-2D015BA3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4702E507-BD79-4C24-BE38-4A8D5B65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12A42-C103-49F0-96CE-9EFC6E75C5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438253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20806406-0C9A-4AF5-8EA9-6B6839C2F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0CBF-4381-4F10-A440-D73E293C2F67}" type="datetimeFigureOut">
              <a:rPr/>
              <a:pPr>
                <a:defRPr/>
              </a:pPr>
              <a:t>23/11/2020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2F6C9A8C-4995-4F4C-96E3-8D00BADE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887F42FF-BB4E-4283-8DEB-0DB24D58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C1B6C-2C5E-4E4B-B335-1B1C59642D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631990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89F52AC3-5907-4A58-A57B-C1EADD9A1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B28A-0A3B-4E2E-A161-CB777178DB4B}" type="datetimeFigureOut">
              <a:rPr/>
              <a:pPr>
                <a:defRPr/>
              </a:pPr>
              <a:t>23/11/2020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A0BC4412-6DD6-40DD-921D-A9BECCFE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C70EC0E9-6787-4507-B206-95C2699D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0C88-EA9A-4503-AC61-9925729B93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500222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4BDD20D5-0348-4550-B828-F0344A7D71A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>
              <a:extLst>
                <a:ext uri="{FF2B5EF4-FFF2-40B4-BE49-F238E27FC236}">
                  <a16:creationId xmlns:a16="http://schemas.microsoft.com/office/drawing/2014/main" id="{A56C5046-C63B-4631-8ACA-196569561890}"/>
                </a:ext>
              </a:extLst>
            </p:cNvPr>
            <p:cNvCxnSpPr/>
            <p:nvPr/>
          </p:nvCxnSpPr>
          <p:spPr>
            <a:xfrm rot="10800000">
              <a:off x="1073151" y="1192998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>
              <a:extLst>
                <a:ext uri="{FF2B5EF4-FFF2-40B4-BE49-F238E27FC236}">
                  <a16:creationId xmlns:a16="http://schemas.microsoft.com/office/drawing/2014/main" id="{9D8EBC06-1CB1-421F-AE6D-2525A2826347}"/>
                </a:ext>
              </a:extLst>
            </p:cNvPr>
            <p:cNvCxnSpPr/>
            <p:nvPr/>
          </p:nvCxnSpPr>
          <p:spPr>
            <a:xfrm rot="10800000">
              <a:off x="1073151" y="1256123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54510B5C-8B96-4B8C-9D3E-7C763CD4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9DDF9-9C75-4A8C-A236-513B29B2FACF}" type="datetimeFigureOut">
              <a:rPr/>
              <a:pPr>
                <a:defRPr/>
              </a:pPr>
              <a:t>23/11/2020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CFAA05F4-B76C-4A88-8D63-E970F244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FD782355-1BAE-452C-A896-EA99324F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88361-B5D1-4E58-BEE0-5DA3B2DB10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4438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>
            <a:extLst>
              <a:ext uri="{FF2B5EF4-FFF2-40B4-BE49-F238E27FC236}">
                <a16:creationId xmlns:a16="http://schemas.microsoft.com/office/drawing/2014/main" id="{5E6B8551-714E-479E-AA97-F54EAFA156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5012A4-2A74-4362-B340-32BFA9E69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0E0BAE43-1531-45F5-BFC5-26FB2BA3D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BB441D-92B9-4FE4-8AE9-A4D08F838B09}" type="datetimeFigureOut">
              <a:rPr/>
              <a:pPr>
                <a:defRPr/>
              </a:pPr>
              <a:t>23/11/2020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97B7027B-CD26-4393-8837-7CEBC0F66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6AF1F155-F35A-42B0-96FB-E226633A7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 panose="020B0503040102020104" pitchFamily="34" charset="0"/>
              </a:defRPr>
            </a:lvl1pPr>
          </a:lstStyle>
          <a:p>
            <a:pPr>
              <a:defRPr/>
            </a:pPr>
            <a:fld id="{E5C83D07-A1AF-4312-86A2-693BEA3667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id="{8C45570F-3208-436B-918E-C8C9777A3935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>
              <a:extLst>
                <a:ext uri="{FF2B5EF4-FFF2-40B4-BE49-F238E27FC236}">
                  <a16:creationId xmlns:a16="http://schemas.microsoft.com/office/drawing/2014/main" id="{C7B1C39C-268D-4AC2-9028-F1A6179E0B56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>
              <a:extLst>
                <a:ext uri="{FF2B5EF4-FFF2-40B4-BE49-F238E27FC236}">
                  <a16:creationId xmlns:a16="http://schemas.microsoft.com/office/drawing/2014/main" id="{7044F616-4C1D-4104-961A-71A0E29B263A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5" r:id="rId9"/>
    <p:sldLayoutId id="2147483801" r:id="rId10"/>
    <p:sldLayoutId id="2147483802" r:id="rId11"/>
    <p:sldLayoutId id="2147483803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.br/imgres?imgurl=http://en.epochtimes.com/news_images/2006-8-29-lula71709911.jpg&amp;imgrefurl=http://moraisvinna.blogspot.com/2009_09_22_archive.html&amp;usg=__CQR46bP-qn1lYl2mDlc0DkVNwFI=&amp;h=408&amp;w=300&amp;sz=31&amp;hl=pt-BR&amp;start=9&amp;sig2=BmUil8KDmV7LSFIWVy0Ccg&amp;um=1&amp;itbs=1&amp;tbnid=dK06jLr7hTFw6M:&amp;tbnh=125&amp;tbnw=92&amp;prev=/images?q=lula&amp;um=1&amp;hl=pt-BR&amp;sa=G&amp;rlz=1G1GGLQ_PT-BRBR357&amp;tbs=isch:1&amp;ei=-1GDS9nUDtSPtgfVvtXTAg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4AEE04F-7AB6-4ACB-A7FF-DB1C9921FD67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41388" y="2482850"/>
            <a:ext cx="10985500" cy="2219325"/>
          </a:xfrm>
        </p:spPr>
        <p:txBody>
          <a:bodyPr/>
          <a:lstStyle/>
          <a:p>
            <a:pPr eaLnBrk="1" hangingPunct="1"/>
            <a:r>
              <a:rPr altLang="pt-BR" sz="4000" cap="none"/>
              <a:t>AULA 25.  A transição para o Governo Lula e o choque de credibilidade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511D832-97EA-4106-A86A-F00B32E2F74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 dirty="0"/>
              <a:t>A Gremaud  - REC2413- Economia Brasileira Contemporânea 2020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621A020-34E5-473A-8C23-E46F370CE6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777875"/>
          </a:xfrm>
        </p:spPr>
        <p:txBody>
          <a:bodyPr lIns="91440" rIns="91440" anchor="ctr"/>
          <a:lstStyle/>
          <a:p>
            <a:r>
              <a:rPr altLang="pt-BR" sz="4000"/>
              <a:t>Alterações políticas no ideário do PT</a:t>
            </a:r>
            <a:r>
              <a:rPr altLang="pt-BR" sz="2400"/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7A93F2B-1CF7-4B64-AF5D-206457F57E13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17513" y="1501775"/>
            <a:ext cx="11617325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2900"/>
              <a:t>3 eleições 1989,1994,1998: derrotas (duas no primeiro turno) </a:t>
            </a:r>
          </a:p>
          <a:p>
            <a:pPr marL="319088" indent="-319088">
              <a:lnSpc>
                <a:spcPct val="80000"/>
              </a:lnSpc>
              <a:buFontTx/>
              <a:buNone/>
            </a:pPr>
            <a:r>
              <a:rPr altLang="pt-BR" sz="2900"/>
              <a:t>	- projeto de reformas (abertura, privatização etc.) não impostas por FMI, mas aquiescência política nacional </a:t>
            </a:r>
          </a:p>
          <a:p>
            <a:pPr marL="319088" indent="-319088">
              <a:lnSpc>
                <a:spcPct val="80000"/>
              </a:lnSpc>
            </a:pPr>
            <a:r>
              <a:rPr altLang="pt-BR" sz="2900"/>
              <a:t>Partido: consolidar ideologia x alcançar o poder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900"/>
              <a:t>Consolidação no cenário político – no espectro “esquerdo”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900"/>
              <a:t>Busca do eleitor mediano – tendência ao centro</a:t>
            </a:r>
          </a:p>
          <a:p>
            <a:pPr marL="319088" indent="-319088">
              <a:lnSpc>
                <a:spcPct val="80000"/>
              </a:lnSpc>
              <a:buClr>
                <a:srgbClr val="FF0000"/>
              </a:buClr>
              <a:buSzPct val="119000"/>
              <a:buFont typeface="Arial" panose="020B0604020202020204" pitchFamily="34" charset="0"/>
              <a:buChar char="→"/>
            </a:pPr>
            <a:r>
              <a:rPr altLang="pt-BR" sz="2800"/>
              <a:t>  Mudanças programáticas: </a:t>
            </a:r>
          </a:p>
          <a:p>
            <a:pPr marL="639763" lvl="1" indent="-273050">
              <a:lnSpc>
                <a:spcPct val="80000"/>
              </a:lnSpc>
              <a:buClr>
                <a:srgbClr val="FF0000"/>
              </a:buClr>
              <a:buSzPct val="119000"/>
              <a:buFont typeface="Arial" panose="020B0604020202020204" pitchFamily="34" charset="0"/>
              <a:buChar char="→"/>
            </a:pPr>
            <a:r>
              <a:rPr altLang="pt-BR" sz="2000"/>
              <a:t> </a:t>
            </a:r>
            <a:r>
              <a:rPr altLang="pt-BR" sz="2400"/>
              <a:t>Some socialismo, surge crescimento com base no mercado interno e distribuição de renda</a:t>
            </a:r>
            <a:r>
              <a:rPr altLang="pt-BR" sz="2000"/>
              <a:t> </a:t>
            </a:r>
          </a:p>
          <a:p>
            <a:pPr marL="639763" lvl="1" indent="-273050">
              <a:lnSpc>
                <a:spcPct val="80000"/>
              </a:lnSpc>
              <a:buClr>
                <a:srgbClr val="FF0000"/>
              </a:buClr>
              <a:buSzPct val="119000"/>
              <a:buFont typeface="Arial" panose="020B0604020202020204" pitchFamily="34" charset="0"/>
              <a:buChar char="→"/>
            </a:pPr>
            <a:r>
              <a:rPr altLang="pt-BR" sz="2100"/>
              <a:t> </a:t>
            </a:r>
            <a:r>
              <a:rPr altLang="pt-BR" sz="2400"/>
              <a:t>Mudança gradual do modelo anterior: </a:t>
            </a:r>
          </a:p>
          <a:p>
            <a:pPr marL="914400" lvl="2">
              <a:lnSpc>
                <a:spcPct val="80000"/>
              </a:lnSpc>
              <a:buClr>
                <a:srgbClr val="FF0000"/>
              </a:buClr>
              <a:buSzPct val="119000"/>
              <a:buFont typeface="Arial" panose="020B0604020202020204" pitchFamily="34" charset="0"/>
              <a:buChar char="→"/>
            </a:pPr>
            <a:r>
              <a:rPr altLang="pt-BR" sz="2000"/>
              <a:t> desenvolvimento com estabilidade macro: para tal administração responsável das finanças públicas com alterações no tipo de gasto e continuidade de </a:t>
            </a:r>
            <a:r>
              <a:rPr altLang="pt-BR" sz="2000" i="1"/>
              <a:t>confidence building</a:t>
            </a:r>
            <a:r>
              <a:rPr altLang="pt-BR" sz="2000"/>
              <a:t> (</a:t>
            </a:r>
            <a:r>
              <a:rPr altLang="pt-BR" sz="2000" i="1"/>
              <a:t>Política econômica e reformas estruturais</a:t>
            </a:r>
            <a:r>
              <a:rPr altLang="pt-BR" sz="2000"/>
              <a:t>)</a:t>
            </a:r>
          </a:p>
          <a:p>
            <a:pPr marL="639763" lvl="1" indent="-273050" algn="ctr">
              <a:lnSpc>
                <a:spcPct val="80000"/>
              </a:lnSpc>
              <a:buClr>
                <a:srgbClr val="FF0000"/>
              </a:buClr>
              <a:buSzPct val="119000"/>
              <a:buFont typeface="Arial" panose="020B0604020202020204" pitchFamily="34" charset="0"/>
              <a:buChar char="→"/>
            </a:pPr>
            <a:endParaRPr altLang="pt-BR" sz="240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E8918D9-B604-4188-B5B3-20FDF158E5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z="3600"/>
              <a:t>A transição e o choque de credibilidade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62B6055-ADED-4D22-9C4C-F58CEFCE6122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63550" y="1524000"/>
            <a:ext cx="11195050" cy="5257800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639763" lvl="1" indent="-273050">
              <a:lnSpc>
                <a:spcPct val="120000"/>
              </a:lnSpc>
              <a:defRPr/>
            </a:pPr>
            <a:r>
              <a:rPr altLang="pt-BR" sz="3600" dirty="0"/>
              <a:t>Carta ao povo (06/2002): ligação entre as mudanças no ideário PT e choque de credibilidade</a:t>
            </a:r>
          </a:p>
          <a:p>
            <a:pPr marL="914400" lvl="2">
              <a:lnSpc>
                <a:spcPct val="120000"/>
              </a:lnSpc>
              <a:defRPr/>
            </a:pPr>
            <a:r>
              <a:rPr altLang="pt-BR" sz="3200" dirty="0"/>
              <a:t>Nota sobre o acordo com FMI</a:t>
            </a:r>
          </a:p>
          <a:p>
            <a:pPr marL="639763" lvl="1" indent="-273050">
              <a:lnSpc>
                <a:spcPct val="120000"/>
              </a:lnSpc>
              <a:defRPr/>
            </a:pPr>
            <a:r>
              <a:rPr altLang="pt-BR" sz="3600" dirty="0"/>
              <a:t>Ações logo após as eleições e depois da posse</a:t>
            </a:r>
          </a:p>
          <a:p>
            <a:pPr marL="914400" lvl="2">
              <a:lnSpc>
                <a:spcPct val="120000"/>
              </a:lnSpc>
              <a:defRPr/>
            </a:pPr>
            <a:r>
              <a:rPr altLang="pt-BR" sz="3200" dirty="0"/>
              <a:t>Palocci, Meirelles e equipe</a:t>
            </a:r>
          </a:p>
          <a:p>
            <a:pPr marL="914400" lvl="2">
              <a:lnSpc>
                <a:spcPct val="120000"/>
              </a:lnSpc>
              <a:defRPr/>
            </a:pPr>
            <a:r>
              <a:rPr altLang="pt-BR" sz="3200" dirty="0"/>
              <a:t>Renovação acordo com FMI</a:t>
            </a:r>
          </a:p>
          <a:p>
            <a:pPr marL="914400" lvl="2">
              <a:lnSpc>
                <a:spcPct val="120000"/>
              </a:lnSpc>
              <a:defRPr/>
            </a:pPr>
            <a:r>
              <a:rPr altLang="pt-BR" sz="3200" dirty="0"/>
              <a:t>Primeiras medidas de política econômica</a:t>
            </a:r>
          </a:p>
          <a:p>
            <a:pPr marL="1371600" lvl="3">
              <a:lnSpc>
                <a:spcPct val="120000"/>
              </a:lnSpc>
              <a:defRPr/>
            </a:pPr>
            <a:r>
              <a:rPr altLang="pt-BR" sz="3200" dirty="0"/>
              <a:t>claras sinalizações de que as velhas </a:t>
            </a:r>
            <a:r>
              <a:rPr altLang="pt-BR" sz="3200" dirty="0" err="1"/>
              <a:t>idéias</a:t>
            </a:r>
            <a:r>
              <a:rPr altLang="pt-BR" sz="3200" dirty="0"/>
              <a:t> do PT para a política econômica teriam menos espaço no governo e se prevaleceria inicialmente a continuidade do governo anterior</a:t>
            </a:r>
            <a:r>
              <a:rPr altLang="pt-BR" dirty="0"/>
              <a:t> </a:t>
            </a:r>
            <a:r>
              <a:rPr altLang="pt-BR" sz="3200" dirty="0"/>
              <a:t>no desenho da política macroeconômica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F863E2E2-9C6D-43EA-AF50-649F72B182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616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áfico" r:id="rId3" imgW="9496616" imgH="5391245" progId="Excel.Sheet.8">
                  <p:embed/>
                </p:oleObj>
              </mc:Choice>
              <mc:Fallback>
                <p:oleObj name="Gráfico" r:id="rId3" imgW="9496616" imgH="5391245" progId="Excel.Sheet.8">
                  <p:embed/>
                  <p:pic>
                    <p:nvPicPr>
                      <p:cNvPr id="21506" name="Object 2">
                        <a:extLst>
                          <a:ext uri="{FF2B5EF4-FFF2-40B4-BE49-F238E27FC236}">
                            <a16:creationId xmlns:a16="http://schemas.microsoft.com/office/drawing/2014/main" id="{F863E2E2-9C6D-43EA-AF50-649F72B182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16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Line 4">
            <a:extLst>
              <a:ext uri="{FF2B5EF4-FFF2-40B4-BE49-F238E27FC236}">
                <a16:creationId xmlns:a16="http://schemas.microsoft.com/office/drawing/2014/main" id="{94E2A804-E341-4125-9CD7-EC197388E2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1773238"/>
            <a:ext cx="4778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5938EC1F-425A-40DA-95F3-D7EFE8A69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1412875"/>
            <a:ext cx="17287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  <a:cs typeface="Arial" panose="020B0604020202020204" pitchFamily="34" charset="0"/>
              </a:rPr>
              <a:t>Reunião 19.01.03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438201A-9B29-483D-9956-EF84736623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z="4000"/>
              <a:t>A volta ao circulo virtuoso</a:t>
            </a:r>
            <a:r>
              <a:rPr altLang="pt-BR"/>
              <a:t> 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744208B-67AA-44A3-B7A7-A948E88EF82E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34963" y="1600200"/>
            <a:ext cx="11857037" cy="5068888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>
              <a:lnSpc>
                <a:spcPct val="70000"/>
              </a:lnSpc>
              <a:defRPr/>
            </a:pPr>
            <a:r>
              <a:rPr altLang="pt-BR" sz="3300" dirty="0"/>
              <a:t>Manutenção do tripé macroeconômico:</a:t>
            </a:r>
          </a:p>
          <a:p>
            <a:pPr marL="639763" lvl="1" indent="-273050">
              <a:lnSpc>
                <a:spcPct val="70000"/>
              </a:lnSpc>
              <a:defRPr/>
            </a:pPr>
            <a:r>
              <a:rPr altLang="pt-BR" sz="2400" dirty="0"/>
              <a:t>Metas de inflação, cambio flexível, superávit primário</a:t>
            </a:r>
          </a:p>
          <a:p>
            <a:pPr marL="914400" lvl="2">
              <a:lnSpc>
                <a:spcPct val="70000"/>
              </a:lnSpc>
              <a:defRPr/>
            </a:pPr>
            <a:r>
              <a:rPr altLang="pt-BR" sz="1900" dirty="0"/>
              <a:t>Revisão das metas de inflação (1 digito) – 8,5 e 5,5</a:t>
            </a:r>
          </a:p>
          <a:p>
            <a:pPr marL="914400" lvl="2">
              <a:lnSpc>
                <a:spcPct val="70000"/>
              </a:lnSpc>
              <a:defRPr/>
            </a:pPr>
            <a:r>
              <a:rPr altLang="pt-BR" sz="1900" dirty="0"/>
              <a:t>elevação juros: 26,5% </a:t>
            </a:r>
          </a:p>
          <a:p>
            <a:pPr marL="914400" lvl="2">
              <a:lnSpc>
                <a:spcPct val="70000"/>
              </a:lnSpc>
              <a:defRPr/>
            </a:pPr>
            <a:r>
              <a:rPr altLang="pt-BR" sz="1900" dirty="0"/>
              <a:t>Ampliação do superávit </a:t>
            </a:r>
            <a:r>
              <a:rPr altLang="pt-BR" sz="1800" dirty="0"/>
              <a:t>primário – LDO: 4,25% para todo o governo</a:t>
            </a:r>
            <a:endParaRPr altLang="pt-BR" sz="2900" dirty="0"/>
          </a:p>
          <a:p>
            <a:pPr marL="319088" indent="-319088">
              <a:lnSpc>
                <a:spcPct val="80000"/>
              </a:lnSpc>
              <a:defRPr/>
            </a:pPr>
            <a:r>
              <a:rPr altLang="pt-BR" sz="3300" dirty="0"/>
              <a:t>Choque de credibilidade: reversão risco pais e cambio </a:t>
            </a:r>
            <a:r>
              <a:rPr altLang="pt-BR" sz="2900" dirty="0"/>
              <a:t>(2003)</a:t>
            </a:r>
          </a:p>
          <a:p>
            <a:pPr marL="639763" lvl="1" indent="-273050">
              <a:lnSpc>
                <a:spcPct val="80000"/>
              </a:lnSpc>
              <a:defRPr/>
            </a:pPr>
            <a:r>
              <a:rPr altLang="pt-BR" sz="2400" dirty="0"/>
              <a:t>Risco pais desce a 800 </a:t>
            </a:r>
            <a:r>
              <a:rPr altLang="pt-BR" sz="2400" dirty="0" err="1"/>
              <a:t>ptos</a:t>
            </a:r>
            <a:r>
              <a:rPr altLang="pt-BR" sz="2400" dirty="0"/>
              <a:t>, cambio começa trajetória de queda</a:t>
            </a:r>
          </a:p>
          <a:p>
            <a:pPr marL="639763" lvl="1" indent="-273050">
              <a:lnSpc>
                <a:spcPct val="80000"/>
              </a:lnSpc>
              <a:defRPr/>
            </a:pPr>
            <a:r>
              <a:rPr altLang="pt-BR" sz="2100" dirty="0"/>
              <a:t>Superávit comercial e superávit primário (mantidos e ampliados) </a:t>
            </a:r>
          </a:p>
          <a:p>
            <a:pPr marL="914400" lvl="2">
              <a:lnSpc>
                <a:spcPct val="80000"/>
              </a:lnSpc>
              <a:defRPr/>
            </a:pPr>
            <a:r>
              <a:rPr altLang="pt-BR" sz="1900" dirty="0"/>
              <a:t>Diminuição divida/PIB e Queda de inflação  (2º semestre)</a:t>
            </a:r>
          </a:p>
          <a:p>
            <a:pPr marL="914400" lvl="2">
              <a:lnSpc>
                <a:spcPct val="80000"/>
              </a:lnSpc>
              <a:defRPr/>
            </a:pPr>
            <a:r>
              <a:rPr altLang="pt-BR" sz="1900" dirty="0"/>
              <a:t>Possibilidade de lentamente voltar a reduzir os juros </a:t>
            </a:r>
          </a:p>
          <a:p>
            <a:pPr marL="639763" lvl="1" indent="-273050">
              <a:lnSpc>
                <a:spcPct val="80000"/>
              </a:lnSpc>
              <a:defRPr/>
            </a:pPr>
            <a:r>
              <a:rPr altLang="pt-BR" sz="2100" dirty="0"/>
              <a:t>Circulo Virtuoso – redução da divida interna e mudança de perfil </a:t>
            </a:r>
          </a:p>
          <a:p>
            <a:pPr marL="914400" lvl="2">
              <a:lnSpc>
                <a:spcPct val="80000"/>
              </a:lnSpc>
              <a:defRPr/>
            </a:pPr>
            <a:r>
              <a:rPr altLang="pt-BR" sz="1900" dirty="0"/>
              <a:t>Saldo comercial se amplia – superávit TC – redução do passivo externo </a:t>
            </a:r>
          </a:p>
          <a:p>
            <a:pPr marL="639763" lvl="1" indent="-273050">
              <a:lnSpc>
                <a:spcPct val="80000"/>
              </a:lnSpc>
              <a:defRPr/>
            </a:pPr>
            <a:r>
              <a:rPr altLang="pt-BR" sz="2100" dirty="0"/>
              <a:t>Permite retomada do crescimento mesmo que Lento - críticas</a:t>
            </a:r>
          </a:p>
          <a:p>
            <a:pPr marL="914400" lvl="2">
              <a:lnSpc>
                <a:spcPct val="80000"/>
              </a:lnSpc>
              <a:defRPr/>
            </a:pPr>
            <a:r>
              <a:rPr altLang="pt-BR" sz="1800" dirty="0"/>
              <a:t>Novos choques de juros: inflação sofre novos choque de commodities e de demanda </a:t>
            </a:r>
          </a:p>
          <a:p>
            <a:pPr marL="914400" lvl="2">
              <a:lnSpc>
                <a:spcPct val="80000"/>
              </a:lnSpc>
              <a:defRPr/>
            </a:pPr>
            <a:endParaRPr altLang="pt-BR" sz="1900" dirty="0"/>
          </a:p>
          <a:p>
            <a:pPr marL="639763" lvl="1" indent="-273050">
              <a:lnSpc>
                <a:spcPct val="80000"/>
              </a:lnSpc>
              <a:defRPr/>
            </a:pPr>
            <a:endParaRPr altLang="pt-BR" sz="1300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231E798-43B0-4AA3-ADE7-15B38F85C16B}"/>
              </a:ext>
            </a:extLst>
          </p:cNvPr>
          <p:cNvGraphicFramePr>
            <a:graphicFrameLocks noGrp="1"/>
          </p:cNvGraphicFramePr>
          <p:nvPr/>
        </p:nvGraphicFramePr>
        <p:xfrm>
          <a:off x="528" y="0"/>
          <a:ext cx="12190944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2100" name="Line 4">
            <a:extLst>
              <a:ext uri="{FF2B5EF4-FFF2-40B4-BE49-F238E27FC236}">
                <a16:creationId xmlns:a16="http://schemas.microsoft.com/office/drawing/2014/main" id="{6FCD37A2-A8A4-4D4D-9DCA-D19DB16C8D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7216" y="821635"/>
            <a:ext cx="848139" cy="1457739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633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Data 1">
            <a:extLst>
              <a:ext uri="{FF2B5EF4-FFF2-40B4-BE49-F238E27FC236}">
                <a16:creationId xmlns:a16="http://schemas.microsoft.com/office/drawing/2014/main" id="{D0AA5836-FC2D-4B75-87C3-3FF42BBD7E82}"/>
              </a:ext>
            </a:extLst>
          </p:cNvPr>
          <p:cNvSpPr txBox="1">
            <a:spLocks noGrp="1"/>
          </p:cNvSpPr>
          <p:nvPr/>
        </p:nvSpPr>
        <p:spPr>
          <a:xfrm>
            <a:off x="8128000" y="6248400"/>
            <a:ext cx="3556000" cy="365125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>
                <a:solidFill>
                  <a:schemeClr val="tx2"/>
                </a:solidFill>
                <a:latin typeface="+mn-lt"/>
              </a:rPr>
              <a:t>Parte I Capítulo 5</a:t>
            </a:r>
          </a:p>
        </p:txBody>
      </p:sp>
      <p:sp>
        <p:nvSpPr>
          <p:cNvPr id="51202" name="Espaço Reservado para Rodapé 2">
            <a:extLst>
              <a:ext uri="{FF2B5EF4-FFF2-40B4-BE49-F238E27FC236}">
                <a16:creationId xmlns:a16="http://schemas.microsoft.com/office/drawing/2014/main" id="{F9AAAD9F-C795-467A-AD25-842B7927B7B1}"/>
              </a:ext>
            </a:extLst>
          </p:cNvPr>
          <p:cNvSpPr txBox="1">
            <a:spLocks noGrp="1"/>
          </p:cNvSpPr>
          <p:nvPr/>
        </p:nvSpPr>
        <p:spPr>
          <a:xfrm>
            <a:off x="812800" y="6248400"/>
            <a:ext cx="7227888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>
                <a:solidFill>
                  <a:schemeClr val="tx2"/>
                </a:solidFill>
                <a:latin typeface="+mn-lt"/>
              </a:rPr>
              <a:t>Gremaud, Vasconcellos e Toneto Jr.</a:t>
            </a:r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4B7AFE65-C43E-439C-B615-119E1865643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8BB5903D-D275-4573-BB5F-A5B257F0A54C}" type="slidenum">
              <a:rPr lang="pt-BR" altLang="pt-BR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pt-BR" altLang="pt-BR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533D60DD-9871-40D6-9666-965D74C670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Gráfico" r:id="rId3" imgW="9496616" imgH="5391245" progId="Excel.Sheet.8">
                  <p:embed/>
                </p:oleObj>
              </mc:Choice>
              <mc:Fallback>
                <p:oleObj name="Gráfico" r:id="rId3" imgW="9496616" imgH="5391245" progId="Excel.Sheet.8">
                  <p:embed/>
                  <p:pic>
                    <p:nvPicPr>
                      <p:cNvPr id="16389" name="Object 5">
                        <a:extLst>
                          <a:ext uri="{FF2B5EF4-FFF2-40B4-BE49-F238E27FC236}">
                            <a16:creationId xmlns:a16="http://schemas.microsoft.com/office/drawing/2014/main" id="{533D60DD-9871-40D6-9666-965D74C670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solidFill>
                        <a:srgbClr val="F0F8A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FDB75196-92AD-4CCA-AE40-F5B2F5C34D8C}"/>
              </a:ext>
            </a:extLst>
          </p:cNvPr>
          <p:cNvCxnSpPr/>
          <p:nvPr/>
        </p:nvCxnSpPr>
        <p:spPr>
          <a:xfrm>
            <a:off x="6119813" y="1096963"/>
            <a:ext cx="26987" cy="4852987"/>
          </a:xfrm>
          <a:prstGeom prst="line">
            <a:avLst/>
          </a:prstGeom>
          <a:ln w="57150">
            <a:solidFill>
              <a:srgbClr val="FB2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Data 1">
            <a:extLst>
              <a:ext uri="{FF2B5EF4-FFF2-40B4-BE49-F238E27FC236}">
                <a16:creationId xmlns:a16="http://schemas.microsoft.com/office/drawing/2014/main" id="{C2923D52-26A8-4DF7-A1A0-241F7DDAF30C}"/>
              </a:ext>
            </a:extLst>
          </p:cNvPr>
          <p:cNvSpPr txBox="1">
            <a:spLocks noGrp="1"/>
          </p:cNvSpPr>
          <p:nvPr/>
        </p:nvSpPr>
        <p:spPr>
          <a:xfrm>
            <a:off x="8128000" y="6248400"/>
            <a:ext cx="3556000" cy="365125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>
                <a:solidFill>
                  <a:schemeClr val="tx2"/>
                </a:solidFill>
                <a:latin typeface="+mn-lt"/>
              </a:rPr>
              <a:t>Parte I Capítulo 5</a:t>
            </a:r>
          </a:p>
        </p:txBody>
      </p:sp>
      <p:sp>
        <p:nvSpPr>
          <p:cNvPr id="53250" name="Espaço Reservado para Rodapé 2">
            <a:extLst>
              <a:ext uri="{FF2B5EF4-FFF2-40B4-BE49-F238E27FC236}">
                <a16:creationId xmlns:a16="http://schemas.microsoft.com/office/drawing/2014/main" id="{169D8A28-0DBC-4610-81FA-D8D1D8A34A13}"/>
              </a:ext>
            </a:extLst>
          </p:cNvPr>
          <p:cNvSpPr txBox="1">
            <a:spLocks noGrp="1"/>
          </p:cNvSpPr>
          <p:nvPr/>
        </p:nvSpPr>
        <p:spPr>
          <a:xfrm>
            <a:off x="812800" y="6248400"/>
            <a:ext cx="7227888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>
                <a:solidFill>
                  <a:schemeClr val="tx2"/>
                </a:solidFill>
                <a:latin typeface="+mn-lt"/>
              </a:rPr>
              <a:t>Gremaud, Vasconcellos e Toneto Jr.</a:t>
            </a:r>
          </a:p>
        </p:txBody>
      </p:sp>
      <p:sp>
        <p:nvSpPr>
          <p:cNvPr id="17412" name="Espaço Reservado para Número de Slide 3">
            <a:extLst>
              <a:ext uri="{FF2B5EF4-FFF2-40B4-BE49-F238E27FC236}">
                <a16:creationId xmlns:a16="http://schemas.microsoft.com/office/drawing/2014/main" id="{35702B5F-D548-43EE-8C9E-BDDFB9DBF65E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C62D977E-8B83-4E6B-BF77-EAB38AC3E559}" type="slidenum">
              <a:rPr lang="pt-BR" altLang="pt-BR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pt-BR" altLang="pt-BR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413" name="Object 5">
            <a:extLst>
              <a:ext uri="{FF2B5EF4-FFF2-40B4-BE49-F238E27FC236}">
                <a16:creationId xmlns:a16="http://schemas.microsoft.com/office/drawing/2014/main" id="{E8987ADC-3361-41F8-AF98-C6672E0BD0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Gráfico" r:id="rId3" imgW="9496616" imgH="5391245" progId="Excel.Sheet.8">
                  <p:embed/>
                </p:oleObj>
              </mc:Choice>
              <mc:Fallback>
                <p:oleObj name="Gráfico" r:id="rId3" imgW="9496616" imgH="5391245" progId="Excel.Sheet.8">
                  <p:embed/>
                  <p:pic>
                    <p:nvPicPr>
                      <p:cNvPr id="17413" name="Object 5">
                        <a:extLst>
                          <a:ext uri="{FF2B5EF4-FFF2-40B4-BE49-F238E27FC236}">
                            <a16:creationId xmlns:a16="http://schemas.microsoft.com/office/drawing/2014/main" id="{E8987ADC-3361-41F8-AF98-C6672E0BD0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solidFill>
                        <a:srgbClr val="F0F8A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F8E4C74-7F29-436A-837B-7CCE2C6686C9}"/>
              </a:ext>
            </a:extLst>
          </p:cNvPr>
          <p:cNvCxnSpPr/>
          <p:nvPr/>
        </p:nvCxnSpPr>
        <p:spPr>
          <a:xfrm>
            <a:off x="6119813" y="1082675"/>
            <a:ext cx="26987" cy="4854575"/>
          </a:xfrm>
          <a:prstGeom prst="line">
            <a:avLst/>
          </a:prstGeom>
          <a:ln w="57150">
            <a:solidFill>
              <a:srgbClr val="FB2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5F7B815-948A-454D-AA73-657762823964}"/>
              </a:ext>
            </a:extLst>
          </p:cNvPr>
          <p:cNvCxnSpPr/>
          <p:nvPr/>
        </p:nvCxnSpPr>
        <p:spPr>
          <a:xfrm rot="5400000">
            <a:off x="5291931" y="4941094"/>
            <a:ext cx="28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DC93766-4B77-4F82-A315-1E9C9B407FD2}"/>
              </a:ext>
            </a:extLst>
          </p:cNvPr>
          <p:cNvCxnSpPr/>
          <p:nvPr/>
        </p:nvCxnSpPr>
        <p:spPr>
          <a:xfrm rot="5400000">
            <a:off x="6949281" y="4941094"/>
            <a:ext cx="28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FA31718-CE21-44C9-8A4C-7418B3C85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056213"/>
              </p:ext>
            </p:extLst>
          </p:nvPr>
        </p:nvGraphicFramePr>
        <p:xfrm>
          <a:off x="-530" y="0"/>
          <a:ext cx="12624726" cy="739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3" name="Text Box 11">
            <a:extLst>
              <a:ext uri="{FF2B5EF4-FFF2-40B4-BE49-F238E27FC236}">
                <a16:creationId xmlns:a16="http://schemas.microsoft.com/office/drawing/2014/main" id="{796B8527-A4FB-4B0A-A685-845641280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4900613"/>
            <a:ext cx="2205037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altLang="pt-BR" sz="1600" b="1" baseline="30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pt-BR" sz="1600" b="1">
                <a:latin typeface="Arial" panose="020B0604020202020204" pitchFamily="34" charset="0"/>
                <a:cs typeface="Arial" panose="020B0604020202020204" pitchFamily="34" charset="0"/>
              </a:rPr>
              <a:t> Lula</a:t>
            </a:r>
            <a:r>
              <a:rPr lang="pt-BR" altLang="pt-BR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1BC3209-931B-4DCB-991B-834A1ECA4ED8}"/>
              </a:ext>
            </a:extLst>
          </p:cNvPr>
          <p:cNvCxnSpPr/>
          <p:nvPr/>
        </p:nvCxnSpPr>
        <p:spPr>
          <a:xfrm>
            <a:off x="6875463" y="4868863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CaixaDeTexto 11">
            <a:extLst>
              <a:ext uri="{FF2B5EF4-FFF2-40B4-BE49-F238E27FC236}">
                <a16:creationId xmlns:a16="http://schemas.microsoft.com/office/drawing/2014/main" id="{E6B2CF7A-9F65-44DC-BB01-D9EDB4804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8113" y="5084763"/>
            <a:ext cx="938212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  <a:cs typeface="Arial" panose="020B0604020202020204" pitchFamily="34" charset="0"/>
              </a:rPr>
              <a:t>Dilma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97F973AE-FF5C-462D-8BBE-2200F06E8A47}"/>
              </a:ext>
            </a:extLst>
          </p:cNvPr>
          <p:cNvCxnSpPr/>
          <p:nvPr/>
        </p:nvCxnSpPr>
        <p:spPr>
          <a:xfrm>
            <a:off x="9067800" y="4797425"/>
            <a:ext cx="0" cy="287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CaixaDeTexto 14">
            <a:extLst>
              <a:ext uri="{FF2B5EF4-FFF2-40B4-BE49-F238E27FC236}">
                <a16:creationId xmlns:a16="http://schemas.microsoft.com/office/drawing/2014/main" id="{192D9005-A046-4249-A6EB-50B1BFA9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836613"/>
            <a:ext cx="20161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  <a:cs typeface="Arial" panose="020B0604020202020204" pitchFamily="34" charset="0"/>
              </a:rPr>
              <a:t>Marolinha ?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423DBA5-2C3A-4701-B797-D6CE41685865}"/>
              </a:ext>
            </a:extLst>
          </p:cNvPr>
          <p:cNvSpPr/>
          <p:nvPr/>
        </p:nvSpPr>
        <p:spPr>
          <a:xfrm>
            <a:off x="6610975" y="1934817"/>
            <a:ext cx="1260818" cy="3149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AE8F1132-F1EC-405A-B40F-C60B8D66559F}"/>
              </a:ext>
            </a:extLst>
          </p:cNvPr>
          <p:cNvCxnSpPr>
            <a:cxnSpLocks/>
          </p:cNvCxnSpPr>
          <p:nvPr/>
        </p:nvCxnSpPr>
        <p:spPr>
          <a:xfrm flipV="1">
            <a:off x="7487478" y="2597427"/>
            <a:ext cx="2676939" cy="120649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A0E8F15E-8046-4A64-B79C-DFC613D41C61}"/>
              </a:ext>
            </a:extLst>
          </p:cNvPr>
          <p:cNvSpPr/>
          <p:nvPr/>
        </p:nvSpPr>
        <p:spPr>
          <a:xfrm>
            <a:off x="965200" y="1485900"/>
            <a:ext cx="9359900" cy="4711700"/>
          </a:xfrm>
          <a:prstGeom prst="wedgeRoundRect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3600" dirty="0"/>
              <a:t>Mesmo que com problemas (e criticas) iniciais em relação ao crescimento econômico – depois taxas superiores às medias históricas – “</a:t>
            </a:r>
            <a:r>
              <a:rPr lang="pt-BR" altLang="pt-BR" sz="3600" dirty="0" err="1"/>
              <a:t>milagrinho</a:t>
            </a:r>
            <a:r>
              <a:rPr lang="pt-BR" altLang="pt-BR" sz="3600" dirty="0"/>
              <a:t>” - (interrompidas por forte crise internacional ) e ganhos distributivos 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FC36FEAA-A73C-4FA9-8B2F-EB1F819D1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08674CD-6AE0-402F-8FD9-A598C613CC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10972800" cy="1196975"/>
          </a:xfrm>
        </p:spPr>
        <p:txBody>
          <a:bodyPr lIns="91440" rIns="91440" anchor="ctr"/>
          <a:lstStyle/>
          <a:p>
            <a:r>
              <a:rPr altLang="pt-BR"/>
              <a:t>2001 e 2002: um difícil cenário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8F61B81-C51D-4921-8CC5-0E6F79BAFD7E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609600" y="1628775"/>
            <a:ext cx="11418888" cy="4968875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>
              <a:defRPr/>
            </a:pPr>
            <a:r>
              <a:rPr altLang="pt-BR" sz="4400" dirty="0"/>
              <a:t>Cenário ia melhorando para FFHH até que:</a:t>
            </a:r>
          </a:p>
          <a:p>
            <a:pPr marL="639763" lvl="1" indent="-273050">
              <a:defRPr/>
            </a:pPr>
            <a:r>
              <a:rPr altLang="pt-BR" sz="3600" dirty="0"/>
              <a:t>2001: Crise energética, crise argentina, 11/09</a:t>
            </a:r>
          </a:p>
          <a:p>
            <a:pPr marL="914400" lvl="2">
              <a:defRPr/>
            </a:pPr>
            <a:r>
              <a:rPr altLang="pt-BR" sz="3200" dirty="0"/>
              <a:t>Segura crescimento: evitar crise energética – sobe juros</a:t>
            </a:r>
          </a:p>
          <a:p>
            <a:pPr marL="914400" lvl="2">
              <a:defRPr/>
            </a:pPr>
            <a:r>
              <a:rPr altLang="pt-BR" sz="3200" dirty="0"/>
              <a:t>Crise externa – fuga de capitais (</a:t>
            </a:r>
            <a:r>
              <a:rPr altLang="pt-BR" sz="3200" dirty="0" err="1"/>
              <a:t>Arg</a:t>
            </a:r>
            <a:r>
              <a:rPr altLang="pt-BR" sz="3200" dirty="0"/>
              <a:t>), dificuldades na Balança comercial (11/09/Iraque)</a:t>
            </a:r>
          </a:p>
          <a:p>
            <a:pPr marL="457200" lvl="1">
              <a:defRPr/>
            </a:pPr>
            <a:r>
              <a:rPr altLang="pt-BR" sz="3200" dirty="0"/>
              <a:t>Desconfiança - volta</a:t>
            </a:r>
          </a:p>
          <a:p>
            <a:pPr marL="914400" lvl="2">
              <a:defRPr/>
            </a:pPr>
            <a:r>
              <a:rPr altLang="pt-BR" sz="3200" dirty="0"/>
              <a:t>Saída de capita – desvalorização cambial – pressão inflacionária</a:t>
            </a:r>
          </a:p>
          <a:p>
            <a:pPr marL="914400" lvl="2">
              <a:defRPr/>
            </a:pPr>
            <a:r>
              <a:rPr altLang="pt-BR" sz="3200" dirty="0"/>
              <a:t>Resposta: sobe juros – reforça contenção econômica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99FAA7A5-B1B4-4153-BA7A-A3D6E59B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 dirty="0"/>
              <a:t>Governo Lula e seguinte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C29D0D-2BAC-4BFF-9749-4667E6F0D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435100"/>
            <a:ext cx="11820525" cy="54229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sz="2200" dirty="0"/>
              <a:t>Interpretações </a:t>
            </a:r>
          </a:p>
          <a:p>
            <a:pPr lvl="1">
              <a:defRPr/>
            </a:pPr>
            <a:r>
              <a:rPr sz="1800" dirty="0"/>
              <a:t>Sorte: Vacas Gordas: ilusão dado pelo cenário internacional positivo que não prevaleceu por mais que um lustro </a:t>
            </a:r>
          </a:p>
          <a:p>
            <a:pPr lvl="1">
              <a:defRPr/>
            </a:pPr>
            <a:r>
              <a:rPr sz="1800" dirty="0"/>
              <a:t>Acertos e erros – De quem ? Quando?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sz="1800" dirty="0"/>
              <a:t>Crescimento : Acertos</a:t>
            </a:r>
          </a:p>
          <a:p>
            <a:pPr marL="1257300" lvl="2" indent="-342900">
              <a:buFont typeface="+mj-lt"/>
              <a:buAutoNum type="alphaLcParenR"/>
              <a:defRPr/>
            </a:pPr>
            <a:r>
              <a:rPr sz="1600" dirty="0"/>
              <a:t>Crescimento fruto das reformas e alterações institucionais dos anos 90 – frutos aparecem nos anos 2000</a:t>
            </a:r>
          </a:p>
          <a:p>
            <a:pPr marL="1257300" lvl="2" indent="-342900">
              <a:buFont typeface="+mj-lt"/>
              <a:buAutoNum type="alphaLcParenR"/>
              <a:defRPr/>
            </a:pPr>
            <a:r>
              <a:rPr sz="1600" dirty="0"/>
              <a:t>Crescimento fruto do modelo macro colocado em cena em 1999 (tripé) e dos ganhos de credibilidade conseguidos pelo país </a:t>
            </a:r>
          </a:p>
          <a:p>
            <a:pPr marL="1257300" lvl="2" indent="-342900">
              <a:buFont typeface="+mj-lt"/>
              <a:buAutoNum type="alphaLcParenR"/>
              <a:defRPr/>
            </a:pPr>
            <a:r>
              <a:rPr sz="1600" dirty="0"/>
              <a:t>Crescimento fruto das alterações (ou das combinações) no modelo colocados em cena a partir de 2003 – modelo de crescimento baseado em consumo de massas e distribuição, diminuição da exposição externa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sz="1800" dirty="0"/>
              <a:t>Queda: Erros (para alguns se iniciam no governo Lula e se explicitam no Dilma)</a:t>
            </a:r>
          </a:p>
          <a:p>
            <a:pPr marL="1257300" lvl="2" indent="-342900">
              <a:buFont typeface="+mj-lt"/>
              <a:buAutoNum type="alphaLcParenR"/>
              <a:defRPr/>
            </a:pPr>
            <a:r>
              <a:rPr sz="1600" dirty="0"/>
              <a:t>Queda decorre da tentativa de reversão (ou não continuidade) das reformas institucionais dos anos 90 </a:t>
            </a:r>
          </a:p>
          <a:p>
            <a:pPr marL="1257300" lvl="2" indent="-342900">
              <a:buFont typeface="+mj-lt"/>
              <a:buAutoNum type="alphaLcParenR"/>
              <a:defRPr/>
            </a:pPr>
            <a:r>
              <a:rPr lang="pt-BR" sz="1600" dirty="0"/>
              <a:t>E</a:t>
            </a:r>
            <a:r>
              <a:rPr sz="1600" dirty="0"/>
              <a:t>xagero no uso do Estado como promotor do desenvolvimento e da distribuição</a:t>
            </a:r>
          </a:p>
          <a:p>
            <a:pPr marL="1257300" lvl="2" indent="-342900">
              <a:buFont typeface="+mj-lt"/>
              <a:buAutoNum type="alphaLcParenR"/>
              <a:defRPr/>
            </a:pPr>
            <a:r>
              <a:rPr sz="1600" dirty="0"/>
              <a:t>Abandono do tripé </a:t>
            </a:r>
          </a:p>
          <a:p>
            <a:pPr marL="1257300" lvl="2" indent="-342900">
              <a:buFont typeface="+mj-lt"/>
              <a:buAutoNum type="alphaLcParenR"/>
              <a:defRPr/>
            </a:pPr>
            <a:r>
              <a:rPr sz="1600" dirty="0"/>
              <a:t>nova matriz macroeconômica ou nova agenda desenvolvimentista – agenda FIESP</a:t>
            </a:r>
          </a:p>
          <a:p>
            <a:pPr marL="1257300" lvl="2" indent="-342900">
              <a:buFont typeface="+mj-lt"/>
              <a:buAutoNum type="alphaLcParenR"/>
              <a:defRPr/>
            </a:pPr>
            <a:r>
              <a:rPr sz="1600" dirty="0"/>
              <a:t>Queda decorre de não ter se conseguido efetivar de modo completo o modelo de consumo de massas </a:t>
            </a:r>
          </a:p>
          <a:p>
            <a:pPr lvl="3">
              <a:defRPr/>
            </a:pPr>
            <a:r>
              <a:rPr sz="1600" dirty="0"/>
              <a:t>Dificuldades econômicas </a:t>
            </a:r>
          </a:p>
          <a:p>
            <a:pPr lvl="3">
              <a:defRPr/>
            </a:pPr>
            <a:r>
              <a:rPr sz="1600" dirty="0"/>
              <a:t>Problemas políticos </a:t>
            </a:r>
          </a:p>
          <a:p>
            <a:pPr lvl="4">
              <a:defRPr/>
            </a:pPr>
            <a:r>
              <a:rPr sz="1600" dirty="0"/>
              <a:t>Erros do governo</a:t>
            </a:r>
          </a:p>
          <a:p>
            <a:pPr lvl="4">
              <a:defRPr/>
            </a:pPr>
            <a:r>
              <a:rPr sz="1600" dirty="0"/>
              <a:t>Boicote da mídia, empresariado e da parte da classe </a:t>
            </a:r>
            <a:r>
              <a:rPr sz="1600" dirty="0" err="1"/>
              <a:t>poltíica</a:t>
            </a:r>
            <a:endParaRPr sz="1600" dirty="0"/>
          </a:p>
          <a:p>
            <a:pPr lvl="3">
              <a:defRPr/>
            </a:pPr>
            <a:endParaRPr sz="1600" dirty="0"/>
          </a:p>
          <a:p>
            <a:pPr lvl="2">
              <a:defRPr/>
            </a:pPr>
            <a:endParaRPr sz="1600" dirty="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3D9441CC-B51B-4072-97E2-493AF173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 sz="3600"/>
              <a:t>Reformas 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116BA629-BDEA-4BB1-ADC9-B6AF33D8C478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392113" y="1552574"/>
            <a:ext cx="4667250" cy="5103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altLang="pt-BR" sz="2900" dirty="0"/>
              <a:t>Reformas primeira geração encerradas 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altLang="pt-BR" sz="2400" dirty="0"/>
              <a:t>Algumas medidas ainda na abertura financeira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/>
              <a:t>Volta atrás (?)</a:t>
            </a:r>
          </a:p>
          <a:p>
            <a:pPr lvl="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/>
              <a:t>agencias</a:t>
            </a:r>
            <a:endParaRPr altLang="pt-BR" sz="24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altLang="pt-BR" sz="2900" dirty="0"/>
              <a:t>Reformas de segunda geração: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altLang="pt-BR" sz="2400" dirty="0"/>
              <a:t>Anunciadas no pacote de credibilidade 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altLang="pt-BR" sz="2400" dirty="0"/>
              <a:t>Institucionalizadas parcialmente, algumas abandonadas, outras omitidas </a:t>
            </a:r>
          </a:p>
          <a:p>
            <a:endParaRPr altLang="pt-BR" sz="2800" dirty="0"/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B96D9AA9-8D23-456E-B5CF-66817F76EBF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529262" y="1350963"/>
            <a:ext cx="6484937" cy="55070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>
              <a:lnSpc>
                <a:spcPct val="80000"/>
              </a:lnSpc>
              <a:defRPr/>
            </a:pPr>
            <a:r>
              <a:rPr altLang="pt-BR" sz="2400" dirty="0"/>
              <a:t>Reforma fiscal (tributária)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2000" dirty="0"/>
              <a:t>Envia ao congresso projeto “em discussão” – abandonado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2000" dirty="0"/>
              <a:t>Mantém </a:t>
            </a:r>
            <a:r>
              <a:rPr altLang="pt-BR" sz="2000" dirty="0" err="1"/>
              <a:t>pseudo-reforma</a:t>
            </a:r>
            <a:r>
              <a:rPr altLang="pt-BR" sz="2000" dirty="0"/>
              <a:t> em andamento: DRU, CPMF, mudança no </a:t>
            </a:r>
            <a:r>
              <a:rPr altLang="pt-BR" sz="2000" dirty="0" err="1"/>
              <a:t>Cofins</a:t>
            </a:r>
            <a:r>
              <a:rPr altLang="pt-BR" sz="2000" dirty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2400" dirty="0"/>
              <a:t>Reforma da previdenciária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2000" dirty="0"/>
              <a:t>Envia projeto, assunto delicado – serviço público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2000" dirty="0"/>
              <a:t>passa mas é abandona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2400" dirty="0"/>
              <a:t>Autonomia legal ao BCB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2000" dirty="0"/>
              <a:t>Não feita, mas BCB vira ministério emantem autonomia operacional (COPOM)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2400" dirty="0"/>
              <a:t>Reforçar direitos dos credores </a:t>
            </a:r>
            <a:r>
              <a:rPr altLang="pt-BR" sz="2100" dirty="0"/>
              <a:t>– diminuir prêmios de risco e baixar as taxas de juros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2200" dirty="0"/>
              <a:t>Lei de falências e instituição da alienação fiduciária para créditos habitacional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2200" dirty="0"/>
              <a:t>Ampliação dos mecanismos de crédito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As mudanças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6648" y="1600200"/>
            <a:ext cx="8153400" cy="49251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Reformas (?)</a:t>
            </a:r>
          </a:p>
          <a:p>
            <a:pPr>
              <a:lnSpc>
                <a:spcPct val="90000"/>
              </a:lnSpc>
            </a:pPr>
            <a:r>
              <a:rPr lang="pt-BR" dirty="0"/>
              <a:t>Passivo interno – ganhos menores </a:t>
            </a:r>
          </a:p>
          <a:p>
            <a:pPr>
              <a:lnSpc>
                <a:spcPct val="90000"/>
              </a:lnSpc>
            </a:pPr>
            <a:r>
              <a:rPr lang="pt-BR" dirty="0"/>
              <a:t>Passivo externo – ganhos grandes</a:t>
            </a:r>
          </a:p>
          <a:p>
            <a:pPr>
              <a:lnSpc>
                <a:spcPct val="90000"/>
              </a:lnSpc>
            </a:pPr>
            <a:r>
              <a:rPr lang="pt-BR" dirty="0"/>
              <a:t>Tipo de gasto: ampliação transferências (juros e assistência) – problemas com investimento público 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Problema: Crescimento menor</a:t>
            </a:r>
          </a:p>
          <a:p>
            <a:pPr lvl="2">
              <a:lnSpc>
                <a:spcPct val="90000"/>
              </a:lnSpc>
            </a:pPr>
            <a:r>
              <a:rPr lang="pt-BR" dirty="0"/>
              <a:t>decorrência lógica (juros e assistência x investimentos) ou uma questão de tempo ?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8E581E0-BC7B-4251-9C63-D516224B625B}"/>
              </a:ext>
            </a:extLst>
          </p:cNvPr>
          <p:cNvGraphicFramePr>
            <a:graphicFrameLocks noGrp="1"/>
          </p:cNvGraphicFramePr>
          <p:nvPr/>
        </p:nvGraphicFramePr>
        <p:xfrm>
          <a:off x="528" y="0"/>
          <a:ext cx="12190944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9571" name="Line 3">
            <a:extLst>
              <a:ext uri="{FF2B5EF4-FFF2-40B4-BE49-F238E27FC236}">
                <a16:creationId xmlns:a16="http://schemas.microsoft.com/office/drawing/2014/main" id="{D739FE4A-B951-450A-830A-58885EDC7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5350" y="3509963"/>
            <a:ext cx="1149350" cy="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9572" name="Line 4">
            <a:extLst>
              <a:ext uri="{FF2B5EF4-FFF2-40B4-BE49-F238E27FC236}">
                <a16:creationId xmlns:a16="http://schemas.microsoft.com/office/drawing/2014/main" id="{6657EF64-531B-497C-A4F4-C50A08892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7713" y="2336800"/>
            <a:ext cx="655637" cy="1173163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CEB1A5F4-6BE9-44E9-A7A7-8A2D580015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Inflação retoma fim FFHHCC e dominância fiscal </a:t>
            </a:r>
          </a:p>
        </p:txBody>
      </p:sp>
      <p:sp>
        <p:nvSpPr>
          <p:cNvPr id="34819" name="Espaço Reservado para Conteúdo 2">
            <a:extLst>
              <a:ext uri="{FF2B5EF4-FFF2-40B4-BE49-F238E27FC236}">
                <a16:creationId xmlns:a16="http://schemas.microsoft.com/office/drawing/2014/main" id="{69E3EC89-4407-4C83-8384-E75A662A6DDC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527050" y="1600200"/>
            <a:ext cx="11161713" cy="4924425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defRPr/>
            </a:pPr>
            <a:r>
              <a:rPr altLang="pt-BR" sz="3600" dirty="0"/>
              <a:t>Inflação volta a acelerar em função de choques cambiais</a:t>
            </a:r>
          </a:p>
          <a:p>
            <a:pPr marL="639763" lvl="1" indent="-273050">
              <a:defRPr/>
            </a:pPr>
            <a:r>
              <a:rPr altLang="pt-BR" sz="2500" dirty="0"/>
              <a:t>Também problemas com preços administrados </a:t>
            </a:r>
          </a:p>
          <a:p>
            <a:pPr marL="1371600" lvl="3">
              <a:defRPr/>
            </a:pPr>
            <a:r>
              <a:rPr altLang="pt-BR" sz="2400" dirty="0"/>
              <a:t>não respondem a política monetária diretamente, permanência de alguma indexação</a:t>
            </a:r>
          </a:p>
          <a:p>
            <a:pPr lvl="2">
              <a:defRPr/>
            </a:pPr>
            <a:r>
              <a:rPr altLang="pt-BR" sz="2400" dirty="0"/>
              <a:t>Alguns: política monetária “fraca”</a:t>
            </a:r>
          </a:p>
          <a:p>
            <a:pPr marL="319088" indent="-319088">
              <a:defRPr/>
            </a:pPr>
            <a:r>
              <a:rPr altLang="pt-BR" sz="3600" dirty="0"/>
              <a:t>Voltam pressões sobre divida pública </a:t>
            </a:r>
          </a:p>
          <a:p>
            <a:pPr marL="639763" lvl="1" indent="-273050">
              <a:defRPr/>
            </a:pPr>
            <a:r>
              <a:rPr altLang="pt-BR" sz="2800" dirty="0"/>
              <a:t>Agora divida interna duas pressões: cambio e juros</a:t>
            </a:r>
          </a:p>
          <a:p>
            <a:pPr marL="639763" lvl="1" indent="-273050">
              <a:defRPr/>
            </a:pPr>
            <a:r>
              <a:rPr altLang="pt-BR" sz="2800" dirty="0"/>
              <a:t>Aumenta desconfiança (risco) EMBI: passa os 2000 pontos</a:t>
            </a:r>
          </a:p>
          <a:p>
            <a:pPr marL="366713" lvl="1" indent="0">
              <a:buFont typeface="Wingdings" panose="05000000000000000000" pitchFamily="2" charset="2"/>
              <a:buNone/>
              <a:defRPr/>
            </a:pPr>
            <a:endParaRPr altLang="pt-BR" sz="2800" dirty="0"/>
          </a:p>
          <a:p>
            <a:pPr>
              <a:defRPr/>
            </a:pPr>
            <a:endParaRPr altLang="pt-BR" sz="4000" dirty="0"/>
          </a:p>
          <a:p>
            <a:pPr marL="319088" indent="-319088">
              <a:defRPr/>
            </a:pPr>
            <a:endParaRPr altLang="pt-BR" sz="360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5">
            <a:extLst>
              <a:ext uri="{FF2B5EF4-FFF2-40B4-BE49-F238E27FC236}">
                <a16:creationId xmlns:a16="http://schemas.microsoft.com/office/drawing/2014/main" id="{2E829852-0A68-4394-BCD2-F76A439FE6C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1C722CAE-F935-4879-A268-E361A9F7D913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27C7EB2-FDA2-4046-9089-5AE3675D72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endParaRPr altLang="pt-BR"/>
          </a:p>
        </p:txBody>
      </p:sp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8DC525D8-1F0D-4A2F-A06C-78CE0EEB8C98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623888" y="333375"/>
          <a:ext cx="11233150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áfico" r:id="rId4" imgW="5733935" imgH="3295690" progId="Excel.Sheet.8">
                  <p:embed/>
                </p:oleObj>
              </mc:Choice>
              <mc:Fallback>
                <p:oleObj name="Gráfico" r:id="rId4" imgW="5733935" imgH="3295690" progId="Excel.Sheet.8">
                  <p:embed/>
                  <p:pic>
                    <p:nvPicPr>
                      <p:cNvPr id="11268" name="Object 4">
                        <a:extLst>
                          <a:ext uri="{FF2B5EF4-FFF2-40B4-BE49-F238E27FC236}">
                            <a16:creationId xmlns:a16="http://schemas.microsoft.com/office/drawing/2014/main" id="{8DC525D8-1F0D-4A2F-A06C-78CE0EEB8C9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333375"/>
                        <a:ext cx="11233150" cy="652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17" name="Text Box 5">
            <a:extLst>
              <a:ext uri="{FF2B5EF4-FFF2-40B4-BE49-F238E27FC236}">
                <a16:creationId xmlns:a16="http://schemas.microsoft.com/office/drawing/2014/main" id="{1AD4819D-656A-47C8-8966-5D4B939C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484313"/>
            <a:ext cx="4310062" cy="1462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Dívida pública: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estabilizada em 1999 e 2000; mas crescente nos dois anos seguintes devido a efeitos patrimoniais da variação cambial e do comportamento da SELIC (composição da dívida).</a:t>
            </a:r>
          </a:p>
        </p:txBody>
      </p:sp>
      <p:sp>
        <p:nvSpPr>
          <p:cNvPr id="11270" name="Line 7">
            <a:extLst>
              <a:ext uri="{FF2B5EF4-FFF2-40B4-BE49-F238E27FC236}">
                <a16:creationId xmlns:a16="http://schemas.microsoft.com/office/drawing/2014/main" id="{37740294-FAA7-4EF1-BDD4-36D8C105FC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73838" y="2903538"/>
            <a:ext cx="965200" cy="12700"/>
          </a:xfrm>
          <a:prstGeom prst="line">
            <a:avLst/>
          </a:prstGeom>
          <a:noFill/>
          <a:ln w="38100">
            <a:solidFill>
              <a:srgbClr val="FB2C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71" name="Line 8">
            <a:extLst>
              <a:ext uri="{FF2B5EF4-FFF2-40B4-BE49-F238E27FC236}">
                <a16:creationId xmlns:a16="http://schemas.microsoft.com/office/drawing/2014/main" id="{21DF40DB-12DD-4210-81C8-DC343F253F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73975" y="1989138"/>
            <a:ext cx="1049338" cy="927100"/>
          </a:xfrm>
          <a:prstGeom prst="line">
            <a:avLst/>
          </a:prstGeom>
          <a:noFill/>
          <a:ln w="38100">
            <a:solidFill>
              <a:srgbClr val="FB2C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7898F9AD-1456-4C0C-96CF-7100F63B09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Inflação retoma fim FFHHCC e dominância fiscal </a:t>
            </a:r>
          </a:p>
        </p:txBody>
      </p:sp>
      <p:sp>
        <p:nvSpPr>
          <p:cNvPr id="34819" name="Espaço Reservado para Conteúdo 2">
            <a:extLst>
              <a:ext uri="{FF2B5EF4-FFF2-40B4-BE49-F238E27FC236}">
                <a16:creationId xmlns:a16="http://schemas.microsoft.com/office/drawing/2014/main" id="{C0777F32-70C9-4A44-ACAE-0337E05A3975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527050" y="1600200"/>
            <a:ext cx="11161713" cy="4924425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19088" indent="-319088">
              <a:defRPr/>
            </a:pPr>
            <a:r>
              <a:rPr altLang="pt-BR" sz="3600" dirty="0"/>
              <a:t>Inflação volta a acelerar em função de choques cambiais</a:t>
            </a:r>
          </a:p>
          <a:p>
            <a:pPr marL="639763" lvl="1" indent="-273050">
              <a:defRPr/>
            </a:pPr>
            <a:r>
              <a:rPr altLang="pt-BR" sz="2500" dirty="0"/>
              <a:t>Também problemas com preços administrados </a:t>
            </a:r>
          </a:p>
          <a:p>
            <a:pPr marL="1371600" lvl="3">
              <a:defRPr/>
            </a:pPr>
            <a:r>
              <a:rPr altLang="pt-BR" sz="2400" dirty="0"/>
              <a:t>não respondem a política monetária diretamente, permanência de alguma indexação</a:t>
            </a:r>
          </a:p>
          <a:p>
            <a:pPr lvl="2">
              <a:defRPr/>
            </a:pPr>
            <a:r>
              <a:rPr altLang="pt-BR" sz="2400" dirty="0"/>
              <a:t>Alguns: política monetária “fraca”</a:t>
            </a:r>
          </a:p>
          <a:p>
            <a:pPr marL="319088" indent="-319088">
              <a:defRPr/>
            </a:pPr>
            <a:r>
              <a:rPr altLang="pt-BR" sz="3600" dirty="0"/>
              <a:t>Voltam pressões sobre divida pública </a:t>
            </a:r>
          </a:p>
          <a:p>
            <a:pPr marL="639763" lvl="1" indent="-273050">
              <a:defRPr/>
            </a:pPr>
            <a:r>
              <a:rPr altLang="pt-BR" sz="2800" dirty="0"/>
              <a:t>Agora divida interna duas pressões: cambio e juros</a:t>
            </a:r>
          </a:p>
          <a:p>
            <a:pPr marL="639763" lvl="1" indent="-273050">
              <a:defRPr/>
            </a:pPr>
            <a:r>
              <a:rPr altLang="pt-BR" sz="2800" dirty="0"/>
              <a:t>Aumenta desconfiança (risco) EMBI: passa os 2000 pontos</a:t>
            </a:r>
          </a:p>
          <a:p>
            <a:pPr marL="366713" lvl="1" indent="0">
              <a:buFont typeface="Wingdings" panose="05000000000000000000" pitchFamily="2" charset="2"/>
              <a:buNone/>
              <a:defRPr/>
            </a:pPr>
            <a:endParaRPr altLang="pt-BR" sz="2800" dirty="0"/>
          </a:p>
          <a:p>
            <a:pPr marL="319088" indent="-319088">
              <a:defRPr/>
            </a:pPr>
            <a:r>
              <a:rPr altLang="pt-BR" sz="3000" dirty="0"/>
              <a:t>Novo(s) acordo(s) com FMI </a:t>
            </a:r>
          </a:p>
          <a:p>
            <a:pPr marL="639763" lvl="1" indent="-273050">
              <a:defRPr/>
            </a:pPr>
            <a:r>
              <a:rPr altLang="pt-BR" sz="2600" dirty="0"/>
              <a:t>2001: US$ 15 bi</a:t>
            </a:r>
          </a:p>
          <a:p>
            <a:pPr marL="639763" lvl="1" indent="-273050">
              <a:defRPr/>
            </a:pPr>
            <a:r>
              <a:rPr altLang="pt-BR" sz="2600" dirty="0"/>
              <a:t>2002: US$ 30 bi (com aval do PT)</a:t>
            </a:r>
          </a:p>
          <a:p>
            <a:pPr marL="366713" lvl="1" indent="0">
              <a:buFont typeface="Wingdings" panose="05000000000000000000" pitchFamily="2" charset="2"/>
              <a:buNone/>
              <a:defRPr/>
            </a:pPr>
            <a:endParaRPr altLang="pt-BR" sz="3500" dirty="0"/>
          </a:p>
          <a:p>
            <a:pPr>
              <a:defRPr/>
            </a:pPr>
            <a:endParaRPr altLang="pt-BR" sz="4000" dirty="0"/>
          </a:p>
          <a:p>
            <a:pPr marL="319088" indent="-319088">
              <a:defRPr/>
            </a:pPr>
            <a:endParaRPr altLang="pt-BR" sz="3600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5">
            <a:extLst>
              <a:ext uri="{FF2B5EF4-FFF2-40B4-BE49-F238E27FC236}">
                <a16:creationId xmlns:a16="http://schemas.microsoft.com/office/drawing/2014/main" id="{CB8BFCD1-B469-4497-8D76-890BF4EDED4A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6D5BB842-EBDD-416D-9F04-8E4F217F52A6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D1CCD13-8DFF-41C2-80CD-F491558FC7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z="3600" b="1"/>
              <a:t>2002 – Só crise eleitoral ?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0A500F9-87CA-4D49-8617-29676074E39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88925" y="1446213"/>
            <a:ext cx="11141075" cy="511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3200"/>
              <a:t>Último ano de FHC, contexto: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400"/>
              <a:t>baixo crescimento econômico e elevação do desemprego,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400"/>
              <a:t>fragilidade do ajuste fiscal: aumento da dívida pública apesar do superávit primário,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400"/>
              <a:t>pressões inflacionárias (vindas da taxa de câmbio - quase 4 R$ por US$),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400"/>
              <a:t>risco eleitoral (2500 pontos bases de EMBI)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400"/>
              <a:t>Positivo: melhora comercial externa (não percebida ?)</a:t>
            </a:r>
          </a:p>
          <a:p>
            <a:pPr marL="319088" indent="-319088">
              <a:lnSpc>
                <a:spcPct val="80000"/>
              </a:lnSpc>
            </a:pPr>
            <a:r>
              <a:rPr altLang="pt-BR" sz="3200"/>
              <a:t>Dominância Fiscal: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400"/>
              <a:t>elevações da taxa de juros para conter a inflação,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400"/>
              <a:t>deterioravam a situação fiscal, ampliando o risco da dívida pública (e o risco-país),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400"/>
              <a:t>levando a fuga de capitais,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400"/>
              <a:t>desvalorização cambial e novas pressões sobre divida e inflacionárias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231E798-43B0-4AA3-ADE7-15B38F85C16B}"/>
              </a:ext>
            </a:extLst>
          </p:cNvPr>
          <p:cNvGraphicFramePr>
            <a:graphicFrameLocks noGrp="1"/>
          </p:cNvGraphicFramePr>
          <p:nvPr/>
        </p:nvGraphicFramePr>
        <p:xfrm>
          <a:off x="528" y="0"/>
          <a:ext cx="12190944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2099" name="Line 3">
            <a:extLst>
              <a:ext uri="{FF2B5EF4-FFF2-40B4-BE49-F238E27FC236}">
                <a16:creationId xmlns:a16="http://schemas.microsoft.com/office/drawing/2014/main" id="{8D3EA556-7930-40E6-A256-697403EC8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5350" y="3509963"/>
            <a:ext cx="1149350" cy="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00" name="Line 4">
            <a:extLst>
              <a:ext uri="{FF2B5EF4-FFF2-40B4-BE49-F238E27FC236}">
                <a16:creationId xmlns:a16="http://schemas.microsoft.com/office/drawing/2014/main" id="{6FCD37A2-A8A4-4D4D-9DCA-D19DB16C8D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7713" y="1063625"/>
            <a:ext cx="1298575" cy="2446338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D2C5B6C-5A51-4494-BCD3-56B186FB99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z="3600" b="1"/>
              <a:t>2002 – Só crise eleitoral ?</a:t>
            </a:r>
            <a:endParaRPr altLang="pt-BR" sz="3600"/>
          </a:p>
        </p:txBody>
      </p:sp>
      <p:pic>
        <p:nvPicPr>
          <p:cNvPr id="18435" name="Picture 4" descr="2006-8-29-lula71709911">
            <a:hlinkClick r:id="rId2"/>
            <a:extLst>
              <a:ext uri="{FF2B5EF4-FFF2-40B4-BE49-F238E27FC236}">
                <a16:creationId xmlns:a16="http://schemas.microsoft.com/office/drawing/2014/main" id="{7B4F6EC0-C9DA-4D93-A594-8A630DC36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668463"/>
            <a:ext cx="3846513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>
            <a:extLst>
              <a:ext uri="{FF2B5EF4-FFF2-40B4-BE49-F238E27FC236}">
                <a16:creationId xmlns:a16="http://schemas.microsoft.com/office/drawing/2014/main" id="{41DFC56F-8093-40EF-B6AC-9CAF0B1C3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925638"/>
            <a:ext cx="62595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639763" indent="-2730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pt-BR" altLang="pt-BR" sz="3300"/>
              <a:t>2º semestre 2002: crise forte </a:t>
            </a:r>
          </a:p>
          <a:p>
            <a:pPr lvl="1">
              <a:lnSpc>
                <a:spcPct val="100000"/>
              </a:lnSpc>
            </a:pPr>
            <a:r>
              <a:rPr lang="pt-BR" altLang="pt-BR" sz="2800"/>
              <a:t>Perspectiva de vitória do PT acirra o cenário de fragilidade nos “fundamentos” </a:t>
            </a:r>
          </a:p>
          <a:p>
            <a:pPr lvl="1">
              <a:lnSpc>
                <a:spcPct val="100000"/>
              </a:lnSpc>
            </a:pPr>
            <a:r>
              <a:rPr lang="pt-BR" altLang="pt-BR" sz="2800"/>
              <a:t>Risco pais: 2000 pontos; cambio 3,89; inflação 13%; juros 25</a:t>
            </a:r>
          </a:p>
          <a:p>
            <a:pPr lvl="2">
              <a:lnSpc>
                <a:spcPct val="100000"/>
              </a:lnSpc>
            </a:pPr>
            <a:r>
              <a:rPr lang="pt-BR" altLang="pt-BR" sz="2400"/>
              <a:t>Ponto positivo saldo comercial começa a aparecer 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iteratura acadêmica 16x9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cademic Literature">
    <a:dk1>
      <a:srgbClr val="514843"/>
    </a:dk1>
    <a:lt1>
      <a:srgbClr val="FFFFFF"/>
    </a:lt1>
    <a:dk2>
      <a:srgbClr val="00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  <a:fontScheme name="Plantagenet Cherokee-Euphemia">
    <a:majorFont>
      <a:latin typeface="Plantagenet Cherokee"/>
      <a:ea typeface=""/>
      <a:cs typeface=""/>
    </a:majorFont>
    <a:minorFont>
      <a:latin typeface="Euphemia"/>
      <a:ea typeface=""/>
      <a:cs typeface=""/>
    </a:minorFont>
  </a:fontScheme>
  <a:fmtScheme name="AcademicLiterature">
    <a:fillStyleLst>
      <a:solidFill>
        <a:schemeClr val="phClr"/>
      </a:solidFill>
      <a:gradFill rotWithShape="1">
        <a:gsLst>
          <a:gs pos="0">
            <a:schemeClr val="phClr">
              <a:tint val="58000"/>
              <a:satMod val="300000"/>
            </a:schemeClr>
          </a:gs>
          <a:gs pos="100000">
            <a:schemeClr val="phClr">
              <a:tint val="68000"/>
              <a:satMod val="300000"/>
            </a:schemeClr>
          </a:gs>
        </a:gsLst>
        <a:path path="rect">
          <a:fillToRect l="50000" t="50000" r="50000" b="50000"/>
        </a:path>
      </a:gradFill>
      <a:gradFill rotWithShape="1">
        <a:gsLst>
          <a:gs pos="0">
            <a:schemeClr val="phClr">
              <a:shade val="100000"/>
              <a:satMod val="137000"/>
            </a:schemeClr>
          </a:gs>
          <a:gs pos="71000">
            <a:schemeClr val="phClr">
              <a:shade val="98000"/>
              <a:satMod val="137000"/>
            </a:schemeClr>
          </a:gs>
          <a:gs pos="100000">
            <a:schemeClr val="phClr">
              <a:shade val="75000"/>
              <a:satMod val="137000"/>
            </a:schemeClr>
          </a:gs>
        </a:gsLst>
        <a:path path="rect">
          <a:fillToRect l="50000" t="50000" r="50000" b="50000"/>
        </a:path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20000" t="20000" r="20000" b="2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5000" t="5000" r="5000" b="5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cademic Literature">
    <a:dk1>
      <a:srgbClr val="514843"/>
    </a:dk1>
    <a:lt1>
      <a:srgbClr val="FFFFFF"/>
    </a:lt1>
    <a:dk2>
      <a:srgbClr val="00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  <a:fontScheme name="Plantagenet Cherokee-Euphemia">
    <a:majorFont>
      <a:latin typeface="Plantagenet Cherokee"/>
      <a:ea typeface=""/>
      <a:cs typeface=""/>
    </a:majorFont>
    <a:minorFont>
      <a:latin typeface="Euphemia"/>
      <a:ea typeface=""/>
      <a:cs typeface=""/>
    </a:minorFont>
  </a:fontScheme>
  <a:fmtScheme name="AcademicLiterature">
    <a:fillStyleLst>
      <a:solidFill>
        <a:schemeClr val="phClr"/>
      </a:solidFill>
      <a:gradFill rotWithShape="1">
        <a:gsLst>
          <a:gs pos="0">
            <a:schemeClr val="phClr">
              <a:tint val="58000"/>
              <a:satMod val="300000"/>
            </a:schemeClr>
          </a:gs>
          <a:gs pos="100000">
            <a:schemeClr val="phClr">
              <a:tint val="68000"/>
              <a:satMod val="300000"/>
            </a:schemeClr>
          </a:gs>
        </a:gsLst>
        <a:path path="rect">
          <a:fillToRect l="50000" t="50000" r="50000" b="50000"/>
        </a:path>
      </a:gradFill>
      <a:gradFill rotWithShape="1">
        <a:gsLst>
          <a:gs pos="0">
            <a:schemeClr val="phClr">
              <a:shade val="100000"/>
              <a:satMod val="137000"/>
            </a:schemeClr>
          </a:gs>
          <a:gs pos="71000">
            <a:schemeClr val="phClr">
              <a:shade val="98000"/>
              <a:satMod val="137000"/>
            </a:schemeClr>
          </a:gs>
          <a:gs pos="100000">
            <a:schemeClr val="phClr">
              <a:shade val="75000"/>
              <a:satMod val="137000"/>
            </a:schemeClr>
          </a:gs>
        </a:gsLst>
        <a:path path="rect">
          <a:fillToRect l="50000" t="50000" r="50000" b="50000"/>
        </a:path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20000" t="20000" r="20000" b="2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5000" t="5000" r="5000" b="5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cademic Literature">
    <a:dk1>
      <a:srgbClr val="514843"/>
    </a:dk1>
    <a:lt1>
      <a:srgbClr val="FFFFFF"/>
    </a:lt1>
    <a:dk2>
      <a:srgbClr val="00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  <a:fontScheme name="Plantagenet Cherokee-Euphemia">
    <a:majorFont>
      <a:latin typeface="Plantagenet Cherokee"/>
      <a:ea typeface=""/>
      <a:cs typeface=""/>
    </a:majorFont>
    <a:minorFont>
      <a:latin typeface="Euphemia"/>
      <a:ea typeface=""/>
      <a:cs typeface=""/>
    </a:minorFont>
  </a:fontScheme>
  <a:fmtScheme name="AcademicLiterature">
    <a:fillStyleLst>
      <a:solidFill>
        <a:schemeClr val="phClr"/>
      </a:solidFill>
      <a:gradFill rotWithShape="1">
        <a:gsLst>
          <a:gs pos="0">
            <a:schemeClr val="phClr">
              <a:tint val="58000"/>
              <a:satMod val="300000"/>
            </a:schemeClr>
          </a:gs>
          <a:gs pos="100000">
            <a:schemeClr val="phClr">
              <a:tint val="68000"/>
              <a:satMod val="300000"/>
            </a:schemeClr>
          </a:gs>
        </a:gsLst>
        <a:path path="rect">
          <a:fillToRect l="50000" t="50000" r="50000" b="50000"/>
        </a:path>
      </a:gradFill>
      <a:gradFill rotWithShape="1">
        <a:gsLst>
          <a:gs pos="0">
            <a:schemeClr val="phClr">
              <a:shade val="100000"/>
              <a:satMod val="137000"/>
            </a:schemeClr>
          </a:gs>
          <a:gs pos="71000">
            <a:schemeClr val="phClr">
              <a:shade val="98000"/>
              <a:satMod val="137000"/>
            </a:schemeClr>
          </a:gs>
          <a:gs pos="100000">
            <a:schemeClr val="phClr">
              <a:shade val="75000"/>
              <a:satMod val="137000"/>
            </a:schemeClr>
          </a:gs>
        </a:gsLst>
        <a:path path="rect">
          <a:fillToRect l="50000" t="50000" r="50000" b="50000"/>
        </a:path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20000" t="20000" r="20000" b="2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5000" t="5000" r="5000" b="5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2507</TotalTime>
  <Words>1323</Words>
  <Application>Microsoft Office PowerPoint</Application>
  <PresentationFormat>Widescreen</PresentationFormat>
  <Paragraphs>154</Paragraphs>
  <Slides>22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Plantagenet Cherokee</vt:lpstr>
      <vt:lpstr>Euphemia</vt:lpstr>
      <vt:lpstr>Wingdings</vt:lpstr>
      <vt:lpstr>Tw Cen MT</vt:lpstr>
      <vt:lpstr>Literatura acadêmica 16x9</vt:lpstr>
      <vt:lpstr>Gráfico</vt:lpstr>
      <vt:lpstr>AULA 25.  A transição para o Governo Lula e o choque de credibilidade </vt:lpstr>
      <vt:lpstr>2001 e 2002: um difícil cenário</vt:lpstr>
      <vt:lpstr>Apresentação do PowerPoint</vt:lpstr>
      <vt:lpstr>Inflação retoma fim FFHHCC e dominância fiscal </vt:lpstr>
      <vt:lpstr>Apresentação do PowerPoint</vt:lpstr>
      <vt:lpstr>Inflação retoma fim FFHHCC e dominância fiscal </vt:lpstr>
      <vt:lpstr>2002 – Só crise eleitoral ?</vt:lpstr>
      <vt:lpstr>Apresentação do PowerPoint</vt:lpstr>
      <vt:lpstr>2002 – Só crise eleitoral ?</vt:lpstr>
      <vt:lpstr>Alterações políticas no ideário do PT </vt:lpstr>
      <vt:lpstr>A transição e o choque de credibilidade</vt:lpstr>
      <vt:lpstr>Apresentação do PowerPoint</vt:lpstr>
      <vt:lpstr>A volta ao circulo virtuoso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Governo Lula e seguinte</vt:lpstr>
      <vt:lpstr>Reformas </vt:lpstr>
      <vt:lpstr>As mudanças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Amaury Gremaud</cp:lastModifiedBy>
  <cp:revision>66</cp:revision>
  <dcterms:created xsi:type="dcterms:W3CDTF">2013-04-05T19:49:59Z</dcterms:created>
  <dcterms:modified xsi:type="dcterms:W3CDTF">2020-11-24T00:49:36Z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