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312" r:id="rId4"/>
    <p:sldId id="313" r:id="rId5"/>
    <p:sldId id="314" r:id="rId6"/>
    <p:sldId id="315" r:id="rId7"/>
    <p:sldId id="317" r:id="rId8"/>
    <p:sldId id="318" r:id="rId9"/>
    <p:sldId id="316" r:id="rId10"/>
    <p:sldId id="326" r:id="rId11"/>
    <p:sldId id="319" r:id="rId12"/>
    <p:sldId id="320" r:id="rId13"/>
    <p:sldId id="321" r:id="rId14"/>
    <p:sldId id="322" r:id="rId15"/>
    <p:sldId id="325" r:id="rId16"/>
    <p:sldId id="323" r:id="rId17"/>
    <p:sldId id="324" r:id="rId18"/>
    <p:sldId id="327" r:id="rId19"/>
    <p:sldId id="328" r:id="rId20"/>
    <p:sldId id="329" r:id="rId21"/>
    <p:sldId id="335" r:id="rId22"/>
    <p:sldId id="334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30" r:id="rId32"/>
    <p:sldId id="331" r:id="rId33"/>
    <p:sldId id="332" r:id="rId34"/>
    <p:sldId id="333" r:id="rId35"/>
    <p:sldId id="344" r:id="rId36"/>
    <p:sldId id="345" r:id="rId37"/>
    <p:sldId id="346" r:id="rId38"/>
    <p:sldId id="347" r:id="rId39"/>
    <p:sldId id="348" r:id="rId40"/>
    <p:sldId id="310" r:id="rId41"/>
    <p:sldId id="311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42C34-889B-41BA-9FF1-2682014A3C01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1AC0C-D806-47E6-9BAD-78A5427D3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84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1AC0C-D806-47E6-9BAD-78A5427D398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00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67DAA-BAE7-847B-EB72-8635E4118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2676BF-DFB7-135F-A4DA-F86FEFDD3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B964DD-A312-0506-2A80-50589A05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066C1F-962A-1F46-BB39-AD006121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283768-1BBF-1138-0A36-3A907318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53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70A21-0EF8-21BE-F538-1BD3184B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4EAD0B-5F82-2775-C9CE-DCF4483A3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839C34-0C26-1D80-391E-43C8C91D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3FB4E8-0380-4356-5B29-0B2EAB79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3AF357-928D-149A-7CC5-0AE2E11A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2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C8D301-30A0-B70F-75E9-743C3329D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22E717-408F-FC3C-42B0-47C4CF868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3D8D88-42CD-109B-CC53-EC1B47F7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BF3250-2C81-A757-4688-CC8B872A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77E346-7D0D-CB99-46EF-458E6C9E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69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F9336-1EF6-C6E2-85C0-985309A7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68FA07-7079-B5EA-9E3C-0E05010E9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2293AB-48A4-FA52-9572-269FCB10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E44411-0D49-C29E-F27D-AC6003BB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E6DD43-BD5B-5F48-BCAF-A52CE67C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02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AAA0E-E9E0-C2C3-869B-C27255871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22BA40-688F-8F9E-83FC-729195A9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E67913-D39F-58FA-5893-2FD511C2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FB0AB9-FE6E-DAD0-68DD-CF079BB3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021D1D-0EBE-4236-030D-7DBD4309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91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3A0B9-8879-EF12-BD27-41640FE0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CF75AD-4EEA-ACB9-684D-1A5F75B97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503A2B-FC15-5203-839E-FEA243CB6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998551-3012-4CF1-F1EC-C20DD42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281B37-B41A-94E0-4ECC-A4D75CCF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B71245-05C0-A814-7033-FD6F8322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66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8EE1B-B564-A48F-E852-B46739D1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37054D-8FB2-5A24-DDC8-6183CEC41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4D06F5-7C19-A75D-F82D-BEA610B9E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F0AC5A-6363-F987-5280-76B268742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673F1F-8915-1CD6-782B-A8277385C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334A0AD-6040-304E-0E0A-735965B5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30D66C-0C82-9D89-4663-FF50020C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6C9282-E01E-61CF-C7A8-B9B404D8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22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0B93C-42AF-E2F0-B736-EC9DC2642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C3817AF-8CDE-5078-B215-774D926A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0C51E7-253F-2EBE-6186-473A6966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BE613F-3846-250E-186F-8F952371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93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EFF1C7-9A1A-2C3A-367D-AFA1D01E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A239FF8-2F12-F080-FF51-288D3DB7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B9B46D-03A3-008D-382E-4B9B5429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51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01F5D-A0A4-1E4D-C8A1-C2EC7A6D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DECBEB-4AAB-8730-2826-305838143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F0CB89-CBB6-A224-1A37-87B8E3A3A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212B3E-540C-8A5A-3E2E-BB71AC9B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FEAED3-89AC-5448-95CF-71C0B54A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20941B-6CA0-2060-2FD6-9FF1A18F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12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3DBE5-A250-280D-2556-A49AB46F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F6ABC5-106A-6EF0-E91D-27A94A797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41D6A0-1380-99C7-4C84-5574F4B38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C43054-3F59-5031-9847-02CDEA48F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BAE37C-71D1-98EA-198A-48026D5B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CCBD26-E80F-D4AE-FD05-D16350AD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06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71AE3EB-02F4-FBB0-2DBE-41071C6A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68D427-DE6E-0C2A-0530-8507B39DC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0B6327-CBB8-5532-DFC9-E7B659FE1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C3D5E-D6DE-4C06-AFE0-0EBCB56A711C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B398E5-5391-8719-479A-29482E76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76C6CE-2FBD-BFC8-C44E-C4DDEFFE2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2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80C6D-2006-6106-D0A4-D96F62962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Aprendizado de máquina aplicado à Fluido Dinâmica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CC523E-6D5B-A95C-B554-830B8634F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5</a:t>
            </a:r>
          </a:p>
          <a:p>
            <a:pPr algn="r"/>
            <a:r>
              <a:rPr lang="pt-BR" sz="2000" dirty="0"/>
              <a:t>Professor: Dr. Vítor A. A. Bortolin</a:t>
            </a:r>
          </a:p>
        </p:txBody>
      </p:sp>
    </p:spTree>
    <p:extLst>
      <p:ext uri="{BB962C8B-B14F-4D97-AF65-F5344CB8AC3E}">
        <p14:creationId xmlns:p14="http://schemas.microsoft.com/office/powerpoint/2010/main" val="153190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5074D-FC5F-F163-1A89-81F7F4CF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54A4AC-CAB8-0D73-8614-FA9A522A9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Aplicações: </a:t>
            </a:r>
          </a:p>
          <a:p>
            <a:pPr lvl="1"/>
            <a:r>
              <a:rPr lang="pt-BR" dirty="0"/>
              <a:t>Identificar as estruturas dominantes no escoamento</a:t>
            </a:r>
          </a:p>
          <a:p>
            <a:pPr lvl="1"/>
            <a:r>
              <a:rPr lang="pt-BR" dirty="0"/>
              <a:t>Determinar sua evolução temporal</a:t>
            </a:r>
          </a:p>
          <a:p>
            <a:pPr lvl="1"/>
            <a:r>
              <a:rPr lang="pt-BR" dirty="0"/>
              <a:t>Estudar os fluxos de energia do escoamento</a:t>
            </a:r>
          </a:p>
          <a:p>
            <a:pPr lvl="1"/>
            <a:r>
              <a:rPr lang="pt-BR" dirty="0"/>
              <a:t>Determinar o rank do sistema</a:t>
            </a:r>
          </a:p>
          <a:p>
            <a:pPr lvl="1"/>
            <a:r>
              <a:rPr lang="pt-BR" dirty="0"/>
              <a:t>Criar modelos de ordem reduzida (ROM)</a:t>
            </a:r>
          </a:p>
          <a:p>
            <a:pPr lvl="1"/>
            <a:r>
              <a:rPr lang="pt-BR" dirty="0"/>
              <a:t>Filtrar o sinal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913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A7966-724B-D61B-C8E6-BBFEA50F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F4600EB-8AC8-C4D0-27DB-40EE351C68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Os modos são ordenados em termos de “energia”</a:t>
                </a:r>
              </a:p>
              <a:p>
                <a:r>
                  <a:rPr lang="pt-BR" dirty="0"/>
                  <a:t>A matriz S representa: velocidade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pt-BR" dirty="0"/>
                  <a:t> energia cinética. Flutuação da velocidade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dirty="0"/>
                  <a:t> energia cinética turbulenta. </a:t>
                </a:r>
                <a:r>
                  <a:rPr lang="pt-BR" dirty="0" err="1"/>
                  <a:t>Vorticidade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dirty="0"/>
                  <a:t> </a:t>
                </a:r>
                <a:r>
                  <a:rPr lang="pt-BR" dirty="0" err="1"/>
                  <a:t>Enstrofia</a:t>
                </a:r>
                <a:r>
                  <a:rPr lang="pt-BR" dirty="0"/>
                  <a:t>. </a:t>
                </a:r>
                <a:r>
                  <a:rPr lang="pt-BR" dirty="0" err="1"/>
                  <a:t>Etc</a:t>
                </a:r>
                <a:endParaRPr lang="pt-BR" dirty="0"/>
              </a:p>
              <a:p>
                <a:r>
                  <a:rPr lang="pt-BR" dirty="0"/>
                  <a:t>Grandes estruturas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dirty="0"/>
                  <a:t> maiores energia, primeiros modos; micro estruturas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dirty="0"/>
                  <a:t> menores </a:t>
                </a:r>
                <a:r>
                  <a:rPr lang="pt-BR" dirty="0" err="1"/>
                  <a:t>energis</a:t>
                </a:r>
                <a:r>
                  <a:rPr lang="pt-BR" dirty="0"/>
                  <a:t>, últimos modos</a:t>
                </a:r>
              </a:p>
              <a:p>
                <a:r>
                  <a:rPr lang="pt-BR" dirty="0"/>
                  <a:t>S é uma formulação de PSD</a:t>
                </a:r>
              </a:p>
              <a:p>
                <a:r>
                  <a:rPr lang="pt-BR" dirty="0"/>
                  <a:t>Efeito do ruído  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F4600EB-8AC8-C4D0-27DB-40EE351C68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95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63DC3-6DA2-E735-03DD-5180717D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788A98-55CB-65E5-9742-3029C25D4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9908"/>
          </a:xfrm>
        </p:spPr>
        <p:txBody>
          <a:bodyPr>
            <a:normAutofit/>
          </a:bodyPr>
          <a:lstStyle/>
          <a:p>
            <a:r>
              <a:rPr lang="pt-BR" dirty="0"/>
              <a:t>Como o ruído influencia a decomposição?</a:t>
            </a:r>
          </a:p>
          <a:p>
            <a:r>
              <a:rPr lang="pt-BR" dirty="0"/>
              <a:t>POD age como um filtro, modos mais energéticos não tem efeito de ruído.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Ruído Gaussiano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336B81-9C51-785A-893D-5E3F8F985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9606"/>
            <a:ext cx="6118714" cy="21056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A9A88E8-785C-2DC2-59B4-F3199F443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663" y="3339605"/>
            <a:ext cx="6380337" cy="21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30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EECA99-B90C-8492-B508-A9626EFC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A8DC4A3-B533-42EB-23DD-F9EF25714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186610"/>
            <a:ext cx="8519310" cy="4306265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45C76D1-334D-B4BB-D531-0EEF62268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078" y="3480254"/>
            <a:ext cx="3958922" cy="30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6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CEC48-F567-AEED-269E-941CBCA3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E78E0F-539D-2401-6AC9-5D5923FC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Marchenko</a:t>
            </a:r>
            <a:r>
              <a:rPr lang="pt-BR" dirty="0"/>
              <a:t>–</a:t>
            </a:r>
            <a:r>
              <a:rPr lang="pt-BR" dirty="0" err="1"/>
              <a:t>Pastur</a:t>
            </a:r>
            <a:endParaRPr lang="pt-BR" dirty="0"/>
          </a:p>
          <a:p>
            <a:r>
              <a:rPr lang="pt-BR" dirty="0"/>
              <a:t>PIV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3DB48B-3613-54B6-38B5-BB6D72C7F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65" y="2760115"/>
            <a:ext cx="4217526" cy="33827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1248795-0CB4-8EAB-3833-D69A8B16E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382" y="2658541"/>
            <a:ext cx="7472136" cy="3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5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17473-4998-CA75-7457-7E7E03F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Tangente: PIV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1325F2-A06A-AF7D-CBC4-0ADBAEFA9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Técnica de medição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5737BAA-BC9D-6CAD-6E32-E02B79C68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863" y="681037"/>
            <a:ext cx="4848900" cy="299462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6598B34-DC0B-F927-099F-D90173AF3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90" y="3801073"/>
            <a:ext cx="7085846" cy="272635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B74F7C4-FD8E-65B7-0F6A-AA1736E33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0"/>
                    </a14:imgEffect>
                    <a14:imgEffect>
                      <a14:brightnessContrast bright="8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764" y="3429000"/>
            <a:ext cx="4042380" cy="25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64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E89DE-4A88-AFAB-94DA-C395870B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FCC903-9F12-909B-0AD1-236EAA445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Como filtro </a:t>
            </a:r>
          </a:p>
          <a:p>
            <a:r>
              <a:rPr lang="pt-BR" dirty="0"/>
              <a:t>Encontrar o número ideal de modos</a:t>
            </a:r>
          </a:p>
          <a:p>
            <a:r>
              <a:rPr lang="pt-BR" dirty="0"/>
              <a:t>Definir o ponto de corte</a:t>
            </a:r>
          </a:p>
          <a:p>
            <a:r>
              <a:rPr lang="pt-BR" dirty="0"/>
              <a:t>Limitações da metodologia</a:t>
            </a:r>
          </a:p>
          <a:p>
            <a:r>
              <a:rPr lang="pt-BR" dirty="0"/>
              <a:t>Ruído não-correlacionado</a:t>
            </a:r>
          </a:p>
          <a:p>
            <a:r>
              <a:rPr lang="pt-BR" dirty="0"/>
              <a:t>Ruído branco</a:t>
            </a:r>
          </a:p>
          <a:p>
            <a:r>
              <a:rPr lang="pt-BR" dirty="0"/>
              <a:t>Casos reais </a:t>
            </a:r>
          </a:p>
          <a:p>
            <a:r>
              <a:rPr lang="pt-BR" dirty="0" err="1"/>
              <a:t>Outiliers</a:t>
            </a:r>
            <a:r>
              <a:rPr lang="pt-BR" dirty="0"/>
              <a:t> e clusters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FF92A5-E96C-AEAC-6C5B-E4F996FCB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436" y="174685"/>
            <a:ext cx="4261996" cy="65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9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8BF928-0324-C89A-6D39-1E8EFC8A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C9D4DA3-4C7E-C5B8-231D-2D64DA89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Outras limitações</a:t>
                </a:r>
              </a:p>
              <a:p>
                <a:r>
                  <a:rPr lang="pt-BR" dirty="0"/>
                  <a:t>Estruturas móveis são decompostas em pares </a:t>
                </a:r>
              </a:p>
              <a:p>
                <a:r>
                  <a:rPr lang="pt-BR" dirty="0"/>
                  <a:t> Dificuldades para reconstruí-las</a:t>
                </a:r>
              </a:p>
              <a:p>
                <a:r>
                  <a:rPr lang="pt-BR" dirty="0"/>
                  <a:t>Exemplo: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𝑐𝑡</m:t>
                              </m:r>
                            </m:e>
                          </m:d>
                        </m:e>
                      </m:func>
                      <m:r>
                        <a:rPr lang="pt-B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pt-B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C9D4DA3-4C7E-C5B8-231D-2D64DA89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723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B2D67-6F44-C7C6-D778-6E3C8E38C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58D223-13AF-2B9B-242D-96EE8247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POD forma uma base natural para o seu sistema</a:t>
            </a:r>
          </a:p>
          <a:p>
            <a:r>
              <a:rPr lang="pt-BR" dirty="0"/>
              <a:t>Construir ROM: base POD + projeção (</a:t>
            </a:r>
            <a:r>
              <a:rPr lang="pt-BR" dirty="0" err="1"/>
              <a:t>Galerkin</a:t>
            </a:r>
            <a:r>
              <a:rPr lang="pt-BR" dirty="0"/>
              <a:t>)</a:t>
            </a:r>
          </a:p>
          <a:p>
            <a:r>
              <a:rPr lang="pt-BR" dirty="0"/>
              <a:t>Mas nem sempre pode ser suficiente para capturar toda a dinâmica</a:t>
            </a:r>
          </a:p>
          <a:p>
            <a:r>
              <a:rPr lang="pt-BR" dirty="0"/>
              <a:t>Mais modos não melhoravam no caso do cilindro 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15C6607-9255-8788-ACC6-21E2982AC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284" y="3982587"/>
            <a:ext cx="6951431" cy="25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52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D1307-E516-5F95-6D71-4CEBE4A7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DF2C63-7E58-BBE1-F579-69C2CBE17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Modelo com 2 modos POD e 1 modo extra (shift-</a:t>
            </a:r>
            <a:r>
              <a:rPr lang="pt-BR" dirty="0" err="1"/>
              <a:t>mode</a:t>
            </a:r>
            <a:r>
              <a:rPr lang="pt-BR" dirty="0"/>
              <a:t>)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7F704D-2FA1-7DC6-3A2B-97B463037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833" y="2821502"/>
            <a:ext cx="6980224" cy="367137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26F3776-D74C-9A82-6243-51E2DF550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47179"/>
            <a:ext cx="3072972" cy="22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6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8CC28-41B1-628C-2297-C2AB55CB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Aula de hoje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F7CD8F-FC78-C012-9239-5578A2769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POD</a:t>
            </a:r>
          </a:p>
          <a:p>
            <a:pPr lvl="1"/>
            <a:r>
              <a:rPr lang="pt-BR" dirty="0"/>
              <a:t>Teoria</a:t>
            </a:r>
          </a:p>
          <a:p>
            <a:pPr lvl="1"/>
            <a:r>
              <a:rPr lang="pt-BR" dirty="0"/>
              <a:t>Aplicação</a:t>
            </a:r>
          </a:p>
          <a:p>
            <a:pPr lvl="1"/>
            <a:r>
              <a:rPr lang="pt-BR" dirty="0"/>
              <a:t>Ruído</a:t>
            </a:r>
          </a:p>
          <a:p>
            <a:pPr lvl="1"/>
            <a:r>
              <a:rPr lang="pt-BR" dirty="0"/>
              <a:t>Limitações</a:t>
            </a:r>
          </a:p>
          <a:p>
            <a:r>
              <a:rPr lang="pt-BR" dirty="0"/>
              <a:t>RPOD</a:t>
            </a:r>
          </a:p>
          <a:p>
            <a:r>
              <a:rPr lang="pt-BR" dirty="0" err="1"/>
              <a:t>Randomized</a:t>
            </a:r>
            <a:r>
              <a:rPr lang="pt-BR" dirty="0"/>
              <a:t> POD</a:t>
            </a:r>
          </a:p>
          <a:p>
            <a:r>
              <a:rPr lang="pt-BR" dirty="0"/>
              <a:t>DMD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9147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5A3E5-F681-E16C-F9B3-C19B26B3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CDA39B-D5A3-541B-A384-B2B866294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POD é um operador linear </a:t>
            </a:r>
          </a:p>
          <a:p>
            <a:r>
              <a:rPr lang="pt-BR" dirty="0"/>
              <a:t>Equivalente a uma rede neural (</a:t>
            </a:r>
            <a:r>
              <a:rPr lang="pt-BR" dirty="0" err="1"/>
              <a:t>Autoenconder</a:t>
            </a:r>
            <a:r>
              <a:rPr lang="pt-BR" dirty="0"/>
              <a:t>) linear rasa</a:t>
            </a:r>
          </a:p>
          <a:p>
            <a:r>
              <a:rPr lang="pt-BR" dirty="0"/>
              <a:t>Equivale ao PCA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65F9AF9-485A-EDCE-B805-5347F57B4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73" y="2989018"/>
            <a:ext cx="3171653" cy="375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06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AE4C0-791F-0017-8ECE-C9D80935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RPOD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2F301-C906-9D30-0AF6-EA690E16F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Dados reais apresentam ruídos correlacionados</a:t>
            </a:r>
          </a:p>
          <a:p>
            <a:r>
              <a:rPr lang="pt-BR" dirty="0"/>
              <a:t>Clusters de outliers</a:t>
            </a:r>
          </a:p>
          <a:p>
            <a:r>
              <a:rPr lang="pt-BR" dirty="0"/>
              <a:t>Falta de dados</a:t>
            </a:r>
          </a:p>
          <a:p>
            <a:r>
              <a:rPr lang="pt-BR" dirty="0"/>
              <a:t>Problema para medidas PIV e similares </a:t>
            </a:r>
          </a:p>
          <a:p>
            <a:r>
              <a:rPr lang="pt-BR" dirty="0"/>
              <a:t>Processo padrão de interpolação</a:t>
            </a:r>
          </a:p>
          <a:p>
            <a:r>
              <a:rPr lang="pt-BR" dirty="0"/>
              <a:t>Aumento dos erros </a:t>
            </a:r>
          </a:p>
        </p:txBody>
      </p:sp>
    </p:spTree>
    <p:extLst>
      <p:ext uri="{BB962C8B-B14F-4D97-AF65-F5344CB8AC3E}">
        <p14:creationId xmlns:p14="http://schemas.microsoft.com/office/powerpoint/2010/main" val="3448379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F73893-312A-571A-7321-2FC12FBC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RPOD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17240D-9CF1-AFD4-43BA-82FA340D8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7107" cy="4351338"/>
          </a:xfrm>
        </p:spPr>
        <p:txBody>
          <a:bodyPr/>
          <a:lstStyle/>
          <a:p>
            <a:r>
              <a:rPr lang="pt-BR" dirty="0" err="1"/>
              <a:t>Robust</a:t>
            </a:r>
            <a:r>
              <a:rPr lang="pt-BR" dirty="0"/>
              <a:t>-POD: Trabalho recente  </a:t>
            </a:r>
          </a:p>
          <a:p>
            <a:r>
              <a:rPr lang="pt-BR" dirty="0"/>
              <a:t>Efeito deletério de ruídos correlatos e outliers</a:t>
            </a:r>
          </a:p>
          <a:p>
            <a:r>
              <a:rPr lang="pt-BR" dirty="0"/>
              <a:t>Decompor o meu dado em Sinal (com baixo rank) e um ruído (esparso)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EB68EA-ED85-0C86-0E81-735E6679D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5" t="24566"/>
          <a:stretch/>
        </p:blipFill>
        <p:spPr>
          <a:xfrm>
            <a:off x="5728554" y="681037"/>
            <a:ext cx="6463446" cy="163123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F4B085F-73B7-B7EF-92DC-D30C12163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243" y="3356573"/>
            <a:ext cx="8925514" cy="340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91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AE4C0-791F-0017-8ECE-C9D80935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RPOD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9F2F301-C906-9D30-0AF6-EA690E16FD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Hipóteses.</a:t>
                </a:r>
              </a:p>
              <a:p>
                <a:r>
                  <a:rPr lang="pt-BR" dirty="0"/>
                  <a:t>Métrica L1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pt-BR" b="0" dirty="0"/>
              </a:p>
              <a:p>
                <a:pPr marL="0" indent="0">
                  <a:buNone/>
                </a:pPr>
                <a:endParaRPr lang="pt-B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/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/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/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/>
                                <m:t>L</m:t>
                              </m:r>
                              <m:r>
                                <a:rPr lang="en-US"/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/>
                                <m:t>S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func>
                      <m:r>
                        <a:rPr lang="en-US" i="1"/>
                        <m:t>+</m:t>
                      </m:r>
                      <m:sSub>
                        <m:sSubPr>
                          <m:ctrlPr>
                            <a:rPr lang="pt-BR" i="1"/>
                          </m:ctrlPr>
                        </m:sSubPr>
                        <m:e>
                          <m:r>
                            <a:rPr lang="en-US" i="1"/>
                            <m:t>𝜆</m:t>
                          </m:r>
                        </m:e>
                        <m:sub>
                          <m:r>
                            <a:rPr lang="en-US" i="1"/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/>
                        <m:t> </m:t>
                      </m:r>
                      <m:r>
                        <a:rPr lang="en-US" i="1"/>
                        <m:t>𝑠𝑢𝑏𝑗𝑒𝑐𝑡</m:t>
                      </m:r>
                      <m:r>
                        <a:rPr lang="en-US" i="1"/>
                        <m:t> </m:t>
                      </m:r>
                      <m:r>
                        <a:rPr lang="en-US" i="1"/>
                        <m:t>𝑡𝑜</m:t>
                      </m:r>
                      <m:r>
                        <a:rPr lang="en-US" i="1"/>
                        <m:t> </m:t>
                      </m:r>
                      <m:r>
                        <a:rPr lang="en-US" i="1"/>
                        <m:t>𝐿</m:t>
                      </m:r>
                      <m:r>
                        <a:rPr lang="en-US" i="1"/>
                        <m:t>+</m:t>
                      </m:r>
                      <m:r>
                        <a:rPr lang="en-US" i="1"/>
                        <m:t>𝑆</m:t>
                      </m:r>
                      <m:r>
                        <a:rPr lang="en-US" i="1"/>
                        <m:t>=</m:t>
                      </m:r>
                      <m:r>
                        <a:rPr lang="en-US" i="1"/>
                        <m:t>𝑋</m:t>
                      </m:r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Norma nuclear </a:t>
                </a:r>
              </a:p>
              <a:p>
                <a:r>
                  <a:rPr lang="pt-BR" dirty="0"/>
                  <a:t>Parâmetro de ajuste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), em geral é usado 1</a:t>
                </a:r>
              </a:p>
              <a:p>
                <a:r>
                  <a:rPr lang="pt-BR" dirty="0"/>
                  <a:t>Retira o ruído e interpola o dado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9F2F301-C906-9D30-0AF6-EA690E16FD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815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14BAE-625E-3F9C-EC7E-AAA67762D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RPOD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FC04CA4-785A-EBCC-495B-3F7F6105B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914" y="1825625"/>
            <a:ext cx="8688171" cy="4351338"/>
          </a:xfrm>
        </p:spPr>
      </p:pic>
    </p:spTree>
    <p:extLst>
      <p:ext uri="{BB962C8B-B14F-4D97-AF65-F5344CB8AC3E}">
        <p14:creationId xmlns:p14="http://schemas.microsoft.com/office/powerpoint/2010/main" val="626715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EE72F-89B6-B6E7-9C84-4A982658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RPOD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B94527E-163A-CD2D-93F1-A35173704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515" y="1825625"/>
            <a:ext cx="9414969" cy="4667250"/>
          </a:xfrm>
        </p:spPr>
      </p:pic>
    </p:spTree>
    <p:extLst>
      <p:ext uri="{BB962C8B-B14F-4D97-AF65-F5344CB8AC3E}">
        <p14:creationId xmlns:p14="http://schemas.microsoft.com/office/powerpoint/2010/main" val="2230194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3DA71-0906-CD33-7F56-A1C8F9B6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RPOD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B1DD863-06A1-D33B-2719-E7D79AC8B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118" y="2078223"/>
            <a:ext cx="6008631" cy="36345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áfico 1">
            <a:extLst>
              <a:ext uri="{FF2B5EF4-FFF2-40B4-BE49-F238E27FC236}">
                <a16:creationId xmlns:a16="http://schemas.microsoft.com/office/drawing/2014/main" id="{5309A811-191B-8A9C-C426-D6117E816A48}"/>
              </a:ext>
            </a:extLst>
          </p:cNvPr>
          <p:cNvGrpSpPr/>
          <p:nvPr/>
        </p:nvGrpSpPr>
        <p:grpSpPr>
          <a:xfrm>
            <a:off x="6816075" y="539681"/>
            <a:ext cx="5073664" cy="6154170"/>
            <a:chOff x="6130352" y="652719"/>
            <a:chExt cx="5073664" cy="6154170"/>
          </a:xfrm>
          <a:solidFill>
            <a:srgbClr val="000000"/>
          </a:solidFill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6B5ED35-67FE-D396-1757-99F3B71A6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0352" y="652719"/>
              <a:ext cx="5073664" cy="3077085"/>
            </a:xfrm>
            <a:custGeom>
              <a:avLst/>
              <a:gdLst>
                <a:gd name="connsiteX0" fmla="*/ 139 w 5073664"/>
                <a:gd name="connsiteY0" fmla="*/ 12 h 3077085"/>
                <a:gd name="connsiteX1" fmla="*/ 5073804 w 5073664"/>
                <a:gd name="connsiteY1" fmla="*/ 12 h 3077085"/>
                <a:gd name="connsiteX2" fmla="*/ 5073804 w 5073664"/>
                <a:gd name="connsiteY2" fmla="*/ 3077098 h 3077085"/>
                <a:gd name="connsiteX3" fmla="*/ 139 w 5073664"/>
                <a:gd name="connsiteY3" fmla="*/ 3077098 h 307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3664" h="3077085">
                  <a:moveTo>
                    <a:pt x="139" y="12"/>
                  </a:moveTo>
                  <a:lnTo>
                    <a:pt x="5073804" y="12"/>
                  </a:lnTo>
                  <a:lnTo>
                    <a:pt x="5073804" y="3077098"/>
                  </a:lnTo>
                  <a:lnTo>
                    <a:pt x="139" y="3077098"/>
                  </a:lnTo>
                  <a:close/>
                </a:path>
              </a:pathLst>
            </a:cu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7B0B5B46-503B-44A9-F9FF-BAA937F27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0352" y="3729804"/>
              <a:ext cx="5073664" cy="3077085"/>
            </a:xfrm>
            <a:custGeom>
              <a:avLst/>
              <a:gdLst>
                <a:gd name="connsiteX0" fmla="*/ 42 w 5073664"/>
                <a:gd name="connsiteY0" fmla="*/ 13 h 3077085"/>
                <a:gd name="connsiteX1" fmla="*/ 5073707 w 5073664"/>
                <a:gd name="connsiteY1" fmla="*/ 13 h 3077085"/>
                <a:gd name="connsiteX2" fmla="*/ 5073707 w 5073664"/>
                <a:gd name="connsiteY2" fmla="*/ 3077098 h 3077085"/>
                <a:gd name="connsiteX3" fmla="*/ 42 w 5073664"/>
                <a:gd name="connsiteY3" fmla="*/ 3077098 h 307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3664" h="3077085">
                  <a:moveTo>
                    <a:pt x="42" y="13"/>
                  </a:moveTo>
                  <a:lnTo>
                    <a:pt x="5073707" y="13"/>
                  </a:lnTo>
                  <a:lnTo>
                    <a:pt x="5073707" y="3077098"/>
                  </a:lnTo>
                  <a:lnTo>
                    <a:pt x="42" y="3077098"/>
                  </a:lnTo>
                  <a:close/>
                </a:path>
              </a:pathLst>
            </a:custGeom>
          </p:spPr>
        </p:pic>
      </p:grp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C69CA1E0-9A67-E110-8DB0-7F5C37F151D8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6222749" y="2788467"/>
            <a:ext cx="593326" cy="1107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A2ECD7E6-F5A7-838E-9F39-323D218744C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6222749" y="3895481"/>
            <a:ext cx="593326" cy="872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226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25ED7-EF3E-2E74-8424-A9B040D28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Rand-POD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E7F3E47-95A4-77EA-4C06-697D0DC08C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Ganhos com a álgebra linear randômica (</a:t>
                </a:r>
                <a:r>
                  <a:rPr lang="pt-BR" dirty="0" err="1"/>
                  <a:t>Randomized</a:t>
                </a:r>
                <a:r>
                  <a:rPr lang="pt-BR" dirty="0"/>
                  <a:t> Matrix </a:t>
                </a:r>
                <a:r>
                  <a:rPr lang="pt-BR" dirty="0" err="1"/>
                  <a:t>Decompositions</a:t>
                </a:r>
                <a:r>
                  <a:rPr lang="pt-BR" dirty="0"/>
                  <a:t> </a:t>
                </a:r>
                <a:r>
                  <a:rPr lang="pt-BR" dirty="0" err="1"/>
                  <a:t>Using</a:t>
                </a:r>
                <a:r>
                  <a:rPr lang="pt-BR" dirty="0"/>
                  <a:t> R)</a:t>
                </a:r>
              </a:p>
              <a:p>
                <a:r>
                  <a:rPr lang="pt-BR" dirty="0"/>
                  <a:t>Reduzir drasticamente o volume de dados e os cálculos realizados</a:t>
                </a:r>
              </a:p>
              <a:p>
                <a:r>
                  <a:rPr lang="pt-BR" dirty="0"/>
                  <a:t>Exemplo: MMQ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b="0" dirty="0"/>
                  <a:t> ; </a:t>
                </a:r>
                <a:r>
                  <a:rPr lang="pt-BR" b="0" dirty="0" err="1"/>
                  <a:t>rand</a:t>
                </a:r>
                <a:r>
                  <a:rPr lang="pt-BR" b="0" dirty="0"/>
                  <a:t>-MMQ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𝑀𝑁</m:t>
                        </m:r>
                        <m:func>
                          <m:func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fun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pt-BR" b="0" dirty="0"/>
              </a:p>
              <a:p>
                <a:r>
                  <a:rPr lang="pt-BR" b="0" dirty="0"/>
                  <a:t>Teórico&gt;1000, prático ≈ 20</a:t>
                </a:r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E7F3E47-95A4-77EA-4C06-697D0DC08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9727759B-8579-A95B-115E-703EDA5DC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314"/>
          <a:stretch/>
        </p:blipFill>
        <p:spPr>
          <a:xfrm>
            <a:off x="3133311" y="4365058"/>
            <a:ext cx="5925377" cy="22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3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F76DA-5FB9-02CA-3846-D26E545E2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Rand-POD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48AE55-B6FE-C1C6-04A8-13DF9986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Criar um resumo dos dados originais com um conjunto aleatório do dado original </a:t>
            </a:r>
          </a:p>
          <a:p>
            <a:r>
              <a:rPr lang="pt-BR" dirty="0"/>
              <a:t>Dados reais tem ruído</a:t>
            </a:r>
          </a:p>
          <a:p>
            <a:r>
              <a:rPr lang="pt-BR" dirty="0"/>
              <a:t>Alta probabilidade</a:t>
            </a:r>
          </a:p>
          <a:p>
            <a:r>
              <a:rPr lang="pt-BR" dirty="0"/>
              <a:t>Pode ser igual ao original (precisão real x precisão teórica)</a:t>
            </a:r>
          </a:p>
          <a:p>
            <a:r>
              <a:rPr lang="pt-BR" dirty="0"/>
              <a:t>Equivalência entre algoritmos randômicos e não-randômicos</a:t>
            </a:r>
          </a:p>
          <a:p>
            <a:r>
              <a:rPr lang="pt-BR" dirty="0"/>
              <a:t>Geradores de números aleatórios</a:t>
            </a:r>
          </a:p>
        </p:txBody>
      </p:sp>
    </p:spTree>
    <p:extLst>
      <p:ext uri="{BB962C8B-B14F-4D97-AF65-F5344CB8AC3E}">
        <p14:creationId xmlns:p14="http://schemas.microsoft.com/office/powerpoint/2010/main" val="547433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D5484-2230-74A5-EFC2-5A5766005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Rand-POD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A0C5C64-9AE7-1AB1-4B2C-646136FAA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Uma estimativa do Rank da sua matriz</a:t>
                </a:r>
              </a:p>
              <a:p>
                <a:r>
                  <a:rPr lang="pt-BR" dirty="0"/>
                  <a:t>Fazer uma amostra da sua matriz 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∈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  <a:p>
                <a:r>
                  <a:rPr lang="pt-BR" dirty="0" err="1"/>
                  <a:t>Oversampling</a:t>
                </a:r>
                <a:r>
                  <a:rPr lang="pt-BR" dirty="0"/>
                  <a:t>. </a:t>
                </a:r>
                <a:r>
                  <a:rPr lang="pt-BR" dirty="0" err="1"/>
                  <a:t>Fatorização</a:t>
                </a:r>
                <a:r>
                  <a:rPr lang="pt-BR" dirty="0"/>
                  <a:t> QR de Z: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𝑄𝑅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pt-BR" b="0" dirty="0"/>
              </a:p>
              <a:p>
                <a:pPr marL="0" indent="0">
                  <a:buNone/>
                </a:pPr>
                <a:r>
                  <a:rPr lang="pt-BR" dirty="0"/>
                  <a:t>Projetar A nesse espaço: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Fazer a SVD de 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𝑄</m:t>
                      </m:r>
                      <m:acc>
                        <m:accPr>
                          <m:chr m:val="̃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≈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𝑈𝑆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A0C5C64-9AE7-1AB1-4B2C-646136FAA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80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552B9-D0E2-2932-4D8C-BA55674C4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18537C-1E0A-32CB-1E2D-5B4218DAB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Ideia de decompor os meus dados em uma base ortogonal, como Fourier.</a:t>
            </a:r>
          </a:p>
          <a:p>
            <a:r>
              <a:rPr lang="pt-BR" dirty="0"/>
              <a:t>Como definir uma base genérica?</a:t>
            </a:r>
          </a:p>
          <a:p>
            <a:r>
              <a:rPr lang="pt-BR" dirty="0"/>
              <a:t>Dados são espaço-temporais</a:t>
            </a:r>
          </a:p>
          <a:p>
            <a:r>
              <a:rPr lang="pt-BR" dirty="0"/>
              <a:t>Acoplados </a:t>
            </a:r>
          </a:p>
          <a:p>
            <a:r>
              <a:rPr lang="pt-BR" dirty="0"/>
              <a:t>Extrair estruturas coerentes ou modos dominantes de um sistema complexo</a:t>
            </a:r>
          </a:p>
          <a:p>
            <a:r>
              <a:rPr lang="pt-BR" dirty="0"/>
              <a:t>Representações de baixa dimensionalidade (rank)</a:t>
            </a:r>
          </a:p>
        </p:txBody>
      </p:sp>
    </p:spTree>
    <p:extLst>
      <p:ext uri="{BB962C8B-B14F-4D97-AF65-F5344CB8AC3E}">
        <p14:creationId xmlns:p14="http://schemas.microsoft.com/office/powerpoint/2010/main" val="2533798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E7C82-B50C-4523-09C7-EA94B226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Rand-POD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EBEB442-BB54-4606-01E1-2D73CB0A3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940" y="2186528"/>
            <a:ext cx="9450119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59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83965-ADC2-BA72-7271-DBD51919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de </a:t>
            </a:r>
            <a:r>
              <a:rPr lang="pt-BR" dirty="0" err="1"/>
              <a:t>koopman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1A4FB1-2969-063E-45AB-0A1AABECE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Imagine que você observa um sistema dinâmico (um fluido, uma estrutura vibrando, ou mesmo um oscilador não linear) e registra sua evolução ao longo do tempo.</a:t>
            </a:r>
          </a:p>
          <a:p>
            <a:r>
              <a:rPr lang="pt-BR" dirty="0"/>
              <a:t>Mesmo que as equações do sistema sejam não lineares, você pode se perguntar:</a:t>
            </a:r>
          </a:p>
          <a:p>
            <a:pPr lvl="1"/>
            <a:r>
              <a:rPr lang="pt-BR" dirty="0"/>
              <a:t>“Existe alguma maneira de descrever a evolução no tempo de observáveis desse sistema como se fosse linear?”</a:t>
            </a:r>
          </a:p>
          <a:p>
            <a:r>
              <a:rPr lang="pt-BR" dirty="0"/>
              <a:t>Surpreendentemente, </a:t>
            </a:r>
            <a:r>
              <a:rPr lang="pt-BR" b="1" dirty="0"/>
              <a:t>a resposta é sim</a:t>
            </a:r>
            <a:r>
              <a:rPr lang="pt-BR" dirty="0"/>
              <a:t> — e essa é exatamente a ideia central da </a:t>
            </a:r>
            <a:r>
              <a:rPr lang="pt-BR" b="1" dirty="0"/>
              <a:t>teoria de </a:t>
            </a:r>
            <a:r>
              <a:rPr lang="pt-BR" b="1" dirty="0" err="1"/>
              <a:t>Koopman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6571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83965-ADC2-BA72-7271-DBD51919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de </a:t>
            </a:r>
            <a:r>
              <a:rPr lang="pt-BR" dirty="0" err="1"/>
              <a:t>koopman</a:t>
            </a:r>
            <a:r>
              <a:rPr lang="pt-BR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61A4FB1-2969-063E-45AB-0A1AABECEE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A </a:t>
                </a:r>
                <a:r>
                  <a:rPr lang="pt-BR" b="1" dirty="0" err="1"/>
                  <a:t>Koopman</a:t>
                </a:r>
                <a:r>
                  <a:rPr lang="pt-BR" b="1" dirty="0"/>
                  <a:t> </a:t>
                </a:r>
                <a:r>
                  <a:rPr lang="pt-BR" b="1" dirty="0" err="1"/>
                  <a:t>Operator</a:t>
                </a:r>
                <a:r>
                  <a:rPr lang="pt-BR" b="1" dirty="0"/>
                  <a:t> </a:t>
                </a:r>
                <a:r>
                  <a:rPr lang="pt-BR" b="1" dirty="0" err="1"/>
                  <a:t>Theory</a:t>
                </a:r>
                <a:r>
                  <a:rPr lang="pt-BR" dirty="0"/>
                  <a:t> parte da seguinte ideia:</a:t>
                </a:r>
              </a:p>
              <a:p>
                <a:r>
                  <a:rPr lang="pt-BR" dirty="0"/>
                  <a:t>Dado um sistema dinâmico contínuo no tempo: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BR" dirty="0"/>
              </a:p>
              <a:p>
                <a:r>
                  <a:rPr lang="pt-BR" dirty="0" err="1"/>
                  <a:t>Koopman</a:t>
                </a:r>
                <a:r>
                  <a:rPr lang="pt-BR" dirty="0"/>
                  <a:t> propôs estudar não a trajetória, mas sim funções das trajetórias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O operador age sobre todas essas trajetórias e por construção é linear </a:t>
                </a:r>
              </a:p>
              <a:p>
                <a:pPr lvl="1"/>
                <a:r>
                  <a:rPr lang="pt-BR" dirty="0"/>
                  <a:t>Infinitas dimensões (espaço das funções: Hilbert) 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61A4FB1-2969-063E-45AB-0A1AABECEE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8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253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83965-ADC2-BA72-7271-DBD51919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de </a:t>
            </a:r>
            <a:r>
              <a:rPr lang="pt-BR" dirty="0" err="1"/>
              <a:t>koopman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1A4FB1-2969-063E-45AB-0A1AABECE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Dinâmica total</a:t>
            </a:r>
          </a:p>
          <a:p>
            <a:r>
              <a:rPr lang="pt-BR" dirty="0"/>
              <a:t>Espaço de funções observáveis</a:t>
            </a:r>
          </a:p>
          <a:p>
            <a:r>
              <a:rPr lang="pt-BR" dirty="0"/>
              <a:t>Linearizar a minha dinâmica</a:t>
            </a:r>
          </a:p>
          <a:p>
            <a:r>
              <a:rPr lang="pt-BR" dirty="0"/>
              <a:t>Base de autofunções não precisa ser ortogonal </a:t>
            </a:r>
          </a:p>
          <a:p>
            <a:r>
              <a:rPr lang="pt-BR" dirty="0"/>
              <a:t>Dependência da base</a:t>
            </a:r>
          </a:p>
          <a:p>
            <a:r>
              <a:rPr lang="pt-BR" dirty="0"/>
              <a:t>Aproximações práticas</a:t>
            </a:r>
          </a:p>
        </p:txBody>
      </p:sp>
    </p:spTree>
    <p:extLst>
      <p:ext uri="{BB962C8B-B14F-4D97-AF65-F5344CB8AC3E}">
        <p14:creationId xmlns:p14="http://schemas.microsoft.com/office/powerpoint/2010/main" val="759442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83965-ADC2-BA72-7271-DBD51919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DMD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1A4FB1-2969-063E-45AB-0A1AABECE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Decomposição em modos dinâmicos (Dynamic </a:t>
            </a:r>
            <a:r>
              <a:rPr lang="pt-BR" dirty="0" err="1"/>
              <a:t>Mode</a:t>
            </a:r>
            <a:r>
              <a:rPr lang="pt-BR" dirty="0"/>
              <a:t> </a:t>
            </a:r>
            <a:r>
              <a:rPr lang="pt-BR" dirty="0" err="1"/>
              <a:t>Decomposition</a:t>
            </a:r>
            <a:r>
              <a:rPr lang="pt-BR" dirty="0"/>
              <a:t>, ou DMD)</a:t>
            </a:r>
          </a:p>
          <a:p>
            <a:r>
              <a:rPr lang="pt-BR" dirty="0"/>
              <a:t>Recente</a:t>
            </a:r>
          </a:p>
          <a:p>
            <a:r>
              <a:rPr lang="pt-BR" dirty="0"/>
              <a:t>A DMD é uma técnica data-</a:t>
            </a:r>
            <a:r>
              <a:rPr lang="pt-BR" dirty="0" err="1"/>
              <a:t>driven</a:t>
            </a:r>
            <a:r>
              <a:rPr lang="pt-BR" dirty="0"/>
              <a:t> que tenta capturar a dinâmica de um sistema (linear ou não) a partir de uma sequência de snapshots, geralmente igualmente espaçados no tempo. </a:t>
            </a:r>
          </a:p>
          <a:p>
            <a:r>
              <a:rPr lang="pt-BR" dirty="0"/>
              <a:t>Objetivo: obter </a:t>
            </a:r>
            <a:r>
              <a:rPr lang="pt-BR" b="1" dirty="0"/>
              <a:t>modos dinâmicos</a:t>
            </a:r>
            <a:r>
              <a:rPr lang="pt-BR" dirty="0"/>
              <a:t> (modos espaciais) que evoluem com </a:t>
            </a:r>
            <a:r>
              <a:rPr lang="pt-BR" b="1" dirty="0"/>
              <a:t>autovalores complexos </a:t>
            </a:r>
            <a:r>
              <a:rPr lang="pt-BR" dirty="0"/>
              <a:t>(modo temporal).</a:t>
            </a:r>
          </a:p>
        </p:txBody>
      </p:sp>
    </p:spTree>
    <p:extLst>
      <p:ext uri="{BB962C8B-B14F-4D97-AF65-F5344CB8AC3E}">
        <p14:creationId xmlns:p14="http://schemas.microsoft.com/office/powerpoint/2010/main" val="1623964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AD201-7EAF-2A02-0903-06F293268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DMD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47777DE-312F-4021-AF74-4F5626E38C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O modelo que a DMD tenta ajustar é: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Onde B é uma matriz linear </a:t>
                </a:r>
                <a:r>
                  <a:rPr lang="pt-BR" b="1" dirty="0"/>
                  <a:t>aproximando</a:t>
                </a:r>
                <a:r>
                  <a:rPr lang="pt-BR" dirty="0"/>
                  <a:t> a evolução dos dados</a:t>
                </a:r>
              </a:p>
              <a:p>
                <a:r>
                  <a:rPr lang="pt-BR" dirty="0"/>
                  <a:t>Uma aproximação do operador de </a:t>
                </a:r>
                <a:r>
                  <a:rPr lang="pt-BR" dirty="0" err="1"/>
                  <a:t>Koopman</a:t>
                </a:r>
                <a:r>
                  <a:rPr lang="pt-BR" dirty="0"/>
                  <a:t> projetado sobre um espaço finito de observáveis lineares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47777DE-312F-4021-AF74-4F5626E38C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080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AB4F2-A27A-7FE1-23DF-1BD2D861C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DMD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C5F9EED-2BB3-4889-BD52-A3700B3665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Com os dados construímos 2 matrizes: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Agora assumimos a dinâmica: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𝐵𝑋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r>
                  <a:rPr lang="pt-BR" dirty="0"/>
                  <a:t>Construída via SVD, menor custo computacional </a:t>
                </a: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C5F9EED-2BB3-4889-BD52-A3700B3665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19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3D6BC-CDEA-050D-4C01-EF53EAB7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DMD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2FE1C70-033F-4E64-BF4A-B216F3B8A6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A DMD retorna:</a:t>
                </a:r>
              </a:p>
              <a:p>
                <a:pPr lvl="1"/>
                <a:r>
                  <a:rPr lang="pt-BR" dirty="0"/>
                  <a:t>Autovalores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dirty="0"/>
                  <a:t>​: indicam a dinâmica temporal de cada modo: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b="0" dirty="0"/>
              </a:p>
              <a:p>
                <a:pPr lvl="1"/>
                <a:r>
                  <a:rPr lang="pt-BR" dirty="0"/>
                  <a:t>Modos espaciais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dirty="0"/>
                  <a:t>)</a:t>
                </a:r>
              </a:p>
              <a:p>
                <a:r>
                  <a:rPr lang="pt-BR" dirty="0"/>
                  <a:t>Cria uma extrapolação linear do sistema.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2FE1C70-033F-4E64-BF4A-B216F3B8A6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916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12214-8633-57A6-5B80-406770C51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DMD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680967-7533-D679-0C61-B127A4B28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464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Linearidade: Mesmo aplicada a sistemas não lineares, a DMD sempre resulta em um modelo linear. Isso se justifica pela conexão com o operador de </a:t>
            </a:r>
            <a:r>
              <a:rPr lang="pt-BR" dirty="0" err="1"/>
              <a:t>Koopman</a:t>
            </a:r>
            <a:r>
              <a:rPr lang="pt-BR" dirty="0"/>
              <a:t>, como vimos.</a:t>
            </a:r>
          </a:p>
          <a:p>
            <a:r>
              <a:rPr lang="pt-BR" dirty="0"/>
              <a:t> Interpretação Espectral: Permite decompor os dados em modos coerentes com frequências específicas, semelhante à Transformada de Fourier, mas com base empírica.</a:t>
            </a:r>
          </a:p>
          <a:p>
            <a:r>
              <a:rPr lang="pt-BR" dirty="0"/>
              <a:t>Com os modos e autovalores, pode-se prever o sistema para k&gt;m, atuando como previsor linear.</a:t>
            </a:r>
          </a:p>
          <a:p>
            <a:r>
              <a:rPr lang="pt-BR" dirty="0"/>
              <a:t>Se os autovalores forem puramente imaginários, os modos DMD correspondem a uma base oscilatória — análoga à base de Fourier, mas adaptada ao sistema.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9908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36B58-B4E5-DB06-DA46-A884213E9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DMD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9CB237-C756-723C-0A49-722C8232D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Limitações</a:t>
            </a:r>
          </a:p>
          <a:p>
            <a:r>
              <a:rPr lang="pt-BR" dirty="0"/>
              <a:t>Assume linearidade entre snapshots</a:t>
            </a:r>
          </a:p>
          <a:p>
            <a:r>
              <a:rPr lang="pt-BR" dirty="0"/>
              <a:t>Sensível à escolha e separação dos snapshots</a:t>
            </a:r>
          </a:p>
          <a:p>
            <a:r>
              <a:rPr lang="pt-BR" dirty="0"/>
              <a:t>Sensível a ruído e perturbações</a:t>
            </a:r>
          </a:p>
          <a:p>
            <a:r>
              <a:rPr lang="pt-BR" dirty="0"/>
              <a:t>Modos podem não ser ortogonais nem independentes</a:t>
            </a:r>
          </a:p>
          <a:p>
            <a:r>
              <a:rPr lang="pt-BR" dirty="0"/>
              <a:t>Pode falhar em distinguir modos quase-</a:t>
            </a:r>
            <a:r>
              <a:rPr lang="pt-BR" dirty="0" err="1"/>
              <a:t>resonantes</a:t>
            </a:r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881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552B9-D0E2-2932-4D8C-BA55674C4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18537C-1E0A-32CB-1E2D-5B4218DAB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Escoamento</a:t>
            </a:r>
          </a:p>
          <a:p>
            <a:r>
              <a:rPr lang="pt-BR" dirty="0"/>
              <a:t>Separação de variáveis</a:t>
            </a:r>
          </a:p>
          <a:p>
            <a:r>
              <a:rPr lang="pt-BR" dirty="0"/>
              <a:t>A POD busca decompor esse sistema em </a:t>
            </a:r>
            <a:r>
              <a:rPr lang="pt-BR" b="1" dirty="0"/>
              <a:t>modos espaciais fixos</a:t>
            </a:r>
            <a:r>
              <a:rPr lang="pt-BR" dirty="0"/>
              <a:t> (que contêm as estruturas típicas do sistema, como vórtices ou frentes de onda) e </a:t>
            </a:r>
            <a:r>
              <a:rPr lang="pt-BR" b="1" dirty="0"/>
              <a:t>coeficientes temporais</a:t>
            </a:r>
            <a:r>
              <a:rPr lang="pt-BR" dirty="0"/>
              <a:t> que mostram como esses modos se ativam ou se combinam ao longo do tempo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8258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DA8DD-94DE-13D7-26F6-2BBFFF26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7B72D-EE28-FFD9-EC6C-1117DAF27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Próxima aula</a:t>
            </a:r>
          </a:p>
          <a:p>
            <a:r>
              <a:rPr lang="pt-BR" dirty="0"/>
              <a:t>Atividades de programação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5800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18B86B-EB6A-8892-845D-B8615BFCA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6000" dirty="0"/>
          </a:p>
          <a:p>
            <a:pPr marL="0" indent="0" algn="ctr">
              <a:buNone/>
            </a:pPr>
            <a:r>
              <a:rPr lang="pt-BR" sz="6000" dirty="0"/>
              <a:t>Obrigado </a:t>
            </a:r>
          </a:p>
        </p:txBody>
      </p:sp>
    </p:spTree>
    <p:extLst>
      <p:ext uri="{BB962C8B-B14F-4D97-AF65-F5344CB8AC3E}">
        <p14:creationId xmlns:p14="http://schemas.microsoft.com/office/powerpoint/2010/main" val="25252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552B9-D0E2-2932-4D8C-BA55674C4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</a:t>
            </a:r>
          </a:p>
        </p:txBody>
      </p:sp>
      <p:pic>
        <p:nvPicPr>
          <p:cNvPr id="4" name="1cilindro_p2">
            <a:hlinkClick r:id="" action="ppaction://media"/>
            <a:extLst>
              <a:ext uri="{FF2B5EF4-FFF2-40B4-BE49-F238E27FC236}">
                <a16:creationId xmlns:a16="http://schemas.microsoft.com/office/drawing/2014/main" id="{4F174DAD-C6BD-E07E-6696-29941F751EA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6105" y="2070402"/>
            <a:ext cx="6319790" cy="4495860"/>
          </a:xfrm>
        </p:spPr>
      </p:pic>
    </p:spTree>
    <p:extLst>
      <p:ext uri="{BB962C8B-B14F-4D97-AF65-F5344CB8AC3E}">
        <p14:creationId xmlns:p14="http://schemas.microsoft.com/office/powerpoint/2010/main" val="39263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552B9-D0E2-2932-4D8C-BA55674C4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C18537C-1E0A-32CB-1E2D-5B4218DAB6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Formulação matemática, encontrar uma base </a:t>
                </a:r>
                <a:r>
                  <a:rPr lang="pt-BR" dirty="0" err="1"/>
                  <a:t>ortonormal</a:t>
                </a:r>
                <a:r>
                  <a:rPr lang="pt-BR" dirty="0"/>
                  <a:t> tal que: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pt-BR" b="0" dirty="0">
                  <a:ea typeface="Cambria Math" panose="02040503050406030204" pitchFamily="18" charset="0"/>
                </a:endParaRPr>
              </a:p>
              <a:p>
                <a:r>
                  <a:rPr lang="pt-BR" dirty="0"/>
                  <a:t>Minimizar o erro quadrático médio (em norma L2) entre u e sua reconstrução, para um dado número de modos.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nary>
                                <m:naryPr>
                                  <m:limLoc m:val="undOvr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d>
                                        <m:d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chr m:val="∑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</m:nary>
                            </m:e>
                          </m:func>
                        </m:e>
                        <m: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C18537C-1E0A-32CB-1E2D-5B4218DAB6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90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A7966-724B-D61B-C8E6-BBFEA50F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F4600EB-8AC8-C4D0-27DB-40EE351C68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56244"/>
              </a:xfrm>
            </p:spPr>
            <p:txBody>
              <a:bodyPr/>
              <a:lstStyle/>
              <a:p>
                <a:r>
                  <a:rPr lang="pt-BR" dirty="0"/>
                  <a:t>Método Clássico: formulação matemática teórica</a:t>
                </a:r>
              </a:p>
              <a:p>
                <a:r>
                  <a:rPr lang="pt-BR" dirty="0"/>
                  <a:t>Operação de autocorrelação</a:t>
                </a:r>
              </a:p>
              <a:p>
                <a:r>
                  <a:rPr lang="pt-BR" dirty="0"/>
                  <a:t>Formula: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′=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O problema da POD se reduz a resolver o problema de autovalores.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Caro computacionalmente(</a:t>
                </a:r>
                <a:r>
                  <a:rPr lang="pt-BR" dirty="0" err="1"/>
                  <a:t>NxN</a:t>
                </a:r>
                <a:r>
                  <a:rPr lang="pt-BR" dirty="0"/>
                  <a:t>)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F4600EB-8AC8-C4D0-27DB-40EE351C68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56244"/>
              </a:xfrm>
              <a:blipFill>
                <a:blip r:embed="rId2"/>
                <a:stretch>
                  <a:fillRect l="-1043" t="-20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72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A7966-724B-D61B-C8E6-BBFEA50F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F4600EB-8AC8-C4D0-27DB-40EE351C68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16571"/>
                <a:ext cx="10768343" cy="4351338"/>
              </a:xfrm>
            </p:spPr>
            <p:txBody>
              <a:bodyPr/>
              <a:lstStyle/>
              <a:p>
                <a:r>
                  <a:rPr lang="pt-BR" dirty="0"/>
                  <a:t>Método dos Instantâneos (Snapshot </a:t>
                </a:r>
                <a:r>
                  <a:rPr lang="pt-BR" dirty="0" err="1"/>
                  <a:t>Method</a:t>
                </a:r>
                <a:r>
                  <a:rPr lang="pt-BR" dirty="0"/>
                  <a:t> – </a:t>
                </a:r>
                <a:r>
                  <a:rPr lang="pt-BR" dirty="0" err="1"/>
                  <a:t>Sirovich</a:t>
                </a:r>
                <a:r>
                  <a:rPr lang="pt-BR" dirty="0"/>
                  <a:t>, 1987)</a:t>
                </a:r>
              </a:p>
              <a:p>
                <a:r>
                  <a:rPr lang="pt-BR" dirty="0"/>
                  <a:t>Forma eficiente de computar o POD quando o número de amostras temporais M é </a:t>
                </a:r>
                <a:r>
                  <a:rPr lang="pt-BR" b="1" dirty="0"/>
                  <a:t>menor que</a:t>
                </a:r>
                <a:r>
                  <a:rPr lang="pt-BR" dirty="0"/>
                  <a:t> o número de pontos espaciais 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 Matriz de correlação temporal e resolve-se o problema de autovalores: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B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F4600EB-8AC8-C4D0-27DB-40EE351C68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16571"/>
                <a:ext cx="10768343" cy="4351338"/>
              </a:xfrm>
              <a:blipFill>
                <a:blip r:embed="rId3"/>
                <a:stretch>
                  <a:fillRect l="-962" t="-2381" r="-5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62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A7966-724B-D61B-C8E6-BBFEA50F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F4600EB-8AC8-C4D0-27DB-40EE351C68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Decomposição em Valores Singulares (SVD – Singular </a:t>
                </a:r>
                <a:r>
                  <a:rPr lang="pt-BR" dirty="0" err="1"/>
                  <a:t>Value</a:t>
                </a:r>
                <a:r>
                  <a:rPr lang="pt-BR" dirty="0"/>
                  <a:t> </a:t>
                </a:r>
                <a:r>
                  <a:rPr lang="pt-BR" dirty="0" err="1"/>
                  <a:t>Decomposition</a:t>
                </a:r>
                <a:r>
                  <a:rPr lang="pt-BR" dirty="0"/>
                  <a:t>): O SVD oferece uma interpretação poderosa e direta da POD</a:t>
                </a:r>
              </a:p>
              <a:p>
                <a:r>
                  <a:rPr lang="pt-BR" dirty="0"/>
                  <a:t>Robusta, simples e com baixo custo computacional.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𝑈𝑆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pt-BR" dirty="0"/>
                  <a:t>: contém os modos espaciais</a:t>
                </a:r>
              </a:p>
              <a:p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pt-BR" dirty="0"/>
                  <a:t>: é uma matriz diagonal com os </a:t>
                </a:r>
                <a:r>
                  <a:rPr lang="pt-BR" b="1" dirty="0"/>
                  <a:t>valores singulares</a:t>
                </a:r>
                <a:r>
                  <a:rPr lang="pt-BR" dirty="0"/>
                  <a:t>, que representam a “energia” dos modos (autovalores)​</a:t>
                </a:r>
              </a:p>
              <a:p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pt-BR" dirty="0"/>
                  <a:t>: contém os modos temporais </a:t>
                </a:r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F4600EB-8AC8-C4D0-27DB-40EE351C68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885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8257</TotalTime>
  <Words>1330</Words>
  <Application>Microsoft Office PowerPoint</Application>
  <PresentationFormat>Widescreen</PresentationFormat>
  <Paragraphs>221</Paragraphs>
  <Slides>41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Tema do Office</vt:lpstr>
      <vt:lpstr>Aprendizado de máquina aplicado à Fluido Dinâmica</vt:lpstr>
      <vt:lpstr>Aula de hoje</vt:lpstr>
      <vt:lpstr>POD</vt:lpstr>
      <vt:lpstr>POD</vt:lpstr>
      <vt:lpstr>POD</vt:lpstr>
      <vt:lpstr>POD</vt:lpstr>
      <vt:lpstr>POD</vt:lpstr>
      <vt:lpstr>POD</vt:lpstr>
      <vt:lpstr>POD</vt:lpstr>
      <vt:lpstr>POD</vt:lpstr>
      <vt:lpstr>POD</vt:lpstr>
      <vt:lpstr>POD</vt:lpstr>
      <vt:lpstr>POD</vt:lpstr>
      <vt:lpstr>POD</vt:lpstr>
      <vt:lpstr>Tangente: PIV</vt:lpstr>
      <vt:lpstr>POD</vt:lpstr>
      <vt:lpstr>POD</vt:lpstr>
      <vt:lpstr>POD</vt:lpstr>
      <vt:lpstr>POD</vt:lpstr>
      <vt:lpstr>POD</vt:lpstr>
      <vt:lpstr>RPOD</vt:lpstr>
      <vt:lpstr>RPOD</vt:lpstr>
      <vt:lpstr>RPOD</vt:lpstr>
      <vt:lpstr>RPOD</vt:lpstr>
      <vt:lpstr>RPOD</vt:lpstr>
      <vt:lpstr>RPOD</vt:lpstr>
      <vt:lpstr>Rand-POD</vt:lpstr>
      <vt:lpstr>Rand-POD</vt:lpstr>
      <vt:lpstr>Rand-POD</vt:lpstr>
      <vt:lpstr>Rand-POD</vt:lpstr>
      <vt:lpstr>Teorema de koopman </vt:lpstr>
      <vt:lpstr>Teorema de koopman </vt:lpstr>
      <vt:lpstr>Teorema de koopman </vt:lpstr>
      <vt:lpstr>DMD</vt:lpstr>
      <vt:lpstr>DMD</vt:lpstr>
      <vt:lpstr>DMD</vt:lpstr>
      <vt:lpstr>DMD</vt:lpstr>
      <vt:lpstr>DMD</vt:lpstr>
      <vt:lpstr>DMD</vt:lpstr>
      <vt:lpstr>Dúvidas?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Vitor_PC</dc:creator>
  <cp:lastModifiedBy>Vitor_PC</cp:lastModifiedBy>
  <cp:revision>586</cp:revision>
  <dcterms:created xsi:type="dcterms:W3CDTF">2025-03-13T14:49:23Z</dcterms:created>
  <dcterms:modified xsi:type="dcterms:W3CDTF">2025-04-10T22:57:14Z</dcterms:modified>
</cp:coreProperties>
</file>