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386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918072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60000" y="4424040"/>
            <a:ext cx="918072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6412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36000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464280" y="19796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568200" y="19796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568200" y="44240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464280" y="44240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360000" y="44240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360000" y="1979640"/>
            <a:ext cx="9180720" cy="46796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918072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360000" y="359640"/>
            <a:ext cx="936072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36000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60000" y="1979640"/>
            <a:ext cx="9180720" cy="46796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6412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360000" y="4424040"/>
            <a:ext cx="918072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918072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360000" y="4424040"/>
            <a:ext cx="918072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6412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36000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464280" y="19796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568200" y="19796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568200" y="44240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464280" y="44240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360000" y="44240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360000" y="1979640"/>
            <a:ext cx="9180720" cy="46796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918072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918072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360000" y="359640"/>
            <a:ext cx="936072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36000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6412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360000" y="4424040"/>
            <a:ext cx="918072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918072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360000" y="4424040"/>
            <a:ext cx="918072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506412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36000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464280" y="19796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568200" y="19796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568200" y="44240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464280" y="44240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360000" y="4424040"/>
            <a:ext cx="295596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60000" y="359640"/>
            <a:ext cx="936072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6000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64120" y="44240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6000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064120" y="1979640"/>
            <a:ext cx="447984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60000" y="4424040"/>
            <a:ext cx="918072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/>
          <p:nvPr/>
        </p:nvPicPr>
        <p:blipFill>
          <a:blip r:embed="rId14"/>
          <a:stretch/>
        </p:blipFill>
        <p:spPr>
          <a:xfrm>
            <a:off x="9727560" y="0"/>
            <a:ext cx="352800" cy="7559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3100" b="0" strike="noStrike" spc="-1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5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5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11"/>
          <p:cNvPicPr/>
          <p:nvPr/>
        </p:nvPicPr>
        <p:blipFill>
          <a:blip r:embed="rId14"/>
          <a:stretch/>
        </p:blipFill>
        <p:spPr>
          <a:xfrm>
            <a:off x="9727560" y="0"/>
            <a:ext cx="352800" cy="75592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504000" y="504000"/>
            <a:ext cx="4032000" cy="6299280"/>
          </a:xfrm>
          <a:prstGeom prst="rect">
            <a:avLst/>
          </a:prstGeom>
        </p:spPr>
        <p:txBody>
          <a:bodyPr lIns="100800" tIns="50400" rIns="100800" bIns="50400" anchor="ctr"/>
          <a:lstStyle/>
          <a:p>
            <a:pPr marL="201600" indent="-20124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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Clique para editar o texto mestre</a:t>
            </a:r>
          </a:p>
          <a:p>
            <a:pPr marL="453600" lvl="1" indent="-201240">
              <a:lnSpc>
                <a:spcPct val="100000"/>
              </a:lnSpc>
              <a:spcBef>
                <a:spcPts val="300"/>
              </a:spcBef>
              <a:buClr>
                <a:srgbClr val="808080"/>
              </a:buClr>
              <a:buFont typeface="Wingdings" charset="2"/>
              <a:buChar char=""/>
            </a:pPr>
            <a:r>
              <a:rPr lang="pt-BR" sz="15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655200" lvl="2" indent="-201240">
              <a:lnSpc>
                <a:spcPct val="100000"/>
              </a:lnSpc>
              <a:spcBef>
                <a:spcPts val="300"/>
              </a:spcBef>
              <a:buClr>
                <a:srgbClr val="808080"/>
              </a:buClr>
              <a:buFont typeface="Wingdings" charset="2"/>
              <a:buChar char=""/>
            </a:pPr>
            <a:r>
              <a:rPr lang="pt-BR" sz="15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856800" lvl="3" indent="-201240">
              <a:lnSpc>
                <a:spcPct val="100000"/>
              </a:lnSpc>
              <a:spcBef>
                <a:spcPts val="300"/>
              </a:spcBef>
              <a:buClr>
                <a:srgbClr val="808080"/>
              </a:buClr>
              <a:buFont typeface="Wingdings" charset="2"/>
              <a:buChar char=""/>
            </a:pPr>
            <a:r>
              <a:rPr lang="pt-BR" sz="15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1058400" lvl="4" indent="-201240">
              <a:lnSpc>
                <a:spcPct val="100000"/>
              </a:lnSpc>
              <a:spcBef>
                <a:spcPts val="300"/>
              </a:spcBef>
              <a:buClr>
                <a:srgbClr val="808080"/>
              </a:buClr>
              <a:buFont typeface="Wingdings" charset="2"/>
              <a:buChar char=""/>
            </a:pPr>
            <a:r>
              <a:rPr lang="pt-BR" sz="15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5376240" y="504000"/>
            <a:ext cx="3107880" cy="6299280"/>
          </a:xfrm>
          <a:prstGeom prst="rect">
            <a:avLst/>
          </a:prstGeom>
        </p:spPr>
        <p:txBody>
          <a:bodyPr lIns="100800" tIns="50400" rIns="100800" bIns="50400" anchor="ctr"/>
          <a:lstStyle/>
          <a:p>
            <a:pPr algn="r">
              <a:lnSpc>
                <a:spcPct val="100000"/>
              </a:lnSpc>
            </a:pPr>
            <a:r>
              <a:rPr lang="pt-BR" sz="3100" b="0" strike="noStrike" spc="-1">
                <a:solidFill>
                  <a:srgbClr val="000000"/>
                </a:solidFill>
                <a:latin typeface="Calibri"/>
              </a:rPr>
              <a:t>Clique para editar o título mestre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376240" y="7083720"/>
            <a:ext cx="3107880" cy="139680"/>
          </a:xfrm>
          <a:prstGeom prst="rect">
            <a:avLst/>
          </a:prstGeom>
        </p:spPr>
        <p:txBody>
          <a:bodyPr lIns="100800" tIns="50400" rIns="100800" bIns="50400" anchor="ctr"/>
          <a:lstStyle/>
          <a:p>
            <a:pPr algn="r">
              <a:lnSpc>
                <a:spcPct val="100000"/>
              </a:lnSpc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  <a:endParaRPr lang="pt-BR" sz="1400" b="0" strike="noStrike" spc="-1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sldNum"/>
          </p:nvPr>
        </p:nvSpPr>
        <p:spPr>
          <a:xfrm>
            <a:off x="8568360" y="7055640"/>
            <a:ext cx="587520" cy="167760"/>
          </a:xfrm>
          <a:prstGeom prst="rect">
            <a:avLst/>
          </a:prstGeom>
        </p:spPr>
        <p:txBody>
          <a:bodyPr lIns="100800" tIns="50400" rIns="100800" bIns="50400" anchor="ctr"/>
          <a:lstStyle/>
          <a:p>
            <a:pPr algn="r">
              <a:lnSpc>
                <a:spcPct val="100000"/>
              </a:lnSpc>
            </a:pPr>
            <a:fld id="{051A89EF-85F8-46E0-A0C9-BB938B302081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5374440" y="6940440"/>
            <a:ext cx="3109680" cy="167760"/>
          </a:xfrm>
          <a:prstGeom prst="rect">
            <a:avLst/>
          </a:prstGeom>
        </p:spPr>
        <p:txBody>
          <a:bodyPr lIns="100800" tIns="50400" rIns="100800" bIns="50400" anchor="b"/>
          <a:lstStyle/>
          <a:p>
            <a:pPr algn="ctr">
              <a:lnSpc>
                <a:spcPct val="100000"/>
              </a:lnSpc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0" y="179640"/>
            <a:ext cx="972072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7560360" y="683964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CustomShape 3"/>
          <p:cNvSpPr/>
          <p:nvPr/>
        </p:nvSpPr>
        <p:spPr>
          <a:xfrm>
            <a:off x="900000" y="6839640"/>
            <a:ext cx="648036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180000" y="683964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PlaceHolder 5"/>
          <p:cNvSpPr>
            <a:spLocks noGrp="1"/>
          </p:cNvSpPr>
          <p:nvPr>
            <p:ph type="title"/>
          </p:nvPr>
        </p:nvSpPr>
        <p:spPr>
          <a:xfrm>
            <a:off x="360000" y="359640"/>
            <a:ext cx="936072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3200" b="1" strike="noStrike" spc="-1">
                <a:solidFill>
                  <a:srgbClr val="FFFFFF"/>
                </a:solidFill>
                <a:latin typeface="Source Sans Pro Black"/>
              </a:rPr>
              <a:t>Clique para editar o formato do texto do título</a:t>
            </a: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60000" y="1979640"/>
            <a:ext cx="9180720" cy="467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0"/>
              </a:spcAft>
            </a:pPr>
            <a:r>
              <a:rPr lang="pt-BR" sz="2600" b="1" strike="noStrike" spc="-1">
                <a:solidFill>
                  <a:srgbClr val="1C1C1C"/>
                </a:solidFill>
                <a:latin typeface="Source Sans Pro Semibold"/>
              </a:rPr>
              <a:t>Clique para editar o formato do texto da estrutura de tópicos</a:t>
            </a:r>
          </a:p>
          <a:p>
            <a:pPr marL="288000" lvl="1">
              <a:spcAft>
                <a:spcPts val="1131"/>
              </a:spcAft>
            </a:pPr>
            <a:r>
              <a:rPr lang="pt-BR" sz="2200" b="0" strike="noStrike" spc="-1">
                <a:solidFill>
                  <a:srgbClr val="1C1C1C"/>
                </a:solidFill>
                <a:latin typeface="Source Sans Pro Light"/>
              </a:rPr>
              <a:t>2.º nível da estrutura de tópicos</a:t>
            </a:r>
          </a:p>
          <a:p>
            <a:pPr marL="576000" lvl="2">
              <a:spcAft>
                <a:spcPts val="848"/>
              </a:spcAft>
            </a:pPr>
            <a:r>
              <a:rPr lang="pt-BR" sz="1800" b="0" strike="noStrike" spc="-1">
                <a:solidFill>
                  <a:srgbClr val="1C1C1C"/>
                </a:solidFill>
                <a:latin typeface="Source Sans Pro Light"/>
              </a:rPr>
              <a:t>3.º nível da estrutura de tópicos</a:t>
            </a:r>
          </a:p>
          <a:p>
            <a:pPr marL="864000" lvl="3">
              <a:spcAft>
                <a:spcPts val="564"/>
              </a:spcAft>
            </a:pPr>
            <a:r>
              <a:rPr lang="pt-BR" sz="1600" b="0" strike="noStrike" spc="-1">
                <a:solidFill>
                  <a:srgbClr val="1C1C1C"/>
                </a:solidFill>
                <a:latin typeface="Source Sans Pro Light"/>
              </a:rPr>
              <a:t>4.º nível da estrutura de tópicos</a:t>
            </a:r>
          </a:p>
          <a:p>
            <a:pPr marL="1152000" lvl="4">
              <a:spcAft>
                <a:spcPts val="281"/>
              </a:spcAft>
            </a:pPr>
            <a:r>
              <a:rPr lang="pt-BR" sz="1600" b="0" strike="noStrike" spc="-1">
                <a:solidFill>
                  <a:srgbClr val="1C1C1C"/>
                </a:solidFill>
                <a:latin typeface="Source Sans Pro Light"/>
              </a:rPr>
              <a:t>5.º nível da estrutura de tópicos</a:t>
            </a:r>
          </a:p>
          <a:p>
            <a:pPr marL="1440000" lvl="5">
              <a:spcAft>
                <a:spcPts val="281"/>
              </a:spcAft>
            </a:pPr>
            <a:r>
              <a:rPr lang="pt-BR" sz="1600" b="0" strike="noStrike" spc="-1">
                <a:solidFill>
                  <a:srgbClr val="1C1C1C"/>
                </a:solidFill>
                <a:latin typeface="Source Sans Pro Light"/>
              </a:rPr>
              <a:t>6.º nível da estrutura de tópicos</a:t>
            </a:r>
          </a:p>
          <a:p>
            <a:pPr marL="1728000" lvl="6">
              <a:spcAft>
                <a:spcPts val="281"/>
              </a:spcAft>
            </a:pPr>
            <a:r>
              <a:rPr lang="pt-BR" sz="1600" b="0" strike="noStrike" spc="-1">
                <a:solidFill>
                  <a:srgbClr val="1C1C1C"/>
                </a:solidFill>
                <a:latin typeface="Source Sans Pro Light"/>
              </a:rPr>
              <a:t>7.º nível da estrutura de tópicos</a:t>
            </a:r>
          </a:p>
        </p:txBody>
      </p:sp>
      <p:sp>
        <p:nvSpPr>
          <p:cNvPr id="87" name="PlaceHolder 7"/>
          <p:cNvSpPr>
            <a:spLocks noGrp="1"/>
          </p:cNvSpPr>
          <p:nvPr>
            <p:ph type="dt"/>
          </p:nvPr>
        </p:nvSpPr>
        <p:spPr>
          <a:xfrm>
            <a:off x="7560360" y="6839640"/>
            <a:ext cx="2340000" cy="52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/>
            <a:r>
              <a:rPr lang="pt-BR" sz="1800" b="1" strike="noStrike" spc="-1">
                <a:solidFill>
                  <a:srgbClr val="FFFFFF"/>
                </a:solidFill>
                <a:latin typeface="Source Sans Pro Black"/>
              </a:rPr>
              <a:t> </a:t>
            </a:r>
          </a:p>
        </p:txBody>
      </p:sp>
      <p:sp>
        <p:nvSpPr>
          <p:cNvPr id="88" name="PlaceHolder 8"/>
          <p:cNvSpPr>
            <a:spLocks noGrp="1"/>
          </p:cNvSpPr>
          <p:nvPr>
            <p:ph type="ftr"/>
          </p:nvPr>
        </p:nvSpPr>
        <p:spPr>
          <a:xfrm>
            <a:off x="1080000" y="6839640"/>
            <a:ext cx="324036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1800" b="1" strike="noStrike" spc="-1">
                <a:solidFill>
                  <a:srgbClr val="FFFFFF"/>
                </a:solidFill>
                <a:latin typeface="Source Sans Pro Black"/>
              </a:rPr>
              <a:t> </a:t>
            </a:r>
          </a:p>
        </p:txBody>
      </p:sp>
      <p:sp>
        <p:nvSpPr>
          <p:cNvPr id="89" name="PlaceHolder 9"/>
          <p:cNvSpPr>
            <a:spLocks noGrp="1"/>
          </p:cNvSpPr>
          <p:nvPr>
            <p:ph type="sldNum"/>
          </p:nvPr>
        </p:nvSpPr>
        <p:spPr>
          <a:xfrm>
            <a:off x="180000" y="6839640"/>
            <a:ext cx="5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fld id="{B875BF24-F11F-4B41-9D51-96330080BB99}" type="slidenum">
              <a:rPr lang="pt-BR" sz="1800" b="1" strike="noStrike" spc="-1">
                <a:solidFill>
                  <a:srgbClr val="FFFFFF"/>
                </a:solidFill>
                <a:latin typeface="Source Sans Pro Black"/>
              </a:rPr>
              <a:t>‹nº›</a:t>
            </a:fld>
            <a:endParaRPr lang="pt-BR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504000" y="301320"/>
            <a:ext cx="9071280" cy="39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Revolução espanhola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470160" y="176832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TextShape 3"/>
          <p:cNvSpPr txBox="1"/>
          <p:nvPr/>
        </p:nvSpPr>
        <p:spPr>
          <a:xfrm>
            <a:off x="360000" y="359640"/>
            <a:ext cx="936072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9" name="TextShape 4"/>
          <p:cNvSpPr txBox="1"/>
          <p:nvPr/>
        </p:nvSpPr>
        <p:spPr>
          <a:xfrm>
            <a:off x="360000" y="1979640"/>
            <a:ext cx="9180720" cy="467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endParaRPr lang="pt-BR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 Do golpe à revolução operária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504000" y="1563480"/>
            <a:ext cx="9071280" cy="458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Greve geral decretada pela CNT e UGT multiplica ações contra os golpistas pelo país: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Andaluzia – militantes são pegos de surpresa e esmagados (assassinato de Lorca)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 err="1">
                <a:solidFill>
                  <a:srgbClr val="000000"/>
                </a:solidFill>
                <a:latin typeface="Arial"/>
              </a:rPr>
              <a:t>Saragoza</a:t>
            </a: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 – republicanos enganam operários e estes não se defendem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Sevilha -  general blefa e adia resistência, o que permite chegada de tropas golpistas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Oviedo – operários se armam a tempo mas golpistas mantém a cidade isolada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Santander -  greve geral cerca os quarteis e oficiais se entregam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 err="1">
                <a:solidFill>
                  <a:srgbClr val="000000"/>
                </a:solidFill>
                <a:latin typeface="Arial"/>
              </a:rPr>
              <a:t>Gijon</a:t>
            </a: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 – metalúrgicos cercam quarteis e amotinados se entregam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San Sebastian – operários formam barricadas e golpistas capitulam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Na marinha conselhos de marinheiros tomam navios e fuzilam oficiais golpista em alto-mar. A força aérea também se mantém ao lado da república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Barcelona – mesmo com recusa do governo republicano de dar armas, a resistência avança e após dois dias de combates os golpistas e um dos líderes, o general </a:t>
            </a:r>
            <a:r>
              <a:rPr lang="pt-BR" sz="1800" b="0" strike="noStrike" spc="-1" dirty="0" err="1">
                <a:solidFill>
                  <a:srgbClr val="000000"/>
                </a:solidFill>
                <a:latin typeface="Arial"/>
              </a:rPr>
              <a:t>Goded</a:t>
            </a: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 , se entrega.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Madri – luta armada no dia 19 de milícias contra os golpistas que tentam sair dos quarteis, divididos os militares, um setor distribui armas aos revolucionários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rgbClr val="000000"/>
                </a:solidFill>
                <a:latin typeface="Arial"/>
              </a:rPr>
              <a:t>Valência </a:t>
            </a: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– a  guarnição não se subleva mas a greve geral é decretada</a:t>
            </a:r>
            <a:endParaRPr lang="pt-BR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Os comitês-governo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No dia 20 de julho a situação é de clara dualidade de poderes: comitês-governo se espalham pelo país nas mais variadas formas e composições, comitês de guerra, de salvação pública, antifascistas, operários etc, mas com um conteúdo comum de executar e legislar localmente – delineiam-se as instituições  de um novo poder de estado que surge e emana dos trabalhadores armados e suas organizações. 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Os comitês-governo são uma réplica do estado-burguês oligárquico: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milícias substituem o exército de casta, 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as igrejas são fechadas e confiscados seus bens,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fábricas são confiscadas pelos operários (</a:t>
            </a:r>
            <a:r>
              <a:rPr lang="pt-BR" sz="2000" b="0" i="1" strike="noStrike" spc="-1">
                <a:solidFill>
                  <a:srgbClr val="000000"/>
                </a:solidFill>
                <a:latin typeface="Arial"/>
              </a:rPr>
              <a:t>incautación</a:t>
            </a: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 na Catalunha, </a:t>
            </a:r>
            <a:r>
              <a:rPr lang="pt-BR" sz="2000" b="0" i="1" strike="noStrike" spc="-1">
                <a:solidFill>
                  <a:srgbClr val="000000"/>
                </a:solidFill>
                <a:latin typeface="Arial"/>
              </a:rPr>
              <a:t>intervención</a:t>
            </a: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 nas regiões socialistas e ugetistas), 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nos campos se multiplicam ações de coletivização voluntária, forçada, criação de cooperativas, experiências de coletivismo integral, 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na Catalunha surgem os Conselhos de Economia…</a:t>
            </a:r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Poder local e nacional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Apesar das vastas iniciativas de poder local, permanece o problema da centralização do poder nacional que nenhuma organização operária destaca em sua ação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- “</a:t>
            </a:r>
            <a:r>
              <a:rPr lang="pt-BR" sz="1800" b="0" i="1" strike="noStrike" spc="-1">
                <a:solidFill>
                  <a:srgbClr val="000000"/>
                </a:solidFill>
                <a:latin typeface="Arial"/>
              </a:rPr>
              <a:t>O poder de Estado tradicional subsiste ao menos em nome, e a situação criada na Espanha republicana pela réplica operária e camponesa à insurreição dos generais é uma situação de “duplo poder”, em outras  palavras, uma situação transitória que só pode ser resolvida pela hegemonia de um ou outro</a:t>
            </a: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.” (Pierre Broué)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- Há uma ofensiva para esconder a revolução operária e impedir o poder dos comitês.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- George Orwell (militante do POUM) narrou que quando chegou a Barcelona a cidade parecia governada por operários. De fato, os comitês das milícias de Barcelona eram a verdadeira autoridade política.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- As organizações operárias tergiversar: Anarquistas e anarcossindicalistas se recusam a lutar por esse poder, o POUM de Nin afirma que já existe ditadura do proletariado… O PSOE e PCE junto com os republicanos defendem restabelecer a autoridade do governo republicano e sua legalidade… Linha do PCE é de defesa de uma Espanha democrática; busca impedir aprofundamento da revolução, controlar as milícias operárias -camponesas, dissolver os elementos de duplo poder e garantir a república.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A frente internacional a a guerra de movimento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- As “democracias ocidentais” declaram neutralidade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- Alemanha e Itália ajudam a deslocar as tropas golpistas da África, apesar da falta de marinha e força aérea dos golpistas.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- A URSS declara apoio mas hesita frente a um governo dominado por anarquistas, socialistas de esquerda e comunistas anti-stalinistas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nenhum país apoia o governo republicano com exceção do México dirigido por Cárdenas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- A URSS é obrigada a ajudar os republicanos para conter a revolução, mas a condiciona ao desbaratamento dos setores revolucionários.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 A ajuda soviética fornece uma força excepcional ao pequeno aparelho do PC espanhola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- Os republicanos, socialistas e stalinistas defendem restaurar plenamente a democracia republicana para garantir apoio externo, ou “ganhar primeiro a guerra, depois a revolução...”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Guerra ou revolução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504000" y="1563480"/>
            <a:ext cx="9071280" cy="458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As milícias não conseguem conter o avanço de um exército motorizado e apoiado por armas modernas. 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A ala esquerda da FP não separa guerra de revolução e defende a manutenção das milícias e dos operários armados…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- Novo governo de Largo Caballero (4 de setembro de 1936) – integra o movimento operário, visa impedir qualquer centralização dos comitês, impedindo que a dualidade de poder se resolvesse em favor dos operários. Anarquistas também integram o governo em 13 de novembro de 1936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- Caballero opta por reconstruir o estado burguês com a ajuda de Stálin, que cobra a repressão aos militantes do POUM e anarquistas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- O novo governo agrupa todas as principais organizações: republicanos burgueses, socialistas, comunistas, UGT, CNT, o POUM -  o objetivo é demonstrar o retorno a normalidade e a respeitabilidade… os comitês-governo começam a ser dissolvidos em vários locais não sem resistência, as milícias revolucionárias são unificadas por decreto e conselhos de soldados são suprimidos, busca-se legalizar para não ampliar, as conquistas sociais das massas. 27 de outubro – decreto de desarmamento operário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A contrarrevolução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A suspenção da revolução é acompanhada da virada da guerra (que consegue deter momentaneamente o golpe): ajuda russa e as brigadas internacionais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Em março de 1937 o corpo expedicionário italiano é derrotado em Guadalajara e se restabelece a defesa de Madri em dezembro de 1936.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Ocorre uma virada política: da corrosão da reação democrática sucede a contrarrevolução stalinista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gestos heroicos e isolados dos anarquistas, confusos e colocados num impasse políticos sem saídas -  são usados pelos stalinistas para denunciar os “incontroláveis” e seus “excessos”. Os stalinistas, mesmos minoritários, tem a retaguarda do apoio material da URSS e se transformam nos campeões da ordem…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 A ordem é defender e fortalecer o Frente Popular e combater os “inimigos do povo”… fascistas, trotskistas, anarquistas… e se opõem as medidas revolucionárias dos comitês, às coletivizações, as milícias...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A URSS e os intocáveis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Para Stálin trata-se de fazer da Espanha uma carta de crédito das suas intenções moderadas frente as potencias ocidentais, e particularmente esmagar a possibilidade de uma revolução da Europa. 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O POUM, que denuncia os processos de Moscou, torna-se o alvo principal.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As perseguições, prisões, torturas e assassinatos se multiplicam…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- A ajuda russa faz dos stalinistas intocáveis no governo republicano, defensores da plena restauração do Estado, do exército regular, da coalização da Frente Popular.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- Caballero resiste à interferência stalinista, recusa-se a fundir o PS ao PC, igualmente se recusa a perseguir os outros partidos e organizações operárias -  ele reflete uma resistência das organizações operárias à restauração da ordem republicana em detrimento das organizações operárias. 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As jornadas de maio na Catalunha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O ataque do governo da Generalidad e dos stalinistas do PSUC contra a central telefônica no dia 4 de maio, controlada pelos anarquistas da CNT, desencadeia uma insurreição de massas na cidade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formam-se barricadas e há combates de rua, mas dois dias depois, dirigentes da FAI, CNT, POUM decidem recuar.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Nos dias seguintes se abate a repressão dos órgãos policiais controlados pelos stalinistas. 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A imprensa stalinista passa a atacar o POUM, exige sua saída do governo, sua dissolução, a prisão dos seus militantes. Caballero se recusa a isso e é demitido do governo. </a:t>
            </a:r>
            <a:endParaRPr lang="pt-BR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Em 16 de junho todos os dirigentes do POUM são presos e Nin é assassinado pela rede de repressão montada pelos stalinistas.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Um novo governo formado por Juan Negrín e com pleno controle dos stalinistas passa a governar. Na segunda metade de 1937, eliminados os setores organizados revolucionários, começa o desmonte da ajuda russa.</a:t>
            </a:r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A vitória de Franco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1938-1939 – avanço do fascismo</a:t>
            </a: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Após a queda da Catalunha o governo entra em colapso. </a:t>
            </a: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1 de abril de 1939 – Franco toma o poder</a:t>
            </a: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Franco governará a Espanha até sua moret em 1975</a:t>
            </a:r>
            <a:endParaRPr lang="pt-BR" sz="3200" b="0" strike="noStrike" spc="-1"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Restaurou a monarquia</a:t>
            </a:r>
            <a:endParaRPr lang="pt-BR" sz="3200" b="0" strike="noStrike" spc="-1"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Manteve aliança com o eixo durante a 2</a:t>
            </a:r>
            <a:r>
              <a:rPr lang="pt-BR" sz="3600" b="0" strike="noStrike" spc="-1">
                <a:solidFill>
                  <a:srgbClr val="000000"/>
                </a:solidFill>
                <a:latin typeface="Arial"/>
              </a:rPr>
              <a:t> guerra</a:t>
            </a:r>
            <a:endParaRPr lang="pt-BR" sz="3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Imagem 163"/>
          <p:cNvPicPr/>
          <p:nvPr/>
        </p:nvPicPr>
        <p:blipFill>
          <a:blip/>
          <a:stretch/>
        </p:blipFill>
        <p:spPr>
          <a:xfrm>
            <a:off x="0" y="1529640"/>
            <a:ext cx="10080720" cy="4500000"/>
          </a:xfrm>
          <a:prstGeom prst="rect">
            <a:avLst/>
          </a:prstGeom>
          <a:ln>
            <a:noFill/>
          </a:ln>
        </p:spPr>
      </p:pic>
      <p:sp>
        <p:nvSpPr>
          <p:cNvPr id="165" name="TextShape 1"/>
          <p:cNvSpPr txBox="1"/>
          <p:nvPr/>
        </p:nvSpPr>
        <p:spPr>
          <a:xfrm>
            <a:off x="0" y="6300000"/>
            <a:ext cx="10080360" cy="125928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txBody>
          <a:bodyPr lIns="0" tIns="0" rIns="0" bIns="0" anchor="b"/>
          <a:lstStyle/>
          <a:p>
            <a:endParaRPr lang="pt-B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A velha Espanha conservadora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As colônias espanholas “deformaram” a formação social do país: </a:t>
            </a:r>
            <a:endParaRPr lang="pt-BR" sz="20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 spc="-1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pt-BR" sz="2000" b="0" strike="noStrike" spc="-1" dirty="0" smtClean="0">
                <a:solidFill>
                  <a:srgbClr val="000000"/>
                </a:solidFill>
                <a:latin typeface="Arial"/>
              </a:rPr>
              <a:t>uma 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burguesia raquítica e </a:t>
            </a:r>
            <a:endParaRPr lang="pt-BR" sz="20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 spc="-1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pt-BR" sz="2000" b="0" strike="noStrike" spc="-1" dirty="0" smtClean="0">
                <a:solidFill>
                  <a:srgbClr val="000000"/>
                </a:solidFill>
                <a:latin typeface="Arial"/>
              </a:rPr>
              <a:t>uma 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oligarquia parasitária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igreja católica controlava o ensino e possuía vastas propriedades 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 smtClean="0">
                <a:solidFill>
                  <a:srgbClr val="000000"/>
                </a:solidFill>
                <a:latin typeface="Arial"/>
              </a:rPr>
              <a:t>O 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exército era o espaço da aristocracia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O jovem proletariado e os camponeses mantém tradições coletivistas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	Dados de 1920: aproximadamente 25% de operários do total pop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	População urbana de cerca de 40% (Madri e Barcelona contam com 1 milhão de habitantes aproximadamente)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	Há zonas industriais na Catalunha, </a:t>
            </a:r>
            <a:r>
              <a:rPr lang="pt-BR" sz="2000" b="0" strike="noStrike" spc="-1" dirty="0" err="1">
                <a:solidFill>
                  <a:srgbClr val="000000"/>
                </a:solidFill>
                <a:latin typeface="Arial"/>
              </a:rPr>
              <a:t>Galízia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 e país basco</a:t>
            </a:r>
            <a:endParaRPr lang="pt-BR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Polêmicas historiográficas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- Fernando Claudín – a revolução era inoportuna para Stálin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- Anarquistas -  amigos de Durruti – unidade antifascista foi submissão à burguesia, o apoliticismo anarquista fracassou</a:t>
            </a:r>
            <a:endParaRPr lang="pt-BR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poumistas e trotskistas:</a:t>
            </a:r>
            <a:endParaRPr lang="pt-BR" sz="2400" b="0" strike="noStrike" spc="-1">
              <a:latin typeface="Arial"/>
            </a:endParaRPr>
          </a:p>
          <a:p>
            <a:pPr marL="799920" lvl="1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(Felix Morrow, revolução e contrarrevolução na Espanha)  o POUM tornou-se um obstáculo à construção de um partido revolucionário </a:t>
            </a:r>
            <a:endParaRPr lang="pt-BR" sz="2400" b="0" strike="noStrike" spc="-1">
              <a:latin typeface="Arial"/>
            </a:endParaRPr>
          </a:p>
          <a:p>
            <a:pPr marL="799920" lvl="1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Juan Andrade “ o trotskismo ajudou a dividir o movimento...”</a:t>
            </a:r>
            <a:endParaRPr lang="pt-BR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As forças do proletariado espanhol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Havias uma classe operária organizada e ativa: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CNT – central anarco-sindicalista, adere em 1921 à Internacional Sindical Vermelha (Nin, Negrín)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UGT – central sindical dirigida pelos social-democratas do PSOE (Largo Caballero)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PSOE – Partido Socialista Obrero Espanhol 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PCE – fundado em 1921 – em 1930 organiza-se a Oposição de Esquerda (Andreu Nin)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POUM – surge em 1935 – fusão do BOC de Maurín com a Esquerda Comunista de Andreu Nin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FAI – federação anarquista ibérica</a:t>
            </a:r>
            <a:endParaRPr lang="pt-BR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Da ditadura à república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A monarquia sobrevivia combinada e submissa aos diferentes imperialismos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A revolução russa de 1917 e o pós-guerra deslocam as forças econômicas e sociais do país e provocam instabilidade crescente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1923 – 1930 - ditadura do general Primo de Rivera com apoio do </a:t>
            </a:r>
            <a:r>
              <a:rPr lang="pt-BR" sz="2000" b="0" strike="noStrike" spc="-1" dirty="0" smtClean="0">
                <a:solidFill>
                  <a:srgbClr val="000000"/>
                </a:solidFill>
                <a:latin typeface="Arial"/>
              </a:rPr>
              <a:t>rei: perseguição 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e assassinato de militantes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1931 – eleições municipais com votação em massa contra a monarquia abre crise política. </a:t>
            </a:r>
            <a:r>
              <a:rPr lang="pt-BR" sz="2000" b="0" strike="noStrike" spc="-1" dirty="0" smtClean="0">
                <a:solidFill>
                  <a:srgbClr val="000000"/>
                </a:solidFill>
                <a:latin typeface="Arial"/>
              </a:rPr>
              <a:t> A 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burguesia estava dividida: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	- um setor mais disposto a dialogar com setores operários (Esquerda republicana de Manuel Aznar, União Republicana e partido nacional republicano)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	- um setor </a:t>
            </a:r>
            <a:r>
              <a:rPr lang="pt-BR" sz="2000" b="0" strike="noStrike" spc="-1" dirty="0" smtClean="0">
                <a:solidFill>
                  <a:srgbClr val="000000"/>
                </a:solidFill>
                <a:latin typeface="Arial"/>
              </a:rPr>
              <a:t>ultraconservador 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(CEDA- confederação espanhola das direitas autônomas, Igreja católica, militares).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	A burguesia moderada, mesmo dividida, se antecipa à crise do regime e proclama a república (Pacto de San Sebastian) com setores socialistas</a:t>
            </a:r>
            <a:endParaRPr lang="pt-BR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O primeiro governo republicano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Com participação dos socialistas, o governo republicano provoca grandes entusiasmos revolucionários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Revelam-se as contradições entre e expectativas das massas e suas direções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	- proibição de sequestro das pequenas propriedades por hipotecas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	- dispensa do ensino religioso a pedido dos pais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 As medidas moderadas do governo despertam feroz oposição conservadora, que se articula para barrar qualquer avanço democrático.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	- O governo toma medidas de repressão com a Lei de Ordem Pública de 1933 tentado atrair setores conservadores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1933 – a Esquerda Comunista de Andreu Nin forma com o BOC (bloco operário camponês) de Maurín a Aliança Operária, uma frente única para combater os primeiros bandos fascistas (Falange espanhola e a JONS, junta ofensiva nacional socialista).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Novembro de 1933 – direita vence as eleições</a:t>
            </a:r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A rebelião das Astúrias out 1934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A rebelião é desencadeada após a entrada no governo republicano de 3 membros da CEDA (confederação espanhola das direitas autônomas)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 dirty="0" smtClean="0">
                <a:solidFill>
                  <a:srgbClr val="000000"/>
                </a:solidFill>
                <a:latin typeface="Arial"/>
              </a:rPr>
              <a:t>UGT 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lança palavra de ordem da greve geral 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Desde janeiro de 1934 a Esquerda Comunista, ligada ao movimento pela IV </a:t>
            </a:r>
            <a:r>
              <a:rPr lang="pt-BR" sz="2400" b="0" strike="noStrike" spc="-1" dirty="0" smtClean="0">
                <a:solidFill>
                  <a:srgbClr val="000000"/>
                </a:solidFill>
                <a:latin typeface="Arial"/>
              </a:rPr>
              <a:t>Internacional, 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chama a Frente Única Operária 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 dirty="0" smtClean="0">
                <a:solidFill>
                  <a:srgbClr val="000000"/>
                </a:solidFill>
                <a:latin typeface="Arial"/>
              </a:rPr>
              <a:t>Anarquistas 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e stalinistas posicionam-se contra a Frente Operária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Aliança operária permite o combate unitário aos fascistas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Nos choques há 3.000 mortos e 7.000 feridos</a:t>
            </a:r>
            <a:endParaRPr lang="pt-BR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A radicalização das ações em 1935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-A radicalização das organizações e forças sociais prossegue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- A crise econômica e social alimenta greves e ocupações de terras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- O velho PSOE reformista se radicaliza e Largo Caballero, líder da sua ala esquerda, assume novas posições: “</a:t>
            </a:r>
            <a:r>
              <a:rPr lang="pt-BR" sz="2400" b="0" i="1" strike="noStrike" spc="-1" dirty="0">
                <a:solidFill>
                  <a:srgbClr val="000000"/>
                </a:solidFill>
                <a:latin typeface="Arial"/>
              </a:rPr>
              <a:t>creio </a:t>
            </a:r>
            <a:r>
              <a:rPr lang="pt-BR" sz="2400" b="0" i="1" strike="noStrike" spc="-1" dirty="0" smtClean="0">
                <a:solidFill>
                  <a:srgbClr val="000000"/>
                </a:solidFill>
                <a:latin typeface="Arial"/>
              </a:rPr>
              <a:t>que a </a:t>
            </a:r>
            <a:r>
              <a:rPr lang="pt-BR" sz="2400" b="0" i="1" strike="noStrike" spc="-1" dirty="0">
                <a:solidFill>
                  <a:srgbClr val="000000"/>
                </a:solidFill>
                <a:latin typeface="Arial"/>
              </a:rPr>
              <a:t>II e a II Internacional estão mortas; morreu o socialismo reformista, </a:t>
            </a:r>
            <a:r>
              <a:rPr lang="pt-BR" sz="2400" b="0" i="1" strike="noStrike" spc="-1" dirty="0" smtClean="0">
                <a:solidFill>
                  <a:srgbClr val="000000"/>
                </a:solidFill>
                <a:latin typeface="Arial"/>
              </a:rPr>
              <a:t>democrático</a:t>
            </a:r>
            <a:r>
              <a:rPr lang="pt-BR" sz="2400" b="0" i="1" strike="noStrike" spc="-1" dirty="0">
                <a:solidFill>
                  <a:srgbClr val="000000"/>
                </a:solidFill>
                <a:latin typeface="Arial"/>
              </a:rPr>
              <a:t>, parlamentar encarnado pela II Internacional; morreu também a III Internacional que recebia de Moscou palavras de ordem... Estou convencido que deva </a:t>
            </a:r>
            <a:r>
              <a:rPr lang="pt-BR" sz="2400" b="0" i="1" strike="noStrike" spc="-1" dirty="0" smtClean="0">
                <a:solidFill>
                  <a:srgbClr val="000000"/>
                </a:solidFill>
                <a:latin typeface="Arial"/>
              </a:rPr>
              <a:t>nascer </a:t>
            </a:r>
            <a:r>
              <a:rPr lang="pt-BR" sz="2400" b="0" i="1" strike="noStrike" spc="-1" dirty="0">
                <a:solidFill>
                  <a:srgbClr val="000000"/>
                </a:solidFill>
                <a:latin typeface="Arial"/>
              </a:rPr>
              <a:t>uma IV Internacional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”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- A juventude socialista se aproxima das posições de Trotsky e este. Propõe à Oposição Comunista entrar no PSOE, mas não há acordo: Nin funda o POUM se unindo ao partido da Maurín</a:t>
            </a:r>
            <a:endParaRPr lang="pt-BR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A Frente Popular e o golpe de Franco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A formação da frente popular (aliança entre partidos de esquerda e partidos burgueses) se acelera com o pacto de janeiro de 1936: Esquerda republicana, partido socialista, partido comunista, UGT, juventude socialista, POUM, partido sindicalista, esquerda catalã.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- 16 de fevereiro de 1936 – Frente Popular vence por margem de votos diminuta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- grande mobilização popular pela vitória e medidas progressistas são tomadas: libertação dos presos políticos, pagamentos de rendas no campo são suspensas, municipalidades bascas restauradas, dois generais suspeitos de traição – Franco e </a:t>
            </a:r>
            <a:r>
              <a:rPr lang="pt-BR" sz="2000" b="0" strike="noStrike" spc="-1" dirty="0" err="1">
                <a:solidFill>
                  <a:srgbClr val="000000"/>
                </a:solidFill>
                <a:latin typeface="Arial"/>
              </a:rPr>
              <a:t>Goded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 - são afastados…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multiplicam-se  greves pela recuperação dos salários defasados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o contexto internacional é complexo: Frente Popular na França, política de colaboração de classes da IC, Hitler e Mussolini ligados à direita espanhola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- Na URSS os Processos de Moscou exterminam velha guarda bolchevique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Aliança do governo republicano espanhol (programa em Broué, p. 146)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</a:rPr>
              <a:t>ataque as forças operárias para manter aliança (146)</a:t>
            </a:r>
            <a:endParaRPr lang="pt-BR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Os fascistas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A oligarquia multiplica ataques, a Falange cresce e pelo terror tenta intimidar o movimento operários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Os chefes da UME (união militar espalhona) preparam o golpe e conseguem apoio de Roma e Berlim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17 de julho -  inicia-se o golpe da direita comandada pelo general Franco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O golpe triunfa inicialmente apenas em Sevilla, Zaragoza e Valladolid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Governo inicialmente se recusa a reconhecer gravidade da situação, após uma tentativa de negociar com a direita, decide distribuir armas aos operários e se formam milícias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260</TotalTime>
  <Words>2174</Words>
  <Application>Microsoft Office PowerPoint</Application>
  <PresentationFormat>Personalizar</PresentationFormat>
  <Paragraphs>142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Everaldo de Oliveira Andrade</dc:creator>
  <cp:lastModifiedBy>Everaldo de Oliveira Andrade</cp:lastModifiedBy>
  <cp:revision>16</cp:revision>
  <dcterms:created xsi:type="dcterms:W3CDTF">2016-10-13T10:59:35Z</dcterms:created>
  <dcterms:modified xsi:type="dcterms:W3CDTF">2017-09-14T20:06:11Z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