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3" r:id="rId2"/>
    <p:sldId id="316" r:id="rId3"/>
    <p:sldId id="317" r:id="rId4"/>
    <p:sldId id="256" r:id="rId5"/>
    <p:sldId id="318" r:id="rId6"/>
    <p:sldId id="339" r:id="rId7"/>
    <p:sldId id="280" r:id="rId8"/>
    <p:sldId id="319" r:id="rId9"/>
    <p:sldId id="320" r:id="rId10"/>
    <p:sldId id="321" r:id="rId11"/>
    <p:sldId id="322" r:id="rId12"/>
    <p:sldId id="323" r:id="rId13"/>
    <p:sldId id="258" r:id="rId14"/>
    <p:sldId id="259" r:id="rId15"/>
    <p:sldId id="260" r:id="rId16"/>
    <p:sldId id="273" r:id="rId17"/>
    <p:sldId id="257" r:id="rId18"/>
    <p:sldId id="324" r:id="rId19"/>
    <p:sldId id="325" r:id="rId20"/>
    <p:sldId id="265" r:id="rId21"/>
    <p:sldId id="326" r:id="rId22"/>
    <p:sldId id="266" r:id="rId23"/>
    <p:sldId id="327" r:id="rId24"/>
    <p:sldId id="328" r:id="rId25"/>
    <p:sldId id="268" r:id="rId26"/>
    <p:sldId id="269" r:id="rId27"/>
    <p:sldId id="315" r:id="rId28"/>
    <p:sldId id="329" r:id="rId29"/>
    <p:sldId id="331" r:id="rId30"/>
    <p:sldId id="291" r:id="rId31"/>
    <p:sldId id="332" r:id="rId32"/>
    <p:sldId id="333" r:id="rId33"/>
    <p:sldId id="334" r:id="rId34"/>
    <p:sldId id="335" r:id="rId35"/>
    <p:sldId id="308" r:id="rId36"/>
    <p:sldId id="336" r:id="rId37"/>
    <p:sldId id="337" r:id="rId38"/>
    <p:sldId id="338"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77" autoAdjust="0"/>
    <p:restoredTop sz="94249" autoAdjust="0"/>
  </p:normalViewPr>
  <p:slideViewPr>
    <p:cSldViewPr>
      <p:cViewPr varScale="1">
        <p:scale>
          <a:sx n="110" d="100"/>
          <a:sy n="110" d="100"/>
        </p:scale>
        <p:origin x="116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D6429-209A-4A9C-B311-9920CE0F080F}" type="datetimeFigureOut">
              <a:rPr lang="pt-BR" smtClean="0"/>
              <a:t>22/01/2021</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61483-B346-45ED-AA00-54A5A0CF9881}" type="slidenum">
              <a:rPr lang="pt-BR" smtClean="0"/>
              <a:t>‹nº›</a:t>
            </a:fld>
            <a:endParaRPr lang="pt-BR"/>
          </a:p>
        </p:txBody>
      </p:sp>
    </p:spTree>
    <p:extLst>
      <p:ext uri="{BB962C8B-B14F-4D97-AF65-F5344CB8AC3E}">
        <p14:creationId xmlns:p14="http://schemas.microsoft.com/office/powerpoint/2010/main" val="127805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C3217131-E260-4277-9E35-96C364D99050}" type="datetimeFigureOut">
              <a:rPr lang="pt-BR" smtClean="0"/>
              <a:t>22/01/2021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241704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C3217131-E260-4277-9E35-96C364D99050}" type="datetimeFigureOut">
              <a:rPr lang="pt-BR" smtClean="0"/>
              <a:t>22/01/2021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115703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C3217131-E260-4277-9E35-96C364D99050}" type="datetimeFigureOut">
              <a:rPr lang="pt-BR" smtClean="0"/>
              <a:t>22/01/2021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37978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C3217131-E260-4277-9E35-96C364D99050}" type="datetimeFigureOut">
              <a:rPr lang="pt-BR" smtClean="0"/>
              <a:t>22/01/2021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347849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17131-E260-4277-9E35-96C364D99050}" type="datetimeFigureOut">
              <a:rPr lang="pt-BR" smtClean="0"/>
              <a:t>22/01/2021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272671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C3217131-E260-4277-9E35-96C364D99050}" type="datetimeFigureOut">
              <a:rPr lang="pt-BR" smtClean="0"/>
              <a:t>22/01/2021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39022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C3217131-E260-4277-9E35-96C364D99050}" type="datetimeFigureOut">
              <a:rPr lang="pt-BR" smtClean="0"/>
              <a:t>22/01/2021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278743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C3217131-E260-4277-9E35-96C364D99050}" type="datetimeFigureOut">
              <a:rPr lang="pt-BR" smtClean="0"/>
              <a:t>22/01/2021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192272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17131-E260-4277-9E35-96C364D99050}" type="datetimeFigureOut">
              <a:rPr lang="pt-BR" smtClean="0"/>
              <a:t>22/01/2021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186624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17131-E260-4277-9E35-96C364D99050}" type="datetimeFigureOut">
              <a:rPr lang="pt-BR" smtClean="0"/>
              <a:t>22/01/2021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6939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17131-E260-4277-9E35-96C364D99050}" type="datetimeFigureOut">
              <a:rPr lang="pt-BR" smtClean="0"/>
              <a:t>22/01/2021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1B0FF7-1833-4804-BBB9-8C13109CCD77}" type="slidenum">
              <a:rPr lang="pt-BR" smtClean="0"/>
              <a:t>‹nº›</a:t>
            </a:fld>
            <a:endParaRPr lang="pt-BR"/>
          </a:p>
        </p:txBody>
      </p:sp>
    </p:spTree>
    <p:extLst>
      <p:ext uri="{BB962C8B-B14F-4D97-AF65-F5344CB8AC3E}">
        <p14:creationId xmlns:p14="http://schemas.microsoft.com/office/powerpoint/2010/main" val="176217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17131-E260-4277-9E35-96C364D99050}" type="datetimeFigureOut">
              <a:rPr lang="pt-BR" smtClean="0"/>
              <a:t>22/01/2021</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B0FF7-1833-4804-BBB9-8C13109CCD77}" type="slidenum">
              <a:rPr lang="pt-BR" smtClean="0"/>
              <a:t>‹nº›</a:t>
            </a:fld>
            <a:endParaRPr lang="pt-BR"/>
          </a:p>
        </p:txBody>
      </p:sp>
    </p:spTree>
    <p:extLst>
      <p:ext uri="{BB962C8B-B14F-4D97-AF65-F5344CB8AC3E}">
        <p14:creationId xmlns:p14="http://schemas.microsoft.com/office/powerpoint/2010/main" val="357267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s://plataforma.bvirtual.com.b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BV_USP@pearson.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0.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0.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50.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if.ufrgs.br/novocref/?contact-pergunta=potencia-eletrica-em-resistores-nao-varia-com-o-quadrado-da-tensao-aplicada-o-caso-do-filamento-de-tungstenio-nas-lampadas-incandescent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626" y="1402195"/>
            <a:ext cx="6714747" cy="1956604"/>
          </a:xfrm>
          <a:solidFill>
            <a:srgbClr val="FFC000"/>
          </a:solidFill>
        </p:spPr>
        <p:txBody>
          <a:bodyPr>
            <a:normAutofit fontScale="90000"/>
          </a:bodyPr>
          <a:lstStyle/>
          <a:p>
            <a:r>
              <a:rPr lang="pt-BR" sz="3200" b="1" dirty="0">
                <a:latin typeface="+mn-lt"/>
              </a:rPr>
              <a:t>Laboratório 3</a:t>
            </a:r>
            <a:br>
              <a:rPr lang="pt-BR" sz="3200" b="1" dirty="0">
                <a:latin typeface="+mn-lt"/>
              </a:rPr>
            </a:br>
            <a:br>
              <a:rPr lang="pt-BR" sz="3200" b="1" dirty="0">
                <a:latin typeface="+mn-lt"/>
              </a:rPr>
            </a:br>
            <a:r>
              <a:rPr lang="pt-BR" sz="3200" b="1" dirty="0">
                <a:latin typeface="+mn-lt"/>
              </a:rPr>
              <a:t>Medida de Potência com Wattímetro, Amperímetro e Voltímetro. </a:t>
            </a:r>
          </a:p>
        </p:txBody>
      </p:sp>
    </p:spTree>
    <p:extLst>
      <p:ext uri="{BB962C8B-B14F-4D97-AF65-F5344CB8AC3E}">
        <p14:creationId xmlns:p14="http://schemas.microsoft.com/office/powerpoint/2010/main" val="319483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F9E6423A-C4CF-4C9B-BBA3-1B8F4EDD50CC}"/>
              </a:ext>
            </a:extLst>
          </p:cNvPr>
          <p:cNvSpPr txBox="1"/>
          <p:nvPr/>
        </p:nvSpPr>
        <p:spPr>
          <a:xfrm>
            <a:off x="683567" y="2797688"/>
            <a:ext cx="7776864" cy="923330"/>
          </a:xfrm>
          <a:prstGeom prst="rect">
            <a:avLst/>
          </a:prstGeom>
          <a:noFill/>
        </p:spPr>
        <p:txBody>
          <a:bodyPr wrap="square" rtlCol="0">
            <a:spAutoFit/>
          </a:bodyPr>
          <a:lstStyle/>
          <a:p>
            <a:pPr algn="just"/>
            <a:r>
              <a:rPr lang="pt-BR" dirty="0">
                <a:highlight>
                  <a:srgbClr val="FFFF00"/>
                </a:highlight>
              </a:rPr>
              <a:t>Se a chave 1 for ligada na fonte DC</a:t>
            </a:r>
            <a:r>
              <a:rPr lang="pt-BR" dirty="0"/>
              <a:t>, uma corrente I</a:t>
            </a:r>
            <a:r>
              <a:rPr lang="pt-BR" baseline="-25000" dirty="0"/>
              <a:t>CC</a:t>
            </a:r>
            <a:r>
              <a:rPr lang="pt-BR" dirty="0"/>
              <a:t> , que depende de R e da tensão E da bateria, circulará pelo  resistor. A temperatura atingida pela água é função da potência dissipada (convertida em calor) pelo resistor.</a:t>
            </a:r>
          </a:p>
        </p:txBody>
      </p:sp>
      <p:pic>
        <p:nvPicPr>
          <p:cNvPr id="2" name="Imagem 1">
            <a:extLst>
              <a:ext uri="{FF2B5EF4-FFF2-40B4-BE49-F238E27FC236}">
                <a16:creationId xmlns:a16="http://schemas.microsoft.com/office/drawing/2014/main" id="{B48A1437-6E27-4CD2-9A89-603E576ABD2B}"/>
              </a:ext>
            </a:extLst>
          </p:cNvPr>
          <p:cNvPicPr>
            <a:picLocks noChangeAspect="1"/>
          </p:cNvPicPr>
          <p:nvPr/>
        </p:nvPicPr>
        <p:blipFill>
          <a:blip r:embed="rId2"/>
          <a:stretch>
            <a:fillRect/>
          </a:stretch>
        </p:blipFill>
        <p:spPr>
          <a:xfrm>
            <a:off x="2347626" y="188640"/>
            <a:ext cx="4448747" cy="2454879"/>
          </a:xfrm>
          <a:prstGeom prst="rect">
            <a:avLst/>
          </a:prstGeom>
        </p:spPr>
      </p:pic>
      <p:sp>
        <p:nvSpPr>
          <p:cNvPr id="5" name="CaixaDeTexto 4">
            <a:extLst>
              <a:ext uri="{FF2B5EF4-FFF2-40B4-BE49-F238E27FC236}">
                <a16:creationId xmlns:a16="http://schemas.microsoft.com/office/drawing/2014/main" id="{690C32AD-763C-4AFF-93DD-607163FEF672}"/>
              </a:ext>
            </a:extLst>
          </p:cNvPr>
          <p:cNvSpPr txBox="1"/>
          <p:nvPr/>
        </p:nvSpPr>
        <p:spPr>
          <a:xfrm>
            <a:off x="683567" y="3879852"/>
            <a:ext cx="7776864" cy="1754326"/>
          </a:xfrm>
          <a:prstGeom prst="rect">
            <a:avLst/>
          </a:prstGeom>
          <a:noFill/>
        </p:spPr>
        <p:txBody>
          <a:bodyPr wrap="square" rtlCol="0">
            <a:spAutoFit/>
          </a:bodyPr>
          <a:lstStyle/>
          <a:p>
            <a:pPr algn="just"/>
            <a:r>
              <a:rPr lang="pt-BR" dirty="0">
                <a:highlight>
                  <a:srgbClr val="FFFF00"/>
                </a:highlight>
              </a:rPr>
              <a:t>Se a chave 2 for fechada e a 1 aberta</a:t>
            </a:r>
            <a:r>
              <a:rPr lang="pt-BR" dirty="0"/>
              <a:t>, a corrente no resistor será uma corrente alternada com pico </a:t>
            </a:r>
            <a:r>
              <a:rPr lang="pt-BR" dirty="0" err="1"/>
              <a:t>I</a:t>
            </a:r>
            <a:r>
              <a:rPr lang="pt-BR" baseline="-25000" dirty="0" err="1"/>
              <a:t>m</a:t>
            </a:r>
            <a:r>
              <a:rPr lang="pt-BR" dirty="0"/>
              <a:t>.  A temperatura atingida pela água novamente é função da potência dissipada pelo resistor. A fonte é ajustada de maneira que a temperatura seja a mesma que a da fonte continua quando foi ligada. Quando isto acontece, a potência elétrica média dissipada no resistor em função  da fonte alternada é a mesma que a potência dissipada pela fonte continua. </a:t>
            </a:r>
          </a:p>
        </p:txBody>
      </p:sp>
      <p:sp>
        <p:nvSpPr>
          <p:cNvPr id="7" name="Retângulo 6">
            <a:extLst>
              <a:ext uri="{FF2B5EF4-FFF2-40B4-BE49-F238E27FC236}">
                <a16:creationId xmlns:a16="http://schemas.microsoft.com/office/drawing/2014/main" id="{A26B0D9C-7D10-4507-A62B-A3DB4BBDBEEF}"/>
              </a:ext>
            </a:extLst>
          </p:cNvPr>
          <p:cNvSpPr/>
          <p:nvPr/>
        </p:nvSpPr>
        <p:spPr>
          <a:xfrm>
            <a:off x="251520" y="2855181"/>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8" name="Retângulo 7">
            <a:extLst>
              <a:ext uri="{FF2B5EF4-FFF2-40B4-BE49-F238E27FC236}">
                <a16:creationId xmlns:a16="http://schemas.microsoft.com/office/drawing/2014/main" id="{5D722CE3-C68D-471E-A872-91A07D333DFA}"/>
              </a:ext>
            </a:extLst>
          </p:cNvPr>
          <p:cNvSpPr/>
          <p:nvPr/>
        </p:nvSpPr>
        <p:spPr>
          <a:xfrm>
            <a:off x="251520" y="3933056"/>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Tree>
    <p:extLst>
      <p:ext uri="{BB962C8B-B14F-4D97-AF65-F5344CB8AC3E}">
        <p14:creationId xmlns:p14="http://schemas.microsoft.com/office/powerpoint/2010/main" val="3254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F9E6423A-C4CF-4C9B-BBA3-1B8F4EDD50CC}"/>
              </a:ext>
            </a:extLst>
          </p:cNvPr>
          <p:cNvSpPr txBox="1"/>
          <p:nvPr/>
        </p:nvSpPr>
        <p:spPr>
          <a:xfrm>
            <a:off x="539551" y="220106"/>
            <a:ext cx="5256585" cy="369332"/>
          </a:xfrm>
          <a:prstGeom prst="rect">
            <a:avLst/>
          </a:prstGeom>
          <a:noFill/>
        </p:spPr>
        <p:txBody>
          <a:bodyPr wrap="square" rtlCol="0">
            <a:spAutoFit/>
          </a:bodyPr>
          <a:lstStyle/>
          <a:p>
            <a:pPr algn="just"/>
            <a:r>
              <a:rPr lang="pt-BR" dirty="0"/>
              <a:t>A potência instantânea no resistor, </a:t>
            </a:r>
            <a:r>
              <a:rPr lang="pt-BR" dirty="0" err="1"/>
              <a:t>P</a:t>
            </a:r>
            <a:r>
              <a:rPr lang="pt-BR" baseline="-25000" dirty="0" err="1"/>
              <a:t>ca</a:t>
            </a:r>
            <a:r>
              <a:rPr lang="pt-BR" dirty="0"/>
              <a:t>(t), é dada por: </a:t>
            </a:r>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745EED1B-E2D7-45F0-A37B-FCFB9CD1596C}"/>
                  </a:ext>
                </a:extLst>
              </p:cNvPr>
              <p:cNvSpPr/>
              <p:nvPr/>
            </p:nvSpPr>
            <p:spPr>
              <a:xfrm>
                <a:off x="559767" y="637293"/>
                <a:ext cx="7484293" cy="504818"/>
              </a:xfrm>
              <a:prstGeom prst="rect">
                <a:avLst/>
              </a:prstGeom>
            </p:spPr>
            <p:txBody>
              <a:bodyPr wrap="none">
                <a:spAutoFit/>
              </a:bodyPr>
              <a:lstStyle/>
              <a:p>
                <a14:m>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𝑃</m:t>
                        </m:r>
                      </m:e>
                      <m:sub>
                        <m:r>
                          <a:rPr lang="pt-BR" b="0" i="1" smtClean="0">
                            <a:latin typeface="Cambria Math" panose="02040503050406030204" pitchFamily="18" charset="0"/>
                          </a:rPr>
                          <m:t>𝑐𝑎</m:t>
                        </m:r>
                      </m:sub>
                    </m:sSub>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𝑖</m:t>
                            </m:r>
                          </m:e>
                          <m:sub>
                            <m:r>
                              <a:rPr lang="pt-BR" i="1">
                                <a:latin typeface="Cambria Math" panose="02040503050406030204" pitchFamily="18" charset="0"/>
                              </a:rPr>
                              <m:t>𝑐𝑎</m:t>
                            </m:r>
                          </m:sub>
                        </m:sSub>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m:t>
                        </m:r>
                      </m:e>
                      <m:sup>
                        <m:r>
                          <a:rPr lang="pt-BR" i="1">
                            <a:latin typeface="Cambria Math" panose="02040503050406030204" pitchFamily="18" charset="0"/>
                          </a:rPr>
                          <m:t>2</m:t>
                        </m:r>
                      </m:sup>
                    </m:sSup>
                  </m:oMath>
                </a14:m>
                <a:r>
                  <a:rPr lang="pt-BR" dirty="0"/>
                  <a:t>R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𝑚</m:t>
                            </m:r>
                          </m:sub>
                        </m:sSub>
                        <m:r>
                          <a:rPr lang="pt-BR" i="1">
                            <a:latin typeface="Cambria Math" panose="02040503050406030204" pitchFamily="18" charset="0"/>
                          </a:rPr>
                          <m:t>𝑠𝑒𝑛𝑤𝑡</m:t>
                        </m:r>
                        <m:r>
                          <a:rPr lang="pt-BR" i="1">
                            <a:latin typeface="Cambria Math" panose="02040503050406030204" pitchFamily="18" charset="0"/>
                          </a:rPr>
                          <m:t>)</m:t>
                        </m:r>
                      </m:e>
                      <m:sup>
                        <m:r>
                          <a:rPr lang="pt-BR" i="1">
                            <a:latin typeface="Cambria Math" panose="02040503050406030204" pitchFamily="18" charset="0"/>
                          </a:rPr>
                          <m:t>2</m:t>
                        </m:r>
                      </m:sup>
                    </m:sSup>
                    <m:r>
                      <a:rPr lang="pt-BR" b="0" i="1" smtClean="0">
                        <a:latin typeface="Cambria Math" panose="02040503050406030204" pitchFamily="18" charset="0"/>
                      </a:rPr>
                      <m:t>𝑅</m:t>
                    </m:r>
                    <m:r>
                      <a:rPr lang="pt-BR" b="0" i="1" smtClean="0">
                        <a:latin typeface="Cambria Math" panose="02040503050406030204" pitchFamily="18" charset="0"/>
                      </a:rPr>
                      <m:t>=(</m:t>
                    </m:r>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i="1">
                            <a:latin typeface="Cambria Math" panose="02040503050406030204" pitchFamily="18" charset="0"/>
                          </a:rPr>
                          <m:t>𝑚</m:t>
                        </m:r>
                      </m:sub>
                      <m:sup>
                        <m:r>
                          <a:rPr lang="pt-BR" i="1">
                            <a:latin typeface="Cambria Math" panose="02040503050406030204" pitchFamily="18" charset="0"/>
                          </a:rPr>
                          <m:t>2</m:t>
                        </m:r>
                      </m:sup>
                    </m:sSubSup>
                    <m:sSup>
                      <m:sSupPr>
                        <m:ctrlPr>
                          <a:rPr lang="pt-BR" i="1">
                            <a:latin typeface="Cambria Math" panose="02040503050406030204" pitchFamily="18" charset="0"/>
                          </a:rPr>
                        </m:ctrlPr>
                      </m:sSupPr>
                      <m:e>
                        <m:r>
                          <a:rPr lang="pt-BR" i="1">
                            <a:latin typeface="Cambria Math" panose="02040503050406030204" pitchFamily="18" charset="0"/>
                          </a:rPr>
                          <m:t>𝑠𝑒𝑛</m:t>
                        </m:r>
                      </m:e>
                      <m:sup>
                        <m:r>
                          <a:rPr lang="pt-BR" i="1">
                            <a:latin typeface="Cambria Math" panose="02040503050406030204" pitchFamily="18" charset="0"/>
                          </a:rPr>
                          <m:t>2</m:t>
                        </m:r>
                      </m:sup>
                    </m:sSup>
                  </m:oMath>
                </a14:m>
                <a:r>
                  <a:rPr lang="pt-BR" dirty="0" err="1"/>
                  <a:t>wt</a:t>
                </a:r>
                <a:r>
                  <a:rPr lang="pt-BR" dirty="0"/>
                  <a:t>)R = </a:t>
                </a:r>
                <a14:m>
                  <m:oMath xmlns:m="http://schemas.openxmlformats.org/officeDocument/2006/math">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i="1">
                            <a:latin typeface="Cambria Math" panose="02040503050406030204" pitchFamily="18" charset="0"/>
                          </a:rPr>
                          <m:t>𝑚</m:t>
                        </m:r>
                      </m:sub>
                      <m:sup>
                        <m:r>
                          <a:rPr lang="pt-BR" i="1">
                            <a:latin typeface="Cambria Math" panose="02040503050406030204" pitchFamily="18" charset="0"/>
                          </a:rPr>
                          <m:t>2</m:t>
                        </m:r>
                      </m:sup>
                    </m:sSubSup>
                    <m:d>
                      <m:dPr>
                        <m:begChr m:val="["/>
                        <m:endChr m:val="]"/>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2</m:t>
                            </m:r>
                          </m:den>
                        </m:f>
                        <m:d>
                          <m:dPr>
                            <m:ctrlPr>
                              <a:rPr lang="pt-BR" i="1">
                                <a:latin typeface="Cambria Math" panose="02040503050406030204" pitchFamily="18" charset="0"/>
                              </a:rPr>
                            </m:ctrlPr>
                          </m:dPr>
                          <m:e>
                            <m:r>
                              <a:rPr lang="pt-BR" i="1">
                                <a:latin typeface="Cambria Math" panose="02040503050406030204" pitchFamily="18" charset="0"/>
                              </a:rPr>
                              <m:t>1−</m:t>
                            </m:r>
                            <m:r>
                              <a:rPr lang="pt-BR" i="1">
                                <a:latin typeface="Cambria Math" panose="02040503050406030204" pitchFamily="18" charset="0"/>
                              </a:rPr>
                              <m:t>𝑐𝑜𝑠</m:t>
                            </m:r>
                            <m:r>
                              <a:rPr lang="pt-BR" b="0" i="1" smtClean="0">
                                <a:latin typeface="Cambria Math" panose="02040503050406030204" pitchFamily="18" charset="0"/>
                              </a:rPr>
                              <m:t>2</m:t>
                            </m:r>
                            <m:r>
                              <a:rPr lang="pt-BR" i="1">
                                <a:latin typeface="Cambria Math" panose="02040503050406030204" pitchFamily="18" charset="0"/>
                              </a:rPr>
                              <m:t>𝑤𝑡</m:t>
                            </m:r>
                          </m:e>
                        </m:d>
                      </m:e>
                    </m:d>
                    <m:r>
                      <a:rPr lang="pt-BR" b="0" i="1" smtClean="0">
                        <a:latin typeface="Cambria Math" panose="02040503050406030204" pitchFamily="18" charset="0"/>
                      </a:rPr>
                      <m:t>𝑅</m:t>
                    </m:r>
                  </m:oMath>
                </a14:m>
                <a:endParaRPr lang="pt-BR" dirty="0"/>
              </a:p>
            </p:txBody>
          </p:sp>
        </mc:Choice>
        <mc:Fallback xmlns="">
          <p:sp>
            <p:nvSpPr>
              <p:cNvPr id="3" name="Retângulo 2">
                <a:extLst>
                  <a:ext uri="{FF2B5EF4-FFF2-40B4-BE49-F238E27FC236}">
                    <a16:creationId xmlns:a16="http://schemas.microsoft.com/office/drawing/2014/main" id="{745EED1B-E2D7-45F0-A37B-FCFB9CD1596C}"/>
                  </a:ext>
                </a:extLst>
              </p:cNvPr>
              <p:cNvSpPr>
                <a:spLocks noRot="1" noChangeAspect="1" noMove="1" noResize="1" noEditPoints="1" noAdjustHandles="1" noChangeArrowheads="1" noChangeShapeType="1" noTextEdit="1"/>
              </p:cNvSpPr>
              <p:nvPr/>
            </p:nvSpPr>
            <p:spPr>
              <a:xfrm>
                <a:off x="559767" y="637293"/>
                <a:ext cx="7484293" cy="504818"/>
              </a:xfrm>
              <a:prstGeom prst="rect">
                <a:avLst/>
              </a:prstGeom>
              <a:blipFill>
                <a:blip r:embed="rId2"/>
                <a:stretch>
                  <a:fillRect b="-731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85858BEE-F725-4798-A20D-0163085A0DBE}"/>
                  </a:ext>
                </a:extLst>
              </p:cNvPr>
              <p:cNvSpPr/>
              <p:nvPr/>
            </p:nvSpPr>
            <p:spPr>
              <a:xfrm>
                <a:off x="3059832" y="1326777"/>
                <a:ext cx="2426049" cy="522707"/>
              </a:xfrm>
              <a:prstGeom prst="rect">
                <a:avLst/>
              </a:prstGeom>
              <a:ln w="38100">
                <a:solidFill>
                  <a:srgbClr val="FFC000"/>
                </a:solidFill>
              </a:ln>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𝑐𝑎</m:t>
                        </m:r>
                      </m:sub>
                    </m:sSub>
                    <m:r>
                      <a:rPr lang="pt-BR" b="0" i="1" smtClean="0">
                        <a:latin typeface="Cambria Math" panose="02040503050406030204" pitchFamily="18" charset="0"/>
                      </a:rPr>
                      <m:t>= </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i="1">
                                <a:latin typeface="Cambria Math" panose="02040503050406030204" pitchFamily="18" charset="0"/>
                              </a:rPr>
                              <m:t>𝑚</m:t>
                            </m:r>
                          </m:sub>
                          <m:sup>
                            <m:r>
                              <a:rPr lang="pt-BR" i="1">
                                <a:latin typeface="Cambria Math" panose="02040503050406030204" pitchFamily="18" charset="0"/>
                              </a:rPr>
                              <m:t>2</m:t>
                            </m:r>
                          </m:sup>
                        </m:sSubSup>
                        <m:r>
                          <a:rPr lang="pt-BR" i="1">
                            <a:latin typeface="Cambria Math" panose="02040503050406030204" pitchFamily="18" charset="0"/>
                          </a:rPr>
                          <m:t>𝑅</m:t>
                        </m:r>
                      </m:num>
                      <m:den>
                        <m:r>
                          <a:rPr lang="pt-BR" i="1">
                            <a:latin typeface="Cambria Math" panose="02040503050406030204" pitchFamily="18" charset="0"/>
                          </a:rPr>
                          <m:t>2</m:t>
                        </m:r>
                      </m:den>
                    </m:f>
                  </m:oMath>
                </a14:m>
                <a:r>
                  <a:rPr lang="pt-BR" dirty="0"/>
                  <a:t> - </a:t>
                </a:r>
                <a14:m>
                  <m:oMath xmlns:m="http://schemas.openxmlformats.org/officeDocument/2006/math">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i="1">
                                <a:latin typeface="Cambria Math" panose="02040503050406030204" pitchFamily="18" charset="0"/>
                              </a:rPr>
                              <m:t>𝑚</m:t>
                            </m:r>
                          </m:sub>
                          <m:sup>
                            <m:r>
                              <a:rPr lang="pt-BR" i="1">
                                <a:latin typeface="Cambria Math" panose="02040503050406030204" pitchFamily="18" charset="0"/>
                              </a:rPr>
                              <m:t>2</m:t>
                            </m:r>
                          </m:sup>
                        </m:sSubSup>
                        <m:r>
                          <a:rPr lang="pt-BR" i="1">
                            <a:latin typeface="Cambria Math" panose="02040503050406030204" pitchFamily="18" charset="0"/>
                          </a:rPr>
                          <m:t>𝑅</m:t>
                        </m:r>
                      </m:num>
                      <m:den>
                        <m:r>
                          <a:rPr lang="pt-BR" i="1">
                            <a:latin typeface="Cambria Math" panose="02040503050406030204" pitchFamily="18" charset="0"/>
                          </a:rPr>
                          <m:t>2</m:t>
                        </m:r>
                      </m:den>
                    </m:f>
                  </m:oMath>
                </a14:m>
                <a:r>
                  <a:rPr lang="pt-BR" dirty="0"/>
                  <a:t> cos2wt </a:t>
                </a:r>
              </a:p>
            </p:txBody>
          </p:sp>
        </mc:Choice>
        <mc:Fallback xmlns="">
          <p:sp>
            <p:nvSpPr>
              <p:cNvPr id="4" name="Retângulo 3">
                <a:extLst>
                  <a:ext uri="{FF2B5EF4-FFF2-40B4-BE49-F238E27FC236}">
                    <a16:creationId xmlns:a16="http://schemas.microsoft.com/office/drawing/2014/main" id="{85858BEE-F725-4798-A20D-0163085A0DBE}"/>
                  </a:ext>
                </a:extLst>
              </p:cNvPr>
              <p:cNvSpPr>
                <a:spLocks noRot="1" noChangeAspect="1" noMove="1" noResize="1" noEditPoints="1" noAdjustHandles="1" noChangeArrowheads="1" noChangeShapeType="1" noTextEdit="1"/>
              </p:cNvSpPr>
              <p:nvPr/>
            </p:nvSpPr>
            <p:spPr>
              <a:xfrm>
                <a:off x="3059832" y="1326777"/>
                <a:ext cx="2426049" cy="522707"/>
              </a:xfrm>
              <a:prstGeom prst="rect">
                <a:avLst/>
              </a:prstGeom>
              <a:blipFill>
                <a:blip r:embed="rId3"/>
                <a:stretch>
                  <a:fillRect r="-248" b="-4396"/>
                </a:stretch>
              </a:blipFill>
              <a:ln w="38100">
                <a:solidFill>
                  <a:srgbClr val="FFC000"/>
                </a:solidFill>
              </a:ln>
            </p:spPr>
            <p:txBody>
              <a:bodyPr/>
              <a:lstStyle/>
              <a:p>
                <a:r>
                  <a:rPr lang="pt-BR">
                    <a:noFill/>
                  </a:rPr>
                  <a:t> </a:t>
                </a:r>
              </a:p>
            </p:txBody>
          </p:sp>
        </mc:Fallback>
      </mc:AlternateContent>
      <p:cxnSp>
        <p:nvCxnSpPr>
          <p:cNvPr id="7" name="Conector de Seta Reta 6">
            <a:extLst>
              <a:ext uri="{FF2B5EF4-FFF2-40B4-BE49-F238E27FC236}">
                <a16:creationId xmlns:a16="http://schemas.microsoft.com/office/drawing/2014/main" id="{D90731FE-2871-440E-BC13-E84828CE35D3}"/>
              </a:ext>
            </a:extLst>
          </p:cNvPr>
          <p:cNvCxnSpPr>
            <a:cxnSpLocks/>
          </p:cNvCxnSpPr>
          <p:nvPr/>
        </p:nvCxnSpPr>
        <p:spPr>
          <a:xfrm>
            <a:off x="2051720" y="1588131"/>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97550F9A-93AC-4659-87F5-B36453FB89B8}"/>
              </a:ext>
            </a:extLst>
          </p:cNvPr>
          <p:cNvSpPr txBox="1"/>
          <p:nvPr/>
        </p:nvSpPr>
        <p:spPr>
          <a:xfrm>
            <a:off x="611560" y="2168112"/>
            <a:ext cx="8064896" cy="1477328"/>
          </a:xfrm>
          <a:prstGeom prst="rect">
            <a:avLst/>
          </a:prstGeom>
          <a:noFill/>
        </p:spPr>
        <p:txBody>
          <a:bodyPr wrap="square" rtlCol="0">
            <a:spAutoFit/>
          </a:bodyPr>
          <a:lstStyle/>
          <a:p>
            <a:pPr algn="just"/>
            <a:r>
              <a:rPr lang="pt-BR" dirty="0"/>
              <a:t>A potência média fornecida pela fonte alternada corresponde apenas ao primeiro termo pois o valor médio de um cosseno é nulo, mesmo que a frequência seja o dobro da forma de onda de corrente de entrada. Igualando a potência média, fornecida pela fonte de corrente alternada à potência média fornecida pela fonte de corrente continua, obtém-se: </a:t>
            </a: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D314BC7F-24A5-489B-B335-A66A8FB37D3B}"/>
                  </a:ext>
                </a:extLst>
              </p:cNvPr>
              <p:cNvSpPr/>
              <p:nvPr/>
            </p:nvSpPr>
            <p:spPr>
              <a:xfrm>
                <a:off x="631854" y="3954576"/>
                <a:ext cx="1489318" cy="39600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𝑃</m:t>
                          </m:r>
                        </m:e>
                        <m:sub>
                          <m:r>
                            <a:rPr lang="pt-BR" b="0" i="1" smtClean="0">
                              <a:latin typeface="Cambria Math" panose="02040503050406030204" pitchFamily="18" charset="0"/>
                            </a:rPr>
                            <m:t>𝑎𝑣</m:t>
                          </m:r>
                          <m:r>
                            <a:rPr lang="pt-BR" b="0" i="1" smtClean="0">
                              <a:latin typeface="Cambria Math" panose="02040503050406030204" pitchFamily="18" charset="0"/>
                            </a:rPr>
                            <m:t>(</m:t>
                          </m:r>
                          <m:r>
                            <a:rPr lang="pt-BR" i="1">
                              <a:latin typeface="Cambria Math" panose="02040503050406030204" pitchFamily="18" charset="0"/>
                            </a:rPr>
                            <m:t>𝑐𝑎</m:t>
                          </m:r>
                          <m:r>
                            <a:rPr lang="pt-BR" b="0" i="1" smtClean="0">
                              <a:latin typeface="Cambria Math" panose="02040503050406030204" pitchFamily="18" charset="0"/>
                            </a:rPr>
                            <m:t>)</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𝑃</m:t>
                          </m:r>
                        </m:e>
                        <m:sub>
                          <m:r>
                            <a:rPr lang="pt-BR" b="0" i="1" smtClean="0">
                              <a:latin typeface="Cambria Math" panose="02040503050406030204" pitchFamily="18" charset="0"/>
                            </a:rPr>
                            <m:t>𝑐𝑐</m:t>
                          </m:r>
                        </m:sub>
                      </m:sSub>
                    </m:oMath>
                  </m:oMathPara>
                </a14:m>
                <a:endParaRPr lang="pt-BR" dirty="0"/>
              </a:p>
            </p:txBody>
          </p:sp>
        </mc:Choice>
        <mc:Fallback xmlns="">
          <p:sp>
            <p:nvSpPr>
              <p:cNvPr id="12" name="Retângulo 11">
                <a:extLst>
                  <a:ext uri="{FF2B5EF4-FFF2-40B4-BE49-F238E27FC236}">
                    <a16:creationId xmlns:a16="http://schemas.microsoft.com/office/drawing/2014/main" id="{D314BC7F-24A5-489B-B335-A66A8FB37D3B}"/>
                  </a:ext>
                </a:extLst>
              </p:cNvPr>
              <p:cNvSpPr>
                <a:spLocks noRot="1" noChangeAspect="1" noMove="1" noResize="1" noEditPoints="1" noAdjustHandles="1" noChangeArrowheads="1" noChangeShapeType="1" noTextEdit="1"/>
              </p:cNvSpPr>
              <p:nvPr/>
            </p:nvSpPr>
            <p:spPr>
              <a:xfrm>
                <a:off x="631854" y="3954576"/>
                <a:ext cx="1489318" cy="396006"/>
              </a:xfrm>
              <a:prstGeom prst="rect">
                <a:avLst/>
              </a:prstGeom>
              <a:blipFill>
                <a:blip r:embed="rId4"/>
                <a:stretch>
                  <a:fillRect b="-9231"/>
                </a:stretch>
              </a:blipFill>
              <a:ln w="38100">
                <a:noFill/>
              </a:ln>
            </p:spPr>
            <p:txBody>
              <a:bodyPr/>
              <a:lstStyle/>
              <a:p>
                <a:r>
                  <a:rPr lang="pt-BR">
                    <a:noFill/>
                  </a:rPr>
                  <a:t> </a:t>
                </a:r>
              </a:p>
            </p:txBody>
          </p:sp>
        </mc:Fallback>
      </mc:AlternateContent>
      <p:cxnSp>
        <p:nvCxnSpPr>
          <p:cNvPr id="13" name="Conector de Seta Reta 12">
            <a:extLst>
              <a:ext uri="{FF2B5EF4-FFF2-40B4-BE49-F238E27FC236}">
                <a16:creationId xmlns:a16="http://schemas.microsoft.com/office/drawing/2014/main" id="{6E23923B-C153-452F-90E2-C914056CFA3C}"/>
              </a:ext>
            </a:extLst>
          </p:cNvPr>
          <p:cNvCxnSpPr>
            <a:cxnSpLocks/>
          </p:cNvCxnSpPr>
          <p:nvPr/>
        </p:nvCxnSpPr>
        <p:spPr>
          <a:xfrm>
            <a:off x="2267744" y="4203356"/>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594487CE-2D94-478D-924B-065D51177B74}"/>
                  </a:ext>
                </a:extLst>
              </p:cNvPr>
              <p:cNvSpPr/>
              <p:nvPr/>
            </p:nvSpPr>
            <p:spPr>
              <a:xfrm>
                <a:off x="3007517" y="3829414"/>
                <a:ext cx="135094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latin typeface="Cambria Math" panose="02040503050406030204" pitchFamily="18" charset="0"/>
                            </a:rPr>
                          </m:ctrlPr>
                        </m:fPr>
                        <m:num>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i="1">
                                  <a:latin typeface="Cambria Math" panose="02040503050406030204" pitchFamily="18" charset="0"/>
                                </a:rPr>
                                <m:t>𝑚</m:t>
                              </m:r>
                            </m:sub>
                            <m:sup>
                              <m:r>
                                <a:rPr lang="pt-BR" i="1">
                                  <a:latin typeface="Cambria Math" panose="02040503050406030204" pitchFamily="18" charset="0"/>
                                </a:rPr>
                                <m:t>2</m:t>
                              </m:r>
                            </m:sup>
                          </m:sSubSup>
                          <m:r>
                            <a:rPr lang="pt-BR" i="1">
                              <a:latin typeface="Cambria Math" panose="02040503050406030204" pitchFamily="18" charset="0"/>
                            </a:rPr>
                            <m:t>𝑅</m:t>
                          </m:r>
                        </m:num>
                        <m:den>
                          <m:r>
                            <a:rPr lang="pt-BR" i="1">
                              <a:latin typeface="Cambria Math" panose="02040503050406030204" pitchFamily="18" charset="0"/>
                            </a:rPr>
                            <m:t>2</m:t>
                          </m:r>
                        </m:den>
                      </m:f>
                      <m:r>
                        <a:rPr lang="pt-BR" b="0" i="1" smtClean="0">
                          <a:latin typeface="Cambria Math" panose="02040503050406030204" pitchFamily="18" charset="0"/>
                        </a:rPr>
                        <m:t>=</m:t>
                      </m:r>
                      <m:sSubSup>
                        <m:sSubSupPr>
                          <m:ctrlPr>
                            <a:rPr lang="pt-BR" i="1">
                              <a:latin typeface="Cambria Math" panose="02040503050406030204" pitchFamily="18" charset="0"/>
                            </a:rPr>
                          </m:ctrlPr>
                        </m:sSubSupPr>
                        <m:e>
                          <m:r>
                            <a:rPr lang="pt-BR" i="1">
                              <a:latin typeface="Cambria Math" panose="02040503050406030204" pitchFamily="18" charset="0"/>
                            </a:rPr>
                            <m:t>𝐼</m:t>
                          </m:r>
                        </m:e>
                        <m:sub>
                          <m:r>
                            <a:rPr lang="pt-BR" b="0" i="1" smtClean="0">
                              <a:latin typeface="Cambria Math" panose="02040503050406030204" pitchFamily="18" charset="0"/>
                            </a:rPr>
                            <m:t>𝑐𝑐</m:t>
                          </m:r>
                        </m:sub>
                        <m:sup>
                          <m:r>
                            <a:rPr lang="pt-BR" i="1">
                              <a:latin typeface="Cambria Math" panose="02040503050406030204" pitchFamily="18" charset="0"/>
                            </a:rPr>
                            <m:t>2</m:t>
                          </m:r>
                        </m:sup>
                      </m:sSubSup>
                      <m:r>
                        <a:rPr lang="pt-BR" i="1">
                          <a:latin typeface="Cambria Math" panose="02040503050406030204" pitchFamily="18" charset="0"/>
                        </a:rPr>
                        <m:t>𝑅</m:t>
                      </m:r>
                    </m:oMath>
                  </m:oMathPara>
                </a14:m>
                <a:endParaRPr lang="pt-BR" dirty="0"/>
              </a:p>
            </p:txBody>
          </p:sp>
        </mc:Choice>
        <mc:Fallback xmlns="">
          <p:sp>
            <p:nvSpPr>
              <p:cNvPr id="9" name="Retângulo 8">
                <a:extLst>
                  <a:ext uri="{FF2B5EF4-FFF2-40B4-BE49-F238E27FC236}">
                    <a16:creationId xmlns:a16="http://schemas.microsoft.com/office/drawing/2014/main" id="{594487CE-2D94-478D-924B-065D51177B74}"/>
                  </a:ext>
                </a:extLst>
              </p:cNvPr>
              <p:cNvSpPr>
                <a:spLocks noRot="1" noChangeAspect="1" noMove="1" noResize="1" noEditPoints="1" noAdjustHandles="1" noChangeArrowheads="1" noChangeShapeType="1" noTextEdit="1"/>
              </p:cNvSpPr>
              <p:nvPr/>
            </p:nvSpPr>
            <p:spPr>
              <a:xfrm>
                <a:off x="3007517" y="3829414"/>
                <a:ext cx="1350946" cy="646331"/>
              </a:xfrm>
              <a:prstGeom prst="rect">
                <a:avLst/>
              </a:prstGeom>
              <a:blipFill>
                <a:blip r:embed="rId5"/>
                <a:stretch>
                  <a:fillRect/>
                </a:stretch>
              </a:blipFill>
            </p:spPr>
            <p:txBody>
              <a:bodyPr/>
              <a:lstStyle/>
              <a:p>
                <a:r>
                  <a:rPr lang="pt-BR">
                    <a:noFill/>
                  </a:rPr>
                  <a:t> </a:t>
                </a:r>
              </a:p>
            </p:txBody>
          </p:sp>
        </mc:Fallback>
      </mc:AlternateContent>
      <p:cxnSp>
        <p:nvCxnSpPr>
          <p:cNvPr id="14" name="Conector de Seta Reta 13">
            <a:extLst>
              <a:ext uri="{FF2B5EF4-FFF2-40B4-BE49-F238E27FC236}">
                <a16:creationId xmlns:a16="http://schemas.microsoft.com/office/drawing/2014/main" id="{6A3B099E-FD82-40A6-B144-EEAAD5F87C6E}"/>
              </a:ext>
            </a:extLst>
          </p:cNvPr>
          <p:cNvCxnSpPr>
            <a:cxnSpLocks/>
          </p:cNvCxnSpPr>
          <p:nvPr/>
        </p:nvCxnSpPr>
        <p:spPr>
          <a:xfrm>
            <a:off x="4644008" y="4169489"/>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CF9F7A46-5458-4866-9339-3C2BBBB8C2CB}"/>
                  </a:ext>
                </a:extLst>
              </p:cNvPr>
              <p:cNvSpPr/>
              <p:nvPr/>
            </p:nvSpPr>
            <p:spPr>
              <a:xfrm>
                <a:off x="5244808" y="3954576"/>
                <a:ext cx="2139047" cy="501099"/>
              </a:xfrm>
              <a:prstGeom prst="rect">
                <a:avLst/>
              </a:prstGeom>
              <a:ln w="38100">
                <a:solidFill>
                  <a:srgbClr val="FFC000"/>
                </a:solidFill>
              </a:ln>
            </p:spPr>
            <p:txBody>
              <a:bodyPr wrap="none">
                <a:spAutoFit/>
              </a:bodyPr>
              <a:lstStyle/>
              <a:p>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𝑐𝑐</m:t>
                        </m:r>
                      </m:sub>
                    </m:sSub>
                    <m:r>
                      <a:rPr lang="pt-BR" i="1">
                        <a:latin typeface="Cambria Math" panose="02040503050406030204" pitchFamily="18" charset="0"/>
                      </a:rPr>
                      <m:t>= </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𝑚</m:t>
                            </m:r>
                          </m:sub>
                        </m:sSub>
                      </m:num>
                      <m:den>
                        <m:rad>
                          <m:radPr>
                            <m:degHide m:val="on"/>
                            <m:ctrlPr>
                              <a:rPr lang="pt-BR" i="1">
                                <a:latin typeface="Cambria Math" panose="02040503050406030204" pitchFamily="18" charset="0"/>
                              </a:rPr>
                            </m:ctrlPr>
                          </m:radPr>
                          <m:deg/>
                          <m:e>
                            <m:r>
                              <a:rPr lang="pt-BR" i="1">
                                <a:latin typeface="Cambria Math" panose="02040503050406030204" pitchFamily="18" charset="0"/>
                              </a:rPr>
                              <m:t>2</m:t>
                            </m:r>
                          </m:e>
                        </m:rad>
                      </m:den>
                    </m:f>
                  </m:oMath>
                </a14:m>
                <a:r>
                  <a:rPr lang="pt-BR" i="1" dirty="0">
                    <a:latin typeface="Cambria Math" panose="02040503050406030204" pitchFamily="18" charset="0"/>
                  </a:rPr>
                  <a:t> = 0.707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𝑚</m:t>
                        </m:r>
                      </m:sub>
                    </m:sSub>
                  </m:oMath>
                </a14:m>
                <a:endParaRPr lang="pt-BR" i="1" dirty="0">
                  <a:latin typeface="Cambria Math" panose="02040503050406030204" pitchFamily="18" charset="0"/>
                </a:endParaRPr>
              </a:p>
            </p:txBody>
          </p:sp>
        </mc:Choice>
        <mc:Fallback xmlns="">
          <p:sp>
            <p:nvSpPr>
              <p:cNvPr id="15" name="Retângulo 14">
                <a:extLst>
                  <a:ext uri="{FF2B5EF4-FFF2-40B4-BE49-F238E27FC236}">
                    <a16:creationId xmlns:a16="http://schemas.microsoft.com/office/drawing/2014/main" id="{CF9F7A46-5458-4866-9339-3C2BBBB8C2CB}"/>
                  </a:ext>
                </a:extLst>
              </p:cNvPr>
              <p:cNvSpPr>
                <a:spLocks noRot="1" noChangeAspect="1" noMove="1" noResize="1" noEditPoints="1" noAdjustHandles="1" noChangeArrowheads="1" noChangeShapeType="1" noTextEdit="1"/>
              </p:cNvSpPr>
              <p:nvPr/>
            </p:nvSpPr>
            <p:spPr>
              <a:xfrm>
                <a:off x="5244808" y="3954576"/>
                <a:ext cx="2139047" cy="501099"/>
              </a:xfrm>
              <a:prstGeom prst="rect">
                <a:avLst/>
              </a:prstGeom>
              <a:blipFill>
                <a:blip r:embed="rId6"/>
                <a:stretch>
                  <a:fillRect/>
                </a:stretch>
              </a:blipFill>
              <a:ln w="38100">
                <a:solidFill>
                  <a:srgbClr val="FFC000"/>
                </a:solidFill>
              </a:ln>
            </p:spPr>
            <p:txBody>
              <a:bodyPr/>
              <a:lstStyle/>
              <a:p>
                <a:r>
                  <a:rPr lang="pt-BR">
                    <a:noFill/>
                  </a:rPr>
                  <a:t> </a:t>
                </a:r>
              </a:p>
            </p:txBody>
          </p:sp>
        </mc:Fallback>
      </mc:AlternateContent>
      <p:sp>
        <p:nvSpPr>
          <p:cNvPr id="16" name="CaixaDeTexto 15">
            <a:extLst>
              <a:ext uri="{FF2B5EF4-FFF2-40B4-BE49-F238E27FC236}">
                <a16:creationId xmlns:a16="http://schemas.microsoft.com/office/drawing/2014/main" id="{A9C8C335-3D31-489D-A783-D75291DB8053}"/>
              </a:ext>
            </a:extLst>
          </p:cNvPr>
          <p:cNvSpPr txBox="1"/>
          <p:nvPr/>
        </p:nvSpPr>
        <p:spPr>
          <a:xfrm>
            <a:off x="556155" y="4710495"/>
            <a:ext cx="5672029" cy="369332"/>
          </a:xfrm>
          <a:prstGeom prst="rect">
            <a:avLst/>
          </a:prstGeom>
          <a:noFill/>
        </p:spPr>
        <p:txBody>
          <a:bodyPr wrap="square" rtlCol="0">
            <a:spAutoFit/>
          </a:bodyPr>
          <a:lstStyle/>
          <a:p>
            <a:pPr algn="just"/>
            <a:r>
              <a:rPr lang="pt-BR" b="1" dirty="0"/>
              <a:t>O valor da corrente continua é denominado valor eficaz ! </a:t>
            </a:r>
          </a:p>
        </p:txBody>
      </p:sp>
      <mc:AlternateContent xmlns:mc="http://schemas.openxmlformats.org/markup-compatibility/2006" xmlns:a14="http://schemas.microsoft.com/office/drawing/2010/main">
        <mc:Choice Requires="a14">
          <p:sp>
            <p:nvSpPr>
              <p:cNvPr id="17" name="Retângulo 16">
                <a:extLst>
                  <a:ext uri="{FF2B5EF4-FFF2-40B4-BE49-F238E27FC236}">
                    <a16:creationId xmlns:a16="http://schemas.microsoft.com/office/drawing/2014/main" id="{B2512FFD-1874-4D7D-9F55-44B0537793C1}"/>
                  </a:ext>
                </a:extLst>
              </p:cNvPr>
              <p:cNvSpPr/>
              <p:nvPr/>
            </p:nvSpPr>
            <p:spPr>
              <a:xfrm>
                <a:off x="3346504" y="5726158"/>
                <a:ext cx="2378985" cy="910699"/>
              </a:xfrm>
              <a:prstGeom prst="rect">
                <a:avLst/>
              </a:prstGeom>
              <a:ln w="38100">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𝑒𝑓𝑖𝑐𝑎𝑧</m:t>
                          </m:r>
                        </m:sub>
                      </m:sSub>
                      <m:r>
                        <a:rPr lang="pt-BR" i="1">
                          <a:latin typeface="Cambria Math" panose="02040503050406030204" pitchFamily="18" charset="0"/>
                        </a:rPr>
                        <m:t>= </m:t>
                      </m:r>
                      <m:rad>
                        <m:radPr>
                          <m:degHide m:val="on"/>
                          <m:ctrlPr>
                            <a:rPr lang="pt-BR" i="1" smtClean="0">
                              <a:latin typeface="Cambria Math" panose="02040503050406030204" pitchFamily="18" charset="0"/>
                            </a:rPr>
                          </m:ctrlPr>
                        </m:radPr>
                        <m:deg/>
                        <m:e>
                          <m:f>
                            <m:fPr>
                              <m:ctrlPr>
                                <a:rPr lang="pt-BR" i="1" smtClean="0">
                                  <a:latin typeface="Cambria Math" panose="02040503050406030204" pitchFamily="18" charset="0"/>
                                </a:rPr>
                              </m:ctrlPr>
                            </m:fPr>
                            <m:num>
                              <m:nary>
                                <m:naryPr>
                                  <m:ctrlPr>
                                    <a:rPr lang="pt-BR" i="1" smtClean="0">
                                      <a:latin typeface="Cambria Math" panose="02040503050406030204" pitchFamily="18" charset="0"/>
                                    </a:rPr>
                                  </m:ctrlPr>
                                </m:naryPr>
                                <m:sub>
                                  <m:r>
                                    <m:rPr>
                                      <m:brk m:alnAt="23"/>
                                    </m:rPr>
                                    <a:rPr lang="pt-BR" b="0" i="1" smtClean="0">
                                      <a:latin typeface="Cambria Math" panose="02040503050406030204" pitchFamily="18" charset="0"/>
                                    </a:rPr>
                                    <m:t>𝑜</m:t>
                                  </m:r>
                                </m:sub>
                                <m:sup>
                                  <m:r>
                                    <a:rPr lang="pt-BR" b="0" i="1" smtClean="0">
                                      <a:latin typeface="Cambria Math" panose="02040503050406030204" pitchFamily="18" charset="0"/>
                                    </a:rPr>
                                    <m:t>𝑇</m:t>
                                  </m:r>
                                </m:sup>
                                <m:e>
                                  <m:sSup>
                                    <m:sSupPr>
                                      <m:ctrlPr>
                                        <a:rPr lang="pt-BR" i="1" smtClean="0">
                                          <a:latin typeface="Cambria Math" panose="02040503050406030204" pitchFamily="18" charset="0"/>
                                        </a:rPr>
                                      </m:ctrlPr>
                                    </m:sSupPr>
                                    <m:e>
                                      <m:r>
                                        <a:rPr lang="pt-BR" b="0" i="1" smtClean="0">
                                          <a:latin typeface="Cambria Math" panose="02040503050406030204" pitchFamily="18" charset="0"/>
                                        </a:rPr>
                                        <m:t>𝑖</m:t>
                                      </m:r>
                                    </m:e>
                                    <m:sup>
                                      <m:r>
                                        <a:rPr lang="pt-BR" b="0" i="1" smtClean="0">
                                          <a:latin typeface="Cambria Math" panose="02040503050406030204" pitchFamily="18" charset="0"/>
                                        </a:rPr>
                                        <m:t>2</m:t>
                                      </m:r>
                                    </m:sup>
                                  </m:sSup>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num>
                            <m:den>
                              <m:r>
                                <a:rPr lang="pt-BR" b="0" i="1" smtClean="0">
                                  <a:latin typeface="Cambria Math" panose="02040503050406030204" pitchFamily="18" charset="0"/>
                                </a:rPr>
                                <m:t>𝑇</m:t>
                              </m:r>
                            </m:den>
                          </m:f>
                        </m:e>
                      </m:rad>
                    </m:oMath>
                  </m:oMathPara>
                </a14:m>
                <a:endParaRPr lang="pt-BR" i="1" dirty="0">
                  <a:latin typeface="Cambria Math" panose="02040503050406030204" pitchFamily="18" charset="0"/>
                </a:endParaRPr>
              </a:p>
            </p:txBody>
          </p:sp>
        </mc:Choice>
        <mc:Fallback xmlns="">
          <p:sp>
            <p:nvSpPr>
              <p:cNvPr id="17" name="Retângulo 16">
                <a:extLst>
                  <a:ext uri="{FF2B5EF4-FFF2-40B4-BE49-F238E27FC236}">
                    <a16:creationId xmlns:a16="http://schemas.microsoft.com/office/drawing/2014/main" id="{B2512FFD-1874-4D7D-9F55-44B0537793C1}"/>
                  </a:ext>
                </a:extLst>
              </p:cNvPr>
              <p:cNvSpPr>
                <a:spLocks noRot="1" noChangeAspect="1" noMove="1" noResize="1" noEditPoints="1" noAdjustHandles="1" noChangeArrowheads="1" noChangeShapeType="1" noTextEdit="1"/>
              </p:cNvSpPr>
              <p:nvPr/>
            </p:nvSpPr>
            <p:spPr>
              <a:xfrm>
                <a:off x="3346504" y="5726158"/>
                <a:ext cx="2378985" cy="910699"/>
              </a:xfrm>
              <a:prstGeom prst="rect">
                <a:avLst/>
              </a:prstGeom>
              <a:blipFill>
                <a:blip r:embed="rId7"/>
                <a:stretch>
                  <a:fillRect/>
                </a:stretch>
              </a:blipFill>
              <a:ln w="38100">
                <a:solidFill>
                  <a:srgbClr val="FFC000"/>
                </a:solidFill>
              </a:ln>
            </p:spPr>
            <p:txBody>
              <a:bodyPr/>
              <a:lstStyle/>
              <a:p>
                <a:r>
                  <a:rPr lang="pt-BR">
                    <a:noFill/>
                  </a:rPr>
                  <a:t> </a:t>
                </a:r>
              </a:p>
            </p:txBody>
          </p:sp>
        </mc:Fallback>
      </mc:AlternateContent>
      <p:sp>
        <p:nvSpPr>
          <p:cNvPr id="18" name="Retângulo 17">
            <a:extLst>
              <a:ext uri="{FF2B5EF4-FFF2-40B4-BE49-F238E27FC236}">
                <a16:creationId xmlns:a16="http://schemas.microsoft.com/office/drawing/2014/main" id="{B422A969-684B-47E1-864F-1BCA01A2D2A3}"/>
              </a:ext>
            </a:extLst>
          </p:cNvPr>
          <p:cNvSpPr/>
          <p:nvPr/>
        </p:nvSpPr>
        <p:spPr>
          <a:xfrm>
            <a:off x="556154" y="5079827"/>
            <a:ext cx="8264317" cy="646331"/>
          </a:xfrm>
          <a:prstGeom prst="rect">
            <a:avLst/>
          </a:prstGeom>
        </p:spPr>
        <p:txBody>
          <a:bodyPr wrap="square">
            <a:spAutoFit/>
          </a:bodyPr>
          <a:lstStyle/>
          <a:p>
            <a:pPr algn="just"/>
            <a:r>
              <a:rPr lang="pt-BR" dirty="0"/>
              <a:t>O valor eficaz de qualquer grandeza variável no tempo, por exemplo uma corrente i(t), é dado pela equação:</a:t>
            </a:r>
          </a:p>
        </p:txBody>
      </p:sp>
      <p:sp>
        <p:nvSpPr>
          <p:cNvPr id="2" name="Chave Direita 1">
            <a:extLst>
              <a:ext uri="{FF2B5EF4-FFF2-40B4-BE49-F238E27FC236}">
                <a16:creationId xmlns:a16="http://schemas.microsoft.com/office/drawing/2014/main" id="{57331BAF-4523-4C80-BFED-7ABE6AC07127}"/>
              </a:ext>
            </a:extLst>
          </p:cNvPr>
          <p:cNvSpPr/>
          <p:nvPr/>
        </p:nvSpPr>
        <p:spPr>
          <a:xfrm rot="5400000">
            <a:off x="3814992" y="1779263"/>
            <a:ext cx="216024" cy="4394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have Direita 18">
            <a:extLst>
              <a:ext uri="{FF2B5EF4-FFF2-40B4-BE49-F238E27FC236}">
                <a16:creationId xmlns:a16="http://schemas.microsoft.com/office/drawing/2014/main" id="{41AA8D29-D12F-43DE-8ABF-562D646CD878}"/>
              </a:ext>
            </a:extLst>
          </p:cNvPr>
          <p:cNvSpPr/>
          <p:nvPr/>
        </p:nvSpPr>
        <p:spPr>
          <a:xfrm rot="5400000">
            <a:off x="7126492" y="976168"/>
            <a:ext cx="261389" cy="2728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Retângulo 19">
            <a:extLst>
              <a:ext uri="{FF2B5EF4-FFF2-40B4-BE49-F238E27FC236}">
                <a16:creationId xmlns:a16="http://schemas.microsoft.com/office/drawing/2014/main" id="{89E9C4C0-26B8-4DFD-92F5-03474A9F2D29}"/>
              </a:ext>
            </a:extLst>
          </p:cNvPr>
          <p:cNvSpPr/>
          <p:nvPr/>
        </p:nvSpPr>
        <p:spPr>
          <a:xfrm>
            <a:off x="217182" y="327518"/>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21" name="Retângulo 20">
            <a:extLst>
              <a:ext uri="{FF2B5EF4-FFF2-40B4-BE49-F238E27FC236}">
                <a16:creationId xmlns:a16="http://schemas.microsoft.com/office/drawing/2014/main" id="{38A1DA35-4844-48AF-ACF5-8E77D460CF48}"/>
              </a:ext>
            </a:extLst>
          </p:cNvPr>
          <p:cNvSpPr/>
          <p:nvPr/>
        </p:nvSpPr>
        <p:spPr>
          <a:xfrm>
            <a:off x="217182" y="2295884"/>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22" name="Retângulo 21">
            <a:extLst>
              <a:ext uri="{FF2B5EF4-FFF2-40B4-BE49-F238E27FC236}">
                <a16:creationId xmlns:a16="http://schemas.microsoft.com/office/drawing/2014/main" id="{2A0CB8AD-4246-4E9D-9680-D3DF79023F9F}"/>
              </a:ext>
            </a:extLst>
          </p:cNvPr>
          <p:cNvSpPr/>
          <p:nvPr/>
        </p:nvSpPr>
        <p:spPr>
          <a:xfrm>
            <a:off x="217182" y="4831546"/>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Tree>
    <p:extLst>
      <p:ext uri="{BB962C8B-B14F-4D97-AF65-F5344CB8AC3E}">
        <p14:creationId xmlns:p14="http://schemas.microsoft.com/office/powerpoint/2010/main" val="42841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15" grpId="0" animBg="1"/>
      <p:bldP spid="16" grpId="0"/>
      <p:bldP spid="17" grpId="0" animBg="1"/>
      <p:bldP spid="18"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F9E6423A-C4CF-4C9B-BBA3-1B8F4EDD50CC}"/>
              </a:ext>
            </a:extLst>
          </p:cNvPr>
          <p:cNvSpPr txBox="1"/>
          <p:nvPr/>
        </p:nvSpPr>
        <p:spPr>
          <a:xfrm>
            <a:off x="467544" y="332656"/>
            <a:ext cx="8496944" cy="2308324"/>
          </a:xfrm>
          <a:prstGeom prst="rect">
            <a:avLst/>
          </a:prstGeom>
          <a:noFill/>
        </p:spPr>
        <p:txBody>
          <a:bodyPr wrap="square" rtlCol="0">
            <a:spAutoFit/>
          </a:bodyPr>
          <a:lstStyle/>
          <a:p>
            <a:pPr algn="just"/>
            <a:r>
              <a:rPr lang="pt-BR" dirty="0"/>
              <a:t>A expressão anterior diz que para calcular o valor eficaz deve-se:</a:t>
            </a:r>
          </a:p>
          <a:p>
            <a:pPr algn="just"/>
            <a:endParaRPr lang="pt-BR" dirty="0"/>
          </a:p>
          <a:p>
            <a:pPr marL="285750" indent="-285750" algn="just">
              <a:buFontTx/>
              <a:buChar char="-"/>
            </a:pPr>
            <a:r>
              <a:rPr lang="pt-BR" dirty="0"/>
              <a:t>Elevar i(t) ao quadrado. </a:t>
            </a:r>
          </a:p>
          <a:p>
            <a:pPr marL="285750" indent="-285750" algn="just">
              <a:buFontTx/>
              <a:buChar char="-"/>
            </a:pPr>
            <a:r>
              <a:rPr lang="pt-BR" dirty="0"/>
              <a:t>Determinar a área sob a função i(t)</a:t>
            </a:r>
            <a:r>
              <a:rPr lang="pt-BR" baseline="30000" dirty="0"/>
              <a:t>2</a:t>
            </a:r>
            <a:r>
              <a:rPr lang="pt-BR" dirty="0"/>
              <a:t> por meio de integração.</a:t>
            </a:r>
          </a:p>
          <a:p>
            <a:pPr marL="285750" indent="-285750" algn="just">
              <a:buFontTx/>
              <a:buChar char="-"/>
            </a:pPr>
            <a:r>
              <a:rPr lang="pt-BR" dirty="0"/>
              <a:t>Dividir a área por T, o período da forma de onda. </a:t>
            </a:r>
          </a:p>
          <a:p>
            <a:pPr marL="285750" indent="-285750" algn="just">
              <a:buFontTx/>
              <a:buChar char="-"/>
            </a:pPr>
            <a:r>
              <a:rPr lang="pt-BR" dirty="0"/>
              <a:t>Extrair a raiz quadrada. </a:t>
            </a:r>
          </a:p>
          <a:p>
            <a:pPr algn="just"/>
            <a:endParaRPr lang="pt-BR" dirty="0"/>
          </a:p>
          <a:p>
            <a:pPr algn="just"/>
            <a:r>
              <a:rPr lang="pt-BR" dirty="0"/>
              <a:t>Esse procedimento é denominado de </a:t>
            </a:r>
            <a:r>
              <a:rPr lang="pt-BR" b="1" dirty="0"/>
              <a:t>valor médio quadrático </a:t>
            </a:r>
            <a:r>
              <a:rPr lang="pt-BR" dirty="0"/>
              <a:t>(</a:t>
            </a:r>
            <a:r>
              <a:rPr lang="pt-BR" b="1" dirty="0"/>
              <a:t>root </a:t>
            </a:r>
            <a:r>
              <a:rPr lang="pt-BR" b="1" dirty="0" err="1"/>
              <a:t>mean</a:t>
            </a:r>
            <a:r>
              <a:rPr lang="pt-BR" b="1" dirty="0"/>
              <a:t> </a:t>
            </a:r>
            <a:r>
              <a:rPr lang="pt-BR" b="1" dirty="0" err="1"/>
              <a:t>square</a:t>
            </a:r>
            <a:r>
              <a:rPr lang="pt-BR" b="1" dirty="0"/>
              <a:t>  - </a:t>
            </a:r>
            <a:r>
              <a:rPr lang="pt-BR" b="1" dirty="0" err="1"/>
              <a:t>rms</a:t>
            </a:r>
            <a:r>
              <a:rPr lang="pt-BR" dirty="0"/>
              <a:t>) ! </a:t>
            </a:r>
          </a:p>
        </p:txBody>
      </p:sp>
      <mc:AlternateContent xmlns:mc="http://schemas.openxmlformats.org/markup-compatibility/2006" xmlns:a14="http://schemas.microsoft.com/office/drawing/2010/main">
        <mc:Choice Requires="a14">
          <p:sp>
            <p:nvSpPr>
              <p:cNvPr id="19" name="Retângulo 18">
                <a:extLst>
                  <a:ext uri="{FF2B5EF4-FFF2-40B4-BE49-F238E27FC236}">
                    <a16:creationId xmlns:a16="http://schemas.microsoft.com/office/drawing/2014/main" id="{0EDB7793-6B5F-455A-9311-7A7CF3963BCF}"/>
                  </a:ext>
                </a:extLst>
              </p:cNvPr>
              <p:cNvSpPr/>
              <p:nvPr/>
            </p:nvSpPr>
            <p:spPr>
              <a:xfrm>
                <a:off x="2759196" y="2973650"/>
                <a:ext cx="3625608" cy="910699"/>
              </a:xfrm>
              <a:prstGeom prst="rect">
                <a:avLst/>
              </a:prstGeom>
              <a:ln w="38100">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𝑒𝑓𝑖𝑐𝑎𝑧</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𝑟𝑚𝑠</m:t>
                          </m:r>
                        </m:sub>
                      </m:sSub>
                      <m:r>
                        <a:rPr lang="pt-BR" b="0" i="1" smtClean="0">
                          <a:latin typeface="Cambria Math" panose="02040503050406030204" pitchFamily="18" charset="0"/>
                        </a:rPr>
                        <m:t>=</m:t>
                      </m:r>
                      <m:rad>
                        <m:radPr>
                          <m:degHide m:val="on"/>
                          <m:ctrlPr>
                            <a:rPr lang="pt-BR" i="1" smtClean="0">
                              <a:latin typeface="Cambria Math" panose="02040503050406030204" pitchFamily="18" charset="0"/>
                            </a:rPr>
                          </m:ctrlPr>
                        </m:radPr>
                        <m:deg/>
                        <m:e>
                          <m:f>
                            <m:fPr>
                              <m:ctrlPr>
                                <a:rPr lang="pt-BR" i="1" smtClean="0">
                                  <a:latin typeface="Cambria Math" panose="02040503050406030204" pitchFamily="18" charset="0"/>
                                </a:rPr>
                              </m:ctrlPr>
                            </m:fPr>
                            <m:num>
                              <m:nary>
                                <m:naryPr>
                                  <m:ctrlPr>
                                    <a:rPr lang="pt-BR" i="1" smtClean="0">
                                      <a:latin typeface="Cambria Math" panose="02040503050406030204" pitchFamily="18" charset="0"/>
                                    </a:rPr>
                                  </m:ctrlPr>
                                </m:naryPr>
                                <m:sub>
                                  <m:r>
                                    <m:rPr>
                                      <m:brk m:alnAt="23"/>
                                    </m:rPr>
                                    <a:rPr lang="pt-BR" b="0" i="1" smtClean="0">
                                      <a:latin typeface="Cambria Math" panose="02040503050406030204" pitchFamily="18" charset="0"/>
                                    </a:rPr>
                                    <m:t>𝑜</m:t>
                                  </m:r>
                                </m:sub>
                                <m:sup>
                                  <m:r>
                                    <a:rPr lang="pt-BR" b="0" i="1" smtClean="0">
                                      <a:latin typeface="Cambria Math" panose="02040503050406030204" pitchFamily="18" charset="0"/>
                                    </a:rPr>
                                    <m:t>𝑇</m:t>
                                  </m:r>
                                </m:sup>
                                <m:e>
                                  <m:sSup>
                                    <m:sSupPr>
                                      <m:ctrlPr>
                                        <a:rPr lang="pt-BR" i="1" smtClean="0">
                                          <a:latin typeface="Cambria Math" panose="02040503050406030204" pitchFamily="18" charset="0"/>
                                        </a:rPr>
                                      </m:ctrlPr>
                                    </m:sSupPr>
                                    <m:e>
                                      <m:r>
                                        <a:rPr lang="pt-BR" b="0" i="1" smtClean="0">
                                          <a:latin typeface="Cambria Math" panose="02040503050406030204" pitchFamily="18" charset="0"/>
                                        </a:rPr>
                                        <m:t>𝑖</m:t>
                                      </m:r>
                                    </m:e>
                                    <m:sup>
                                      <m:r>
                                        <a:rPr lang="pt-BR" b="0" i="1" smtClean="0">
                                          <a:latin typeface="Cambria Math" panose="02040503050406030204" pitchFamily="18" charset="0"/>
                                        </a:rPr>
                                        <m:t>2</m:t>
                                      </m:r>
                                    </m:sup>
                                  </m:sSup>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num>
                            <m:den>
                              <m:r>
                                <a:rPr lang="pt-BR" b="0" i="1" smtClean="0">
                                  <a:latin typeface="Cambria Math" panose="02040503050406030204" pitchFamily="18" charset="0"/>
                                </a:rPr>
                                <m:t>𝑇</m:t>
                              </m:r>
                            </m:den>
                          </m:f>
                        </m:e>
                      </m:rad>
                      <m:r>
                        <a:rPr lang="pt-BR" i="1">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𝑚</m:t>
                              </m:r>
                            </m:sub>
                          </m:sSub>
                        </m:num>
                        <m:den>
                          <m:rad>
                            <m:radPr>
                              <m:degHide m:val="on"/>
                              <m:ctrlPr>
                                <a:rPr lang="pt-BR" i="1">
                                  <a:latin typeface="Cambria Math" panose="02040503050406030204" pitchFamily="18" charset="0"/>
                                </a:rPr>
                              </m:ctrlPr>
                            </m:radPr>
                            <m:deg/>
                            <m:e>
                              <m:r>
                                <a:rPr lang="pt-BR" i="1">
                                  <a:latin typeface="Cambria Math" panose="02040503050406030204" pitchFamily="18" charset="0"/>
                                </a:rPr>
                                <m:t>2</m:t>
                              </m:r>
                            </m:e>
                          </m:rad>
                        </m:den>
                      </m:f>
                    </m:oMath>
                  </m:oMathPara>
                </a14:m>
                <a:endParaRPr lang="pt-BR" i="1" dirty="0">
                  <a:latin typeface="Cambria Math" panose="02040503050406030204" pitchFamily="18" charset="0"/>
                </a:endParaRPr>
              </a:p>
            </p:txBody>
          </p:sp>
        </mc:Choice>
        <mc:Fallback xmlns="">
          <p:sp>
            <p:nvSpPr>
              <p:cNvPr id="19" name="Retângulo 18">
                <a:extLst>
                  <a:ext uri="{FF2B5EF4-FFF2-40B4-BE49-F238E27FC236}">
                    <a16:creationId xmlns:a16="http://schemas.microsoft.com/office/drawing/2014/main" id="{0EDB7793-6B5F-455A-9311-7A7CF3963BCF}"/>
                  </a:ext>
                </a:extLst>
              </p:cNvPr>
              <p:cNvSpPr>
                <a:spLocks noRot="1" noChangeAspect="1" noMove="1" noResize="1" noEditPoints="1" noAdjustHandles="1" noChangeArrowheads="1" noChangeShapeType="1" noTextEdit="1"/>
              </p:cNvSpPr>
              <p:nvPr/>
            </p:nvSpPr>
            <p:spPr>
              <a:xfrm>
                <a:off x="2759196" y="2973650"/>
                <a:ext cx="3625608" cy="910699"/>
              </a:xfrm>
              <a:prstGeom prst="rect">
                <a:avLst/>
              </a:prstGeom>
              <a:blipFill>
                <a:blip r:embed="rId2"/>
                <a:stretch>
                  <a:fillRect/>
                </a:stretch>
              </a:blipFill>
              <a:ln w="38100">
                <a:solidFill>
                  <a:srgbClr val="FFC000"/>
                </a:solidFill>
              </a:ln>
            </p:spPr>
            <p:txBody>
              <a:bodyPr/>
              <a:lstStyle/>
              <a:p>
                <a:r>
                  <a:rPr lang="pt-BR">
                    <a:noFill/>
                  </a:rPr>
                  <a:t> </a:t>
                </a:r>
              </a:p>
            </p:txBody>
          </p:sp>
        </mc:Fallback>
      </mc:AlternateContent>
      <p:cxnSp>
        <p:nvCxnSpPr>
          <p:cNvPr id="20" name="Conector de Seta Reta 19">
            <a:extLst>
              <a:ext uri="{FF2B5EF4-FFF2-40B4-BE49-F238E27FC236}">
                <a16:creationId xmlns:a16="http://schemas.microsoft.com/office/drawing/2014/main" id="{B5206AAC-C35B-40B4-8BCE-0869A3A9A9F8}"/>
              </a:ext>
            </a:extLst>
          </p:cNvPr>
          <p:cNvCxnSpPr>
            <a:cxnSpLocks/>
          </p:cNvCxnSpPr>
          <p:nvPr/>
        </p:nvCxnSpPr>
        <p:spPr>
          <a:xfrm>
            <a:off x="1979712" y="3428999"/>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tângulo 21">
                <a:extLst>
                  <a:ext uri="{FF2B5EF4-FFF2-40B4-BE49-F238E27FC236}">
                    <a16:creationId xmlns:a16="http://schemas.microsoft.com/office/drawing/2014/main" id="{53704F0C-08E4-4E8A-85E7-7FB143BFABAF}"/>
                  </a:ext>
                </a:extLst>
              </p:cNvPr>
              <p:cNvSpPr/>
              <p:nvPr/>
            </p:nvSpPr>
            <p:spPr>
              <a:xfrm>
                <a:off x="3947534" y="4898385"/>
                <a:ext cx="1248932" cy="662746"/>
              </a:xfrm>
              <a:prstGeom prst="rect">
                <a:avLst/>
              </a:prstGeom>
              <a:ln w="38100">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𝑟𝑚𝑠</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b="0" i="1" smtClean="0">
                                  <a:latin typeface="Cambria Math" panose="02040503050406030204" pitchFamily="18" charset="0"/>
                                </a:rPr>
                                <m:t>𝑉</m:t>
                              </m:r>
                            </m:e>
                            <m:sub>
                              <m:r>
                                <a:rPr lang="pt-BR" i="1">
                                  <a:latin typeface="Cambria Math" panose="02040503050406030204" pitchFamily="18" charset="0"/>
                                </a:rPr>
                                <m:t>𝑚</m:t>
                              </m:r>
                            </m:sub>
                          </m:sSub>
                        </m:num>
                        <m:den>
                          <m:rad>
                            <m:radPr>
                              <m:degHide m:val="on"/>
                              <m:ctrlPr>
                                <a:rPr lang="pt-BR" i="1">
                                  <a:latin typeface="Cambria Math" panose="02040503050406030204" pitchFamily="18" charset="0"/>
                                </a:rPr>
                              </m:ctrlPr>
                            </m:radPr>
                            <m:deg/>
                            <m:e>
                              <m:r>
                                <a:rPr lang="pt-BR" i="1">
                                  <a:latin typeface="Cambria Math" panose="02040503050406030204" pitchFamily="18" charset="0"/>
                                </a:rPr>
                                <m:t>2</m:t>
                              </m:r>
                            </m:e>
                          </m:rad>
                        </m:den>
                      </m:f>
                    </m:oMath>
                  </m:oMathPara>
                </a14:m>
                <a:endParaRPr lang="pt-BR" i="1" dirty="0">
                  <a:latin typeface="Cambria Math" panose="02040503050406030204" pitchFamily="18" charset="0"/>
                </a:endParaRPr>
              </a:p>
            </p:txBody>
          </p:sp>
        </mc:Choice>
        <mc:Fallback xmlns="">
          <p:sp>
            <p:nvSpPr>
              <p:cNvPr id="22" name="Retângulo 21">
                <a:extLst>
                  <a:ext uri="{FF2B5EF4-FFF2-40B4-BE49-F238E27FC236}">
                    <a16:creationId xmlns:a16="http://schemas.microsoft.com/office/drawing/2014/main" id="{53704F0C-08E4-4E8A-85E7-7FB143BFABAF}"/>
                  </a:ext>
                </a:extLst>
              </p:cNvPr>
              <p:cNvSpPr>
                <a:spLocks noRot="1" noChangeAspect="1" noMove="1" noResize="1" noEditPoints="1" noAdjustHandles="1" noChangeArrowheads="1" noChangeShapeType="1" noTextEdit="1"/>
              </p:cNvSpPr>
              <p:nvPr/>
            </p:nvSpPr>
            <p:spPr>
              <a:xfrm>
                <a:off x="3947534" y="4898385"/>
                <a:ext cx="1248932" cy="662746"/>
              </a:xfrm>
              <a:prstGeom prst="rect">
                <a:avLst/>
              </a:prstGeom>
              <a:blipFill>
                <a:blip r:embed="rId3"/>
                <a:stretch>
                  <a:fillRect/>
                </a:stretch>
              </a:blipFill>
              <a:ln w="38100">
                <a:solidFill>
                  <a:srgbClr val="FFC000"/>
                </a:solidFill>
              </a:ln>
            </p:spPr>
            <p:txBody>
              <a:bodyPr/>
              <a:lstStyle/>
              <a:p>
                <a:r>
                  <a:rPr lang="pt-BR">
                    <a:noFill/>
                  </a:rPr>
                  <a:t> </a:t>
                </a:r>
              </a:p>
            </p:txBody>
          </p:sp>
        </mc:Fallback>
      </mc:AlternateContent>
      <p:sp>
        <p:nvSpPr>
          <p:cNvPr id="5" name="Retângulo 4">
            <a:extLst>
              <a:ext uri="{FF2B5EF4-FFF2-40B4-BE49-F238E27FC236}">
                <a16:creationId xmlns:a16="http://schemas.microsoft.com/office/drawing/2014/main" id="{502CF212-C044-4BB7-B7CB-6C1808EAF5DE}"/>
              </a:ext>
            </a:extLst>
          </p:cNvPr>
          <p:cNvSpPr/>
          <p:nvPr/>
        </p:nvSpPr>
        <p:spPr>
          <a:xfrm>
            <a:off x="539552" y="4258370"/>
            <a:ext cx="8064896" cy="369332"/>
          </a:xfrm>
          <a:prstGeom prst="rect">
            <a:avLst/>
          </a:prstGeom>
        </p:spPr>
        <p:txBody>
          <a:bodyPr wrap="square">
            <a:spAutoFit/>
          </a:bodyPr>
          <a:lstStyle/>
          <a:p>
            <a:pPr algn="just"/>
            <a:r>
              <a:rPr lang="pt-BR" dirty="0"/>
              <a:t>Se a grandeza variável no tempo for uma tensão v(t), o seu valor </a:t>
            </a:r>
            <a:r>
              <a:rPr lang="pt-BR" dirty="0" err="1"/>
              <a:t>rms</a:t>
            </a:r>
            <a:r>
              <a:rPr lang="pt-BR" dirty="0"/>
              <a:t> é dado por:</a:t>
            </a:r>
          </a:p>
        </p:txBody>
      </p:sp>
      <p:sp>
        <p:nvSpPr>
          <p:cNvPr id="7" name="Retângulo 6">
            <a:extLst>
              <a:ext uri="{FF2B5EF4-FFF2-40B4-BE49-F238E27FC236}">
                <a16:creationId xmlns:a16="http://schemas.microsoft.com/office/drawing/2014/main" id="{7AE83361-F60A-45C1-BA38-5AFFA940BFCC}"/>
              </a:ext>
            </a:extLst>
          </p:cNvPr>
          <p:cNvSpPr/>
          <p:nvPr/>
        </p:nvSpPr>
        <p:spPr>
          <a:xfrm>
            <a:off x="169990" y="459254"/>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
        <p:nvSpPr>
          <p:cNvPr id="8" name="Retângulo 7">
            <a:extLst>
              <a:ext uri="{FF2B5EF4-FFF2-40B4-BE49-F238E27FC236}">
                <a16:creationId xmlns:a16="http://schemas.microsoft.com/office/drawing/2014/main" id="{C6CAEBC4-49C3-4FE9-AC73-FA03DEBDACF5}"/>
              </a:ext>
            </a:extLst>
          </p:cNvPr>
          <p:cNvSpPr/>
          <p:nvPr/>
        </p:nvSpPr>
        <p:spPr>
          <a:xfrm>
            <a:off x="169990" y="4314864"/>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Tree>
    <p:extLst>
      <p:ext uri="{BB962C8B-B14F-4D97-AF65-F5344CB8AC3E}">
        <p14:creationId xmlns:p14="http://schemas.microsoft.com/office/powerpoint/2010/main" val="1451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007AF93-4961-4D66-A20B-BC7C82197D4C}"/>
              </a:ext>
            </a:extLst>
          </p:cNvPr>
          <p:cNvPicPr>
            <a:picLocks noChangeAspect="1"/>
          </p:cNvPicPr>
          <p:nvPr/>
        </p:nvPicPr>
        <p:blipFill>
          <a:blip r:embed="rId2"/>
          <a:stretch>
            <a:fillRect/>
          </a:stretch>
        </p:blipFill>
        <p:spPr>
          <a:xfrm>
            <a:off x="1417686" y="1981272"/>
            <a:ext cx="2215991" cy="1587341"/>
          </a:xfrm>
          <a:prstGeom prst="rect">
            <a:avLst/>
          </a:prstGeom>
        </p:spPr>
      </p:pic>
      <p:pic>
        <p:nvPicPr>
          <p:cNvPr id="12" name="Imagem 11">
            <a:extLst>
              <a:ext uri="{FF2B5EF4-FFF2-40B4-BE49-F238E27FC236}">
                <a16:creationId xmlns:a16="http://schemas.microsoft.com/office/drawing/2014/main" id="{752C5160-7879-40BE-9F68-3403C756D8EE}"/>
              </a:ext>
            </a:extLst>
          </p:cNvPr>
          <p:cNvPicPr>
            <a:picLocks noChangeAspect="1"/>
          </p:cNvPicPr>
          <p:nvPr/>
        </p:nvPicPr>
        <p:blipFill>
          <a:blip r:embed="rId3"/>
          <a:stretch>
            <a:fillRect/>
          </a:stretch>
        </p:blipFill>
        <p:spPr>
          <a:xfrm>
            <a:off x="482008" y="4385304"/>
            <a:ext cx="2921651" cy="605076"/>
          </a:xfrm>
          <a:prstGeom prst="rect">
            <a:avLst/>
          </a:prstGeom>
        </p:spPr>
      </p:pic>
      <p:pic>
        <p:nvPicPr>
          <p:cNvPr id="14" name="Imagem 13">
            <a:extLst>
              <a:ext uri="{FF2B5EF4-FFF2-40B4-BE49-F238E27FC236}">
                <a16:creationId xmlns:a16="http://schemas.microsoft.com/office/drawing/2014/main" id="{E548F862-BBFA-4EC5-8F63-74BD17A224A0}"/>
              </a:ext>
            </a:extLst>
          </p:cNvPr>
          <p:cNvPicPr>
            <a:picLocks noChangeAspect="1"/>
          </p:cNvPicPr>
          <p:nvPr/>
        </p:nvPicPr>
        <p:blipFill>
          <a:blip r:embed="rId4"/>
          <a:stretch>
            <a:fillRect/>
          </a:stretch>
        </p:blipFill>
        <p:spPr>
          <a:xfrm>
            <a:off x="4609224" y="1902846"/>
            <a:ext cx="2821067" cy="542211"/>
          </a:xfrm>
          <a:prstGeom prst="rect">
            <a:avLst/>
          </a:prstGeom>
        </p:spPr>
      </p:pic>
      <p:pic>
        <p:nvPicPr>
          <p:cNvPr id="15" name="Imagem 14">
            <a:extLst>
              <a:ext uri="{FF2B5EF4-FFF2-40B4-BE49-F238E27FC236}">
                <a16:creationId xmlns:a16="http://schemas.microsoft.com/office/drawing/2014/main" id="{90B0A406-1899-429B-8ADD-E09A9FC434C7}"/>
              </a:ext>
            </a:extLst>
          </p:cNvPr>
          <p:cNvPicPr>
            <a:picLocks noChangeAspect="1"/>
          </p:cNvPicPr>
          <p:nvPr/>
        </p:nvPicPr>
        <p:blipFill>
          <a:blip r:embed="rId5"/>
          <a:stretch>
            <a:fillRect/>
          </a:stretch>
        </p:blipFill>
        <p:spPr>
          <a:xfrm>
            <a:off x="4646802" y="2574692"/>
            <a:ext cx="1918955" cy="328470"/>
          </a:xfrm>
          <a:prstGeom prst="rect">
            <a:avLst/>
          </a:prstGeom>
        </p:spPr>
      </p:pic>
      <p:pic>
        <p:nvPicPr>
          <p:cNvPr id="16" name="Imagem 15">
            <a:extLst>
              <a:ext uri="{FF2B5EF4-FFF2-40B4-BE49-F238E27FC236}">
                <a16:creationId xmlns:a16="http://schemas.microsoft.com/office/drawing/2014/main" id="{603B2DC0-4100-4178-9EF7-1791FA574542}"/>
              </a:ext>
            </a:extLst>
          </p:cNvPr>
          <p:cNvPicPr>
            <a:picLocks noChangeAspect="1"/>
          </p:cNvPicPr>
          <p:nvPr/>
        </p:nvPicPr>
        <p:blipFill>
          <a:blip r:embed="rId6"/>
          <a:stretch>
            <a:fillRect/>
          </a:stretch>
        </p:blipFill>
        <p:spPr>
          <a:xfrm>
            <a:off x="4651554" y="3041005"/>
            <a:ext cx="3944779" cy="424339"/>
          </a:xfrm>
          <a:prstGeom prst="rect">
            <a:avLst/>
          </a:prstGeom>
        </p:spPr>
      </p:pic>
      <p:pic>
        <p:nvPicPr>
          <p:cNvPr id="17" name="Imagem 16">
            <a:extLst>
              <a:ext uri="{FF2B5EF4-FFF2-40B4-BE49-F238E27FC236}">
                <a16:creationId xmlns:a16="http://schemas.microsoft.com/office/drawing/2014/main" id="{3DAAC8CC-3E6A-4206-B5C6-B7152735DAA5}"/>
              </a:ext>
            </a:extLst>
          </p:cNvPr>
          <p:cNvPicPr>
            <a:picLocks noChangeAspect="1"/>
          </p:cNvPicPr>
          <p:nvPr/>
        </p:nvPicPr>
        <p:blipFill>
          <a:blip r:embed="rId7"/>
          <a:stretch>
            <a:fillRect/>
          </a:stretch>
        </p:blipFill>
        <p:spPr>
          <a:xfrm>
            <a:off x="4640643" y="3451852"/>
            <a:ext cx="2740129" cy="553212"/>
          </a:xfrm>
          <a:prstGeom prst="rect">
            <a:avLst/>
          </a:prstGeom>
        </p:spPr>
      </p:pic>
      <p:pic>
        <p:nvPicPr>
          <p:cNvPr id="18" name="Imagem 17">
            <a:extLst>
              <a:ext uri="{FF2B5EF4-FFF2-40B4-BE49-F238E27FC236}">
                <a16:creationId xmlns:a16="http://schemas.microsoft.com/office/drawing/2014/main" id="{577A3C0C-B8E5-4D82-861A-E0C281AC6E6A}"/>
              </a:ext>
            </a:extLst>
          </p:cNvPr>
          <p:cNvPicPr>
            <a:picLocks noChangeAspect="1"/>
          </p:cNvPicPr>
          <p:nvPr/>
        </p:nvPicPr>
        <p:blipFill>
          <a:blip r:embed="rId8"/>
          <a:stretch>
            <a:fillRect/>
          </a:stretch>
        </p:blipFill>
        <p:spPr>
          <a:xfrm>
            <a:off x="4659849" y="4138466"/>
            <a:ext cx="4002143" cy="907614"/>
          </a:xfrm>
          <a:prstGeom prst="rect">
            <a:avLst/>
          </a:prstGeom>
        </p:spPr>
      </p:pic>
      <p:sp>
        <p:nvSpPr>
          <p:cNvPr id="19" name="Seta: para a Direita 18">
            <a:extLst>
              <a:ext uri="{FF2B5EF4-FFF2-40B4-BE49-F238E27FC236}">
                <a16:creationId xmlns:a16="http://schemas.microsoft.com/office/drawing/2014/main" id="{58B64836-77C3-4DE1-BD9A-6ECE07DA7A96}"/>
              </a:ext>
            </a:extLst>
          </p:cNvPr>
          <p:cNvSpPr/>
          <p:nvPr/>
        </p:nvSpPr>
        <p:spPr>
          <a:xfrm>
            <a:off x="3849474" y="4485985"/>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CaixaDeTexto 19">
            <a:extLst>
              <a:ext uri="{FF2B5EF4-FFF2-40B4-BE49-F238E27FC236}">
                <a16:creationId xmlns:a16="http://schemas.microsoft.com/office/drawing/2014/main" id="{654119E0-A8AD-4909-B3A3-2F54E0DB1EBB}"/>
              </a:ext>
            </a:extLst>
          </p:cNvPr>
          <p:cNvSpPr txBox="1"/>
          <p:nvPr/>
        </p:nvSpPr>
        <p:spPr>
          <a:xfrm>
            <a:off x="4659849" y="1692145"/>
            <a:ext cx="1152940" cy="300082"/>
          </a:xfrm>
          <a:prstGeom prst="rect">
            <a:avLst/>
          </a:prstGeom>
          <a:noFill/>
        </p:spPr>
        <p:txBody>
          <a:bodyPr wrap="square" rtlCol="0">
            <a:spAutoFit/>
          </a:bodyPr>
          <a:lstStyle/>
          <a:p>
            <a:pPr algn="ctr"/>
            <a:r>
              <a:rPr lang="pt-BR" sz="1350" b="1" dirty="0">
                <a:solidFill>
                  <a:srgbClr val="FF0000"/>
                </a:solidFill>
              </a:rPr>
              <a:t>Recordação:</a:t>
            </a:r>
          </a:p>
        </p:txBody>
      </p:sp>
      <p:cxnSp>
        <p:nvCxnSpPr>
          <p:cNvPr id="22" name="Conector reto 21">
            <a:extLst>
              <a:ext uri="{FF2B5EF4-FFF2-40B4-BE49-F238E27FC236}">
                <a16:creationId xmlns:a16="http://schemas.microsoft.com/office/drawing/2014/main" id="{E893A5B9-AA2A-4B60-860A-CEE921A535F8}"/>
              </a:ext>
            </a:extLst>
          </p:cNvPr>
          <p:cNvCxnSpPr>
            <a:cxnSpLocks/>
          </p:cNvCxnSpPr>
          <p:nvPr/>
        </p:nvCxnSpPr>
        <p:spPr>
          <a:xfrm>
            <a:off x="4042788" y="1808453"/>
            <a:ext cx="0" cy="2057274"/>
          </a:xfrm>
          <a:prstGeom prst="line">
            <a:avLst/>
          </a:prstGeom>
          <a:ln w="38100">
            <a:solidFill>
              <a:srgbClr val="FFC000"/>
            </a:solidFill>
            <a:prstDash val="lgDashDot"/>
          </a:ln>
        </p:spPr>
        <p:style>
          <a:lnRef idx="1">
            <a:schemeClr val="accent1"/>
          </a:lnRef>
          <a:fillRef idx="0">
            <a:schemeClr val="accent1"/>
          </a:fillRef>
          <a:effectRef idx="0">
            <a:schemeClr val="accent1"/>
          </a:effectRef>
          <a:fontRef idx="minor">
            <a:schemeClr val="tx1"/>
          </a:fontRef>
        </p:style>
      </p:cxnSp>
      <p:sp>
        <p:nvSpPr>
          <p:cNvPr id="23" name="Chave Direita 22">
            <a:extLst>
              <a:ext uri="{FF2B5EF4-FFF2-40B4-BE49-F238E27FC236}">
                <a16:creationId xmlns:a16="http://schemas.microsoft.com/office/drawing/2014/main" id="{CB8D9B39-E8A7-4F95-AE88-9003EC53C368}"/>
              </a:ext>
            </a:extLst>
          </p:cNvPr>
          <p:cNvSpPr/>
          <p:nvPr/>
        </p:nvSpPr>
        <p:spPr>
          <a:xfrm rot="5400000">
            <a:off x="5609069" y="4565276"/>
            <a:ext cx="238211" cy="1364604"/>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b="1"/>
          </a:p>
        </p:txBody>
      </p:sp>
      <p:sp>
        <p:nvSpPr>
          <p:cNvPr id="24" name="CaixaDeTexto 23">
            <a:extLst>
              <a:ext uri="{FF2B5EF4-FFF2-40B4-BE49-F238E27FC236}">
                <a16:creationId xmlns:a16="http://schemas.microsoft.com/office/drawing/2014/main" id="{422E7787-4D6A-460B-9222-C85179030AF0}"/>
              </a:ext>
            </a:extLst>
          </p:cNvPr>
          <p:cNvSpPr txBox="1"/>
          <p:nvPr/>
        </p:nvSpPr>
        <p:spPr>
          <a:xfrm>
            <a:off x="4825314" y="5467052"/>
            <a:ext cx="2119355" cy="300082"/>
          </a:xfrm>
          <a:prstGeom prst="rect">
            <a:avLst/>
          </a:prstGeom>
          <a:solidFill>
            <a:srgbClr val="FFC000"/>
          </a:solidFill>
        </p:spPr>
        <p:txBody>
          <a:bodyPr wrap="square" rtlCol="0">
            <a:spAutoFit/>
          </a:bodyPr>
          <a:lstStyle/>
          <a:p>
            <a:pPr algn="ctr"/>
            <a:r>
              <a:rPr lang="pt-BR" sz="1350" b="1" dirty="0"/>
              <a:t>potência média ou real (P)</a:t>
            </a:r>
          </a:p>
        </p:txBody>
      </p:sp>
      <p:sp>
        <p:nvSpPr>
          <p:cNvPr id="25" name="Chave Direita 24">
            <a:extLst>
              <a:ext uri="{FF2B5EF4-FFF2-40B4-BE49-F238E27FC236}">
                <a16:creationId xmlns:a16="http://schemas.microsoft.com/office/drawing/2014/main" id="{737D267B-E8DC-4069-B4C6-193D95B360E2}"/>
              </a:ext>
            </a:extLst>
          </p:cNvPr>
          <p:cNvSpPr/>
          <p:nvPr/>
        </p:nvSpPr>
        <p:spPr>
          <a:xfrm rot="5400000">
            <a:off x="5977396" y="4666203"/>
            <a:ext cx="122240" cy="526114"/>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a:p>
        </p:txBody>
      </p:sp>
      <p:sp>
        <p:nvSpPr>
          <p:cNvPr id="27" name="CaixaDeTexto 26">
            <a:extLst>
              <a:ext uri="{FF2B5EF4-FFF2-40B4-BE49-F238E27FC236}">
                <a16:creationId xmlns:a16="http://schemas.microsoft.com/office/drawing/2014/main" id="{72ECB083-CF82-4C7D-8620-ACAF38467DAA}"/>
              </a:ext>
            </a:extLst>
          </p:cNvPr>
          <p:cNvSpPr txBox="1"/>
          <p:nvPr/>
        </p:nvSpPr>
        <p:spPr>
          <a:xfrm>
            <a:off x="7020272" y="5066602"/>
            <a:ext cx="1791901" cy="300082"/>
          </a:xfrm>
          <a:prstGeom prst="rect">
            <a:avLst/>
          </a:prstGeom>
          <a:solidFill>
            <a:srgbClr val="00B050"/>
          </a:solidFill>
        </p:spPr>
        <p:txBody>
          <a:bodyPr wrap="square" rtlCol="0">
            <a:spAutoFit/>
          </a:bodyPr>
          <a:lstStyle>
            <a:defPPr>
              <a:defRPr lang="pt-BR"/>
            </a:defPPr>
            <a:lvl1pPr algn="ctr">
              <a:defRPr sz="1350" b="1">
                <a:solidFill>
                  <a:schemeClr val="bg1"/>
                </a:solidFill>
              </a:defRPr>
            </a:lvl1pPr>
          </a:lstStyle>
          <a:p>
            <a:r>
              <a:rPr lang="pt-BR" dirty="0"/>
              <a:t>defasagem entre v e i</a:t>
            </a:r>
          </a:p>
        </p:txBody>
      </p:sp>
      <p:cxnSp>
        <p:nvCxnSpPr>
          <p:cNvPr id="29" name="Conector de Seta Reta 28">
            <a:extLst>
              <a:ext uri="{FF2B5EF4-FFF2-40B4-BE49-F238E27FC236}">
                <a16:creationId xmlns:a16="http://schemas.microsoft.com/office/drawing/2014/main" id="{AE6EA065-19C8-4332-9017-912107F9A7DE}"/>
              </a:ext>
            </a:extLst>
          </p:cNvPr>
          <p:cNvCxnSpPr>
            <a:cxnSpLocks/>
          </p:cNvCxnSpPr>
          <p:nvPr/>
        </p:nvCxnSpPr>
        <p:spPr>
          <a:xfrm>
            <a:off x="6301573" y="4990381"/>
            <a:ext cx="633762" cy="202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m 32">
            <a:extLst>
              <a:ext uri="{FF2B5EF4-FFF2-40B4-BE49-F238E27FC236}">
                <a16:creationId xmlns:a16="http://schemas.microsoft.com/office/drawing/2014/main" id="{4039746A-C065-4F6D-B0C5-0435145452D3}"/>
              </a:ext>
            </a:extLst>
          </p:cNvPr>
          <p:cNvPicPr>
            <a:picLocks noChangeAspect="1"/>
          </p:cNvPicPr>
          <p:nvPr/>
        </p:nvPicPr>
        <p:blipFill>
          <a:blip r:embed="rId9"/>
          <a:stretch>
            <a:fillRect/>
          </a:stretch>
        </p:blipFill>
        <p:spPr>
          <a:xfrm>
            <a:off x="2830879" y="5922540"/>
            <a:ext cx="1483300" cy="675092"/>
          </a:xfrm>
          <a:prstGeom prst="rect">
            <a:avLst/>
          </a:prstGeom>
        </p:spPr>
      </p:pic>
      <p:pic>
        <p:nvPicPr>
          <p:cNvPr id="38" name="Imagem 37">
            <a:extLst>
              <a:ext uri="{FF2B5EF4-FFF2-40B4-BE49-F238E27FC236}">
                <a16:creationId xmlns:a16="http://schemas.microsoft.com/office/drawing/2014/main" id="{E9A7B5CD-8524-4266-B73F-7804721EA938}"/>
              </a:ext>
            </a:extLst>
          </p:cNvPr>
          <p:cNvPicPr>
            <a:picLocks noChangeAspect="1"/>
          </p:cNvPicPr>
          <p:nvPr/>
        </p:nvPicPr>
        <p:blipFill>
          <a:blip r:embed="rId10"/>
          <a:stretch>
            <a:fillRect/>
          </a:stretch>
        </p:blipFill>
        <p:spPr>
          <a:xfrm>
            <a:off x="5388070" y="6031939"/>
            <a:ext cx="1547265" cy="509993"/>
          </a:xfrm>
          <a:prstGeom prst="rect">
            <a:avLst/>
          </a:prstGeom>
          <a:ln w="38100">
            <a:solidFill>
              <a:srgbClr val="FFC000"/>
            </a:solidFill>
          </a:ln>
        </p:spPr>
      </p:pic>
      <p:sp>
        <p:nvSpPr>
          <p:cNvPr id="3" name="Retângulo 2">
            <a:extLst>
              <a:ext uri="{FF2B5EF4-FFF2-40B4-BE49-F238E27FC236}">
                <a16:creationId xmlns:a16="http://schemas.microsoft.com/office/drawing/2014/main" id="{32A4EC7F-CB2B-421B-B534-9D0209E938ED}"/>
              </a:ext>
            </a:extLst>
          </p:cNvPr>
          <p:cNvSpPr/>
          <p:nvPr/>
        </p:nvSpPr>
        <p:spPr>
          <a:xfrm>
            <a:off x="4320569" y="2087277"/>
            <a:ext cx="149610" cy="187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6" name="Retângulo 25">
            <a:extLst>
              <a:ext uri="{FF2B5EF4-FFF2-40B4-BE49-F238E27FC236}">
                <a16:creationId xmlns:a16="http://schemas.microsoft.com/office/drawing/2014/main" id="{D9E253B1-FC40-4187-96D9-076EFA1AA4A6}"/>
              </a:ext>
            </a:extLst>
          </p:cNvPr>
          <p:cNvSpPr/>
          <p:nvPr/>
        </p:nvSpPr>
        <p:spPr>
          <a:xfrm>
            <a:off x="4328716" y="2675353"/>
            <a:ext cx="149610" cy="187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2" name="Subtítulo 2">
            <a:extLst>
              <a:ext uri="{FF2B5EF4-FFF2-40B4-BE49-F238E27FC236}">
                <a16:creationId xmlns:a16="http://schemas.microsoft.com/office/drawing/2014/main" id="{E5B93AEA-8C5C-471F-9811-E3B0B6C2C6BB}"/>
              </a:ext>
            </a:extLst>
          </p:cNvPr>
          <p:cNvSpPr txBox="1">
            <a:spLocks/>
          </p:cNvSpPr>
          <p:nvPr/>
        </p:nvSpPr>
        <p:spPr>
          <a:xfrm>
            <a:off x="3019171" y="283286"/>
            <a:ext cx="3400350" cy="395683"/>
          </a:xfrm>
          <a:prstGeom prst="rect">
            <a:avLst/>
          </a:prstGeom>
          <a:solidFill>
            <a:schemeClr val="tx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100" b="1" dirty="0">
                <a:solidFill>
                  <a:schemeClr val="bg1"/>
                </a:solidFill>
              </a:rPr>
              <a:t>Potência e Fator de Potência</a:t>
            </a:r>
          </a:p>
          <a:p>
            <a:r>
              <a:rPr lang="pt-BR" sz="2100" b="1" dirty="0">
                <a:solidFill>
                  <a:schemeClr val="bg1"/>
                </a:solidFill>
              </a:rPr>
              <a:t> c</a:t>
            </a:r>
          </a:p>
        </p:txBody>
      </p:sp>
      <p:sp>
        <p:nvSpPr>
          <p:cNvPr id="6" name="CaixaDeTexto 5">
            <a:extLst>
              <a:ext uri="{FF2B5EF4-FFF2-40B4-BE49-F238E27FC236}">
                <a16:creationId xmlns:a16="http://schemas.microsoft.com/office/drawing/2014/main" id="{E92E1EFF-204A-4A54-BA31-283C7144BBFE}"/>
              </a:ext>
            </a:extLst>
          </p:cNvPr>
          <p:cNvSpPr txBox="1"/>
          <p:nvPr/>
        </p:nvSpPr>
        <p:spPr>
          <a:xfrm>
            <a:off x="539721" y="818953"/>
            <a:ext cx="8064557" cy="923330"/>
          </a:xfrm>
          <a:prstGeom prst="rect">
            <a:avLst/>
          </a:prstGeom>
          <a:noFill/>
        </p:spPr>
        <p:txBody>
          <a:bodyPr wrap="square" rtlCol="0">
            <a:spAutoFit/>
          </a:bodyPr>
          <a:lstStyle/>
          <a:p>
            <a:pPr algn="just"/>
            <a:r>
              <a:rPr lang="pt-BR" dirty="0"/>
              <a:t>Seja um circuito com uma carga (resistiva, capacitiva ou indutiva), como ilustrado abaixo. A potência instantânea p(t) fornecida à carga é determinada conforme equações abaixo. </a:t>
            </a:r>
          </a:p>
        </p:txBody>
      </p:sp>
      <p:sp>
        <p:nvSpPr>
          <p:cNvPr id="34" name="Seta: para a Direita 33">
            <a:extLst>
              <a:ext uri="{FF2B5EF4-FFF2-40B4-BE49-F238E27FC236}">
                <a16:creationId xmlns:a16="http://schemas.microsoft.com/office/drawing/2014/main" id="{0C722CC9-A07D-434D-A818-09C5DE3E815B}"/>
              </a:ext>
            </a:extLst>
          </p:cNvPr>
          <p:cNvSpPr/>
          <p:nvPr/>
        </p:nvSpPr>
        <p:spPr>
          <a:xfrm>
            <a:off x="2047452" y="6065297"/>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6" name="Seta: para a Direita 35">
            <a:extLst>
              <a:ext uri="{FF2B5EF4-FFF2-40B4-BE49-F238E27FC236}">
                <a16:creationId xmlns:a16="http://schemas.microsoft.com/office/drawing/2014/main" id="{9F00FAFE-879D-425A-A707-BBF0591A6546}"/>
              </a:ext>
            </a:extLst>
          </p:cNvPr>
          <p:cNvSpPr/>
          <p:nvPr/>
        </p:nvSpPr>
        <p:spPr>
          <a:xfrm>
            <a:off x="4557160" y="6056507"/>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Tree>
    <p:extLst>
      <p:ext uri="{BB962C8B-B14F-4D97-AF65-F5344CB8AC3E}">
        <p14:creationId xmlns:p14="http://schemas.microsoft.com/office/powerpoint/2010/main" val="150326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007AF93-4961-4D66-A20B-BC7C82197D4C}"/>
              </a:ext>
            </a:extLst>
          </p:cNvPr>
          <p:cNvPicPr>
            <a:picLocks noChangeAspect="1"/>
          </p:cNvPicPr>
          <p:nvPr/>
        </p:nvPicPr>
        <p:blipFill>
          <a:blip r:embed="rId2"/>
          <a:stretch>
            <a:fillRect/>
          </a:stretch>
        </p:blipFill>
        <p:spPr>
          <a:xfrm>
            <a:off x="249112" y="1313804"/>
            <a:ext cx="2949485" cy="2112752"/>
          </a:xfrm>
          <a:prstGeom prst="rect">
            <a:avLst/>
          </a:prstGeom>
        </p:spPr>
      </p:pic>
      <p:pic>
        <p:nvPicPr>
          <p:cNvPr id="3" name="Imagem 2">
            <a:extLst>
              <a:ext uri="{FF2B5EF4-FFF2-40B4-BE49-F238E27FC236}">
                <a16:creationId xmlns:a16="http://schemas.microsoft.com/office/drawing/2014/main" id="{985C227B-4DAA-4033-BAAC-44E0EC5DDACA}"/>
              </a:ext>
            </a:extLst>
          </p:cNvPr>
          <p:cNvPicPr>
            <a:picLocks noChangeAspect="1"/>
          </p:cNvPicPr>
          <p:nvPr/>
        </p:nvPicPr>
        <p:blipFill>
          <a:blip r:embed="rId3"/>
          <a:stretch>
            <a:fillRect/>
          </a:stretch>
        </p:blipFill>
        <p:spPr>
          <a:xfrm>
            <a:off x="3989254" y="1176223"/>
            <a:ext cx="4667726" cy="2231708"/>
          </a:xfrm>
          <a:prstGeom prst="rect">
            <a:avLst/>
          </a:prstGeom>
        </p:spPr>
      </p:pic>
      <p:pic>
        <p:nvPicPr>
          <p:cNvPr id="4" name="Imagem 3">
            <a:extLst>
              <a:ext uri="{FF2B5EF4-FFF2-40B4-BE49-F238E27FC236}">
                <a16:creationId xmlns:a16="http://schemas.microsoft.com/office/drawing/2014/main" id="{401F57D6-9117-4397-AA73-2B67D84EBF66}"/>
              </a:ext>
            </a:extLst>
          </p:cNvPr>
          <p:cNvPicPr>
            <a:picLocks noChangeAspect="1"/>
          </p:cNvPicPr>
          <p:nvPr/>
        </p:nvPicPr>
        <p:blipFill>
          <a:blip r:embed="rId4"/>
          <a:stretch>
            <a:fillRect/>
          </a:stretch>
        </p:blipFill>
        <p:spPr>
          <a:xfrm>
            <a:off x="1723854" y="4738530"/>
            <a:ext cx="2709875" cy="570500"/>
          </a:xfrm>
          <a:prstGeom prst="rect">
            <a:avLst/>
          </a:prstGeom>
          <a:ln w="38100">
            <a:solidFill>
              <a:srgbClr val="FFC000"/>
            </a:solidFill>
          </a:ln>
        </p:spPr>
      </p:pic>
      <p:cxnSp>
        <p:nvCxnSpPr>
          <p:cNvPr id="26" name="Conector de Seta Reta 25">
            <a:extLst>
              <a:ext uri="{FF2B5EF4-FFF2-40B4-BE49-F238E27FC236}">
                <a16:creationId xmlns:a16="http://schemas.microsoft.com/office/drawing/2014/main" id="{DAFF7846-8C34-4E79-B06D-36D20219D73E}"/>
              </a:ext>
            </a:extLst>
          </p:cNvPr>
          <p:cNvCxnSpPr>
            <a:cxnSpLocks/>
          </p:cNvCxnSpPr>
          <p:nvPr/>
        </p:nvCxnSpPr>
        <p:spPr>
          <a:xfrm>
            <a:off x="5006039" y="5445224"/>
            <a:ext cx="5110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FD8D4786-54FB-4B2F-A55E-7F865B0544F8}"/>
              </a:ext>
            </a:extLst>
          </p:cNvPr>
          <p:cNvPicPr>
            <a:picLocks noChangeAspect="1"/>
          </p:cNvPicPr>
          <p:nvPr/>
        </p:nvPicPr>
        <p:blipFill>
          <a:blip r:embed="rId5"/>
          <a:stretch>
            <a:fillRect/>
          </a:stretch>
        </p:blipFill>
        <p:spPr>
          <a:xfrm>
            <a:off x="5703595" y="5098169"/>
            <a:ext cx="2034783" cy="694109"/>
          </a:xfrm>
          <a:prstGeom prst="rect">
            <a:avLst/>
          </a:prstGeom>
          <a:ln w="38100">
            <a:solidFill>
              <a:srgbClr val="FFC000"/>
            </a:solidFill>
          </a:ln>
        </p:spPr>
      </p:pic>
      <p:sp>
        <p:nvSpPr>
          <p:cNvPr id="9" name="Seta: para a Direita 8">
            <a:extLst>
              <a:ext uri="{FF2B5EF4-FFF2-40B4-BE49-F238E27FC236}">
                <a16:creationId xmlns:a16="http://schemas.microsoft.com/office/drawing/2014/main" id="{6CC50A65-877F-48D7-B555-938C5747A009}"/>
              </a:ext>
            </a:extLst>
          </p:cNvPr>
          <p:cNvSpPr/>
          <p:nvPr/>
        </p:nvSpPr>
        <p:spPr>
          <a:xfrm>
            <a:off x="3347864" y="2070440"/>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6" name="CaixaDeTexto 5">
            <a:extLst>
              <a:ext uri="{FF2B5EF4-FFF2-40B4-BE49-F238E27FC236}">
                <a16:creationId xmlns:a16="http://schemas.microsoft.com/office/drawing/2014/main" id="{57FC31B1-3C80-491F-812A-44184AFF1A6D}"/>
              </a:ext>
            </a:extLst>
          </p:cNvPr>
          <p:cNvSpPr txBox="1"/>
          <p:nvPr/>
        </p:nvSpPr>
        <p:spPr>
          <a:xfrm>
            <a:off x="487019" y="404664"/>
            <a:ext cx="8169961" cy="646331"/>
          </a:xfrm>
          <a:prstGeom prst="rect">
            <a:avLst/>
          </a:prstGeom>
          <a:noFill/>
        </p:spPr>
        <p:txBody>
          <a:bodyPr wrap="square" rtlCol="0">
            <a:spAutoFit/>
          </a:bodyPr>
          <a:lstStyle/>
          <a:p>
            <a:pPr algn="just"/>
            <a:r>
              <a:rPr lang="pt-BR" dirty="0"/>
              <a:t>A tensão aplicada no circuito v(t), a corrente i(t) e a potência instantânea p(t) são ilustradas no gráfico abaixo: </a:t>
            </a:r>
          </a:p>
        </p:txBody>
      </p:sp>
      <p:sp>
        <p:nvSpPr>
          <p:cNvPr id="12" name="CaixaDeTexto 11">
            <a:extLst>
              <a:ext uri="{FF2B5EF4-FFF2-40B4-BE49-F238E27FC236}">
                <a16:creationId xmlns:a16="http://schemas.microsoft.com/office/drawing/2014/main" id="{D4360F38-A164-4407-9723-ADC058F02C0B}"/>
              </a:ext>
            </a:extLst>
          </p:cNvPr>
          <p:cNvSpPr txBox="1"/>
          <p:nvPr/>
        </p:nvSpPr>
        <p:spPr>
          <a:xfrm>
            <a:off x="575182" y="3696796"/>
            <a:ext cx="8169961" cy="646331"/>
          </a:xfrm>
          <a:prstGeom prst="rect">
            <a:avLst/>
          </a:prstGeom>
          <a:noFill/>
        </p:spPr>
        <p:txBody>
          <a:bodyPr wrap="square" rtlCol="0">
            <a:spAutoFit/>
          </a:bodyPr>
          <a:lstStyle/>
          <a:p>
            <a:pPr algn="just"/>
            <a:r>
              <a:rPr lang="pt-BR" dirty="0"/>
              <a:t>O </a:t>
            </a:r>
            <a:r>
              <a:rPr lang="pt-BR" b="1" dirty="0"/>
              <a:t>fator de potência </a:t>
            </a:r>
            <a:r>
              <a:rPr lang="pt-BR" dirty="0"/>
              <a:t>é definido como o cosseno da defasagem entre e tensão e a corrente no circuito: </a:t>
            </a:r>
          </a:p>
        </p:txBody>
      </p:sp>
      <p:sp>
        <p:nvSpPr>
          <p:cNvPr id="8" name="CaixaDeTexto 7">
            <a:extLst>
              <a:ext uri="{FF2B5EF4-FFF2-40B4-BE49-F238E27FC236}">
                <a16:creationId xmlns:a16="http://schemas.microsoft.com/office/drawing/2014/main" id="{1D4CD7DE-3E44-4B2C-95D8-0FB5B1FC3E6F}"/>
              </a:ext>
            </a:extLst>
          </p:cNvPr>
          <p:cNvSpPr txBox="1"/>
          <p:nvPr/>
        </p:nvSpPr>
        <p:spPr>
          <a:xfrm>
            <a:off x="6354220" y="3118428"/>
            <a:ext cx="259052" cy="305233"/>
          </a:xfrm>
          <a:prstGeom prst="rect">
            <a:avLst/>
          </a:prstGeom>
          <a:noFill/>
          <a:ln w="28575">
            <a:solidFill>
              <a:srgbClr val="FFC000"/>
            </a:solidFill>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52A443D3-C880-45EA-A3C8-E25B79736EAF}"/>
              </a:ext>
            </a:extLst>
          </p:cNvPr>
          <p:cNvSpPr txBox="1"/>
          <p:nvPr/>
        </p:nvSpPr>
        <p:spPr>
          <a:xfrm>
            <a:off x="6677650" y="2769190"/>
            <a:ext cx="259052" cy="305233"/>
          </a:xfrm>
          <a:prstGeom prst="rect">
            <a:avLst/>
          </a:prstGeom>
          <a:noFill/>
          <a:ln w="28575">
            <a:solidFill>
              <a:srgbClr val="92D050"/>
            </a:solidFill>
          </a:ln>
        </p:spPr>
        <p:txBody>
          <a:bodyPr wrap="square" rtlCol="0">
            <a:spAutoFit/>
          </a:bodyPr>
          <a:lstStyle/>
          <a:p>
            <a:endParaRPr lang="pt-BR" dirty="0"/>
          </a:p>
        </p:txBody>
      </p:sp>
      <p:sp>
        <p:nvSpPr>
          <p:cNvPr id="14" name="CaixaDeTexto 13">
            <a:extLst>
              <a:ext uri="{FF2B5EF4-FFF2-40B4-BE49-F238E27FC236}">
                <a16:creationId xmlns:a16="http://schemas.microsoft.com/office/drawing/2014/main" id="{24BFBCEF-B996-42DB-853C-AFF8211CE43B}"/>
              </a:ext>
            </a:extLst>
          </p:cNvPr>
          <p:cNvSpPr txBox="1"/>
          <p:nvPr/>
        </p:nvSpPr>
        <p:spPr>
          <a:xfrm>
            <a:off x="5328121" y="1628800"/>
            <a:ext cx="259052" cy="305233"/>
          </a:xfrm>
          <a:prstGeom prst="rect">
            <a:avLst/>
          </a:prstGeom>
          <a:noFill/>
          <a:ln w="28575">
            <a:solidFill>
              <a:srgbClr val="FF0000"/>
            </a:solidFill>
          </a:ln>
        </p:spPr>
        <p:txBody>
          <a:bodyPr wrap="square" rtlCol="0">
            <a:spAutoFit/>
          </a:bodyPr>
          <a:lstStyle/>
          <a:p>
            <a:endParaRPr lang="pt-BR" dirty="0"/>
          </a:p>
        </p:txBody>
      </p:sp>
      <p:pic>
        <p:nvPicPr>
          <p:cNvPr id="15" name="Imagem 14">
            <a:extLst>
              <a:ext uri="{FF2B5EF4-FFF2-40B4-BE49-F238E27FC236}">
                <a16:creationId xmlns:a16="http://schemas.microsoft.com/office/drawing/2014/main" id="{B8E9253A-76AD-4DB3-A6B7-617128036AEE}"/>
              </a:ext>
            </a:extLst>
          </p:cNvPr>
          <p:cNvPicPr>
            <a:picLocks noChangeAspect="1"/>
          </p:cNvPicPr>
          <p:nvPr/>
        </p:nvPicPr>
        <p:blipFill>
          <a:blip r:embed="rId6"/>
          <a:stretch>
            <a:fillRect/>
          </a:stretch>
        </p:blipFill>
        <p:spPr>
          <a:xfrm>
            <a:off x="1720081" y="5562364"/>
            <a:ext cx="1547265" cy="509993"/>
          </a:xfrm>
          <a:prstGeom prst="rect">
            <a:avLst/>
          </a:prstGeom>
          <a:ln w="38100">
            <a:solidFill>
              <a:srgbClr val="FFC000"/>
            </a:solidFill>
          </a:ln>
        </p:spPr>
      </p:pic>
      <p:sp>
        <p:nvSpPr>
          <p:cNvPr id="10" name="Chave Direita 9">
            <a:extLst>
              <a:ext uri="{FF2B5EF4-FFF2-40B4-BE49-F238E27FC236}">
                <a16:creationId xmlns:a16="http://schemas.microsoft.com/office/drawing/2014/main" id="{CA3BA4A2-4829-43DE-961F-C18A66710CC8}"/>
              </a:ext>
            </a:extLst>
          </p:cNvPr>
          <p:cNvSpPr/>
          <p:nvPr/>
        </p:nvSpPr>
        <p:spPr>
          <a:xfrm>
            <a:off x="4571999" y="4738530"/>
            <a:ext cx="288033" cy="14267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76556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D8D4786-54FB-4B2F-A55E-7F865B0544F8}"/>
              </a:ext>
            </a:extLst>
          </p:cNvPr>
          <p:cNvPicPr>
            <a:picLocks noChangeAspect="1"/>
          </p:cNvPicPr>
          <p:nvPr/>
        </p:nvPicPr>
        <p:blipFill>
          <a:blip r:embed="rId2"/>
          <a:stretch>
            <a:fillRect/>
          </a:stretch>
        </p:blipFill>
        <p:spPr>
          <a:xfrm>
            <a:off x="175169" y="3561412"/>
            <a:ext cx="1681639" cy="573644"/>
          </a:xfrm>
          <a:prstGeom prst="rect">
            <a:avLst/>
          </a:prstGeom>
          <a:ln w="38100">
            <a:solidFill>
              <a:srgbClr val="FFC000"/>
            </a:solidFill>
          </a:ln>
        </p:spPr>
      </p:pic>
      <p:pic>
        <p:nvPicPr>
          <p:cNvPr id="6" name="Imagem 5">
            <a:extLst>
              <a:ext uri="{FF2B5EF4-FFF2-40B4-BE49-F238E27FC236}">
                <a16:creationId xmlns:a16="http://schemas.microsoft.com/office/drawing/2014/main" id="{85BF8C09-B7FC-4640-ACB0-E50701C289A3}"/>
              </a:ext>
            </a:extLst>
          </p:cNvPr>
          <p:cNvPicPr>
            <a:picLocks noChangeAspect="1"/>
          </p:cNvPicPr>
          <p:nvPr/>
        </p:nvPicPr>
        <p:blipFill>
          <a:blip r:embed="rId3"/>
          <a:stretch>
            <a:fillRect/>
          </a:stretch>
        </p:blipFill>
        <p:spPr>
          <a:xfrm>
            <a:off x="2660022" y="3177000"/>
            <a:ext cx="1800225" cy="1314450"/>
          </a:xfrm>
          <a:prstGeom prst="rect">
            <a:avLst/>
          </a:prstGeom>
        </p:spPr>
      </p:pic>
      <p:pic>
        <p:nvPicPr>
          <p:cNvPr id="7" name="Imagem 6">
            <a:extLst>
              <a:ext uri="{FF2B5EF4-FFF2-40B4-BE49-F238E27FC236}">
                <a16:creationId xmlns:a16="http://schemas.microsoft.com/office/drawing/2014/main" id="{B8216474-8618-4483-A850-8871C2AA83C1}"/>
              </a:ext>
            </a:extLst>
          </p:cNvPr>
          <p:cNvPicPr>
            <a:picLocks noChangeAspect="1"/>
          </p:cNvPicPr>
          <p:nvPr/>
        </p:nvPicPr>
        <p:blipFill>
          <a:blip r:embed="rId4"/>
          <a:stretch>
            <a:fillRect/>
          </a:stretch>
        </p:blipFill>
        <p:spPr>
          <a:xfrm>
            <a:off x="2480851" y="4646127"/>
            <a:ext cx="1843088" cy="1278731"/>
          </a:xfrm>
          <a:prstGeom prst="rect">
            <a:avLst/>
          </a:prstGeom>
        </p:spPr>
      </p:pic>
      <p:sp>
        <p:nvSpPr>
          <p:cNvPr id="11" name="CaixaDeTexto 10">
            <a:extLst>
              <a:ext uri="{FF2B5EF4-FFF2-40B4-BE49-F238E27FC236}">
                <a16:creationId xmlns:a16="http://schemas.microsoft.com/office/drawing/2014/main" id="{AC845CEC-2A18-4338-A550-4B5DC0D8B31B}"/>
              </a:ext>
            </a:extLst>
          </p:cNvPr>
          <p:cNvSpPr txBox="1"/>
          <p:nvPr/>
        </p:nvSpPr>
        <p:spPr>
          <a:xfrm>
            <a:off x="5658176" y="3695726"/>
            <a:ext cx="2106251" cy="507831"/>
          </a:xfrm>
          <a:prstGeom prst="rect">
            <a:avLst/>
          </a:prstGeom>
          <a:solidFill>
            <a:srgbClr val="FFC000"/>
          </a:solidFill>
        </p:spPr>
        <p:txBody>
          <a:bodyPr wrap="square" rtlCol="0">
            <a:spAutoFit/>
          </a:bodyPr>
          <a:lstStyle>
            <a:defPPr>
              <a:defRPr lang="pt-BR"/>
            </a:defPPr>
            <a:lvl1pPr algn="ctr">
              <a:defRPr b="1"/>
            </a:lvl1pPr>
          </a:lstStyle>
          <a:p>
            <a:r>
              <a:rPr lang="pt-BR" sz="1350" dirty="0">
                <a:solidFill>
                  <a:srgbClr val="FF0000"/>
                </a:solidFill>
              </a:rPr>
              <a:t>i adiantada em relação à v</a:t>
            </a:r>
          </a:p>
          <a:p>
            <a:r>
              <a:rPr lang="pt-BR" sz="1350" dirty="0"/>
              <a:t>    (carga capacitiva)</a:t>
            </a:r>
          </a:p>
        </p:txBody>
      </p:sp>
      <p:sp>
        <p:nvSpPr>
          <p:cNvPr id="13" name="CaixaDeTexto 12">
            <a:extLst>
              <a:ext uri="{FF2B5EF4-FFF2-40B4-BE49-F238E27FC236}">
                <a16:creationId xmlns:a16="http://schemas.microsoft.com/office/drawing/2014/main" id="{3D942C15-486B-4351-9F99-5E68690F51B6}"/>
              </a:ext>
            </a:extLst>
          </p:cNvPr>
          <p:cNvSpPr txBox="1"/>
          <p:nvPr/>
        </p:nvSpPr>
        <p:spPr>
          <a:xfrm>
            <a:off x="5658176" y="5285492"/>
            <a:ext cx="2106251" cy="507831"/>
          </a:xfrm>
          <a:prstGeom prst="rect">
            <a:avLst/>
          </a:prstGeom>
          <a:solidFill>
            <a:srgbClr val="FFC000"/>
          </a:solidFill>
        </p:spPr>
        <p:txBody>
          <a:bodyPr wrap="square" rtlCol="0">
            <a:spAutoFit/>
          </a:bodyPr>
          <a:lstStyle/>
          <a:p>
            <a:pPr algn="ctr"/>
            <a:r>
              <a:rPr lang="pt-BR" sz="1350" b="1" dirty="0">
                <a:solidFill>
                  <a:srgbClr val="FF0000"/>
                </a:solidFill>
              </a:rPr>
              <a:t>i atrasada em relação à v</a:t>
            </a:r>
          </a:p>
          <a:p>
            <a:pPr algn="ctr"/>
            <a:r>
              <a:rPr lang="pt-BR" sz="1350" b="1" dirty="0"/>
              <a:t>     (carga indutiva)</a:t>
            </a:r>
          </a:p>
        </p:txBody>
      </p:sp>
      <p:pic>
        <p:nvPicPr>
          <p:cNvPr id="15" name="Imagem 14">
            <a:extLst>
              <a:ext uri="{FF2B5EF4-FFF2-40B4-BE49-F238E27FC236}">
                <a16:creationId xmlns:a16="http://schemas.microsoft.com/office/drawing/2014/main" id="{44A0EF88-34BE-4493-96CF-FCFDA1E6ACC3}"/>
              </a:ext>
            </a:extLst>
          </p:cNvPr>
          <p:cNvPicPr>
            <a:picLocks noChangeAspect="1"/>
          </p:cNvPicPr>
          <p:nvPr/>
        </p:nvPicPr>
        <p:blipFill>
          <a:blip r:embed="rId5"/>
          <a:stretch>
            <a:fillRect/>
          </a:stretch>
        </p:blipFill>
        <p:spPr>
          <a:xfrm>
            <a:off x="2664571" y="1465286"/>
            <a:ext cx="1878806" cy="1264444"/>
          </a:xfrm>
          <a:prstGeom prst="rect">
            <a:avLst/>
          </a:prstGeom>
        </p:spPr>
      </p:pic>
      <p:pic>
        <p:nvPicPr>
          <p:cNvPr id="17" name="Imagem 16">
            <a:extLst>
              <a:ext uri="{FF2B5EF4-FFF2-40B4-BE49-F238E27FC236}">
                <a16:creationId xmlns:a16="http://schemas.microsoft.com/office/drawing/2014/main" id="{12685710-4F51-443D-822B-36645F21C145}"/>
              </a:ext>
            </a:extLst>
          </p:cNvPr>
          <p:cNvPicPr>
            <a:picLocks noChangeAspect="1"/>
          </p:cNvPicPr>
          <p:nvPr/>
        </p:nvPicPr>
        <p:blipFill>
          <a:blip r:embed="rId6"/>
          <a:stretch>
            <a:fillRect/>
          </a:stretch>
        </p:blipFill>
        <p:spPr>
          <a:xfrm>
            <a:off x="4887166" y="1730733"/>
            <a:ext cx="3647742" cy="414909"/>
          </a:xfrm>
          <a:prstGeom prst="rect">
            <a:avLst/>
          </a:prstGeom>
        </p:spPr>
      </p:pic>
      <p:sp>
        <p:nvSpPr>
          <p:cNvPr id="18" name="CaixaDeTexto 17">
            <a:extLst>
              <a:ext uri="{FF2B5EF4-FFF2-40B4-BE49-F238E27FC236}">
                <a16:creationId xmlns:a16="http://schemas.microsoft.com/office/drawing/2014/main" id="{4448368B-77A2-4E47-B9E8-0B7F057A8475}"/>
              </a:ext>
            </a:extLst>
          </p:cNvPr>
          <p:cNvSpPr txBox="1"/>
          <p:nvPr/>
        </p:nvSpPr>
        <p:spPr>
          <a:xfrm>
            <a:off x="6016869" y="2310023"/>
            <a:ext cx="1388336" cy="523220"/>
          </a:xfrm>
          <a:prstGeom prst="rect">
            <a:avLst/>
          </a:prstGeom>
          <a:solidFill>
            <a:srgbClr val="FFC000"/>
          </a:solidFill>
        </p:spPr>
        <p:txBody>
          <a:bodyPr wrap="square" rtlCol="0">
            <a:spAutoFit/>
          </a:bodyPr>
          <a:lstStyle/>
          <a:p>
            <a:pPr algn="ctr"/>
            <a:r>
              <a:rPr lang="pt-BR" sz="1400" b="1" dirty="0">
                <a:solidFill>
                  <a:srgbClr val="FF0000"/>
                </a:solidFill>
              </a:rPr>
              <a:t>i em fase com v</a:t>
            </a:r>
          </a:p>
          <a:p>
            <a:pPr algn="ctr"/>
            <a:r>
              <a:rPr lang="pt-BR" sz="1400" b="1" dirty="0"/>
              <a:t>carga resistiva</a:t>
            </a:r>
          </a:p>
        </p:txBody>
      </p:sp>
      <p:sp>
        <p:nvSpPr>
          <p:cNvPr id="2" name="Chave Esquerda 1">
            <a:extLst>
              <a:ext uri="{FF2B5EF4-FFF2-40B4-BE49-F238E27FC236}">
                <a16:creationId xmlns:a16="http://schemas.microsoft.com/office/drawing/2014/main" id="{61FA47A6-C6DA-4238-9FD1-A6D1567FC9C7}"/>
              </a:ext>
            </a:extLst>
          </p:cNvPr>
          <p:cNvSpPr/>
          <p:nvPr/>
        </p:nvSpPr>
        <p:spPr>
          <a:xfrm>
            <a:off x="2058078" y="1496320"/>
            <a:ext cx="535476" cy="452281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a:extLst>
              <a:ext uri="{FF2B5EF4-FFF2-40B4-BE49-F238E27FC236}">
                <a16:creationId xmlns:a16="http://schemas.microsoft.com/office/drawing/2014/main" id="{AD1966AB-C6AD-45DF-84FD-6C5EE49A98A0}"/>
              </a:ext>
            </a:extLst>
          </p:cNvPr>
          <p:cNvSpPr txBox="1"/>
          <p:nvPr/>
        </p:nvSpPr>
        <p:spPr>
          <a:xfrm>
            <a:off x="396184" y="303189"/>
            <a:ext cx="8169961" cy="646331"/>
          </a:xfrm>
          <a:prstGeom prst="rect">
            <a:avLst/>
          </a:prstGeom>
          <a:noFill/>
        </p:spPr>
        <p:txBody>
          <a:bodyPr wrap="square" rtlCol="0">
            <a:spAutoFit/>
          </a:bodyPr>
          <a:lstStyle/>
          <a:p>
            <a:pPr algn="just"/>
            <a:r>
              <a:rPr lang="pt-BR" dirty="0"/>
              <a:t>Os circuitos abaixo com carga resistiva, capacitiva e indutiva, ilustram o conceito de fator de potência (</a:t>
            </a:r>
            <a:r>
              <a:rPr lang="pt-BR" dirty="0" err="1"/>
              <a:t>F</a:t>
            </a:r>
            <a:r>
              <a:rPr lang="pt-BR" baseline="-25000" dirty="0" err="1"/>
              <a:t>p</a:t>
            </a:r>
            <a:r>
              <a:rPr lang="pt-BR" dirty="0"/>
              <a:t>:</a:t>
            </a:r>
          </a:p>
        </p:txBody>
      </p:sp>
      <p:pic>
        <p:nvPicPr>
          <p:cNvPr id="3" name="Imagem 2">
            <a:extLst>
              <a:ext uri="{FF2B5EF4-FFF2-40B4-BE49-F238E27FC236}">
                <a16:creationId xmlns:a16="http://schemas.microsoft.com/office/drawing/2014/main" id="{58DF9101-4C7E-458A-B419-018A283CBBF4}"/>
              </a:ext>
            </a:extLst>
          </p:cNvPr>
          <p:cNvPicPr>
            <a:picLocks noChangeAspect="1"/>
          </p:cNvPicPr>
          <p:nvPr/>
        </p:nvPicPr>
        <p:blipFill>
          <a:blip r:embed="rId7"/>
          <a:stretch>
            <a:fillRect/>
          </a:stretch>
        </p:blipFill>
        <p:spPr>
          <a:xfrm>
            <a:off x="4903060" y="3262312"/>
            <a:ext cx="3705225" cy="333375"/>
          </a:xfrm>
          <a:prstGeom prst="rect">
            <a:avLst/>
          </a:prstGeom>
        </p:spPr>
      </p:pic>
      <p:pic>
        <p:nvPicPr>
          <p:cNvPr id="4" name="Imagem 3">
            <a:extLst>
              <a:ext uri="{FF2B5EF4-FFF2-40B4-BE49-F238E27FC236}">
                <a16:creationId xmlns:a16="http://schemas.microsoft.com/office/drawing/2014/main" id="{6C9D706E-10AC-48F8-B71B-BB60508EAFAE}"/>
              </a:ext>
            </a:extLst>
          </p:cNvPr>
          <p:cNvPicPr>
            <a:picLocks noChangeAspect="1"/>
          </p:cNvPicPr>
          <p:nvPr/>
        </p:nvPicPr>
        <p:blipFill>
          <a:blip r:embed="rId8"/>
          <a:stretch>
            <a:fillRect/>
          </a:stretch>
        </p:blipFill>
        <p:spPr>
          <a:xfrm>
            <a:off x="4903060" y="4888860"/>
            <a:ext cx="3019425" cy="257175"/>
          </a:xfrm>
          <a:prstGeom prst="rect">
            <a:avLst/>
          </a:prstGeom>
        </p:spPr>
      </p:pic>
      <p:sp>
        <p:nvSpPr>
          <p:cNvPr id="8" name="Chave Direita 7">
            <a:extLst>
              <a:ext uri="{FF2B5EF4-FFF2-40B4-BE49-F238E27FC236}">
                <a16:creationId xmlns:a16="http://schemas.microsoft.com/office/drawing/2014/main" id="{FD84A40E-3E9B-4A28-8487-1FDE70FDA4F6}"/>
              </a:ext>
            </a:extLst>
          </p:cNvPr>
          <p:cNvSpPr/>
          <p:nvPr/>
        </p:nvSpPr>
        <p:spPr>
          <a:xfrm rot="16200000">
            <a:off x="3648349" y="3041028"/>
            <a:ext cx="288032" cy="206999"/>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have Direita 19">
            <a:extLst>
              <a:ext uri="{FF2B5EF4-FFF2-40B4-BE49-F238E27FC236}">
                <a16:creationId xmlns:a16="http://schemas.microsoft.com/office/drawing/2014/main" id="{C43E66CB-2C51-4F07-A9E9-AE28E6878156}"/>
              </a:ext>
            </a:extLst>
          </p:cNvPr>
          <p:cNvSpPr/>
          <p:nvPr/>
        </p:nvSpPr>
        <p:spPr>
          <a:xfrm rot="5400000">
            <a:off x="4018413" y="4045581"/>
            <a:ext cx="288032" cy="206999"/>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1" name="Chave Direita 20">
            <a:extLst>
              <a:ext uri="{FF2B5EF4-FFF2-40B4-BE49-F238E27FC236}">
                <a16:creationId xmlns:a16="http://schemas.microsoft.com/office/drawing/2014/main" id="{2475B62A-C083-40EA-9DCD-22539335C4CB}"/>
              </a:ext>
            </a:extLst>
          </p:cNvPr>
          <p:cNvSpPr/>
          <p:nvPr/>
        </p:nvSpPr>
        <p:spPr>
          <a:xfrm rot="16200000">
            <a:off x="6605964" y="2580758"/>
            <a:ext cx="316835" cy="104627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3" name="Chave Direita 22">
            <a:extLst>
              <a:ext uri="{FF2B5EF4-FFF2-40B4-BE49-F238E27FC236}">
                <a16:creationId xmlns:a16="http://schemas.microsoft.com/office/drawing/2014/main" id="{045FB32F-A093-4AD7-B65E-99BE76ED90E4}"/>
              </a:ext>
            </a:extLst>
          </p:cNvPr>
          <p:cNvSpPr/>
          <p:nvPr/>
        </p:nvSpPr>
        <p:spPr>
          <a:xfrm rot="16200000">
            <a:off x="3914913" y="5347919"/>
            <a:ext cx="288032" cy="206999"/>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4" name="Chave Direita 23">
            <a:extLst>
              <a:ext uri="{FF2B5EF4-FFF2-40B4-BE49-F238E27FC236}">
                <a16:creationId xmlns:a16="http://schemas.microsoft.com/office/drawing/2014/main" id="{9E45C55F-D88D-4B05-907B-36273A8A109E}"/>
              </a:ext>
            </a:extLst>
          </p:cNvPr>
          <p:cNvSpPr/>
          <p:nvPr/>
        </p:nvSpPr>
        <p:spPr>
          <a:xfrm rot="5400000">
            <a:off x="3811412" y="5911117"/>
            <a:ext cx="288032" cy="206999"/>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have Direita 24">
            <a:extLst>
              <a:ext uri="{FF2B5EF4-FFF2-40B4-BE49-F238E27FC236}">
                <a16:creationId xmlns:a16="http://schemas.microsoft.com/office/drawing/2014/main" id="{6C4BD5FE-F26A-4A7B-B95E-1B08D44D086D}"/>
              </a:ext>
            </a:extLst>
          </p:cNvPr>
          <p:cNvSpPr/>
          <p:nvPr/>
        </p:nvSpPr>
        <p:spPr>
          <a:xfrm rot="16200000">
            <a:off x="5979525" y="4328183"/>
            <a:ext cx="288032" cy="78607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69932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E5F8976-FC12-447F-B7AD-852EC9D4A072}"/>
              </a:ext>
            </a:extLst>
          </p:cNvPr>
          <p:cNvSpPr>
            <a:spLocks noGrp="1"/>
          </p:cNvSpPr>
          <p:nvPr>
            <p:ph type="subTitle" idx="1"/>
          </p:nvPr>
        </p:nvSpPr>
        <p:spPr>
          <a:xfrm>
            <a:off x="1223626" y="302364"/>
            <a:ext cx="6696743" cy="436185"/>
          </a:xfrm>
          <a:solidFill>
            <a:schemeClr val="tx1"/>
          </a:solidFill>
        </p:spPr>
        <p:txBody>
          <a:bodyPr vert="horz" lIns="91440" tIns="45720" rIns="91440" bIns="45720" rtlCol="0">
            <a:noAutofit/>
          </a:bodyPr>
          <a:lstStyle/>
          <a:p>
            <a:r>
              <a:rPr lang="pt-BR" sz="2100" b="1" dirty="0">
                <a:solidFill>
                  <a:schemeClr val="bg1"/>
                </a:solidFill>
              </a:rPr>
              <a:t>Potência (AC) em Cargas Resistivas, Capacitivas e Indutivas</a:t>
            </a:r>
          </a:p>
        </p:txBody>
      </p:sp>
      <p:sp>
        <p:nvSpPr>
          <p:cNvPr id="10" name="CaixaDeTexto 9">
            <a:extLst>
              <a:ext uri="{FF2B5EF4-FFF2-40B4-BE49-F238E27FC236}">
                <a16:creationId xmlns:a16="http://schemas.microsoft.com/office/drawing/2014/main" id="{E15ADBAC-0935-4B64-A48A-32CC54899BA1}"/>
              </a:ext>
            </a:extLst>
          </p:cNvPr>
          <p:cNvSpPr txBox="1"/>
          <p:nvPr/>
        </p:nvSpPr>
        <p:spPr>
          <a:xfrm>
            <a:off x="383641" y="912785"/>
            <a:ext cx="8376712" cy="646331"/>
          </a:xfrm>
          <a:prstGeom prst="rect">
            <a:avLst/>
          </a:prstGeom>
          <a:noFill/>
        </p:spPr>
        <p:txBody>
          <a:bodyPr wrap="square" rtlCol="0">
            <a:spAutoFit/>
          </a:bodyPr>
          <a:lstStyle/>
          <a:p>
            <a:pPr algn="just"/>
            <a:r>
              <a:rPr lang="pt-BR" dirty="0"/>
              <a:t>Seja um circuito genérico (carga </a:t>
            </a:r>
            <a:r>
              <a:rPr lang="pt-BR" dirty="0" err="1"/>
              <a:t>resisitiva</a:t>
            </a:r>
            <a:r>
              <a:rPr lang="pt-BR" dirty="0"/>
              <a:t>, capacitiva ou indutiva), como ilustrado na figura abaixo:</a:t>
            </a:r>
          </a:p>
        </p:txBody>
      </p:sp>
      <p:pic>
        <p:nvPicPr>
          <p:cNvPr id="11" name="Imagem 10">
            <a:extLst>
              <a:ext uri="{FF2B5EF4-FFF2-40B4-BE49-F238E27FC236}">
                <a16:creationId xmlns:a16="http://schemas.microsoft.com/office/drawing/2014/main" id="{7A66E8A2-BB01-4368-9428-918F9055C13F}"/>
              </a:ext>
            </a:extLst>
          </p:cNvPr>
          <p:cNvPicPr>
            <a:picLocks noChangeAspect="1"/>
          </p:cNvPicPr>
          <p:nvPr/>
        </p:nvPicPr>
        <p:blipFill>
          <a:blip r:embed="rId2"/>
          <a:stretch>
            <a:fillRect/>
          </a:stretch>
        </p:blipFill>
        <p:spPr>
          <a:xfrm>
            <a:off x="833630" y="1737996"/>
            <a:ext cx="2439078" cy="1626053"/>
          </a:xfrm>
          <a:prstGeom prst="rect">
            <a:avLst/>
          </a:prstGeom>
        </p:spPr>
      </p:pic>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D851DAF4-B5C6-45A4-BD57-26B772ECF9C1}"/>
                  </a:ext>
                </a:extLst>
              </p:cNvPr>
              <p:cNvSpPr txBox="1"/>
              <p:nvPr/>
            </p:nvSpPr>
            <p:spPr>
              <a:xfrm>
                <a:off x="3243254" y="1898638"/>
                <a:ext cx="2202078" cy="276999"/>
              </a:xfrm>
              <a:prstGeom prst="rect">
                <a:avLst/>
              </a:prstGeom>
              <a:noFill/>
            </p:spPr>
            <p:txBody>
              <a:bodyPr wrap="none" lIns="0" tIns="0" rIns="0" bIns="0" rtlCol="0">
                <a:spAutoFit/>
              </a:bodyPr>
              <a:lstStyle/>
              <a:p>
                <a14:m>
                  <m:oMath xmlns:m="http://schemas.openxmlformats.org/officeDocument/2006/math">
                    <m:r>
                      <a:rPr lang="pt-BR" b="0" i="1" smtClean="0">
                        <a:latin typeface="Cambria Math" panose="02040503050406030204" pitchFamily="18" charset="0"/>
                      </a:rPr>
                      <m:t>𝑣</m:t>
                    </m:r>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𝑚</m:t>
                        </m:r>
                      </m:sub>
                    </m:sSub>
                    <m:r>
                      <a:rPr lang="pt-BR" b="0" i="1" smtClean="0">
                        <a:latin typeface="Cambria Math" panose="02040503050406030204" pitchFamily="18" charset="0"/>
                      </a:rPr>
                      <m:t>𝑠𝑒𝑛</m:t>
                    </m:r>
                    <m:r>
                      <a:rPr lang="pt-BR" b="0" i="1" smtClean="0">
                        <a:latin typeface="Cambria Math" panose="02040503050406030204" pitchFamily="18" charset="0"/>
                      </a:rPr>
                      <m:t>(</m:t>
                    </m:r>
                    <m:r>
                      <a:rPr lang="pt-BR" b="0" i="1" smtClean="0">
                        <a:latin typeface="Cambria Math" panose="02040503050406030204" pitchFamily="18" charset="0"/>
                      </a:rPr>
                      <m:t>𝑤𝑡</m:t>
                    </m:r>
                    <m:r>
                      <a:rPr lang="pt-BR" b="0" i="1" smtClean="0">
                        <a:latin typeface="Cambria Math" panose="02040503050406030204" pitchFamily="18" charset="0"/>
                      </a:rPr>
                      <m:t>+</m:t>
                    </m:r>
                    <m:r>
                      <m:rPr>
                        <m:nor/>
                      </m:rPr>
                      <a:rPr lang="pt-BR"/>
                      <m:t>Ɵ</m:t>
                    </m:r>
                  </m:oMath>
                </a14:m>
                <a:r>
                  <a:rPr lang="pt-BR" dirty="0"/>
                  <a:t>)</a:t>
                </a:r>
              </a:p>
            </p:txBody>
          </p:sp>
        </mc:Choice>
        <mc:Fallback xmlns="">
          <p:sp>
            <p:nvSpPr>
              <p:cNvPr id="12" name="CaixaDeTexto 11">
                <a:extLst>
                  <a:ext uri="{FF2B5EF4-FFF2-40B4-BE49-F238E27FC236}">
                    <a16:creationId xmlns:a16="http://schemas.microsoft.com/office/drawing/2014/main" id="{D851DAF4-B5C6-45A4-BD57-26B772ECF9C1}"/>
                  </a:ext>
                </a:extLst>
              </p:cNvPr>
              <p:cNvSpPr txBox="1">
                <a:spLocks noRot="1" noChangeAspect="1" noMove="1" noResize="1" noEditPoints="1" noAdjustHandles="1" noChangeArrowheads="1" noChangeShapeType="1" noTextEdit="1"/>
              </p:cNvSpPr>
              <p:nvPr/>
            </p:nvSpPr>
            <p:spPr>
              <a:xfrm>
                <a:off x="3243254" y="1898638"/>
                <a:ext cx="2202078" cy="276999"/>
              </a:xfrm>
              <a:prstGeom prst="rect">
                <a:avLst/>
              </a:prstGeom>
              <a:blipFill>
                <a:blip r:embed="rId3"/>
                <a:stretch>
                  <a:fillRect l="-2770" t="-28261" r="-5817" b="-5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0E48B3BB-CF71-43B9-AD38-7829EEEFE385}"/>
                  </a:ext>
                </a:extLst>
              </p:cNvPr>
              <p:cNvSpPr txBox="1"/>
              <p:nvPr/>
            </p:nvSpPr>
            <p:spPr>
              <a:xfrm>
                <a:off x="3272708" y="2942317"/>
                <a:ext cx="1543436" cy="276999"/>
              </a:xfrm>
              <a:prstGeom prst="rect">
                <a:avLst/>
              </a:prstGeom>
              <a:noFill/>
            </p:spPr>
            <p:txBody>
              <a:bodyPr wrap="none" lIns="0" tIns="0" rIns="0" bIns="0" rtlCol="0">
                <a:spAutoFit/>
              </a:bodyPr>
              <a:lstStyle/>
              <a:p>
                <a:r>
                  <a:rPr lang="pt-BR" b="0" dirty="0"/>
                  <a:t>i </a:t>
                </a:r>
                <a14:m>
                  <m:oMath xmlns:m="http://schemas.openxmlformats.org/officeDocument/2006/math">
                    <m:r>
                      <a:rPr lang="pt-BR">
                        <a:latin typeface="Cambria Math" panose="02040503050406030204" pitchFamily="18" charset="0"/>
                      </a:rPr>
                      <m:t>(</m:t>
                    </m:r>
                    <m:r>
                      <m:rPr>
                        <m:sty m:val="p"/>
                      </m:rPr>
                      <a:rPr lang="pt-BR" b="0" i="0" smtClean="0">
                        <a:latin typeface="Cambria Math" panose="02040503050406030204" pitchFamily="18" charset="0"/>
                      </a:rPr>
                      <m:t>t</m:t>
                    </m:r>
                    <m:r>
                      <a:rPr lang="pt-BR" b="0" i="0" smtClean="0">
                        <a:latin typeface="Cambria Math" panose="02040503050406030204" pitchFamily="18" charset="0"/>
                      </a:rPr>
                      <m:t>)</m:t>
                    </m:r>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𝑚</m:t>
                        </m:r>
                      </m:sub>
                    </m:sSub>
                    <m:r>
                      <a:rPr lang="pt-BR" b="0" i="1" smtClean="0">
                        <a:latin typeface="Cambria Math" panose="02040503050406030204" pitchFamily="18" charset="0"/>
                      </a:rPr>
                      <m:t>𝑠𝑒𝑛𝑤𝑡</m:t>
                    </m:r>
                  </m:oMath>
                </a14:m>
                <a:endParaRPr lang="pt-BR" dirty="0"/>
              </a:p>
            </p:txBody>
          </p:sp>
        </mc:Choice>
        <mc:Fallback xmlns="">
          <p:sp>
            <p:nvSpPr>
              <p:cNvPr id="13" name="CaixaDeTexto 12">
                <a:extLst>
                  <a:ext uri="{FF2B5EF4-FFF2-40B4-BE49-F238E27FC236}">
                    <a16:creationId xmlns:a16="http://schemas.microsoft.com/office/drawing/2014/main" id="{0E48B3BB-CF71-43B9-AD38-7829EEEFE385}"/>
                  </a:ext>
                </a:extLst>
              </p:cNvPr>
              <p:cNvSpPr txBox="1">
                <a:spLocks noRot="1" noChangeAspect="1" noMove="1" noResize="1" noEditPoints="1" noAdjustHandles="1" noChangeArrowheads="1" noChangeShapeType="1" noTextEdit="1"/>
              </p:cNvSpPr>
              <p:nvPr/>
            </p:nvSpPr>
            <p:spPr>
              <a:xfrm>
                <a:off x="3272708" y="2942317"/>
                <a:ext cx="1543436" cy="276999"/>
              </a:xfrm>
              <a:prstGeom prst="rect">
                <a:avLst/>
              </a:prstGeom>
              <a:blipFill>
                <a:blip r:embed="rId4"/>
                <a:stretch>
                  <a:fillRect l="-9486" t="-28889" r="-3953" b="-51111"/>
                </a:stretch>
              </a:blipFill>
            </p:spPr>
            <p:txBody>
              <a:bodyPr/>
              <a:lstStyle/>
              <a:p>
                <a:r>
                  <a:rPr lang="pt-BR">
                    <a:noFill/>
                  </a:rPr>
                  <a:t> </a:t>
                </a:r>
              </a:p>
            </p:txBody>
          </p:sp>
        </mc:Fallback>
      </mc:AlternateContent>
      <p:sp>
        <p:nvSpPr>
          <p:cNvPr id="14" name="Seta: para a Direita 13">
            <a:extLst>
              <a:ext uri="{FF2B5EF4-FFF2-40B4-BE49-F238E27FC236}">
                <a16:creationId xmlns:a16="http://schemas.microsoft.com/office/drawing/2014/main" id="{B67288DE-B774-4E71-B27D-972D338E2352}"/>
              </a:ext>
            </a:extLst>
          </p:cNvPr>
          <p:cNvSpPr/>
          <p:nvPr/>
        </p:nvSpPr>
        <p:spPr>
          <a:xfrm>
            <a:off x="7415228" y="2086473"/>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107D5862-0BC6-4296-A5E6-8BC55D21B0C4}"/>
                  </a:ext>
                </a:extLst>
              </p:cNvPr>
              <p:cNvSpPr txBox="1"/>
              <p:nvPr/>
            </p:nvSpPr>
            <p:spPr>
              <a:xfrm>
                <a:off x="5724128" y="2142054"/>
                <a:ext cx="1484894" cy="276999"/>
              </a:xfrm>
              <a:prstGeom prst="rect">
                <a:avLst/>
              </a:prstGeom>
              <a:noFill/>
            </p:spPr>
            <p:txBody>
              <a:bodyPr wrap="none" lIns="0" tIns="0" rIns="0" bIns="0" rtlCol="0">
                <a:spAutoFit/>
              </a:bodyPr>
              <a:lstStyle/>
              <a:p>
                <a:r>
                  <a:rPr lang="pt-BR" dirty="0"/>
                  <a:t>p</a:t>
                </a:r>
                <a14:m>
                  <m:oMath xmlns:m="http://schemas.openxmlformats.org/officeDocument/2006/math">
                    <m:r>
                      <a:rPr lang="pt-BR" b="0" i="0" smtClean="0">
                        <a:latin typeface="Cambria Math" panose="02040503050406030204" pitchFamily="18" charset="0"/>
                      </a:rPr>
                      <m:t>(</m:t>
                    </m:r>
                    <m:r>
                      <m:rPr>
                        <m:sty m:val="p"/>
                      </m:rPr>
                      <a:rPr lang="pt-BR" b="0" i="0" smtClean="0">
                        <a:latin typeface="Cambria Math" panose="02040503050406030204" pitchFamily="18" charset="0"/>
                      </a:rPr>
                      <m:t>t</m:t>
                    </m:r>
                    <m:r>
                      <a:rPr lang="pt-BR" b="0" i="0" smtClean="0">
                        <a:latin typeface="Cambria Math" panose="02040503050406030204" pitchFamily="18" charset="0"/>
                      </a:rPr>
                      <m:t>)</m:t>
                    </m:r>
                    <m:r>
                      <a:rPr lang="pt-BR" b="0" i="1" smtClean="0">
                        <a:latin typeface="Cambria Math" panose="02040503050406030204" pitchFamily="18" charset="0"/>
                      </a:rPr>
                      <m:t>=</m:t>
                    </m:r>
                    <m:r>
                      <a:rPr lang="pt-BR" b="0" i="1" smtClean="0">
                        <a:latin typeface="Cambria Math" panose="02040503050406030204" pitchFamily="18" charset="0"/>
                      </a:rPr>
                      <m:t>𝑣</m:t>
                    </m:r>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𝑖</m:t>
                    </m:r>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m:t>
                    </m:r>
                  </m:oMath>
                </a14:m>
                <a:endParaRPr lang="pt-BR" dirty="0"/>
              </a:p>
            </p:txBody>
          </p:sp>
        </mc:Choice>
        <mc:Fallback xmlns="">
          <p:sp>
            <p:nvSpPr>
              <p:cNvPr id="15" name="CaixaDeTexto 14">
                <a:extLst>
                  <a:ext uri="{FF2B5EF4-FFF2-40B4-BE49-F238E27FC236}">
                    <a16:creationId xmlns:a16="http://schemas.microsoft.com/office/drawing/2014/main" id="{107D5862-0BC6-4296-A5E6-8BC55D21B0C4}"/>
                  </a:ext>
                </a:extLst>
              </p:cNvPr>
              <p:cNvSpPr txBox="1">
                <a:spLocks noRot="1" noChangeAspect="1" noMove="1" noResize="1" noEditPoints="1" noAdjustHandles="1" noChangeArrowheads="1" noChangeShapeType="1" noTextEdit="1"/>
              </p:cNvSpPr>
              <p:nvPr/>
            </p:nvSpPr>
            <p:spPr>
              <a:xfrm>
                <a:off x="5724128" y="2142054"/>
                <a:ext cx="1484894" cy="276999"/>
              </a:xfrm>
              <a:prstGeom prst="rect">
                <a:avLst/>
              </a:prstGeom>
              <a:blipFill>
                <a:blip r:embed="rId5"/>
                <a:stretch>
                  <a:fillRect l="-9836" t="-28261" r="-6557" b="-50000"/>
                </a:stretch>
              </a:blipFill>
            </p:spPr>
            <p:txBody>
              <a:bodyPr/>
              <a:lstStyle/>
              <a:p>
                <a:r>
                  <a:rPr lang="pt-BR">
                    <a:noFill/>
                  </a:rPr>
                  <a:t> </a:t>
                </a:r>
              </a:p>
            </p:txBody>
          </p:sp>
        </mc:Fallback>
      </mc:AlternateContent>
      <p:sp>
        <p:nvSpPr>
          <p:cNvPr id="16" name="CaixaDeTexto 15">
            <a:extLst>
              <a:ext uri="{FF2B5EF4-FFF2-40B4-BE49-F238E27FC236}">
                <a16:creationId xmlns:a16="http://schemas.microsoft.com/office/drawing/2014/main" id="{DD16B272-3481-4275-91ED-2427D032EEF1}"/>
              </a:ext>
            </a:extLst>
          </p:cNvPr>
          <p:cNvSpPr txBox="1"/>
          <p:nvPr/>
        </p:nvSpPr>
        <p:spPr>
          <a:xfrm>
            <a:off x="539552" y="3633204"/>
            <a:ext cx="5688632" cy="369332"/>
          </a:xfrm>
          <a:prstGeom prst="rect">
            <a:avLst/>
          </a:prstGeom>
          <a:noFill/>
        </p:spPr>
        <p:txBody>
          <a:bodyPr wrap="square" rtlCol="0">
            <a:spAutoFit/>
          </a:bodyPr>
          <a:lstStyle/>
          <a:p>
            <a:r>
              <a:rPr lang="pt-BR" dirty="0"/>
              <a:t>Após algumas transformações trigonométricas, resulta:</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B3D74CAC-E714-47A0-B6BC-799962BAD626}"/>
                  </a:ext>
                </a:extLst>
              </p:cNvPr>
              <p:cNvSpPr txBox="1"/>
              <p:nvPr/>
            </p:nvSpPr>
            <p:spPr>
              <a:xfrm>
                <a:off x="1763688" y="4349915"/>
                <a:ext cx="5606728" cy="276999"/>
              </a:xfrm>
              <a:prstGeom prst="rect">
                <a:avLst/>
              </a:prstGeom>
              <a:noFill/>
              <a:ln w="38100">
                <a:solidFill>
                  <a:srgbClr val="FFC000"/>
                </a:solidFill>
              </a:ln>
            </p:spPr>
            <p:txBody>
              <a:bodyPr wrap="none" lIns="0" tIns="0" rIns="0" bIns="0" rtlCol="0">
                <a:spAutoFit/>
              </a:bodyPr>
              <a:lstStyle>
                <a:defPPr>
                  <a:defRPr lang="pt-BR"/>
                </a:defPPr>
              </a:lstStyle>
              <a:p>
                <a:r>
                  <a:rPr lang="pt-BR" dirty="0"/>
                  <a:t>p(t)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17" name="CaixaDeTexto 16">
                <a:extLst>
                  <a:ext uri="{FF2B5EF4-FFF2-40B4-BE49-F238E27FC236}">
                    <a16:creationId xmlns:a16="http://schemas.microsoft.com/office/drawing/2014/main" id="{B3D74CAC-E714-47A0-B6BC-799962BAD626}"/>
                  </a:ext>
                </a:extLst>
              </p:cNvPr>
              <p:cNvSpPr txBox="1">
                <a:spLocks noRot="1" noChangeAspect="1" noMove="1" noResize="1" noEditPoints="1" noAdjustHandles="1" noChangeArrowheads="1" noChangeShapeType="1" noTextEdit="1"/>
              </p:cNvSpPr>
              <p:nvPr/>
            </p:nvSpPr>
            <p:spPr>
              <a:xfrm>
                <a:off x="1763688" y="4349915"/>
                <a:ext cx="5606728" cy="276999"/>
              </a:xfrm>
              <a:prstGeom prst="rect">
                <a:avLst/>
              </a:prstGeom>
              <a:blipFill>
                <a:blip r:embed="rId6"/>
                <a:stretch>
                  <a:fillRect l="-2160" t="-19608" b="-39216"/>
                </a:stretch>
              </a:blipFill>
              <a:ln w="38100">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2ECDA881-B398-4947-B964-3DD97066FC17}"/>
                  </a:ext>
                </a:extLst>
              </p:cNvPr>
              <p:cNvSpPr/>
              <p:nvPr/>
            </p:nvSpPr>
            <p:spPr>
              <a:xfrm>
                <a:off x="5646720" y="2632659"/>
                <a:ext cx="3245760" cy="369332"/>
              </a:xfrm>
              <a:prstGeom prst="rect">
                <a:avLst/>
              </a:prstGeom>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𝑝</m:t>
                        </m:r>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m:t>
                        </m:r>
                        <m:r>
                          <a:rPr lang="pt-BR" i="1">
                            <a:latin typeface="Cambria Math" panose="02040503050406030204" pitchFamily="18" charset="0"/>
                          </a:rPr>
                          <m:t>𝑉</m:t>
                        </m:r>
                      </m:e>
                      <m:sub>
                        <m:r>
                          <a:rPr lang="pt-BR" i="1">
                            <a:latin typeface="Cambria Math" panose="02040503050406030204" pitchFamily="18" charset="0"/>
                          </a:rPr>
                          <m:t>𝑚</m:t>
                        </m:r>
                      </m:sub>
                    </m:sSub>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𝑚</m:t>
                        </m:r>
                      </m:sub>
                    </m:sSub>
                    <m:r>
                      <a:rPr lang="pt-BR" i="1">
                        <a:latin typeface="Cambria Math" panose="02040503050406030204" pitchFamily="18" charset="0"/>
                      </a:rPr>
                      <m:t>𝑠𝑒𝑛𝑤𝑡𝑠𝑒𝑛</m:t>
                    </m:r>
                    <m:r>
                      <a:rPr lang="pt-BR" i="1">
                        <a:latin typeface="Cambria Math" panose="02040503050406030204" pitchFamily="18" charset="0"/>
                      </a:rPr>
                      <m:t>(</m:t>
                    </m:r>
                    <m:r>
                      <a:rPr lang="pt-BR" i="1">
                        <a:latin typeface="Cambria Math" panose="02040503050406030204" pitchFamily="18" charset="0"/>
                      </a:rPr>
                      <m:t>𝑤𝑡</m:t>
                    </m:r>
                    <m:r>
                      <a:rPr lang="pt-BR" i="1">
                        <a:latin typeface="Cambria Math" panose="02040503050406030204" pitchFamily="18" charset="0"/>
                      </a:rPr>
                      <m:t>+</m:t>
                    </m:r>
                    <m:r>
                      <m:rPr>
                        <m:nor/>
                      </m:rPr>
                      <a:rPr lang="pt-BR"/>
                      <m:t>Ɵ</m:t>
                    </m:r>
                  </m:oMath>
                </a14:m>
                <a:r>
                  <a:rPr lang="pt-BR" dirty="0"/>
                  <a:t>)</a:t>
                </a:r>
              </a:p>
            </p:txBody>
          </p:sp>
        </mc:Choice>
        <mc:Fallback xmlns="">
          <p:sp>
            <p:nvSpPr>
              <p:cNvPr id="18" name="Retângulo 17">
                <a:extLst>
                  <a:ext uri="{FF2B5EF4-FFF2-40B4-BE49-F238E27FC236}">
                    <a16:creationId xmlns:a16="http://schemas.microsoft.com/office/drawing/2014/main" id="{2ECDA881-B398-4947-B964-3DD97066FC17}"/>
                  </a:ext>
                </a:extLst>
              </p:cNvPr>
              <p:cNvSpPr>
                <a:spLocks noRot="1" noChangeAspect="1" noMove="1" noResize="1" noEditPoints="1" noAdjustHandles="1" noChangeArrowheads="1" noChangeShapeType="1" noTextEdit="1"/>
              </p:cNvSpPr>
              <p:nvPr/>
            </p:nvSpPr>
            <p:spPr>
              <a:xfrm>
                <a:off x="5646720" y="2632659"/>
                <a:ext cx="3245760" cy="369332"/>
              </a:xfrm>
              <a:prstGeom prst="rect">
                <a:avLst/>
              </a:prstGeom>
              <a:blipFill>
                <a:blip r:embed="rId7"/>
                <a:stretch>
                  <a:fillRect t="-10000" r="-750" b="-26667"/>
                </a:stretch>
              </a:blipFill>
            </p:spPr>
            <p:txBody>
              <a:bodyPr/>
              <a:lstStyle/>
              <a:p>
                <a:r>
                  <a:rPr lang="pt-BR">
                    <a:noFill/>
                  </a:rPr>
                  <a:t> </a:t>
                </a:r>
              </a:p>
            </p:txBody>
          </p:sp>
        </mc:Fallback>
      </mc:AlternateContent>
    </p:spTree>
    <p:extLst>
      <p:ext uri="{BB962C8B-B14F-4D97-AF65-F5344CB8AC3E}">
        <p14:creationId xmlns:p14="http://schemas.microsoft.com/office/powerpoint/2010/main" val="388749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40ADF48-F7F3-4C7C-A159-64B3B83CA8A1}"/>
              </a:ext>
            </a:extLst>
          </p:cNvPr>
          <p:cNvSpPr txBox="1"/>
          <p:nvPr/>
        </p:nvSpPr>
        <p:spPr>
          <a:xfrm>
            <a:off x="3499632" y="302583"/>
            <a:ext cx="2068768" cy="416956"/>
          </a:xfrm>
          <a:prstGeom prst="rect">
            <a:avLst/>
          </a:prstGeom>
          <a:solidFill>
            <a:schemeClr val="tx1"/>
          </a:solidFill>
        </p:spPr>
        <p:txBody>
          <a:bodyPr vert="horz" lIns="91440" tIns="45720" rIns="91440" bIns="45720" rtlCol="0">
            <a:noAutofit/>
          </a:bodyPr>
          <a:lstStyle>
            <a:lvl1pPr indent="0" algn="ctr">
              <a:spcBef>
                <a:spcPct val="20000"/>
              </a:spcBef>
              <a:buFont typeface="Arial" pitchFamily="34" charset="0"/>
              <a:buNone/>
              <a:defRPr sz="2100" b="1">
                <a:solidFill>
                  <a:schemeClr val="bg1"/>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pt-BR" sz="2400" dirty="0"/>
              <a:t>Carga Resistiva</a:t>
            </a: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9E9F2125-E44F-4F9E-B169-D1A8AD32621B}"/>
                  </a:ext>
                </a:extLst>
              </p:cNvPr>
              <p:cNvSpPr txBox="1"/>
              <p:nvPr/>
            </p:nvSpPr>
            <p:spPr>
              <a:xfrm>
                <a:off x="539552" y="1477860"/>
                <a:ext cx="3672408" cy="369332"/>
              </a:xfrm>
              <a:prstGeom prst="rect">
                <a:avLst/>
              </a:prstGeom>
              <a:noFill/>
            </p:spPr>
            <p:txBody>
              <a:bodyPr wrap="square" rtlCol="0">
                <a:spAutoFit/>
              </a:bodyPr>
              <a:lstStyle/>
              <a:p>
                <a:pPr algn="just"/>
                <a:r>
                  <a:rPr lang="pt-BR" dirty="0"/>
                  <a:t>Seja a carga é resistiva </a:t>
                </a:r>
                <a14:m>
                  <m:oMath xmlns:m="http://schemas.openxmlformats.org/officeDocument/2006/math">
                    <m:r>
                      <m:rPr>
                        <m:nor/>
                      </m:rPr>
                      <a:rPr lang="pt-BR"/>
                      <m:t>Ɵ</m:t>
                    </m:r>
                  </m:oMath>
                </a14:m>
                <a:r>
                  <a:rPr lang="pt-BR" dirty="0"/>
                  <a:t> = 0, então:  </a:t>
                </a:r>
              </a:p>
            </p:txBody>
          </p:sp>
        </mc:Choice>
        <mc:Fallback xmlns="">
          <p:sp>
            <p:nvSpPr>
              <p:cNvPr id="18" name="CaixaDeTexto 17">
                <a:extLst>
                  <a:ext uri="{FF2B5EF4-FFF2-40B4-BE49-F238E27FC236}">
                    <a16:creationId xmlns:a16="http://schemas.microsoft.com/office/drawing/2014/main" id="{9E9F2125-E44F-4F9E-B169-D1A8AD32621B}"/>
                  </a:ext>
                </a:extLst>
              </p:cNvPr>
              <p:cNvSpPr txBox="1">
                <a:spLocks noRot="1" noChangeAspect="1" noMove="1" noResize="1" noEditPoints="1" noAdjustHandles="1" noChangeArrowheads="1" noChangeShapeType="1" noTextEdit="1"/>
              </p:cNvSpPr>
              <p:nvPr/>
            </p:nvSpPr>
            <p:spPr>
              <a:xfrm>
                <a:off x="539552" y="1477860"/>
                <a:ext cx="3672408" cy="369332"/>
              </a:xfrm>
              <a:prstGeom prst="rect">
                <a:avLst/>
              </a:prstGeom>
              <a:blipFill>
                <a:blip r:embed="rId2"/>
                <a:stretch>
                  <a:fillRect l="-1495"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BF8F2D02-CDC6-4712-A353-5D291A5307BB}"/>
                  </a:ext>
                </a:extLst>
              </p:cNvPr>
              <p:cNvSpPr txBox="1"/>
              <p:nvPr/>
            </p:nvSpPr>
            <p:spPr>
              <a:xfrm>
                <a:off x="1768636" y="995966"/>
                <a:ext cx="5727850" cy="276999"/>
              </a:xfrm>
              <a:prstGeom prst="rect">
                <a:avLst/>
              </a:prstGeom>
              <a:noFill/>
              <a:ln w="38100">
                <a:solidFill>
                  <a:srgbClr val="FFC000"/>
                </a:solidFill>
              </a:ln>
            </p:spPr>
            <p:txBody>
              <a:bodyPr wrap="none" lIns="0" tIns="0" rIns="0" bIns="0" rtlCol="0">
                <a:spAutoFit/>
              </a:bodyPr>
              <a:lstStyle>
                <a:defPPr>
                  <a:defRPr lang="pt-BR"/>
                </a:def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𝑝</m:t>
                        </m:r>
                      </m:e>
                      <m:sub>
                        <m:r>
                          <a:rPr lang="pt-BR">
                            <a:latin typeface="Cambria Math" panose="02040503050406030204" pitchFamily="18" charset="0"/>
                          </a:rPr>
                          <m:t>𝑅</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1" name="CaixaDeTexto 20">
                <a:extLst>
                  <a:ext uri="{FF2B5EF4-FFF2-40B4-BE49-F238E27FC236}">
                    <a16:creationId xmlns:a16="http://schemas.microsoft.com/office/drawing/2014/main" id="{BF8F2D02-CDC6-4712-A353-5D291A5307BB}"/>
                  </a:ext>
                </a:extLst>
              </p:cNvPr>
              <p:cNvSpPr txBox="1">
                <a:spLocks noRot="1" noChangeAspect="1" noMove="1" noResize="1" noEditPoints="1" noAdjustHandles="1" noChangeArrowheads="1" noChangeShapeType="1" noTextEdit="1"/>
              </p:cNvSpPr>
              <p:nvPr/>
            </p:nvSpPr>
            <p:spPr>
              <a:xfrm>
                <a:off x="1768636" y="995966"/>
                <a:ext cx="5727850" cy="276999"/>
              </a:xfrm>
              <a:prstGeom prst="rect">
                <a:avLst/>
              </a:prstGeom>
              <a:blipFill>
                <a:blip r:embed="rId3"/>
                <a:stretch>
                  <a:fillRect l="-1163" t="-19231" b="-38462"/>
                </a:stretch>
              </a:blipFill>
              <a:ln w="38100">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ACC303AB-8642-47DC-A317-74E1A350A21B}"/>
                  </a:ext>
                </a:extLst>
              </p:cNvPr>
              <p:cNvSpPr txBox="1"/>
              <p:nvPr/>
            </p:nvSpPr>
            <p:spPr>
              <a:xfrm>
                <a:off x="1768636" y="1927590"/>
                <a:ext cx="5606728" cy="276999"/>
              </a:xfrm>
              <a:prstGeom prst="rect">
                <a:avLst/>
              </a:prstGeom>
              <a:noFill/>
              <a:ln w="38100">
                <a:noFill/>
              </a:ln>
            </p:spPr>
            <p:txBody>
              <a:bodyPr wrap="none" lIns="0" tIns="0" rIns="0" bIns="0" rtlCol="0">
                <a:spAutoFit/>
              </a:bodyPr>
              <a:lstStyle>
                <a:defPPr>
                  <a:defRPr lang="pt-BR"/>
                </a:defPPr>
              </a:lstStyle>
              <a:p>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𝑅</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b="0" i="0" smtClean="0"/>
                      <m:t>0</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b="0" i="0" smtClean="0"/>
                      <m:t>0</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2" name="CaixaDeTexto 21">
                <a:extLst>
                  <a:ext uri="{FF2B5EF4-FFF2-40B4-BE49-F238E27FC236}">
                    <a16:creationId xmlns:a16="http://schemas.microsoft.com/office/drawing/2014/main" id="{ACC303AB-8642-47DC-A317-74E1A350A21B}"/>
                  </a:ext>
                </a:extLst>
              </p:cNvPr>
              <p:cNvSpPr txBox="1">
                <a:spLocks noRot="1" noChangeAspect="1" noMove="1" noResize="1" noEditPoints="1" noAdjustHandles="1" noChangeArrowheads="1" noChangeShapeType="1" noTextEdit="1"/>
              </p:cNvSpPr>
              <p:nvPr/>
            </p:nvSpPr>
            <p:spPr>
              <a:xfrm>
                <a:off x="1768636" y="1927590"/>
                <a:ext cx="5606728" cy="276999"/>
              </a:xfrm>
              <a:prstGeom prst="rect">
                <a:avLst/>
              </a:prstGeom>
              <a:blipFill>
                <a:blip r:embed="rId4"/>
                <a:stretch>
                  <a:fillRect l="-1522" t="-28261" b="-50000"/>
                </a:stretch>
              </a:blipFill>
              <a:ln w="38100">
                <a:noFill/>
              </a:ln>
            </p:spPr>
            <p:txBody>
              <a:bodyPr/>
              <a:lstStyle/>
              <a:p>
                <a:r>
                  <a:rPr lang="pt-BR">
                    <a:noFill/>
                  </a:rPr>
                  <a:t> </a:t>
                </a:r>
              </a:p>
            </p:txBody>
          </p:sp>
        </mc:Fallback>
      </mc:AlternateContent>
      <p:sp>
        <p:nvSpPr>
          <p:cNvPr id="23" name="Seta: para a Direita 22">
            <a:extLst>
              <a:ext uri="{FF2B5EF4-FFF2-40B4-BE49-F238E27FC236}">
                <a16:creationId xmlns:a16="http://schemas.microsoft.com/office/drawing/2014/main" id="{456C078D-A573-48E8-AC62-CCBE6E11823E}"/>
              </a:ext>
            </a:extLst>
          </p:cNvPr>
          <p:cNvSpPr/>
          <p:nvPr/>
        </p:nvSpPr>
        <p:spPr>
          <a:xfrm>
            <a:off x="2368061" y="2516220"/>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80E7FC21-4C72-43F6-9EF0-C748B6C4CE68}"/>
                  </a:ext>
                </a:extLst>
              </p:cNvPr>
              <p:cNvSpPr txBox="1"/>
              <p:nvPr/>
            </p:nvSpPr>
            <p:spPr>
              <a:xfrm>
                <a:off x="3203848" y="2582215"/>
                <a:ext cx="3212674" cy="276999"/>
              </a:xfrm>
              <a:prstGeom prst="rect">
                <a:avLst/>
              </a:prstGeom>
              <a:noFill/>
              <a:ln w="28575">
                <a:solidFill>
                  <a:srgbClr val="0070C0"/>
                </a:solidFill>
              </a:ln>
            </p:spPr>
            <p:txBody>
              <a:bodyPr wrap="none" lIns="0" tIns="0" rIns="0" bIns="0" rtlCol="0">
                <a:spAutoFit/>
              </a:bodyPr>
              <a:lstStyle>
                <a:defPPr>
                  <a:defRPr lang="pt-BR"/>
                </a:defPPr>
              </a:lstStyle>
              <a:p>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𝑅</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b="0" i="0" smtClean="0"/>
                      <m:t> −</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4" name="CaixaDeTexto 23">
                <a:extLst>
                  <a:ext uri="{FF2B5EF4-FFF2-40B4-BE49-F238E27FC236}">
                    <a16:creationId xmlns:a16="http://schemas.microsoft.com/office/drawing/2014/main" id="{80E7FC21-4C72-43F6-9EF0-C748B6C4CE68}"/>
                  </a:ext>
                </a:extLst>
              </p:cNvPr>
              <p:cNvSpPr txBox="1">
                <a:spLocks noRot="1" noChangeAspect="1" noMove="1" noResize="1" noEditPoints="1" noAdjustHandles="1" noChangeArrowheads="1" noChangeShapeType="1" noTextEdit="1"/>
              </p:cNvSpPr>
              <p:nvPr/>
            </p:nvSpPr>
            <p:spPr>
              <a:xfrm>
                <a:off x="3203848" y="2582215"/>
                <a:ext cx="3212674" cy="276999"/>
              </a:xfrm>
              <a:prstGeom prst="rect">
                <a:avLst/>
              </a:prstGeom>
              <a:blipFill>
                <a:blip r:embed="rId5"/>
                <a:stretch>
                  <a:fillRect l="-2256" t="-22000" r="-4511" b="-40000"/>
                </a:stretch>
              </a:blipFill>
              <a:ln w="28575">
                <a:solidFill>
                  <a:srgbClr val="0070C0"/>
                </a:solidFill>
              </a:ln>
            </p:spPr>
            <p:txBody>
              <a:bodyPr/>
              <a:lstStyle/>
              <a:p>
                <a:r>
                  <a:rPr lang="pt-BR">
                    <a:noFill/>
                  </a:rPr>
                  <a:t> </a:t>
                </a:r>
              </a:p>
            </p:txBody>
          </p:sp>
        </mc:Fallback>
      </mc:AlternateContent>
      <p:pic>
        <p:nvPicPr>
          <p:cNvPr id="2" name="Imagem 1">
            <a:extLst>
              <a:ext uri="{FF2B5EF4-FFF2-40B4-BE49-F238E27FC236}">
                <a16:creationId xmlns:a16="http://schemas.microsoft.com/office/drawing/2014/main" id="{3FBBA2EE-50C1-49A9-88DF-4181903F429B}"/>
              </a:ext>
            </a:extLst>
          </p:cNvPr>
          <p:cNvPicPr>
            <a:picLocks noChangeAspect="1"/>
          </p:cNvPicPr>
          <p:nvPr/>
        </p:nvPicPr>
        <p:blipFill>
          <a:blip r:embed="rId6"/>
          <a:stretch>
            <a:fillRect/>
          </a:stretch>
        </p:blipFill>
        <p:spPr>
          <a:xfrm>
            <a:off x="548975" y="3180593"/>
            <a:ext cx="5550331" cy="3374824"/>
          </a:xfrm>
          <a:prstGeom prst="rect">
            <a:avLst/>
          </a:prstGeom>
        </p:spPr>
      </p:pic>
      <p:sp>
        <p:nvSpPr>
          <p:cNvPr id="3" name="CaixaDeTexto 2">
            <a:extLst>
              <a:ext uri="{FF2B5EF4-FFF2-40B4-BE49-F238E27FC236}">
                <a16:creationId xmlns:a16="http://schemas.microsoft.com/office/drawing/2014/main" id="{9B949444-2D5B-4913-B1B8-6903FACCA3B2}"/>
              </a:ext>
            </a:extLst>
          </p:cNvPr>
          <p:cNvSpPr txBox="1"/>
          <p:nvPr/>
        </p:nvSpPr>
        <p:spPr>
          <a:xfrm>
            <a:off x="6099306" y="4171490"/>
            <a:ext cx="2819908" cy="1200329"/>
          </a:xfrm>
          <a:prstGeom prst="rect">
            <a:avLst/>
          </a:prstGeom>
          <a:noFill/>
        </p:spPr>
        <p:txBody>
          <a:bodyPr wrap="square" rtlCol="0">
            <a:spAutoFit/>
          </a:bodyPr>
          <a:lstStyle/>
          <a:p>
            <a:pPr algn="just"/>
            <a:r>
              <a:rPr lang="pt-BR" dirty="0"/>
              <a:t>T</a:t>
            </a:r>
            <a:r>
              <a:rPr lang="pt-BR" baseline="-25000" dirty="0"/>
              <a:t>1</a:t>
            </a:r>
            <a:r>
              <a:rPr lang="pt-BR" dirty="0"/>
              <a:t> – período da curva tensão e de corrente</a:t>
            </a:r>
          </a:p>
          <a:p>
            <a:pPr algn="just"/>
            <a:r>
              <a:rPr lang="pt-BR" dirty="0"/>
              <a:t> </a:t>
            </a:r>
          </a:p>
          <a:p>
            <a:pPr algn="just"/>
            <a:r>
              <a:rPr lang="pt-BR" dirty="0"/>
              <a:t>T</a:t>
            </a:r>
            <a:r>
              <a:rPr lang="pt-BR" baseline="-25000" dirty="0"/>
              <a:t>2</a:t>
            </a:r>
            <a:r>
              <a:rPr lang="pt-BR" dirty="0"/>
              <a:t> – período da curva P</a:t>
            </a:r>
            <a:r>
              <a:rPr lang="pt-BR" baseline="-25000" dirty="0"/>
              <a:t>R</a:t>
            </a:r>
            <a:r>
              <a:rPr lang="pt-BR" dirty="0"/>
              <a:t> (t)  </a:t>
            </a:r>
          </a:p>
        </p:txBody>
      </p:sp>
    </p:spTree>
    <p:extLst>
      <p:ext uri="{BB962C8B-B14F-4D97-AF65-F5344CB8AC3E}">
        <p14:creationId xmlns:p14="http://schemas.microsoft.com/office/powerpoint/2010/main" val="324842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71E7B01-6A50-469D-BA23-88266F2A4388}"/>
              </a:ext>
            </a:extLst>
          </p:cNvPr>
          <p:cNvSpPr txBox="1"/>
          <p:nvPr/>
        </p:nvSpPr>
        <p:spPr>
          <a:xfrm>
            <a:off x="428696" y="380350"/>
            <a:ext cx="8169690" cy="646331"/>
          </a:xfrm>
          <a:prstGeom prst="rect">
            <a:avLst/>
          </a:prstGeom>
          <a:noFill/>
        </p:spPr>
        <p:txBody>
          <a:bodyPr wrap="square" rtlCol="0">
            <a:spAutoFit/>
          </a:bodyPr>
          <a:lstStyle/>
          <a:p>
            <a:pPr algn="just"/>
            <a:r>
              <a:rPr lang="pt-BR" dirty="0">
                <a:highlight>
                  <a:srgbClr val="FFFF00"/>
                </a:highlight>
              </a:rPr>
              <a:t>A potência retornada à fonte de tensão é representada pela porção da curva abaixo do eixo</a:t>
            </a:r>
            <a:r>
              <a:rPr lang="pt-BR" dirty="0"/>
              <a:t>, </a:t>
            </a:r>
            <a:r>
              <a:rPr lang="pt-BR" b="1" dirty="0">
                <a:solidFill>
                  <a:srgbClr val="FF0000"/>
                </a:solidFill>
              </a:rPr>
              <a:t>que é neste é zero</a:t>
            </a:r>
            <a:r>
              <a:rPr lang="pt-BR" dirty="0"/>
              <a:t>. A potência média (P)é dada por: </a:t>
            </a:r>
          </a:p>
        </p:txBody>
      </p:sp>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4F63FE74-D1A4-4900-92D2-8304494138A6}"/>
                  </a:ext>
                </a:extLst>
              </p:cNvPr>
              <p:cNvSpPr txBox="1"/>
              <p:nvPr/>
            </p:nvSpPr>
            <p:spPr>
              <a:xfrm>
                <a:off x="2760510" y="1235138"/>
                <a:ext cx="3622979" cy="553998"/>
              </a:xfrm>
              <a:prstGeom prst="rect">
                <a:avLst/>
              </a:prstGeom>
              <a:noFill/>
              <a:ln w="28575">
                <a:solidFill>
                  <a:srgbClr val="FFC000"/>
                </a:solidFill>
              </a:ln>
            </p:spPr>
            <p:txBody>
              <a:bodyPr wrap="none" lIns="0" tIns="0" rIns="0" bIns="0" rtlCol="0">
                <a:spAutoFit/>
              </a:bodyPr>
              <a:lstStyle>
                <a:defPPr>
                  <a:defRPr lang="pt-BR"/>
                </a:defP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𝑃</m:t>
                      </m:r>
                      <m:r>
                        <a:rPr lang="pt-BR">
                          <a:latin typeface="Cambria Math" panose="02040503050406030204" pitchFamily="18" charset="0"/>
                        </a:rPr>
                        <m:t>=</m:t>
                      </m:r>
                      <m:sSub>
                        <m:sSubPr>
                          <m:ctrlPr>
                            <a:rPr lang="pt-BR" i="1">
                              <a:latin typeface="Cambria Math" panose="02040503050406030204" pitchFamily="18" charset="0"/>
                            </a:rPr>
                          </m:ctrlPr>
                        </m:sSubPr>
                        <m:e>
                          <m:f>
                            <m:fPr>
                              <m:ctrlPr>
                                <a:rPr lang="pt-BR" i="1" smtClean="0">
                                  <a:latin typeface="Cambria Math" panose="02040503050406030204" pitchFamily="18" charset="0"/>
                                </a:rPr>
                              </m:ctrlPr>
                            </m:fPr>
                            <m:num>
                              <m:sSub>
                                <m:sSubPr>
                                  <m:ctrlPr>
                                    <a:rPr lang="pt-BR" i="1" smtClean="0">
                                      <a:latin typeface="Cambria Math" panose="02040503050406030204" pitchFamily="18" charset="0"/>
                                    </a:rPr>
                                  </m:ctrlPr>
                                </m:sSubPr>
                                <m:e>
                                  <m:r>
                                    <a:rPr lang="pt-BR" b="0" i="1" smtClean="0">
                                      <a:latin typeface="Cambria Math" panose="02040503050406030204" pitchFamily="18" charset="0"/>
                                    </a:rPr>
                                    <m:t>𝑉</m:t>
                                  </m:r>
                                </m:e>
                                <m:sub>
                                  <m:r>
                                    <a:rPr lang="pt-BR">
                                      <a:latin typeface="Cambria Math" panose="02040503050406030204" pitchFamily="18" charset="0"/>
                                    </a:rPr>
                                    <m:t>𝑚</m:t>
                                  </m:r>
                                </m:sub>
                              </m:sSub>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a:latin typeface="Cambria Math" panose="02040503050406030204" pitchFamily="18" charset="0"/>
                                    </a:rPr>
                                    <m:t>𝑚</m:t>
                                  </m:r>
                                </m:sub>
                              </m:sSub>
                            </m:num>
                            <m:den>
                              <m:r>
                                <a:rPr lang="pt-BR" b="0" i="1" smtClean="0">
                                  <a:latin typeface="Cambria Math" panose="02040503050406030204" pitchFamily="18" charset="0"/>
                                </a:rPr>
                                <m:t>2</m:t>
                              </m:r>
                            </m:den>
                          </m:f>
                          <m:r>
                            <a:rPr lang="pt-BR" b="0" i="0" smtClean="0">
                              <a:latin typeface="Cambria Math" panose="02040503050406030204" pitchFamily="18" charset="0"/>
                            </a:rPr>
                            <m:t>=</m:t>
                          </m:r>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b="0" i="0" smtClean="0"/>
                        <m:t> = </m:t>
                      </m:r>
                      <m:sSubSup>
                        <m:sSubSupPr>
                          <m:ctrlPr>
                            <a:rPr lang="pt-BR" b="0" i="1" smtClean="0">
                              <a:latin typeface="Cambria Math" panose="02040503050406030204" pitchFamily="18" charset="0"/>
                            </a:rPr>
                          </m:ctrlPr>
                        </m:sSubSupPr>
                        <m:e>
                          <m:r>
                            <a:rPr lang="pt-BR" b="0" i="1" smtClean="0">
                              <a:latin typeface="Cambria Math" panose="02040503050406030204" pitchFamily="18" charset="0"/>
                            </a:rPr>
                            <m:t>𝐼</m:t>
                          </m:r>
                        </m:e>
                        <m:sub>
                          <m:r>
                            <a:rPr lang="pt-BR" b="0" i="1" smtClean="0">
                              <a:latin typeface="Cambria Math" panose="02040503050406030204" pitchFamily="18" charset="0"/>
                            </a:rPr>
                            <m:t>𝑟𝑚𝑠</m:t>
                          </m:r>
                        </m:sub>
                        <m:sup>
                          <m:r>
                            <a:rPr lang="pt-BR" b="0" i="1" smtClean="0">
                              <a:latin typeface="Cambria Math" panose="02040503050406030204" pitchFamily="18" charset="0"/>
                            </a:rPr>
                            <m:t>2</m:t>
                          </m:r>
                        </m:sup>
                      </m:sSubSup>
                      <m:r>
                        <a:rPr lang="pt-BR" b="0" i="1" smtClean="0">
                          <a:latin typeface="Cambria Math" panose="02040503050406030204" pitchFamily="18" charset="0"/>
                        </a:rPr>
                        <m:t>𝑅</m:t>
                      </m:r>
                      <m:r>
                        <a:rPr lang="pt-BR" b="0" i="1" smtClean="0">
                          <a:latin typeface="Cambria Math" panose="02040503050406030204" pitchFamily="18" charset="0"/>
                        </a:rPr>
                        <m:t>=</m:t>
                      </m:r>
                      <m:f>
                        <m:fPr>
                          <m:ctrlPr>
                            <a:rPr lang="pt-BR" b="0" i="1" smtClean="0">
                              <a:latin typeface="Cambria Math" panose="02040503050406030204" pitchFamily="18" charset="0"/>
                            </a:rPr>
                          </m:ctrlPr>
                        </m:fPr>
                        <m:num>
                          <m:sSubSup>
                            <m:sSubSupPr>
                              <m:ctrlPr>
                                <a:rPr lang="pt-BR" i="1">
                                  <a:latin typeface="Cambria Math" panose="02040503050406030204" pitchFamily="18" charset="0"/>
                                </a:rPr>
                              </m:ctrlPr>
                            </m:sSubSupPr>
                            <m:e>
                              <m:r>
                                <a:rPr lang="pt-BR" b="0" i="1" smtClean="0">
                                  <a:latin typeface="Cambria Math" panose="02040503050406030204" pitchFamily="18" charset="0"/>
                                </a:rPr>
                                <m:t>𝑉</m:t>
                              </m:r>
                            </m:e>
                            <m:sub>
                              <m:r>
                                <a:rPr lang="pt-BR" i="1">
                                  <a:latin typeface="Cambria Math" panose="02040503050406030204" pitchFamily="18" charset="0"/>
                                </a:rPr>
                                <m:t>𝑟𝑚𝑠</m:t>
                              </m:r>
                            </m:sub>
                            <m:sup>
                              <m:r>
                                <a:rPr lang="pt-BR" i="1">
                                  <a:latin typeface="Cambria Math" panose="02040503050406030204" pitchFamily="18" charset="0"/>
                                </a:rPr>
                                <m:t>2</m:t>
                              </m:r>
                            </m:sup>
                          </m:sSubSup>
                        </m:num>
                        <m:den>
                          <m:r>
                            <a:rPr lang="pt-BR" b="0" i="1" smtClean="0">
                              <a:latin typeface="Cambria Math" panose="02040503050406030204" pitchFamily="18" charset="0"/>
                            </a:rPr>
                            <m:t>𝑅</m:t>
                          </m:r>
                        </m:den>
                      </m:f>
                    </m:oMath>
                  </m:oMathPara>
                </a14:m>
                <a:endParaRPr lang="pt-BR" dirty="0"/>
              </a:p>
            </p:txBody>
          </p:sp>
        </mc:Choice>
        <mc:Fallback xmlns="">
          <p:sp>
            <p:nvSpPr>
              <p:cNvPr id="19" name="CaixaDeTexto 18">
                <a:extLst>
                  <a:ext uri="{FF2B5EF4-FFF2-40B4-BE49-F238E27FC236}">
                    <a16:creationId xmlns:a16="http://schemas.microsoft.com/office/drawing/2014/main" id="{4F63FE74-D1A4-4900-92D2-8304494138A6}"/>
                  </a:ext>
                </a:extLst>
              </p:cNvPr>
              <p:cNvSpPr txBox="1">
                <a:spLocks noRot="1" noChangeAspect="1" noMove="1" noResize="1" noEditPoints="1" noAdjustHandles="1" noChangeArrowheads="1" noChangeShapeType="1" noTextEdit="1"/>
              </p:cNvSpPr>
              <p:nvPr/>
            </p:nvSpPr>
            <p:spPr>
              <a:xfrm>
                <a:off x="2760510" y="1235138"/>
                <a:ext cx="3622979" cy="553998"/>
              </a:xfrm>
              <a:prstGeom prst="rect">
                <a:avLst/>
              </a:prstGeom>
              <a:blipFill>
                <a:blip r:embed="rId2"/>
                <a:stretch>
                  <a:fillRect/>
                </a:stretch>
              </a:blipFill>
              <a:ln w="28575">
                <a:solidFill>
                  <a:srgbClr val="FFC000"/>
                </a:solidFill>
              </a:ln>
            </p:spPr>
            <p:txBody>
              <a:bodyPr/>
              <a:lstStyle/>
              <a:p>
                <a:r>
                  <a:rPr lang="pt-BR">
                    <a:noFill/>
                  </a:rPr>
                  <a:t> </a:t>
                </a:r>
              </a:p>
            </p:txBody>
          </p:sp>
        </mc:Fallback>
      </mc:AlternateContent>
      <p:sp>
        <p:nvSpPr>
          <p:cNvPr id="20" name="CaixaDeTexto 19">
            <a:extLst>
              <a:ext uri="{FF2B5EF4-FFF2-40B4-BE49-F238E27FC236}">
                <a16:creationId xmlns:a16="http://schemas.microsoft.com/office/drawing/2014/main" id="{1170EF24-89BA-4417-A7F6-91E6733FEC12}"/>
              </a:ext>
            </a:extLst>
          </p:cNvPr>
          <p:cNvSpPr txBox="1"/>
          <p:nvPr/>
        </p:nvSpPr>
        <p:spPr>
          <a:xfrm>
            <a:off x="428696" y="2036874"/>
            <a:ext cx="6951616" cy="369332"/>
          </a:xfrm>
          <a:prstGeom prst="rect">
            <a:avLst/>
          </a:prstGeom>
          <a:noFill/>
        </p:spPr>
        <p:txBody>
          <a:bodyPr wrap="square" rtlCol="0">
            <a:spAutoFit/>
          </a:bodyPr>
          <a:lstStyle/>
          <a:p>
            <a:pPr algn="just"/>
            <a:r>
              <a:rPr lang="pt-BR" dirty="0"/>
              <a:t>A potência dissipada pelo resistor (W</a:t>
            </a:r>
            <a:r>
              <a:rPr lang="pt-BR" baseline="-25000" dirty="0"/>
              <a:t>R</a:t>
            </a:r>
            <a:r>
              <a:rPr lang="pt-BR" dirty="0"/>
              <a:t>) em cada ciclo é dada por: </a:t>
            </a:r>
          </a:p>
        </p:txBody>
      </p:sp>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4D962BDF-E895-4BE6-9366-E697235A493A}"/>
                  </a:ext>
                </a:extLst>
              </p:cNvPr>
              <p:cNvSpPr txBox="1"/>
              <p:nvPr/>
            </p:nvSpPr>
            <p:spPr>
              <a:xfrm>
                <a:off x="3680909" y="2614191"/>
                <a:ext cx="1665264" cy="276999"/>
              </a:xfrm>
              <a:prstGeom prst="rect">
                <a:avLst/>
              </a:prstGeom>
              <a:noFill/>
              <a:ln w="28575">
                <a:solidFill>
                  <a:srgbClr val="FFC000"/>
                </a:solidFill>
              </a:ln>
            </p:spPr>
            <p:txBody>
              <a:bodyPr wrap="none" lIns="0" tIns="0" rIns="0" bIns="0" rtlCol="0">
                <a:spAutoFit/>
              </a:bodyPr>
              <a:lstStyle>
                <a:defPPr>
                  <a:defRPr lang="pt-BR"/>
                </a:def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m:rPr>
                              <m:sty m:val="p"/>
                            </m:rPr>
                            <a:rPr lang="pt-BR" b="0" i="0" smtClean="0">
                              <a:latin typeface="Cambria Math" panose="02040503050406030204" pitchFamily="18" charset="0"/>
                            </a:rPr>
                            <m:t>W</m:t>
                          </m:r>
                        </m:e>
                        <m:sub>
                          <m:r>
                            <m:rPr>
                              <m:sty m:val="p"/>
                            </m:rPr>
                            <a:rPr lang="pt-BR" b="0" i="0" smtClean="0">
                              <a:latin typeface="Cambria Math" panose="02040503050406030204" pitchFamily="18" charset="0"/>
                            </a:rPr>
                            <m:t>R</m:t>
                          </m:r>
                        </m:sub>
                      </m:sSub>
                      <m:r>
                        <m:rPr>
                          <m:nor/>
                        </m:rPr>
                        <a:rPr lang="pt-BR" b="0" i="0" smtClean="0"/>
                        <m:t> =</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b="0" i="1" smtClean="0">
                              <a:latin typeface="Cambria Math" panose="02040503050406030204" pitchFamily="18" charset="0"/>
                            </a:rPr>
                            <m:t>𝑇</m:t>
                          </m:r>
                        </m:e>
                        <m:sub>
                          <m:r>
                            <a:rPr lang="pt-BR" b="0" i="1" smtClean="0">
                              <a:latin typeface="Cambria Math" panose="02040503050406030204" pitchFamily="18" charset="0"/>
                            </a:rPr>
                            <m:t>1</m:t>
                          </m:r>
                        </m:sub>
                      </m:sSub>
                    </m:oMath>
                  </m:oMathPara>
                </a14:m>
                <a:endParaRPr lang="pt-BR" dirty="0"/>
              </a:p>
            </p:txBody>
          </p:sp>
        </mc:Choice>
        <mc:Fallback xmlns="">
          <p:sp>
            <p:nvSpPr>
              <p:cNvPr id="25" name="CaixaDeTexto 24">
                <a:extLst>
                  <a:ext uri="{FF2B5EF4-FFF2-40B4-BE49-F238E27FC236}">
                    <a16:creationId xmlns:a16="http://schemas.microsoft.com/office/drawing/2014/main" id="{4D962BDF-E895-4BE6-9366-E697235A493A}"/>
                  </a:ext>
                </a:extLst>
              </p:cNvPr>
              <p:cNvSpPr txBox="1">
                <a:spLocks noRot="1" noChangeAspect="1" noMove="1" noResize="1" noEditPoints="1" noAdjustHandles="1" noChangeArrowheads="1" noChangeShapeType="1" noTextEdit="1"/>
              </p:cNvSpPr>
              <p:nvPr/>
            </p:nvSpPr>
            <p:spPr>
              <a:xfrm>
                <a:off x="3680909" y="2614191"/>
                <a:ext cx="1665264" cy="276999"/>
              </a:xfrm>
              <a:prstGeom prst="rect">
                <a:avLst/>
              </a:prstGeom>
              <a:blipFill>
                <a:blip r:embed="rId3"/>
                <a:stretch>
                  <a:fillRect l="-360" b="-10000"/>
                </a:stretch>
              </a:blipFill>
              <a:ln w="28575">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137350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40ADF48-F7F3-4C7C-A159-64B3B83CA8A1}"/>
              </a:ext>
            </a:extLst>
          </p:cNvPr>
          <p:cNvSpPr txBox="1"/>
          <p:nvPr/>
        </p:nvSpPr>
        <p:spPr>
          <a:xfrm>
            <a:off x="3499632" y="302583"/>
            <a:ext cx="2068768" cy="416956"/>
          </a:xfrm>
          <a:prstGeom prst="rect">
            <a:avLst/>
          </a:prstGeom>
          <a:solidFill>
            <a:schemeClr val="tx1"/>
          </a:solidFill>
        </p:spPr>
        <p:txBody>
          <a:bodyPr vert="horz" lIns="91440" tIns="45720" rIns="91440" bIns="45720" rtlCol="0">
            <a:noAutofit/>
          </a:bodyPr>
          <a:lstStyle>
            <a:lvl1pPr indent="0" algn="ctr">
              <a:spcBef>
                <a:spcPct val="20000"/>
              </a:spcBef>
              <a:buFont typeface="Arial" pitchFamily="34" charset="0"/>
              <a:buNone/>
              <a:defRPr sz="2100" b="1">
                <a:solidFill>
                  <a:schemeClr val="bg1"/>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pt-BR" sz="2400" dirty="0"/>
              <a:t>Carga Indutiva</a:t>
            </a: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9E9F2125-E44F-4F9E-B169-D1A8AD32621B}"/>
                  </a:ext>
                </a:extLst>
              </p:cNvPr>
              <p:cNvSpPr txBox="1"/>
              <p:nvPr/>
            </p:nvSpPr>
            <p:spPr>
              <a:xfrm>
                <a:off x="568946" y="1364726"/>
                <a:ext cx="4608512" cy="369332"/>
              </a:xfrm>
              <a:prstGeom prst="rect">
                <a:avLst/>
              </a:prstGeom>
              <a:noFill/>
            </p:spPr>
            <p:txBody>
              <a:bodyPr wrap="square" rtlCol="0">
                <a:spAutoFit/>
              </a:bodyPr>
              <a:lstStyle/>
              <a:p>
                <a:pPr algn="just"/>
                <a:r>
                  <a:rPr lang="pt-BR" dirty="0"/>
                  <a:t>Seja a carga é resistiva </a:t>
                </a:r>
                <a14:m>
                  <m:oMath xmlns:m="http://schemas.openxmlformats.org/officeDocument/2006/math">
                    <m:r>
                      <m:rPr>
                        <m:nor/>
                      </m:rPr>
                      <a:rPr lang="pt-BR"/>
                      <m:t>Ɵ</m:t>
                    </m:r>
                  </m:oMath>
                </a14:m>
                <a:r>
                  <a:rPr lang="pt-BR" dirty="0"/>
                  <a:t> = 90</a:t>
                </a:r>
                <a:r>
                  <a:rPr lang="pt-BR" baseline="30000" dirty="0"/>
                  <a:t>o</a:t>
                </a:r>
                <a:r>
                  <a:rPr lang="pt-BR" dirty="0"/>
                  <a:t>, então:  </a:t>
                </a:r>
              </a:p>
            </p:txBody>
          </p:sp>
        </mc:Choice>
        <mc:Fallback xmlns="">
          <p:sp>
            <p:nvSpPr>
              <p:cNvPr id="18" name="CaixaDeTexto 17">
                <a:extLst>
                  <a:ext uri="{FF2B5EF4-FFF2-40B4-BE49-F238E27FC236}">
                    <a16:creationId xmlns:a16="http://schemas.microsoft.com/office/drawing/2014/main" id="{9E9F2125-E44F-4F9E-B169-D1A8AD32621B}"/>
                  </a:ext>
                </a:extLst>
              </p:cNvPr>
              <p:cNvSpPr txBox="1">
                <a:spLocks noRot="1" noChangeAspect="1" noMove="1" noResize="1" noEditPoints="1" noAdjustHandles="1" noChangeArrowheads="1" noChangeShapeType="1" noTextEdit="1"/>
              </p:cNvSpPr>
              <p:nvPr/>
            </p:nvSpPr>
            <p:spPr>
              <a:xfrm>
                <a:off x="568946" y="1364726"/>
                <a:ext cx="4608512" cy="369332"/>
              </a:xfrm>
              <a:prstGeom prst="rect">
                <a:avLst/>
              </a:prstGeom>
              <a:blipFill>
                <a:blip r:embed="rId2"/>
                <a:stretch>
                  <a:fillRect l="-1058"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BF8F2D02-CDC6-4712-A353-5D291A5307BB}"/>
                  </a:ext>
                </a:extLst>
              </p:cNvPr>
              <p:cNvSpPr txBox="1"/>
              <p:nvPr/>
            </p:nvSpPr>
            <p:spPr>
              <a:xfrm>
                <a:off x="1768636" y="995966"/>
                <a:ext cx="5694188" cy="276999"/>
              </a:xfrm>
              <a:prstGeom prst="rect">
                <a:avLst/>
              </a:prstGeom>
              <a:noFill/>
              <a:ln w="38100">
                <a:solidFill>
                  <a:srgbClr val="FFC000"/>
                </a:solidFill>
              </a:ln>
            </p:spPr>
            <p:txBody>
              <a:bodyPr wrap="none" lIns="0" tIns="0" rIns="0" bIns="0" rtlCol="0">
                <a:spAutoFit/>
              </a:bodyPr>
              <a:lstStyle>
                <a:defPPr>
                  <a:defRPr lang="pt-BR"/>
                </a:def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𝑝</m:t>
                        </m:r>
                      </m:e>
                      <m:sub>
                        <m:r>
                          <a:rPr lang="pt-BR">
                            <a:latin typeface="Cambria Math" panose="02040503050406030204" pitchFamily="18" charset="0"/>
                          </a:rPr>
                          <m:t>𝐿</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1" name="CaixaDeTexto 20">
                <a:extLst>
                  <a:ext uri="{FF2B5EF4-FFF2-40B4-BE49-F238E27FC236}">
                    <a16:creationId xmlns:a16="http://schemas.microsoft.com/office/drawing/2014/main" id="{BF8F2D02-CDC6-4712-A353-5D291A5307BB}"/>
                  </a:ext>
                </a:extLst>
              </p:cNvPr>
              <p:cNvSpPr txBox="1">
                <a:spLocks noRot="1" noChangeAspect="1" noMove="1" noResize="1" noEditPoints="1" noAdjustHandles="1" noChangeArrowheads="1" noChangeShapeType="1" noTextEdit="1"/>
              </p:cNvSpPr>
              <p:nvPr/>
            </p:nvSpPr>
            <p:spPr>
              <a:xfrm>
                <a:off x="1768636" y="995966"/>
                <a:ext cx="5694188" cy="276999"/>
              </a:xfrm>
              <a:prstGeom prst="rect">
                <a:avLst/>
              </a:prstGeom>
              <a:blipFill>
                <a:blip r:embed="rId3"/>
                <a:stretch>
                  <a:fillRect l="-1170" t="-19231" b="-38462"/>
                </a:stretch>
              </a:blipFill>
              <a:ln w="38100">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ACC303AB-8642-47DC-A317-74E1A350A21B}"/>
                  </a:ext>
                </a:extLst>
              </p:cNvPr>
              <p:cNvSpPr txBox="1"/>
              <p:nvPr/>
            </p:nvSpPr>
            <p:spPr>
              <a:xfrm>
                <a:off x="1768636" y="1927590"/>
                <a:ext cx="6021200" cy="276999"/>
              </a:xfrm>
              <a:prstGeom prst="rect">
                <a:avLst/>
              </a:prstGeom>
              <a:noFill/>
              <a:ln w="38100">
                <a:noFill/>
              </a:ln>
            </p:spPr>
            <p:txBody>
              <a:bodyPr wrap="none" lIns="0" tIns="0" rIns="0" bIns="0" rtlCol="0">
                <a:spAutoFit/>
              </a:bodyPr>
              <a:lstStyle>
                <a:defPPr>
                  <a:defRPr lang="pt-BR"/>
                </a:defP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b="0" i="1" smtClean="0">
                            <a:latin typeface="Cambria Math" panose="02040503050406030204" pitchFamily="18" charset="0"/>
                          </a:rPr>
                          <m:t>𝐿</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dirty="0"/>
                      <m:t>90</m:t>
                    </m:r>
                    <m:r>
                      <m:rPr>
                        <m:nor/>
                      </m:rPr>
                      <a:rPr lang="pt-BR" baseline="30000" dirty="0"/>
                      <m:t>o</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dirty="0"/>
                      <m:t>90</m:t>
                    </m:r>
                    <m:r>
                      <m:rPr>
                        <m:nor/>
                      </m:rPr>
                      <a:rPr lang="pt-BR" baseline="30000" dirty="0"/>
                      <m:t>o</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2" name="CaixaDeTexto 21">
                <a:extLst>
                  <a:ext uri="{FF2B5EF4-FFF2-40B4-BE49-F238E27FC236}">
                    <a16:creationId xmlns:a16="http://schemas.microsoft.com/office/drawing/2014/main" id="{ACC303AB-8642-47DC-A317-74E1A350A21B}"/>
                  </a:ext>
                </a:extLst>
              </p:cNvPr>
              <p:cNvSpPr txBox="1">
                <a:spLocks noRot="1" noChangeAspect="1" noMove="1" noResize="1" noEditPoints="1" noAdjustHandles="1" noChangeArrowheads="1" noChangeShapeType="1" noTextEdit="1"/>
              </p:cNvSpPr>
              <p:nvPr/>
            </p:nvSpPr>
            <p:spPr>
              <a:xfrm>
                <a:off x="1768636" y="1927590"/>
                <a:ext cx="6021200" cy="276999"/>
              </a:xfrm>
              <a:prstGeom prst="rect">
                <a:avLst/>
              </a:prstGeom>
              <a:blipFill>
                <a:blip r:embed="rId4"/>
                <a:stretch>
                  <a:fillRect l="-1417" t="-28261" b="-50000"/>
                </a:stretch>
              </a:blipFill>
              <a:ln w="38100">
                <a:noFill/>
              </a:ln>
            </p:spPr>
            <p:txBody>
              <a:bodyPr/>
              <a:lstStyle/>
              <a:p>
                <a:r>
                  <a:rPr lang="pt-BR">
                    <a:noFill/>
                  </a:rPr>
                  <a:t> </a:t>
                </a:r>
              </a:p>
            </p:txBody>
          </p:sp>
        </mc:Fallback>
      </mc:AlternateContent>
      <p:sp>
        <p:nvSpPr>
          <p:cNvPr id="23" name="Seta: para a Direita 22">
            <a:extLst>
              <a:ext uri="{FF2B5EF4-FFF2-40B4-BE49-F238E27FC236}">
                <a16:creationId xmlns:a16="http://schemas.microsoft.com/office/drawing/2014/main" id="{456C078D-A573-48E8-AC62-CCBE6E11823E}"/>
              </a:ext>
            </a:extLst>
          </p:cNvPr>
          <p:cNvSpPr/>
          <p:nvPr/>
        </p:nvSpPr>
        <p:spPr>
          <a:xfrm>
            <a:off x="2906738" y="2429876"/>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80E7FC21-4C72-43F6-9EF0-C748B6C4CE68}"/>
                  </a:ext>
                </a:extLst>
              </p:cNvPr>
              <p:cNvSpPr txBox="1"/>
              <p:nvPr/>
            </p:nvSpPr>
            <p:spPr>
              <a:xfrm>
                <a:off x="3742525" y="2495871"/>
                <a:ext cx="2279085" cy="276999"/>
              </a:xfrm>
              <a:prstGeom prst="rect">
                <a:avLst/>
              </a:prstGeom>
              <a:noFill/>
              <a:ln w="28575">
                <a:solidFill>
                  <a:schemeClr val="accent1"/>
                </a:solidFill>
              </a:ln>
            </p:spPr>
            <p:txBody>
              <a:bodyPr wrap="none" lIns="0" tIns="0" rIns="0" bIns="0" rtlCol="0">
                <a:spAutoFit/>
              </a:bodyPr>
              <a:lstStyle>
                <a:defPPr>
                  <a:defRPr lang="pt-BR"/>
                </a:defP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b="0" i="1" smtClean="0">
                            <a:latin typeface="Cambria Math" panose="02040503050406030204" pitchFamily="18" charset="0"/>
                          </a:rPr>
                          <m:t>𝐿</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4" name="CaixaDeTexto 23">
                <a:extLst>
                  <a:ext uri="{FF2B5EF4-FFF2-40B4-BE49-F238E27FC236}">
                    <a16:creationId xmlns:a16="http://schemas.microsoft.com/office/drawing/2014/main" id="{80E7FC21-4C72-43F6-9EF0-C748B6C4CE68}"/>
                  </a:ext>
                </a:extLst>
              </p:cNvPr>
              <p:cNvSpPr txBox="1">
                <a:spLocks noRot="1" noChangeAspect="1" noMove="1" noResize="1" noEditPoints="1" noAdjustHandles="1" noChangeArrowheads="1" noChangeShapeType="1" noTextEdit="1"/>
              </p:cNvSpPr>
              <p:nvPr/>
            </p:nvSpPr>
            <p:spPr>
              <a:xfrm>
                <a:off x="3742525" y="2495871"/>
                <a:ext cx="2279085" cy="276999"/>
              </a:xfrm>
              <a:prstGeom prst="rect">
                <a:avLst/>
              </a:prstGeom>
              <a:blipFill>
                <a:blip r:embed="rId5"/>
                <a:stretch>
                  <a:fillRect l="-3166" t="-21569" r="-2111" b="-39216"/>
                </a:stretch>
              </a:blipFill>
              <a:ln w="28575">
                <a:solidFill>
                  <a:schemeClr val="accent1"/>
                </a:solidFill>
              </a:ln>
            </p:spPr>
            <p:txBody>
              <a:bodyPr/>
              <a:lstStyle/>
              <a:p>
                <a:r>
                  <a:rPr lang="pt-BR">
                    <a:noFill/>
                  </a:rPr>
                  <a:t> </a:t>
                </a:r>
              </a:p>
            </p:txBody>
          </p:sp>
        </mc:Fallback>
      </mc:AlternateContent>
      <p:sp>
        <p:nvSpPr>
          <p:cNvPr id="3" name="CaixaDeTexto 2">
            <a:extLst>
              <a:ext uri="{FF2B5EF4-FFF2-40B4-BE49-F238E27FC236}">
                <a16:creationId xmlns:a16="http://schemas.microsoft.com/office/drawing/2014/main" id="{9B949444-2D5B-4913-B1B8-6903FACCA3B2}"/>
              </a:ext>
            </a:extLst>
          </p:cNvPr>
          <p:cNvSpPr txBox="1"/>
          <p:nvPr/>
        </p:nvSpPr>
        <p:spPr>
          <a:xfrm>
            <a:off x="6099306" y="4171490"/>
            <a:ext cx="2819908" cy="1200329"/>
          </a:xfrm>
          <a:prstGeom prst="rect">
            <a:avLst/>
          </a:prstGeom>
          <a:noFill/>
        </p:spPr>
        <p:txBody>
          <a:bodyPr wrap="square" rtlCol="0">
            <a:spAutoFit/>
          </a:bodyPr>
          <a:lstStyle/>
          <a:p>
            <a:pPr algn="just"/>
            <a:r>
              <a:rPr lang="pt-BR" dirty="0"/>
              <a:t>T</a:t>
            </a:r>
            <a:r>
              <a:rPr lang="pt-BR" baseline="-25000" dirty="0"/>
              <a:t>1</a:t>
            </a:r>
            <a:r>
              <a:rPr lang="pt-BR" dirty="0"/>
              <a:t> – período da curva tensão e de corrente </a:t>
            </a:r>
          </a:p>
          <a:p>
            <a:pPr algn="just"/>
            <a:endParaRPr lang="pt-BR" dirty="0"/>
          </a:p>
          <a:p>
            <a:pPr algn="just"/>
            <a:r>
              <a:rPr lang="pt-BR" dirty="0"/>
              <a:t>T</a:t>
            </a:r>
            <a:r>
              <a:rPr lang="pt-BR" baseline="-25000" dirty="0"/>
              <a:t>2</a:t>
            </a:r>
            <a:r>
              <a:rPr lang="pt-BR" dirty="0"/>
              <a:t> – período da curva P</a:t>
            </a:r>
            <a:r>
              <a:rPr lang="pt-BR" baseline="-25000" dirty="0"/>
              <a:t>L</a:t>
            </a:r>
            <a:r>
              <a:rPr lang="pt-BR" dirty="0"/>
              <a:t> (t)  </a:t>
            </a:r>
          </a:p>
        </p:txBody>
      </p:sp>
      <p:pic>
        <p:nvPicPr>
          <p:cNvPr id="11" name="Imagem 10">
            <a:extLst>
              <a:ext uri="{FF2B5EF4-FFF2-40B4-BE49-F238E27FC236}">
                <a16:creationId xmlns:a16="http://schemas.microsoft.com/office/drawing/2014/main" id="{ECEFF66C-6F8A-4540-880A-B7CE9A275594}"/>
              </a:ext>
            </a:extLst>
          </p:cNvPr>
          <p:cNvPicPr>
            <a:picLocks noChangeAspect="1"/>
          </p:cNvPicPr>
          <p:nvPr/>
        </p:nvPicPr>
        <p:blipFill>
          <a:blip r:embed="rId6"/>
          <a:stretch>
            <a:fillRect/>
          </a:stretch>
        </p:blipFill>
        <p:spPr>
          <a:xfrm>
            <a:off x="568071" y="3429000"/>
            <a:ext cx="5453539" cy="2381012"/>
          </a:xfrm>
          <a:prstGeom prst="rect">
            <a:avLst/>
          </a:prstGeom>
        </p:spPr>
      </p:pic>
    </p:spTree>
    <p:extLst>
      <p:ext uri="{BB962C8B-B14F-4D97-AF65-F5344CB8AC3E}">
        <p14:creationId xmlns:p14="http://schemas.microsoft.com/office/powerpoint/2010/main" val="296791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28" y="202674"/>
            <a:ext cx="3445726" cy="685779"/>
          </a:xfrm>
          <a:solidFill>
            <a:srgbClr val="FFC000"/>
          </a:solidFill>
        </p:spPr>
        <p:txBody>
          <a:bodyPr>
            <a:normAutofit/>
          </a:bodyPr>
          <a:lstStyle/>
          <a:p>
            <a:r>
              <a:rPr lang="pt-BR" sz="2400" b="1" dirty="0">
                <a:latin typeface="+mn-lt"/>
              </a:rPr>
              <a:t>Referência Bibliográfica</a:t>
            </a:r>
          </a:p>
        </p:txBody>
      </p:sp>
      <p:pic>
        <p:nvPicPr>
          <p:cNvPr id="3" name="Imagem 2">
            <a:extLst>
              <a:ext uri="{FF2B5EF4-FFF2-40B4-BE49-F238E27FC236}">
                <a16:creationId xmlns:a16="http://schemas.microsoft.com/office/drawing/2014/main" id="{E3D5E909-F462-4EC3-B82F-390FE2E65184}"/>
              </a:ext>
            </a:extLst>
          </p:cNvPr>
          <p:cNvPicPr>
            <a:picLocks noChangeAspect="1"/>
          </p:cNvPicPr>
          <p:nvPr/>
        </p:nvPicPr>
        <p:blipFill>
          <a:blip r:embed="rId2"/>
          <a:stretch>
            <a:fillRect/>
          </a:stretch>
        </p:blipFill>
        <p:spPr>
          <a:xfrm>
            <a:off x="827584" y="1268760"/>
            <a:ext cx="2789111" cy="4145633"/>
          </a:xfrm>
          <a:prstGeom prst="rect">
            <a:avLst/>
          </a:prstGeom>
        </p:spPr>
      </p:pic>
      <p:sp>
        <p:nvSpPr>
          <p:cNvPr id="4" name="CaixaDeTexto 3">
            <a:extLst>
              <a:ext uri="{FF2B5EF4-FFF2-40B4-BE49-F238E27FC236}">
                <a16:creationId xmlns:a16="http://schemas.microsoft.com/office/drawing/2014/main" id="{543ACD06-A492-479B-A79D-4FE2BD3AB1DA}"/>
              </a:ext>
            </a:extLst>
          </p:cNvPr>
          <p:cNvSpPr txBox="1"/>
          <p:nvPr/>
        </p:nvSpPr>
        <p:spPr>
          <a:xfrm>
            <a:off x="1036634" y="5589240"/>
            <a:ext cx="2261408" cy="523220"/>
          </a:xfrm>
          <a:prstGeom prst="rect">
            <a:avLst/>
          </a:prstGeom>
          <a:noFill/>
        </p:spPr>
        <p:txBody>
          <a:bodyPr wrap="square" rtlCol="0">
            <a:spAutoFit/>
          </a:bodyPr>
          <a:lstStyle/>
          <a:p>
            <a:pPr algn="ctr"/>
            <a:r>
              <a:rPr lang="pt-BR" sz="1400" dirty="0"/>
              <a:t>Pearson </a:t>
            </a:r>
            <a:r>
              <a:rPr lang="pt-BR" sz="1400" dirty="0" err="1"/>
              <a:t>Education</a:t>
            </a:r>
            <a:r>
              <a:rPr lang="pt-BR" sz="1400" dirty="0"/>
              <a:t> do Brasil, </a:t>
            </a:r>
          </a:p>
          <a:p>
            <a:pPr algn="ctr"/>
            <a:r>
              <a:rPr lang="pt-BR" sz="1400" dirty="0"/>
              <a:t>12ª edição - 2012</a:t>
            </a:r>
          </a:p>
        </p:txBody>
      </p:sp>
      <p:sp>
        <p:nvSpPr>
          <p:cNvPr id="6" name="CaixaDeTexto 5">
            <a:extLst>
              <a:ext uri="{FF2B5EF4-FFF2-40B4-BE49-F238E27FC236}">
                <a16:creationId xmlns:a16="http://schemas.microsoft.com/office/drawing/2014/main" id="{041B40A6-27BB-4F94-9FF0-5AC1C74374DB}"/>
              </a:ext>
            </a:extLst>
          </p:cNvPr>
          <p:cNvSpPr txBox="1"/>
          <p:nvPr/>
        </p:nvSpPr>
        <p:spPr>
          <a:xfrm>
            <a:off x="4607903" y="1988840"/>
            <a:ext cx="4176464" cy="4247317"/>
          </a:xfrm>
          <a:prstGeom prst="rect">
            <a:avLst/>
          </a:prstGeom>
          <a:noFill/>
          <a:ln>
            <a:solidFill>
              <a:schemeClr val="tx1"/>
            </a:solidFill>
          </a:ln>
        </p:spPr>
        <p:txBody>
          <a:bodyPr wrap="square" rtlCol="0">
            <a:spAutoFit/>
          </a:bodyPr>
          <a:lstStyle/>
          <a:p>
            <a:pPr algn="ctr" fontAlgn="base"/>
            <a:r>
              <a:rPr lang="pt-BR" b="1" dirty="0">
                <a:solidFill>
                  <a:srgbClr val="FF0000"/>
                </a:solidFill>
                <a:highlight>
                  <a:srgbClr val="FFFF00"/>
                </a:highlight>
              </a:rPr>
              <a:t>e-books temporariamente abertos</a:t>
            </a:r>
            <a:endParaRPr lang="pt-BR" dirty="0">
              <a:solidFill>
                <a:srgbClr val="FF0000"/>
              </a:solidFill>
              <a:highlight>
                <a:srgbClr val="FFFF00"/>
              </a:highlight>
            </a:endParaRPr>
          </a:p>
          <a:p>
            <a:pPr algn="ctr" fontAlgn="base"/>
            <a:r>
              <a:rPr lang="pt-BR" dirty="0"/>
              <a:t>30 Março 2020 </a:t>
            </a:r>
          </a:p>
          <a:p>
            <a:pPr algn="ctr" fontAlgn="base"/>
            <a:r>
              <a:rPr lang="pt-BR" dirty="0"/>
              <a:t>A pedido do pró-reitor de graduação da USP, professor Edmund </a:t>
            </a:r>
            <a:r>
              <a:rPr lang="pt-BR" dirty="0" err="1"/>
              <a:t>Chada</a:t>
            </a:r>
            <a:r>
              <a:rPr lang="pt-BR" dirty="0"/>
              <a:t> </a:t>
            </a:r>
            <a:r>
              <a:rPr lang="pt-BR" dirty="0" err="1"/>
              <a:t>Baracat</a:t>
            </a:r>
            <a:r>
              <a:rPr lang="pt-BR" dirty="0"/>
              <a:t>, a Comissão de Graduação da Escola de Engenharia de São Carlos (EESC) da USP informa a liberação temporária do acesso a plataformas e-books da Person e da Elsevier - Science Direct. Seguem os dados para acesso:</a:t>
            </a:r>
          </a:p>
          <a:p>
            <a:pPr algn="ctr" fontAlgn="base"/>
            <a:r>
              <a:rPr lang="pt-BR" dirty="0"/>
              <a:t> </a:t>
            </a:r>
          </a:p>
          <a:p>
            <a:pPr algn="ctr" fontAlgn="base"/>
            <a:r>
              <a:rPr lang="pt-BR" b="1" dirty="0"/>
              <a:t>E-books da Person</a:t>
            </a:r>
            <a:endParaRPr lang="pt-BR" dirty="0"/>
          </a:p>
          <a:p>
            <a:pPr algn="ctr" fontAlgn="base"/>
            <a:r>
              <a:rPr lang="pt-BR" dirty="0"/>
              <a:t>Site: </a:t>
            </a:r>
            <a:r>
              <a:rPr lang="pt-BR" u="sng" dirty="0">
                <a:hlinkClick r:id="rId3"/>
              </a:rPr>
              <a:t>plataforma.bvirtual.com.br</a:t>
            </a:r>
            <a:br>
              <a:rPr lang="pt-BR" dirty="0"/>
            </a:br>
            <a:r>
              <a:rPr lang="pt-BR" dirty="0"/>
              <a:t>Usuário: </a:t>
            </a:r>
            <a:r>
              <a:rPr lang="pt-BR" u="sng" dirty="0">
                <a:hlinkClick r:id="rId4"/>
              </a:rPr>
              <a:t>BV_USP@pearson.com</a:t>
            </a:r>
            <a:br>
              <a:rPr lang="pt-BR" dirty="0"/>
            </a:br>
            <a:r>
              <a:rPr lang="pt-BR" dirty="0"/>
              <a:t>Senha: @Pearson123</a:t>
            </a:r>
          </a:p>
        </p:txBody>
      </p:sp>
      <p:sp>
        <p:nvSpPr>
          <p:cNvPr id="7" name="CaixaDeTexto 6">
            <a:extLst>
              <a:ext uri="{FF2B5EF4-FFF2-40B4-BE49-F238E27FC236}">
                <a16:creationId xmlns:a16="http://schemas.microsoft.com/office/drawing/2014/main" id="{A2034A2E-EE27-4252-837B-6BC499424BF0}"/>
              </a:ext>
            </a:extLst>
          </p:cNvPr>
          <p:cNvSpPr txBox="1"/>
          <p:nvPr/>
        </p:nvSpPr>
        <p:spPr>
          <a:xfrm>
            <a:off x="5889472" y="332656"/>
            <a:ext cx="1560723" cy="461665"/>
          </a:xfrm>
          <a:prstGeom prst="rect">
            <a:avLst/>
          </a:prstGeom>
          <a:solidFill>
            <a:schemeClr val="tx1"/>
          </a:solidFill>
        </p:spPr>
        <p:txBody>
          <a:bodyPr wrap="square" rtlCol="0">
            <a:spAutoFit/>
          </a:bodyPr>
          <a:lstStyle/>
          <a:p>
            <a:pPr algn="ctr"/>
            <a:r>
              <a:rPr lang="pt-BR" sz="2400" b="1" dirty="0">
                <a:solidFill>
                  <a:schemeClr val="bg1"/>
                </a:solidFill>
              </a:rPr>
              <a:t>ATENÇÃO </a:t>
            </a:r>
          </a:p>
        </p:txBody>
      </p:sp>
      <p:sp>
        <p:nvSpPr>
          <p:cNvPr id="8" name="Seta: para Baixo 7">
            <a:extLst>
              <a:ext uri="{FF2B5EF4-FFF2-40B4-BE49-F238E27FC236}">
                <a16:creationId xmlns:a16="http://schemas.microsoft.com/office/drawing/2014/main" id="{869B1775-3526-47F6-826E-33F45753E7D6}"/>
              </a:ext>
            </a:extLst>
          </p:cNvPr>
          <p:cNvSpPr/>
          <p:nvPr/>
        </p:nvSpPr>
        <p:spPr>
          <a:xfrm>
            <a:off x="6228184" y="1124744"/>
            <a:ext cx="93610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5649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ave Direita 11">
            <a:extLst>
              <a:ext uri="{FF2B5EF4-FFF2-40B4-BE49-F238E27FC236}">
                <a16:creationId xmlns:a16="http://schemas.microsoft.com/office/drawing/2014/main" id="{AE2EC303-52BE-4496-A8C2-86EBB3D5EC82}"/>
              </a:ext>
            </a:extLst>
          </p:cNvPr>
          <p:cNvSpPr/>
          <p:nvPr/>
        </p:nvSpPr>
        <p:spPr>
          <a:xfrm rot="5400000">
            <a:off x="5709069" y="983450"/>
            <a:ext cx="122968" cy="124497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a:p>
        </p:txBody>
      </p:sp>
      <p:sp>
        <p:nvSpPr>
          <p:cNvPr id="13" name="CaixaDeTexto 12">
            <a:extLst>
              <a:ext uri="{FF2B5EF4-FFF2-40B4-BE49-F238E27FC236}">
                <a16:creationId xmlns:a16="http://schemas.microsoft.com/office/drawing/2014/main" id="{90D79A6E-5A1A-4D51-BA0F-7B61E3870E2B}"/>
              </a:ext>
            </a:extLst>
          </p:cNvPr>
          <p:cNvSpPr txBox="1"/>
          <p:nvPr/>
        </p:nvSpPr>
        <p:spPr>
          <a:xfrm>
            <a:off x="5012881" y="1687812"/>
            <a:ext cx="1684070" cy="300082"/>
          </a:xfrm>
          <a:prstGeom prst="rect">
            <a:avLst/>
          </a:prstGeom>
          <a:noFill/>
        </p:spPr>
        <p:txBody>
          <a:bodyPr wrap="square" rtlCol="0">
            <a:spAutoFit/>
          </a:bodyPr>
          <a:lstStyle/>
          <a:p>
            <a:pPr algn="ctr"/>
            <a:r>
              <a:rPr lang="pt-BR" sz="1350" dirty="0"/>
              <a:t>Potência reativa (Q</a:t>
            </a:r>
            <a:r>
              <a:rPr lang="pt-BR" sz="1350" baseline="-25000" dirty="0"/>
              <a:t>L</a:t>
            </a:r>
            <a:r>
              <a:rPr lang="pt-BR" sz="1350" dirty="0"/>
              <a:t>)</a:t>
            </a:r>
            <a:endParaRPr lang="pt-BR" sz="1350" baseline="-25000" dirty="0"/>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2A0C2321-8EC0-4A44-9FE8-6C649C959141}"/>
                  </a:ext>
                </a:extLst>
              </p:cNvPr>
              <p:cNvSpPr txBox="1"/>
              <p:nvPr/>
            </p:nvSpPr>
            <p:spPr>
              <a:xfrm>
                <a:off x="465595" y="288675"/>
                <a:ext cx="8282869" cy="646331"/>
              </a:xfrm>
              <a:prstGeom prst="rect">
                <a:avLst/>
              </a:prstGeom>
              <a:noFill/>
            </p:spPr>
            <p:txBody>
              <a:bodyPr wrap="square" rtlCol="0">
                <a:spAutoFit/>
              </a:bodyPr>
              <a:lstStyle/>
              <a:p>
                <a:pPr algn="just"/>
                <a:r>
                  <a:rPr lang="pt-BR" dirty="0"/>
                  <a:t>A </a:t>
                </a:r>
                <a:r>
                  <a:rPr lang="pt-BR" b="1" dirty="0">
                    <a:solidFill>
                      <a:srgbClr val="FF0000"/>
                    </a:solidFill>
                  </a:rPr>
                  <a:t>potência reativa (Q</a:t>
                </a:r>
                <a:r>
                  <a:rPr lang="pt-BR" b="1" baseline="-25000" dirty="0">
                    <a:solidFill>
                      <a:srgbClr val="FF0000"/>
                    </a:solidFill>
                  </a:rPr>
                  <a:t>L</a:t>
                </a:r>
                <a:r>
                  <a:rPr lang="pt-BR" b="1" dirty="0">
                    <a:solidFill>
                      <a:srgbClr val="FF0000"/>
                    </a:solidFill>
                  </a:rPr>
                  <a:t>) </a:t>
                </a:r>
                <a:r>
                  <a:rPr lang="pt-BR" dirty="0"/>
                  <a:t>associada ao circuito é definida pelo termo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sty m:val="p"/>
                      </m:rPr>
                      <a:rPr lang="pt-BR" b="0" i="0" smtClean="0">
                        <a:latin typeface="Cambria Math" panose="02040503050406030204" pitchFamily="18" charset="0"/>
                      </a:rPr>
                      <m:t>sen</m:t>
                    </m:r>
                    <m:r>
                      <m:rPr>
                        <m:nor/>
                      </m:rPr>
                      <a:rPr lang="pt-BR"/>
                      <m:t>Ɵ</m:t>
                    </m:r>
                  </m:oMath>
                </a14:m>
                <a:r>
                  <a:rPr lang="pt-BR" dirty="0"/>
                  <a:t> na equação geral de potência: </a:t>
                </a:r>
              </a:p>
            </p:txBody>
          </p:sp>
        </mc:Choice>
        <mc:Fallback xmlns="">
          <p:sp>
            <p:nvSpPr>
              <p:cNvPr id="2" name="CaixaDeTexto 1">
                <a:extLst>
                  <a:ext uri="{FF2B5EF4-FFF2-40B4-BE49-F238E27FC236}">
                    <a16:creationId xmlns:a16="http://schemas.microsoft.com/office/drawing/2014/main" id="{2A0C2321-8EC0-4A44-9FE8-6C649C959141}"/>
                  </a:ext>
                </a:extLst>
              </p:cNvPr>
              <p:cNvSpPr txBox="1">
                <a:spLocks noRot="1" noChangeAspect="1" noMove="1" noResize="1" noEditPoints="1" noAdjustHandles="1" noChangeArrowheads="1" noChangeShapeType="1" noTextEdit="1"/>
              </p:cNvSpPr>
              <p:nvPr/>
            </p:nvSpPr>
            <p:spPr>
              <a:xfrm>
                <a:off x="465595" y="288675"/>
                <a:ext cx="8282869" cy="646331"/>
              </a:xfrm>
              <a:prstGeom prst="rect">
                <a:avLst/>
              </a:prstGeom>
              <a:blipFill>
                <a:blip r:embed="rId2"/>
                <a:stretch>
                  <a:fillRect l="-589" t="-4717" r="-662" b="-141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F2D8DF0-AB88-4A2E-A363-EC3E6D7C32A6}"/>
                  </a:ext>
                </a:extLst>
              </p:cNvPr>
              <p:cNvSpPr txBox="1"/>
              <p:nvPr/>
            </p:nvSpPr>
            <p:spPr>
              <a:xfrm>
                <a:off x="1619672" y="1158200"/>
                <a:ext cx="5694188" cy="276999"/>
              </a:xfrm>
              <a:prstGeom prst="rect">
                <a:avLst/>
              </a:prstGeom>
              <a:noFill/>
              <a:ln w="38100">
                <a:solidFill>
                  <a:srgbClr val="FFC000"/>
                </a:solidFill>
              </a:ln>
            </p:spPr>
            <p:txBody>
              <a:bodyPr wrap="none" lIns="0" tIns="0" rIns="0" bIns="0" rtlCol="0">
                <a:spAutoFit/>
              </a:bodyPr>
              <a:lstStyle>
                <a:defPPr>
                  <a:defRPr lang="pt-BR"/>
                </a:def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𝑝</m:t>
                        </m:r>
                      </m:e>
                      <m:sub>
                        <m:r>
                          <a:rPr lang="pt-BR">
                            <a:latin typeface="Cambria Math" panose="02040503050406030204" pitchFamily="18" charset="0"/>
                          </a:rPr>
                          <m:t>𝐿</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39" name="CaixaDeTexto 38">
                <a:extLst>
                  <a:ext uri="{FF2B5EF4-FFF2-40B4-BE49-F238E27FC236}">
                    <a16:creationId xmlns:a16="http://schemas.microsoft.com/office/drawing/2014/main" id="{7F2D8DF0-AB88-4A2E-A363-EC3E6D7C32A6}"/>
                  </a:ext>
                </a:extLst>
              </p:cNvPr>
              <p:cNvSpPr txBox="1">
                <a:spLocks noRot="1" noChangeAspect="1" noMove="1" noResize="1" noEditPoints="1" noAdjustHandles="1" noChangeArrowheads="1" noChangeShapeType="1" noTextEdit="1"/>
              </p:cNvSpPr>
              <p:nvPr/>
            </p:nvSpPr>
            <p:spPr>
              <a:xfrm>
                <a:off x="1619672" y="1158200"/>
                <a:ext cx="5694188" cy="276999"/>
              </a:xfrm>
              <a:prstGeom prst="rect">
                <a:avLst/>
              </a:prstGeom>
              <a:blipFill>
                <a:blip r:embed="rId3"/>
                <a:stretch>
                  <a:fillRect l="-1170" t="-19608" b="-39216"/>
                </a:stretch>
              </a:blipFill>
              <a:ln w="38100">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35AA1275-D009-4AD6-8016-A41A24068016}"/>
                  </a:ext>
                </a:extLst>
              </p:cNvPr>
              <p:cNvSpPr txBox="1"/>
              <p:nvPr/>
            </p:nvSpPr>
            <p:spPr>
              <a:xfrm>
                <a:off x="972772" y="3022356"/>
                <a:ext cx="1474099" cy="369332"/>
              </a:xfrm>
              <a:prstGeom prst="rect">
                <a:avLst/>
              </a:prstGeom>
              <a:noFill/>
            </p:spPr>
            <p:txBody>
              <a:bodyPr wrap="square" rtlCol="0">
                <a:spAutoFit/>
              </a:bodyPr>
              <a:lstStyle/>
              <a:p>
                <a:r>
                  <a:rPr lang="pt-BR" dirty="0"/>
                  <a:t>Sendo </a:t>
                </a:r>
                <a14:m>
                  <m:oMath xmlns:m="http://schemas.openxmlformats.org/officeDocument/2006/math">
                    <m:r>
                      <m:rPr>
                        <m:nor/>
                      </m:rPr>
                      <a:rPr lang="pt-BR"/>
                      <m:t>Ɵ</m:t>
                    </m:r>
                  </m:oMath>
                </a14:m>
                <a:r>
                  <a:rPr lang="pt-BR" dirty="0"/>
                  <a:t>=90</a:t>
                </a:r>
                <a:r>
                  <a:rPr lang="pt-BR" baseline="30000" dirty="0"/>
                  <a:t>o</a:t>
                </a:r>
                <a:endParaRPr lang="pt-BR" dirty="0"/>
              </a:p>
            </p:txBody>
          </p:sp>
        </mc:Choice>
        <mc:Fallback xmlns="">
          <p:sp>
            <p:nvSpPr>
              <p:cNvPr id="3" name="CaixaDeTexto 2">
                <a:extLst>
                  <a:ext uri="{FF2B5EF4-FFF2-40B4-BE49-F238E27FC236}">
                    <a16:creationId xmlns:a16="http://schemas.microsoft.com/office/drawing/2014/main" id="{35AA1275-D009-4AD6-8016-A41A24068016}"/>
                  </a:ext>
                </a:extLst>
              </p:cNvPr>
              <p:cNvSpPr txBox="1">
                <a:spLocks noRot="1" noChangeAspect="1" noMove="1" noResize="1" noEditPoints="1" noAdjustHandles="1" noChangeArrowheads="1" noChangeShapeType="1" noTextEdit="1"/>
              </p:cNvSpPr>
              <p:nvPr/>
            </p:nvSpPr>
            <p:spPr>
              <a:xfrm>
                <a:off x="972772" y="3022356"/>
                <a:ext cx="1474099" cy="369332"/>
              </a:xfrm>
              <a:prstGeom prst="rect">
                <a:avLst/>
              </a:prstGeom>
              <a:blipFill>
                <a:blip r:embed="rId4"/>
                <a:stretch>
                  <a:fillRect l="-3734" t="-10000" b="-26667"/>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C49FB36D-6AE6-4D39-B10F-0A48534D764B}"/>
              </a:ext>
            </a:extLst>
          </p:cNvPr>
          <p:cNvSpPr/>
          <p:nvPr/>
        </p:nvSpPr>
        <p:spPr>
          <a:xfrm>
            <a:off x="2555776" y="2985725"/>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84B6B424-28DE-47B7-BDC9-E838D65A9F9D}"/>
                  </a:ext>
                </a:extLst>
              </p:cNvPr>
              <p:cNvSpPr txBox="1"/>
              <p:nvPr/>
            </p:nvSpPr>
            <p:spPr>
              <a:xfrm>
                <a:off x="3844846" y="2288886"/>
                <a:ext cx="1454308" cy="276999"/>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𝑄</m:t>
                          </m:r>
                        </m:e>
                        <m:sub>
                          <m:r>
                            <a:rPr lang="pt-BR">
                              <a:latin typeface="Cambria Math" panose="02040503050406030204" pitchFamily="18" charset="0"/>
                            </a:rPr>
                            <m:t>𝐿</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oMath>
                  </m:oMathPara>
                </a14:m>
                <a:endParaRPr lang="pt-BR" dirty="0"/>
              </a:p>
            </p:txBody>
          </p:sp>
        </mc:Choice>
        <mc:Fallback xmlns="">
          <p:sp>
            <p:nvSpPr>
              <p:cNvPr id="41" name="CaixaDeTexto 40">
                <a:extLst>
                  <a:ext uri="{FF2B5EF4-FFF2-40B4-BE49-F238E27FC236}">
                    <a16:creationId xmlns:a16="http://schemas.microsoft.com/office/drawing/2014/main" id="{84B6B424-28DE-47B7-BDC9-E838D65A9F9D}"/>
                  </a:ext>
                </a:extLst>
              </p:cNvPr>
              <p:cNvSpPr txBox="1">
                <a:spLocks noRot="1" noChangeAspect="1" noMove="1" noResize="1" noEditPoints="1" noAdjustHandles="1" noChangeArrowheads="1" noChangeShapeType="1" noTextEdit="1"/>
              </p:cNvSpPr>
              <p:nvPr/>
            </p:nvSpPr>
            <p:spPr>
              <a:xfrm>
                <a:off x="3844846" y="2288886"/>
                <a:ext cx="1454308" cy="276999"/>
              </a:xfrm>
              <a:prstGeom prst="rect">
                <a:avLst/>
              </a:prstGeom>
              <a:blipFill>
                <a:blip r:embed="rId5"/>
                <a:stretch>
                  <a:fillRect l="-4115" b="-21569"/>
                </a:stretch>
              </a:blipFill>
              <a:ln w="28575">
                <a:solidFill>
                  <a:srgbClr val="FFC000"/>
                </a:solidFill>
              </a:ln>
            </p:spPr>
            <p:txBody>
              <a:bodyPr/>
              <a:lstStyle/>
              <a:p>
                <a:r>
                  <a:rPr lang="pt-BR">
                    <a:noFill/>
                  </a:rPr>
                  <a:t> </a:t>
                </a:r>
              </a:p>
            </p:txBody>
          </p:sp>
        </mc:Fallback>
      </mc:AlternateContent>
      <p:sp>
        <p:nvSpPr>
          <p:cNvPr id="4" name="CaixaDeTexto 3">
            <a:extLst>
              <a:ext uri="{FF2B5EF4-FFF2-40B4-BE49-F238E27FC236}">
                <a16:creationId xmlns:a16="http://schemas.microsoft.com/office/drawing/2014/main" id="{486AFCAF-3979-4F98-B72D-B179879B48BB}"/>
              </a:ext>
            </a:extLst>
          </p:cNvPr>
          <p:cNvSpPr txBox="1"/>
          <p:nvPr/>
        </p:nvSpPr>
        <p:spPr>
          <a:xfrm>
            <a:off x="5346983" y="2263064"/>
            <a:ext cx="831273" cy="369332"/>
          </a:xfrm>
          <a:prstGeom prst="rect">
            <a:avLst/>
          </a:prstGeom>
          <a:noFill/>
        </p:spPr>
        <p:txBody>
          <a:bodyPr wrap="square" rtlCol="0">
            <a:spAutoFit/>
          </a:bodyPr>
          <a:lstStyle/>
          <a:p>
            <a:pPr algn="ctr"/>
            <a:r>
              <a:rPr lang="pt-BR" dirty="0"/>
              <a:t>(VAR)</a:t>
            </a:r>
          </a:p>
        </p:txBody>
      </p:sp>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E67A9E10-B2A3-41E8-B57D-07CB42BA726D}"/>
                  </a:ext>
                </a:extLst>
              </p:cNvPr>
              <p:cNvSpPr txBox="1"/>
              <p:nvPr/>
            </p:nvSpPr>
            <p:spPr>
              <a:xfrm>
                <a:off x="3866735" y="2930918"/>
                <a:ext cx="1271245" cy="276999"/>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𝑄</m:t>
                          </m:r>
                        </m:e>
                        <m:sub>
                          <m:r>
                            <a:rPr lang="pt-BR">
                              <a:latin typeface="Cambria Math" panose="02040503050406030204" pitchFamily="18" charset="0"/>
                            </a:rPr>
                            <m:t>𝐿</m:t>
                          </m:r>
                        </m:sub>
                      </m:sSub>
                      <m:r>
                        <a:rPr lang="pt-BR">
                          <a:latin typeface="Cambria Math" panose="02040503050406030204" pitchFamily="18" charset="0"/>
                        </a:rPr>
                        <m:t>=</m:t>
                      </m:r>
                      <m:sSub>
                        <m:sSubPr>
                          <m:ctrlPr>
                            <a:rPr lang="pt-BR" i="1">
                              <a:latin typeface="Cambria Math" panose="02040503050406030204" pitchFamily="18" charset="0"/>
                            </a:rPr>
                          </m:ctrlPr>
                        </m:sSubPr>
                        <m:e>
                          <m:sSubSup>
                            <m:sSubSupPr>
                              <m:ctrlPr>
                                <a:rPr lang="pt-BR" i="1">
                                  <a:latin typeface="Cambria Math" panose="02040503050406030204" pitchFamily="18" charset="0"/>
                                </a:rPr>
                              </m:ctrlPr>
                            </m:sSubSupPr>
                            <m:e>
                              <m:r>
                                <a:rPr lang="pt-BR">
                                  <a:latin typeface="Cambria Math" panose="02040503050406030204" pitchFamily="18" charset="0"/>
                                </a:rPr>
                                <m:t>𝐼</m:t>
                              </m:r>
                            </m:e>
                            <m:sub>
                              <m:r>
                                <a:rPr lang="pt-BR">
                                  <a:latin typeface="Cambria Math" panose="02040503050406030204" pitchFamily="18" charset="0"/>
                                </a:rPr>
                                <m:t>𝑟𝑚𝑠</m:t>
                              </m:r>
                            </m:sub>
                            <m:sup>
                              <m:r>
                                <a:rPr lang="pt-BR">
                                  <a:latin typeface="Cambria Math" panose="02040503050406030204" pitchFamily="18" charset="0"/>
                                </a:rPr>
                                <m:t>2</m:t>
                              </m:r>
                            </m:sup>
                          </m:sSubSup>
                          <m:r>
                            <m:rPr>
                              <m:sty m:val="p"/>
                            </m:rPr>
                            <a:rPr lang="pt-BR">
                              <a:latin typeface="Cambria Math" panose="02040503050406030204" pitchFamily="18" charset="0"/>
                            </a:rPr>
                            <m:t>X</m:t>
                          </m:r>
                        </m:e>
                        <m:sub>
                          <m:r>
                            <m:rPr>
                              <m:sty m:val="p"/>
                            </m:rPr>
                            <a:rPr lang="pt-BR">
                              <a:latin typeface="Cambria Math" panose="02040503050406030204" pitchFamily="18" charset="0"/>
                            </a:rPr>
                            <m:t>L</m:t>
                          </m:r>
                        </m:sub>
                      </m:sSub>
                    </m:oMath>
                  </m:oMathPara>
                </a14:m>
                <a:endParaRPr lang="pt-BR" dirty="0"/>
              </a:p>
            </p:txBody>
          </p:sp>
        </mc:Choice>
        <mc:Fallback xmlns="">
          <p:sp>
            <p:nvSpPr>
              <p:cNvPr id="42" name="CaixaDeTexto 41">
                <a:extLst>
                  <a:ext uri="{FF2B5EF4-FFF2-40B4-BE49-F238E27FC236}">
                    <a16:creationId xmlns:a16="http://schemas.microsoft.com/office/drawing/2014/main" id="{E67A9E10-B2A3-41E8-B57D-07CB42BA726D}"/>
                  </a:ext>
                </a:extLst>
              </p:cNvPr>
              <p:cNvSpPr txBox="1">
                <a:spLocks noRot="1" noChangeAspect="1" noMove="1" noResize="1" noEditPoints="1" noAdjustHandles="1" noChangeArrowheads="1" noChangeShapeType="1" noTextEdit="1"/>
              </p:cNvSpPr>
              <p:nvPr/>
            </p:nvSpPr>
            <p:spPr>
              <a:xfrm>
                <a:off x="3866735" y="2930918"/>
                <a:ext cx="1271245" cy="276999"/>
              </a:xfrm>
              <a:prstGeom prst="rect">
                <a:avLst/>
              </a:prstGeom>
              <a:blipFill>
                <a:blip r:embed="rId6"/>
                <a:stretch>
                  <a:fillRect l="-4673" r="-467" b="-24000"/>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62E5054B-CA28-4526-9E1B-4E64C4445136}"/>
                  </a:ext>
                </a:extLst>
              </p:cNvPr>
              <p:cNvSpPr txBox="1"/>
              <p:nvPr/>
            </p:nvSpPr>
            <p:spPr>
              <a:xfrm>
                <a:off x="3868299" y="3429000"/>
                <a:ext cx="1038040" cy="601127"/>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𝑄</m:t>
                          </m:r>
                        </m:e>
                        <m:sub>
                          <m:r>
                            <a:rPr lang="pt-BR">
                              <a:latin typeface="Cambria Math" panose="02040503050406030204" pitchFamily="18" charset="0"/>
                            </a:rPr>
                            <m:t>𝐿</m:t>
                          </m:r>
                        </m:sub>
                      </m:sSub>
                      <m:r>
                        <a:rPr lang="pt-BR">
                          <a:latin typeface="Cambria Math" panose="02040503050406030204" pitchFamily="18" charset="0"/>
                        </a:rPr>
                        <m:t>=</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b="0" i="1" smtClean="0">
                                  <a:latin typeface="Cambria Math" panose="02040503050406030204" pitchFamily="18" charset="0"/>
                                </a:rPr>
                                <m:t>𝑉</m:t>
                              </m:r>
                            </m:e>
                            <m:sub>
                              <m:r>
                                <a:rPr lang="pt-BR">
                                  <a:latin typeface="Cambria Math" panose="02040503050406030204" pitchFamily="18" charset="0"/>
                                </a:rPr>
                                <m:t>𝑟𝑚𝑠</m:t>
                              </m:r>
                            </m:sub>
                            <m:sup>
                              <m:r>
                                <a:rPr lang="pt-BR">
                                  <a:latin typeface="Cambria Math" panose="02040503050406030204" pitchFamily="18" charset="0"/>
                                </a:rPr>
                                <m:t>2</m:t>
                              </m:r>
                            </m:sup>
                          </m:sSubSup>
                        </m:num>
                        <m:den>
                          <m:sSub>
                            <m:sSubPr>
                              <m:ctrlPr>
                                <a:rPr lang="pt-BR" i="1">
                                  <a:latin typeface="Cambria Math" panose="02040503050406030204" pitchFamily="18" charset="0"/>
                                </a:rPr>
                              </m:ctrlPr>
                            </m:sSubPr>
                            <m:e>
                              <m:r>
                                <m:rPr>
                                  <m:sty m:val="p"/>
                                </m:rPr>
                                <a:rPr lang="pt-BR">
                                  <a:latin typeface="Cambria Math" panose="02040503050406030204" pitchFamily="18" charset="0"/>
                                </a:rPr>
                                <m:t>X</m:t>
                              </m:r>
                            </m:e>
                            <m:sub>
                              <m:r>
                                <m:rPr>
                                  <m:sty m:val="p"/>
                                </m:rPr>
                                <a:rPr lang="pt-BR">
                                  <a:latin typeface="Cambria Math" panose="02040503050406030204" pitchFamily="18" charset="0"/>
                                </a:rPr>
                                <m:t>L</m:t>
                              </m:r>
                            </m:sub>
                          </m:sSub>
                        </m:den>
                      </m:f>
                    </m:oMath>
                  </m:oMathPara>
                </a14:m>
                <a:endParaRPr lang="pt-BR" dirty="0"/>
              </a:p>
            </p:txBody>
          </p:sp>
        </mc:Choice>
        <mc:Fallback xmlns="">
          <p:sp>
            <p:nvSpPr>
              <p:cNvPr id="46" name="CaixaDeTexto 45">
                <a:extLst>
                  <a:ext uri="{FF2B5EF4-FFF2-40B4-BE49-F238E27FC236}">
                    <a16:creationId xmlns:a16="http://schemas.microsoft.com/office/drawing/2014/main" id="{62E5054B-CA28-4526-9E1B-4E64C4445136}"/>
                  </a:ext>
                </a:extLst>
              </p:cNvPr>
              <p:cNvSpPr txBox="1">
                <a:spLocks noRot="1" noChangeAspect="1" noMove="1" noResize="1" noEditPoints="1" noAdjustHandles="1" noChangeArrowheads="1" noChangeShapeType="1" noTextEdit="1"/>
              </p:cNvSpPr>
              <p:nvPr/>
            </p:nvSpPr>
            <p:spPr>
              <a:xfrm>
                <a:off x="3868299" y="3429000"/>
                <a:ext cx="1038040" cy="601127"/>
              </a:xfrm>
              <a:prstGeom prst="rect">
                <a:avLst/>
              </a:prstGeom>
              <a:blipFill>
                <a:blip r:embed="rId7"/>
                <a:stretch>
                  <a:fillRect/>
                </a:stretch>
              </a:blipFill>
              <a:ln w="28575">
                <a:solidFill>
                  <a:srgbClr val="FFC000"/>
                </a:solidFill>
              </a:ln>
            </p:spPr>
            <p:txBody>
              <a:bodyPr/>
              <a:lstStyle/>
              <a:p>
                <a:r>
                  <a:rPr lang="pt-BR">
                    <a:noFill/>
                  </a:rPr>
                  <a:t> </a:t>
                </a:r>
              </a:p>
            </p:txBody>
          </p:sp>
        </mc:Fallback>
      </mc:AlternateContent>
      <p:sp>
        <p:nvSpPr>
          <p:cNvPr id="47" name="CaixaDeTexto 46">
            <a:extLst>
              <a:ext uri="{FF2B5EF4-FFF2-40B4-BE49-F238E27FC236}">
                <a16:creationId xmlns:a16="http://schemas.microsoft.com/office/drawing/2014/main" id="{33BD5C0E-154D-41C9-AED6-C0410B41A764}"/>
              </a:ext>
            </a:extLst>
          </p:cNvPr>
          <p:cNvSpPr txBox="1"/>
          <p:nvPr/>
        </p:nvSpPr>
        <p:spPr>
          <a:xfrm>
            <a:off x="5116091" y="2848975"/>
            <a:ext cx="831273" cy="369332"/>
          </a:xfrm>
          <a:prstGeom prst="rect">
            <a:avLst/>
          </a:prstGeom>
          <a:noFill/>
        </p:spPr>
        <p:txBody>
          <a:bodyPr wrap="square" rtlCol="0">
            <a:spAutoFit/>
          </a:bodyPr>
          <a:lstStyle/>
          <a:p>
            <a:pPr algn="ctr"/>
            <a:r>
              <a:rPr lang="pt-BR" dirty="0"/>
              <a:t>(VAR)</a:t>
            </a:r>
          </a:p>
        </p:txBody>
      </p:sp>
      <p:sp>
        <p:nvSpPr>
          <p:cNvPr id="48" name="CaixaDeTexto 47">
            <a:extLst>
              <a:ext uri="{FF2B5EF4-FFF2-40B4-BE49-F238E27FC236}">
                <a16:creationId xmlns:a16="http://schemas.microsoft.com/office/drawing/2014/main" id="{73550C83-830A-46E3-9DE7-3219E4127ABD}"/>
              </a:ext>
            </a:extLst>
          </p:cNvPr>
          <p:cNvSpPr txBox="1"/>
          <p:nvPr/>
        </p:nvSpPr>
        <p:spPr>
          <a:xfrm>
            <a:off x="4939280" y="3557177"/>
            <a:ext cx="831273" cy="369332"/>
          </a:xfrm>
          <a:prstGeom prst="rect">
            <a:avLst/>
          </a:prstGeom>
          <a:noFill/>
        </p:spPr>
        <p:txBody>
          <a:bodyPr wrap="square" rtlCol="0">
            <a:spAutoFit/>
          </a:bodyPr>
          <a:lstStyle/>
          <a:p>
            <a:pPr algn="ctr"/>
            <a:r>
              <a:rPr lang="pt-BR" dirty="0"/>
              <a:t>(VAR)</a:t>
            </a:r>
          </a:p>
        </p:txBody>
      </p:sp>
      <p:sp>
        <p:nvSpPr>
          <p:cNvPr id="6" name="Chave Esquerda 5">
            <a:extLst>
              <a:ext uri="{FF2B5EF4-FFF2-40B4-BE49-F238E27FC236}">
                <a16:creationId xmlns:a16="http://schemas.microsoft.com/office/drawing/2014/main" id="{5567EBB2-0F8A-4560-8211-BAF6B166247D}"/>
              </a:ext>
            </a:extLst>
          </p:cNvPr>
          <p:cNvSpPr/>
          <p:nvPr/>
        </p:nvSpPr>
        <p:spPr>
          <a:xfrm>
            <a:off x="3237893" y="2132856"/>
            <a:ext cx="414579" cy="21602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49" name="CaixaDeTexto 48">
                <a:extLst>
                  <a:ext uri="{FF2B5EF4-FFF2-40B4-BE49-F238E27FC236}">
                    <a16:creationId xmlns:a16="http://schemas.microsoft.com/office/drawing/2014/main" id="{71E1F1E9-02B4-4B61-BAEA-0B9E66C27D7C}"/>
                  </a:ext>
                </a:extLst>
              </p:cNvPr>
              <p:cNvSpPr txBox="1"/>
              <p:nvPr/>
            </p:nvSpPr>
            <p:spPr>
              <a:xfrm>
                <a:off x="2662246" y="5412346"/>
                <a:ext cx="3600665" cy="567207"/>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𝐹</m:t>
                          </m:r>
                        </m:e>
                        <m:sub>
                          <m:r>
                            <a:rPr lang="pt-BR" b="0" i="1" smtClean="0">
                              <a:latin typeface="Cambria Math" panose="02040503050406030204" pitchFamily="18" charset="0"/>
                            </a:rPr>
                            <m:t>𝑃</m:t>
                          </m:r>
                        </m:sub>
                      </m:sSub>
                      <m:r>
                        <a:rPr lang="pt-BR">
                          <a:latin typeface="Cambria Math" panose="02040503050406030204" pitchFamily="18" charset="0"/>
                        </a:rPr>
                        <m:t>=</m:t>
                      </m:r>
                      <m:r>
                        <a:rPr lang="pt-BR" b="0" i="1" smtClean="0">
                          <a:latin typeface="Cambria Math" panose="02040503050406030204" pitchFamily="18" charset="0"/>
                        </a:rPr>
                        <m:t>𝑐𝑜𝑠</m:t>
                      </m:r>
                      <m:r>
                        <m:rPr>
                          <m:nor/>
                        </m:rPr>
                        <a:rPr lang="pt-BR"/>
                        <m:t>Ɵ</m:t>
                      </m:r>
                      <m:r>
                        <m:rPr>
                          <m:nor/>
                        </m:rPr>
                        <a:rPr lang="pt-BR" b="0" i="1" smtClean="0"/>
                        <m:t> = </m:t>
                      </m:r>
                      <m:f>
                        <m:fPr>
                          <m:ctrlPr>
                            <a:rPr lang="pt-BR" i="1">
                              <a:latin typeface="Cambria Math" panose="02040503050406030204" pitchFamily="18" charset="0"/>
                            </a:rPr>
                          </m:ctrlPr>
                        </m:fPr>
                        <m:num>
                          <m:r>
                            <a:rPr lang="pt-BR" b="0" i="1" smtClean="0">
                              <a:latin typeface="Cambria Math" panose="02040503050406030204" pitchFamily="18" charset="0"/>
                            </a:rPr>
                            <m:t>𝑃</m:t>
                          </m:r>
                        </m:num>
                        <m:den>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r>
                            <a:rPr lang="pt-BR">
                              <a:latin typeface="Cambria Math" panose="02040503050406030204" pitchFamily="18" charset="0"/>
                            </a:rPr>
                            <m:t>𝑃</m:t>
                          </m:r>
                        </m:num>
                        <m:den>
                          <m:r>
                            <a:rPr lang="pt-BR" b="0" i="1" smtClean="0">
                              <a:latin typeface="Cambria Math" panose="02040503050406030204" pitchFamily="18" charset="0"/>
                            </a:rPr>
                            <m:t>𝑆</m:t>
                          </m:r>
                        </m:den>
                      </m:f>
                      <m:r>
                        <a:rPr lang="pt-BR" b="0" i="1" smtClean="0">
                          <a:latin typeface="Cambria Math" panose="02040503050406030204" pitchFamily="18" charset="0"/>
                        </a:rPr>
                        <m:t>= </m:t>
                      </m:r>
                      <m:f>
                        <m:fPr>
                          <m:ctrlPr>
                            <a:rPr lang="pt-BR" i="1">
                              <a:latin typeface="Cambria Math" panose="02040503050406030204" pitchFamily="18" charset="0"/>
                            </a:rPr>
                          </m:ctrlPr>
                        </m:fPr>
                        <m:num>
                          <m:r>
                            <a:rPr lang="pt-BR" b="0" i="1" smtClean="0">
                              <a:latin typeface="Cambria Math" panose="02040503050406030204" pitchFamily="18" charset="0"/>
                            </a:rPr>
                            <m:t>0</m:t>
                          </m:r>
                        </m:num>
                        <m:den>
                          <m:r>
                            <a:rPr lang="pt-BR" b="0" i="1" smtClean="0">
                              <a:latin typeface="Cambria Math" panose="02040503050406030204" pitchFamily="18" charset="0"/>
                            </a:rPr>
                            <m:t>𝑆</m:t>
                          </m:r>
                        </m:den>
                      </m:f>
                      <m:r>
                        <a:rPr lang="pt-BR" b="0" i="1" smtClean="0">
                          <a:latin typeface="Cambria Math" panose="02040503050406030204" pitchFamily="18" charset="0"/>
                        </a:rPr>
                        <m:t>=0</m:t>
                      </m:r>
                    </m:oMath>
                  </m:oMathPara>
                </a14:m>
                <a:endParaRPr lang="pt-BR" dirty="0"/>
              </a:p>
            </p:txBody>
          </p:sp>
        </mc:Choice>
        <mc:Fallback xmlns="">
          <p:sp>
            <p:nvSpPr>
              <p:cNvPr id="49" name="CaixaDeTexto 48">
                <a:extLst>
                  <a:ext uri="{FF2B5EF4-FFF2-40B4-BE49-F238E27FC236}">
                    <a16:creationId xmlns:a16="http://schemas.microsoft.com/office/drawing/2014/main" id="{71E1F1E9-02B4-4B61-BAEA-0B9E66C27D7C}"/>
                  </a:ext>
                </a:extLst>
              </p:cNvPr>
              <p:cNvSpPr txBox="1">
                <a:spLocks noRot="1" noChangeAspect="1" noMove="1" noResize="1" noEditPoints="1" noAdjustHandles="1" noChangeArrowheads="1" noChangeShapeType="1" noTextEdit="1"/>
              </p:cNvSpPr>
              <p:nvPr/>
            </p:nvSpPr>
            <p:spPr>
              <a:xfrm>
                <a:off x="2662246" y="5412346"/>
                <a:ext cx="3600665" cy="567207"/>
              </a:xfrm>
              <a:prstGeom prst="rect">
                <a:avLst/>
              </a:prstGeom>
              <a:blipFill>
                <a:blip r:embed="rId8"/>
                <a:stretch>
                  <a:fillRect/>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3DF8451F-CD05-4DC7-A9EC-E41890FD022A}"/>
                  </a:ext>
                </a:extLst>
              </p:cNvPr>
              <p:cNvSpPr txBox="1"/>
              <p:nvPr/>
            </p:nvSpPr>
            <p:spPr>
              <a:xfrm>
                <a:off x="539552" y="4538447"/>
                <a:ext cx="8282869" cy="646331"/>
              </a:xfrm>
              <a:prstGeom prst="rect">
                <a:avLst/>
              </a:prstGeom>
              <a:noFill/>
            </p:spPr>
            <p:txBody>
              <a:bodyPr wrap="square" rtlCol="0">
                <a:spAutoFit/>
              </a:bodyPr>
              <a:lstStyle/>
              <a:p>
                <a:pPr algn="just"/>
                <a:r>
                  <a:rPr lang="pt-BR" dirty="0"/>
                  <a:t>A </a:t>
                </a:r>
                <a:r>
                  <a:rPr lang="pt-BR" b="1" dirty="0">
                    <a:solidFill>
                      <a:srgbClr val="FF0000"/>
                    </a:solidFill>
                  </a:rPr>
                  <a:t>potência aparente (S) </a:t>
                </a:r>
                <a:r>
                  <a:rPr lang="pt-BR" dirty="0"/>
                  <a:t>associada ao circuito é definida pelo termo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oMath>
                </a14:m>
                <a:r>
                  <a:rPr lang="pt-BR" dirty="0"/>
                  <a:t> na equação geral de potência. Então o fator de potência (</a:t>
                </a:r>
                <a:r>
                  <a:rPr lang="pt-BR" dirty="0" err="1"/>
                  <a:t>F</a:t>
                </a:r>
                <a:r>
                  <a:rPr lang="pt-BR" baseline="-25000" dirty="0" err="1"/>
                  <a:t>p</a:t>
                </a:r>
                <a:r>
                  <a:rPr lang="pt-BR" dirty="0"/>
                  <a:t>) é dado por:</a:t>
                </a:r>
              </a:p>
            </p:txBody>
          </p:sp>
        </mc:Choice>
        <mc:Fallback xmlns="">
          <p:sp>
            <p:nvSpPr>
              <p:cNvPr id="50" name="CaixaDeTexto 49">
                <a:extLst>
                  <a:ext uri="{FF2B5EF4-FFF2-40B4-BE49-F238E27FC236}">
                    <a16:creationId xmlns:a16="http://schemas.microsoft.com/office/drawing/2014/main" id="{3DF8451F-CD05-4DC7-A9EC-E41890FD022A}"/>
                  </a:ext>
                </a:extLst>
              </p:cNvPr>
              <p:cNvSpPr txBox="1">
                <a:spLocks noRot="1" noChangeAspect="1" noMove="1" noResize="1" noEditPoints="1" noAdjustHandles="1" noChangeArrowheads="1" noChangeShapeType="1" noTextEdit="1"/>
              </p:cNvSpPr>
              <p:nvPr/>
            </p:nvSpPr>
            <p:spPr>
              <a:xfrm>
                <a:off x="539552" y="4538447"/>
                <a:ext cx="8282869" cy="646331"/>
              </a:xfrm>
              <a:prstGeom prst="rect">
                <a:avLst/>
              </a:prstGeom>
              <a:blipFill>
                <a:blip r:embed="rId9"/>
                <a:stretch>
                  <a:fillRect l="-663" t="-4673" r="-663" b="-13084"/>
                </a:stretch>
              </a:blipFill>
            </p:spPr>
            <p:txBody>
              <a:bodyPr/>
              <a:lstStyle/>
              <a:p>
                <a:r>
                  <a:rPr lang="pt-BR">
                    <a:noFill/>
                  </a:rPr>
                  <a:t> </a:t>
                </a:r>
              </a:p>
            </p:txBody>
          </p:sp>
        </mc:Fallback>
      </mc:AlternateContent>
    </p:spTree>
    <p:extLst>
      <p:ext uri="{BB962C8B-B14F-4D97-AF65-F5344CB8AC3E}">
        <p14:creationId xmlns:p14="http://schemas.microsoft.com/office/powerpoint/2010/main" val="40621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0C2321-8EC0-4A44-9FE8-6C649C959141}"/>
              </a:ext>
            </a:extLst>
          </p:cNvPr>
          <p:cNvSpPr txBox="1"/>
          <p:nvPr/>
        </p:nvSpPr>
        <p:spPr>
          <a:xfrm>
            <a:off x="465596" y="288675"/>
            <a:ext cx="5609166" cy="369332"/>
          </a:xfrm>
          <a:prstGeom prst="rect">
            <a:avLst/>
          </a:prstGeom>
          <a:noFill/>
        </p:spPr>
        <p:txBody>
          <a:bodyPr wrap="square" rtlCol="0">
            <a:spAutoFit/>
          </a:bodyPr>
          <a:lstStyle/>
          <a:p>
            <a:pPr algn="just"/>
            <a:r>
              <a:rPr lang="pt-BR" dirty="0"/>
              <a:t>A potência armazenada no ciclo positivo (W</a:t>
            </a:r>
            <a:r>
              <a:rPr lang="pt-BR" baseline="-25000" dirty="0"/>
              <a:t>L</a:t>
            </a:r>
            <a:r>
              <a:rPr lang="pt-BR" dirty="0"/>
              <a:t>) é dada por: </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036AC546-1D1C-4003-AD3E-7131EC7F91BD}"/>
                  </a:ext>
                </a:extLst>
              </p:cNvPr>
              <p:cNvSpPr txBox="1"/>
              <p:nvPr/>
            </p:nvSpPr>
            <p:spPr>
              <a:xfrm>
                <a:off x="1715644" y="935291"/>
                <a:ext cx="2666756" cy="414537"/>
              </a:xfrm>
              <a:prstGeom prst="rect">
                <a:avLst/>
              </a:prstGeom>
              <a:noFill/>
            </p:spPr>
            <p:txBody>
              <a:bodyPr wrap="none" lIns="0" tIns="0" rIns="0" bIns="0" rtlCol="0">
                <a:spAutoFit/>
              </a:bodyPr>
              <a:lstStyle/>
              <a:p>
                <a14:m>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𝐿</m:t>
                        </m:r>
                      </m:sub>
                    </m:sSub>
                    <m:r>
                      <a:rPr lang="pt-BR" b="0" i="1" smtClean="0">
                        <a:latin typeface="Cambria Math" panose="02040503050406030204" pitchFamily="18" charset="0"/>
                      </a:rPr>
                      <m:t>=</m:t>
                    </m:r>
                    <m:r>
                      <a:rPr lang="pt-BR" b="0" i="1" smtClean="0">
                        <a:latin typeface="Cambria Math" panose="02040503050406030204" pitchFamily="18" charset="0"/>
                      </a:rPr>
                      <m:t>𝑃𝑡</m:t>
                    </m:r>
                    <m:r>
                      <a:rPr lang="pt-BR" b="0" i="1" smtClean="0">
                        <a:latin typeface="Cambria Math" panose="02040503050406030204" pitchFamily="18" charset="0"/>
                      </a:rPr>
                      <m:t>= </m:t>
                    </m:r>
                    <m:d>
                      <m:dPr>
                        <m:ctrlPr>
                          <a:rPr lang="pt-BR" b="0" i="1" smtClean="0">
                            <a:latin typeface="Cambria Math" panose="02040503050406030204" pitchFamily="18" charset="0"/>
                          </a:rPr>
                        </m:ctrlPr>
                      </m:dPr>
                      <m:e>
                        <m:f>
                          <m:fPr>
                            <m:ctrlPr>
                              <a:rPr lang="pt-BR" b="0" i="1" smtClean="0">
                                <a:latin typeface="Cambria Math" panose="02040503050406030204" pitchFamily="18" charset="0"/>
                              </a:rPr>
                            </m:ctrlPr>
                          </m:fPr>
                          <m:num>
                            <m:r>
                              <a:rPr lang="pt-BR" b="0" i="1" smtClean="0">
                                <a:latin typeface="Cambria Math" panose="02040503050406030204" pitchFamily="18" charset="0"/>
                              </a:rPr>
                              <m:t>2</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den>
                        </m:f>
                      </m:e>
                    </m:d>
                  </m:oMath>
                </a14:m>
                <a:r>
                  <a:rPr lang="pt-BR" dirty="0"/>
                  <a:t>x </a:t>
                </a:r>
                <a14:m>
                  <m:oMath xmlns:m="http://schemas.openxmlformats.org/officeDocument/2006/math">
                    <m:f>
                      <m:fPr>
                        <m:ctrlPr>
                          <a:rPr lang="pt-BR" i="1">
                            <a:latin typeface="Cambria Math" panose="02040503050406030204" pitchFamily="18" charset="0"/>
                          </a:rPr>
                        </m:ctrlPr>
                      </m:fPr>
                      <m:num>
                        <m:sSub>
                          <m:sSubPr>
                            <m:ctrlPr>
                              <a:rPr lang="pt-BR" i="1" smtClean="0">
                                <a:latin typeface="Cambria Math" panose="02040503050406030204" pitchFamily="18" charset="0"/>
                              </a:rPr>
                            </m:ctrlPr>
                          </m:sSubPr>
                          <m:e>
                            <m:r>
                              <a:rPr lang="pt-BR" b="0" i="1" smtClean="0">
                                <a:latin typeface="Cambria Math" panose="02040503050406030204" pitchFamily="18" charset="0"/>
                              </a:rPr>
                              <m:t>𝑇</m:t>
                            </m:r>
                          </m:e>
                          <m:sub>
                            <m:r>
                              <a:rPr lang="pt-BR" b="0" i="1" smtClean="0">
                                <a:latin typeface="Cambria Math" panose="02040503050406030204" pitchFamily="18" charset="0"/>
                              </a:rPr>
                              <m:t>2</m:t>
                            </m:r>
                          </m:sub>
                        </m:sSub>
                      </m:num>
                      <m:den>
                        <m:r>
                          <a:rPr lang="pt-BR" b="0" i="1" smtClean="0">
                            <a:latin typeface="Cambria Math" panose="02040503050406030204" pitchFamily="18" charset="0"/>
                          </a:rPr>
                          <m:t>2</m:t>
                        </m:r>
                      </m:den>
                    </m:f>
                    <m:r>
                      <a:rPr lang="pt-BR" b="0" i="1" smtClean="0">
                        <a:latin typeface="Cambria Math" panose="02040503050406030204" pitchFamily="18" charset="0"/>
                      </a:rPr>
                      <m:t> </m:t>
                    </m:r>
                  </m:oMath>
                </a14:m>
                <a:r>
                  <a:rPr lang="pt-BR" dirty="0"/>
                  <a:t> </a:t>
                </a:r>
              </a:p>
            </p:txBody>
          </p:sp>
        </mc:Choice>
        <mc:Fallback xmlns="">
          <p:sp>
            <p:nvSpPr>
              <p:cNvPr id="3" name="CaixaDeTexto 2">
                <a:extLst>
                  <a:ext uri="{FF2B5EF4-FFF2-40B4-BE49-F238E27FC236}">
                    <a16:creationId xmlns:a16="http://schemas.microsoft.com/office/drawing/2014/main" id="{036AC546-1D1C-4003-AD3E-7131EC7F91BD}"/>
                  </a:ext>
                </a:extLst>
              </p:cNvPr>
              <p:cNvSpPr txBox="1">
                <a:spLocks noRot="1" noChangeAspect="1" noMove="1" noResize="1" noEditPoints="1" noAdjustHandles="1" noChangeArrowheads="1" noChangeShapeType="1" noTextEdit="1"/>
              </p:cNvSpPr>
              <p:nvPr/>
            </p:nvSpPr>
            <p:spPr>
              <a:xfrm>
                <a:off x="1715644" y="935291"/>
                <a:ext cx="2666756" cy="414537"/>
              </a:xfrm>
              <a:prstGeom prst="rect">
                <a:avLst/>
              </a:prstGeom>
              <a:blipFill>
                <a:blip r:embed="rId2"/>
                <a:stretch>
                  <a:fillRect l="-2968" t="-1471" b="-19118"/>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DDE6CB11-89FA-4A8E-9497-5398858972E0}"/>
              </a:ext>
            </a:extLst>
          </p:cNvPr>
          <p:cNvSpPr/>
          <p:nvPr/>
        </p:nvSpPr>
        <p:spPr>
          <a:xfrm>
            <a:off x="4738102" y="935291"/>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D35262E6-A313-47A4-A0BF-8F8BB389AC00}"/>
                  </a:ext>
                </a:extLst>
              </p:cNvPr>
              <p:cNvSpPr txBox="1"/>
              <p:nvPr/>
            </p:nvSpPr>
            <p:spPr>
              <a:xfrm>
                <a:off x="5517269" y="893138"/>
                <a:ext cx="1496692" cy="567143"/>
              </a:xfrm>
              <a:prstGeom prst="rect">
                <a:avLst/>
              </a:prstGeom>
              <a:noFill/>
              <a:ln w="38100">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𝐿</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𝑓</m:t>
                              </m:r>
                            </m:e>
                            <m:sub>
                              <m:r>
                                <a:rPr lang="pt-BR" b="0" i="1" smtClean="0">
                                  <a:latin typeface="Cambria Math" panose="02040503050406030204" pitchFamily="18" charset="0"/>
                                </a:rPr>
                                <m:t>2</m:t>
                              </m:r>
                            </m:sub>
                          </m:sSub>
                        </m:den>
                      </m:f>
                    </m:oMath>
                  </m:oMathPara>
                </a14:m>
                <a:endParaRPr lang="pt-BR" dirty="0"/>
              </a:p>
            </p:txBody>
          </p:sp>
        </mc:Choice>
        <mc:Fallback xmlns="">
          <p:sp>
            <p:nvSpPr>
              <p:cNvPr id="41" name="CaixaDeTexto 40">
                <a:extLst>
                  <a:ext uri="{FF2B5EF4-FFF2-40B4-BE49-F238E27FC236}">
                    <a16:creationId xmlns:a16="http://schemas.microsoft.com/office/drawing/2014/main" id="{D35262E6-A313-47A4-A0BF-8F8BB389AC00}"/>
                  </a:ext>
                </a:extLst>
              </p:cNvPr>
              <p:cNvSpPr txBox="1">
                <a:spLocks noRot="1" noChangeAspect="1" noMove="1" noResize="1" noEditPoints="1" noAdjustHandles="1" noChangeArrowheads="1" noChangeShapeType="1" noTextEdit="1"/>
              </p:cNvSpPr>
              <p:nvPr/>
            </p:nvSpPr>
            <p:spPr>
              <a:xfrm>
                <a:off x="5517269" y="893138"/>
                <a:ext cx="1496692" cy="567143"/>
              </a:xfrm>
              <a:prstGeom prst="rect">
                <a:avLst/>
              </a:prstGeom>
              <a:blipFill>
                <a:blip r:embed="rId3"/>
                <a:stretch>
                  <a:fillRect/>
                </a:stretch>
              </a:blipFill>
              <a:ln w="38100">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573F81BB-E2EB-4341-8542-299E44812E14}"/>
                  </a:ext>
                </a:extLst>
              </p:cNvPr>
              <p:cNvSpPr txBox="1"/>
              <p:nvPr/>
            </p:nvSpPr>
            <p:spPr>
              <a:xfrm>
                <a:off x="683568" y="1848112"/>
                <a:ext cx="3795526" cy="567143"/>
              </a:xfrm>
              <a:prstGeom prst="rect">
                <a:avLst/>
              </a:prstGeom>
              <a:noFill/>
              <a:ln w="381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𝐿</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𝑓</m:t>
                              </m:r>
                            </m:e>
                            <m:sub>
                              <m:r>
                                <a:rPr lang="pt-BR" b="0" i="1" smtClean="0">
                                  <a:latin typeface="Cambria Math" panose="02040503050406030204" pitchFamily="18" charset="0"/>
                                </a:rPr>
                                <m:t>2</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r>
                            <a:rPr lang="pt-BR" b="0" i="1" smtClean="0">
                              <a:latin typeface="Cambria Math" panose="02040503050406030204" pitchFamily="18" charset="0"/>
                            </a:rPr>
                            <m:t>2</m:t>
                          </m:r>
                          <m:sSub>
                            <m:sSubPr>
                              <m:ctrlPr>
                                <a:rPr lang="pt-BR" i="1" smtClean="0">
                                  <a:latin typeface="Cambria Math" panose="02040503050406030204" pitchFamily="18" charset="0"/>
                                </a:rPr>
                              </m:ctrlPr>
                            </m:sSubPr>
                            <m:e>
                              <m:r>
                                <a:rPr lang="pt-BR" i="1">
                                  <a:latin typeface="Cambria Math" panose="02040503050406030204" pitchFamily="18" charset="0"/>
                                </a:rPr>
                                <m:t>𝑓</m:t>
                              </m:r>
                            </m:e>
                            <m:sub>
                              <m:r>
                                <a:rPr lang="pt-BR" i="1">
                                  <a:latin typeface="Cambria Math" panose="02040503050406030204" pitchFamily="18" charset="0"/>
                                </a:rPr>
                                <m:t>1</m:t>
                              </m:r>
                            </m:sub>
                          </m:sSub>
                        </m:den>
                      </m:f>
                      <m:r>
                        <a:rPr lang="pt-BR" b="0" i="0"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sSub>
                            <m:sSubPr>
                              <m:ctrlPr>
                                <a:rPr lang="pt-BR" i="1">
                                  <a:latin typeface="Cambria Math" panose="02040503050406030204" pitchFamily="18" charset="0"/>
                                </a:rPr>
                              </m:ctrlPr>
                            </m:sSubPr>
                            <m:e>
                              <m:r>
                                <a:rPr lang="pt-BR" i="1">
                                  <a:latin typeface="Cambria Math" panose="02040503050406030204" pitchFamily="18" charset="0"/>
                                </a:rPr>
                                <m:t>𝑤</m:t>
                              </m:r>
                            </m:e>
                            <m:sub>
                              <m:r>
                                <a:rPr lang="pt-BR" i="1">
                                  <a:latin typeface="Cambria Math" panose="02040503050406030204" pitchFamily="18" charset="0"/>
                                </a:rPr>
                                <m:t>1</m:t>
                              </m:r>
                            </m:sub>
                          </m:sSub>
                        </m:den>
                      </m:f>
                    </m:oMath>
                  </m:oMathPara>
                </a14:m>
                <a:endParaRPr lang="pt-BR" dirty="0"/>
              </a:p>
            </p:txBody>
          </p:sp>
        </mc:Choice>
        <mc:Fallback xmlns="">
          <p:sp>
            <p:nvSpPr>
              <p:cNvPr id="44" name="CaixaDeTexto 43">
                <a:extLst>
                  <a:ext uri="{FF2B5EF4-FFF2-40B4-BE49-F238E27FC236}">
                    <a16:creationId xmlns:a16="http://schemas.microsoft.com/office/drawing/2014/main" id="{573F81BB-E2EB-4341-8542-299E44812E14}"/>
                  </a:ext>
                </a:extLst>
              </p:cNvPr>
              <p:cNvSpPr txBox="1">
                <a:spLocks noRot="1" noChangeAspect="1" noMove="1" noResize="1" noEditPoints="1" noAdjustHandles="1" noChangeArrowheads="1" noChangeShapeType="1" noTextEdit="1"/>
              </p:cNvSpPr>
              <p:nvPr/>
            </p:nvSpPr>
            <p:spPr>
              <a:xfrm>
                <a:off x="683568" y="1848112"/>
                <a:ext cx="3795526" cy="567143"/>
              </a:xfrm>
              <a:prstGeom prst="rect">
                <a:avLst/>
              </a:prstGeom>
              <a:blipFill>
                <a:blip r:embed="rId4"/>
                <a:stretch>
                  <a:fillRect/>
                </a:stretch>
              </a:blipFill>
              <a:ln w="38100">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5" name="CaixaDeTexto 44">
                <a:extLst>
                  <a:ext uri="{FF2B5EF4-FFF2-40B4-BE49-F238E27FC236}">
                    <a16:creationId xmlns:a16="http://schemas.microsoft.com/office/drawing/2014/main" id="{2BED1A05-0E1F-4C14-9CF4-3E0C58506B3B}"/>
                  </a:ext>
                </a:extLst>
              </p:cNvPr>
              <p:cNvSpPr txBox="1"/>
              <p:nvPr/>
            </p:nvSpPr>
            <p:spPr>
              <a:xfrm>
                <a:off x="688598" y="2636540"/>
                <a:ext cx="2340384" cy="276999"/>
              </a:xfrm>
              <a:prstGeom prst="rect">
                <a:avLst/>
              </a:prstGeom>
              <a:noFill/>
            </p:spPr>
            <p:txBody>
              <a:bodyPr wrap="none" lIns="0" tIns="0" rIns="0" bIns="0" rtlCol="0">
                <a:spAutoFit/>
              </a:body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sSub>
                      <m:sSubPr>
                        <m:ctrlPr>
                          <a:rPr lang="pt-BR" i="1" smtClean="0">
                            <a:latin typeface="Cambria Math" panose="02040503050406030204" pitchFamily="18" charset="0"/>
                          </a:rPr>
                        </m:ctrlPr>
                      </m:sSubPr>
                      <m:e>
                        <m:r>
                          <a:rPr lang="pt-BR" b="0" i="1" smtClean="0">
                            <a:latin typeface="Cambria Math" panose="02040503050406030204" pitchFamily="18" charset="0"/>
                          </a:rPr>
                          <m:t>𝑋</m:t>
                        </m:r>
                      </m:e>
                      <m:sub>
                        <m:r>
                          <a:rPr lang="pt-BR" b="0" i="1" smtClean="0">
                            <a:latin typeface="Cambria Math" panose="02040503050406030204" pitchFamily="18" charset="0"/>
                          </a:rPr>
                          <m:t>𝐿</m:t>
                        </m:r>
                      </m:sub>
                    </m:sSub>
                  </m:oMath>
                </a14:m>
                <a:r>
                  <a:rPr lang="pt-BR" dirty="0"/>
                  <a:t>=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i="1">
                            <a:latin typeface="Cambria Math" panose="02040503050406030204" pitchFamily="18" charset="0"/>
                          </a:rPr>
                          <m:t>𝑤</m:t>
                        </m:r>
                      </m:e>
                      <m:sub>
                        <m:r>
                          <a:rPr lang="pt-BR" i="1">
                            <a:latin typeface="Cambria Math" panose="02040503050406030204" pitchFamily="18" charset="0"/>
                          </a:rPr>
                          <m:t>1</m:t>
                        </m:r>
                      </m:sub>
                    </m:sSub>
                  </m:oMath>
                </a14:m>
                <a:r>
                  <a:rPr lang="pt-BR" dirty="0"/>
                  <a:t>L</a:t>
                </a:r>
              </a:p>
            </p:txBody>
          </p:sp>
        </mc:Choice>
        <mc:Fallback xmlns="">
          <p:sp>
            <p:nvSpPr>
              <p:cNvPr id="45" name="CaixaDeTexto 44">
                <a:extLst>
                  <a:ext uri="{FF2B5EF4-FFF2-40B4-BE49-F238E27FC236}">
                    <a16:creationId xmlns:a16="http://schemas.microsoft.com/office/drawing/2014/main" id="{2BED1A05-0E1F-4C14-9CF4-3E0C58506B3B}"/>
                  </a:ext>
                </a:extLst>
              </p:cNvPr>
              <p:cNvSpPr txBox="1">
                <a:spLocks noRot="1" noChangeAspect="1" noMove="1" noResize="1" noEditPoints="1" noAdjustHandles="1" noChangeArrowheads="1" noChangeShapeType="1" noTextEdit="1"/>
              </p:cNvSpPr>
              <p:nvPr/>
            </p:nvSpPr>
            <p:spPr>
              <a:xfrm>
                <a:off x="688598" y="2636540"/>
                <a:ext cx="2340384" cy="276999"/>
              </a:xfrm>
              <a:prstGeom prst="rect">
                <a:avLst/>
              </a:prstGeom>
              <a:blipFill>
                <a:blip r:embed="rId5"/>
                <a:stretch>
                  <a:fillRect l="-3646" t="-28889" r="-4948" b="-51111"/>
                </a:stretch>
              </a:blipFill>
            </p:spPr>
            <p:txBody>
              <a:bodyPr/>
              <a:lstStyle/>
              <a:p>
                <a:r>
                  <a:rPr lang="pt-BR">
                    <a:noFill/>
                  </a:rPr>
                  <a:t> </a:t>
                </a:r>
              </a:p>
            </p:txBody>
          </p:sp>
        </mc:Fallback>
      </mc:AlternateContent>
      <p:sp>
        <p:nvSpPr>
          <p:cNvPr id="46" name="Chave Esquerda 45">
            <a:extLst>
              <a:ext uri="{FF2B5EF4-FFF2-40B4-BE49-F238E27FC236}">
                <a16:creationId xmlns:a16="http://schemas.microsoft.com/office/drawing/2014/main" id="{F4CB52B2-2981-4DD5-A782-4B03A41A1465}"/>
              </a:ext>
            </a:extLst>
          </p:cNvPr>
          <p:cNvSpPr/>
          <p:nvPr/>
        </p:nvSpPr>
        <p:spPr>
          <a:xfrm rot="10800000">
            <a:off x="4395689" y="1756823"/>
            <a:ext cx="414579" cy="110854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47" name="Seta: para a Direita 46">
            <a:extLst>
              <a:ext uri="{FF2B5EF4-FFF2-40B4-BE49-F238E27FC236}">
                <a16:creationId xmlns:a16="http://schemas.microsoft.com/office/drawing/2014/main" id="{53BDD744-2020-41E6-84C4-352129F89D9C}"/>
              </a:ext>
            </a:extLst>
          </p:cNvPr>
          <p:cNvSpPr/>
          <p:nvPr/>
        </p:nvSpPr>
        <p:spPr>
          <a:xfrm>
            <a:off x="5042146" y="2055119"/>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48" name="CaixaDeTexto 47">
                <a:extLst>
                  <a:ext uri="{FF2B5EF4-FFF2-40B4-BE49-F238E27FC236}">
                    <a16:creationId xmlns:a16="http://schemas.microsoft.com/office/drawing/2014/main" id="{BD73DA30-FC37-4881-BB46-F67010FA85DC}"/>
                  </a:ext>
                </a:extLst>
              </p:cNvPr>
              <p:cNvSpPr txBox="1"/>
              <p:nvPr/>
            </p:nvSpPr>
            <p:spPr>
              <a:xfrm>
                <a:off x="5804340" y="2138256"/>
                <a:ext cx="1173911" cy="276999"/>
              </a:xfrm>
              <a:prstGeom prst="rect">
                <a:avLst/>
              </a:prstGeom>
              <a:noFill/>
              <a:ln w="38100">
                <a:solidFill>
                  <a:srgbClr val="FFC000"/>
                </a:solidFill>
              </a:ln>
            </p:spPr>
            <p:txBody>
              <a:bodyPr wrap="none" lIns="0" tIns="0" rIns="0" bIns="0" rtlCol="0">
                <a:spAutoFit/>
              </a:bodyPr>
              <a:lstStyle>
                <a:defPPr>
                  <a:defRPr lang="pt-BR"/>
                </a:defPPr>
                <a:lvl1pPr>
                  <a:defRPr b="0" i="1">
                    <a:latin typeface="Cambria Math" panose="02040503050406030204" pitchFamily="18" charset="0"/>
                  </a:defRPr>
                </a:lvl1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𝑊</m:t>
                        </m:r>
                      </m:e>
                      <m:sub>
                        <m:r>
                          <a:rPr lang="pt-BR">
                            <a:latin typeface="Cambria Math" panose="02040503050406030204" pitchFamily="18" charset="0"/>
                          </a:rPr>
                          <m:t>𝐿</m:t>
                        </m:r>
                      </m:sub>
                    </m:sSub>
                    <m:r>
                      <a:rPr lang="pt-BR">
                        <a:latin typeface="Cambria Math" panose="02040503050406030204" pitchFamily="18" charset="0"/>
                      </a:rPr>
                      <m:t>=</m:t>
                    </m:r>
                  </m:oMath>
                </a14:m>
                <a:r>
                  <a:rPr lang="pt-BR" dirty="0"/>
                  <a:t> L </a:t>
                </a:r>
                <a14:m>
                  <m:oMath xmlns:m="http://schemas.openxmlformats.org/officeDocument/2006/math">
                    <m:sSubSup>
                      <m:sSubSupPr>
                        <m:ctrlPr>
                          <a:rPr lang="pt-BR" i="1">
                            <a:latin typeface="Cambria Math" panose="02040503050406030204" pitchFamily="18" charset="0"/>
                          </a:rPr>
                        </m:ctrlPr>
                      </m:sSubSupPr>
                      <m:e>
                        <m:r>
                          <a:rPr lang="pt-BR">
                            <a:latin typeface="Cambria Math" panose="02040503050406030204" pitchFamily="18" charset="0"/>
                          </a:rPr>
                          <m:t>𝐼</m:t>
                        </m:r>
                      </m:e>
                      <m:sub>
                        <m:r>
                          <a:rPr lang="pt-BR">
                            <a:latin typeface="Cambria Math" panose="02040503050406030204" pitchFamily="18" charset="0"/>
                          </a:rPr>
                          <m:t>𝑟𝑚𝑠</m:t>
                        </m:r>
                      </m:sub>
                      <m:sup>
                        <m:r>
                          <a:rPr lang="pt-BR">
                            <a:latin typeface="Cambria Math" panose="02040503050406030204" pitchFamily="18" charset="0"/>
                          </a:rPr>
                          <m:t>2</m:t>
                        </m:r>
                      </m:sup>
                    </m:sSubSup>
                  </m:oMath>
                </a14:m>
                <a:endParaRPr lang="pt-BR" dirty="0"/>
              </a:p>
            </p:txBody>
          </p:sp>
        </mc:Choice>
        <mc:Fallback xmlns="">
          <p:sp>
            <p:nvSpPr>
              <p:cNvPr id="48" name="CaixaDeTexto 47">
                <a:extLst>
                  <a:ext uri="{FF2B5EF4-FFF2-40B4-BE49-F238E27FC236}">
                    <a16:creationId xmlns:a16="http://schemas.microsoft.com/office/drawing/2014/main" id="{BD73DA30-FC37-4881-BB46-F67010FA85DC}"/>
                  </a:ext>
                </a:extLst>
              </p:cNvPr>
              <p:cNvSpPr txBox="1">
                <a:spLocks noRot="1" noChangeAspect="1" noMove="1" noResize="1" noEditPoints="1" noAdjustHandles="1" noChangeArrowheads="1" noChangeShapeType="1" noTextEdit="1"/>
              </p:cNvSpPr>
              <p:nvPr/>
            </p:nvSpPr>
            <p:spPr>
              <a:xfrm>
                <a:off x="5804340" y="2138256"/>
                <a:ext cx="1173911" cy="276999"/>
              </a:xfrm>
              <a:prstGeom prst="rect">
                <a:avLst/>
              </a:prstGeom>
              <a:blipFill>
                <a:blip r:embed="rId6"/>
                <a:stretch>
                  <a:fillRect l="-5025" t="-21569" r="-1005" b="-37255"/>
                </a:stretch>
              </a:blipFill>
              <a:ln w="38100">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219153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E3F63EF4-6250-4A9E-A3F8-60D61B81E1DD}"/>
              </a:ext>
            </a:extLst>
          </p:cNvPr>
          <p:cNvSpPr txBox="1"/>
          <p:nvPr/>
        </p:nvSpPr>
        <p:spPr>
          <a:xfrm>
            <a:off x="3308518" y="356677"/>
            <a:ext cx="2504483" cy="416956"/>
          </a:xfrm>
          <a:prstGeom prst="rect">
            <a:avLst/>
          </a:prstGeom>
          <a:solidFill>
            <a:schemeClr val="tx1"/>
          </a:solidFill>
        </p:spPr>
        <p:txBody>
          <a:bodyPr vert="horz" lIns="91440" tIns="45720" rIns="91440" bIns="45720" rtlCol="0">
            <a:noAutofit/>
          </a:bodyPr>
          <a:lstStyle>
            <a:lvl1pPr indent="0" algn="ctr">
              <a:spcBef>
                <a:spcPct val="20000"/>
              </a:spcBef>
              <a:buFont typeface="Arial" pitchFamily="34" charset="0"/>
              <a:buNone/>
              <a:defRPr sz="2100" b="1">
                <a:solidFill>
                  <a:schemeClr val="bg1"/>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pt-BR" sz="2400" dirty="0"/>
              <a:t>Carga Capacitiva</a:t>
            </a: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D5F3586D-E15E-4F24-9E91-365C16D11214}"/>
                  </a:ext>
                </a:extLst>
              </p:cNvPr>
              <p:cNvSpPr txBox="1"/>
              <p:nvPr/>
            </p:nvSpPr>
            <p:spPr>
              <a:xfrm>
                <a:off x="568946" y="1364726"/>
                <a:ext cx="4608512" cy="369332"/>
              </a:xfrm>
              <a:prstGeom prst="rect">
                <a:avLst/>
              </a:prstGeom>
              <a:noFill/>
            </p:spPr>
            <p:txBody>
              <a:bodyPr wrap="square" rtlCol="0">
                <a:spAutoFit/>
              </a:bodyPr>
              <a:lstStyle/>
              <a:p>
                <a:pPr algn="just"/>
                <a:r>
                  <a:rPr lang="pt-BR" dirty="0"/>
                  <a:t>Seja a carga é resistiva </a:t>
                </a:r>
                <a14:m>
                  <m:oMath xmlns:m="http://schemas.openxmlformats.org/officeDocument/2006/math">
                    <m:r>
                      <m:rPr>
                        <m:nor/>
                      </m:rPr>
                      <a:rPr lang="pt-BR"/>
                      <m:t>Ɵ</m:t>
                    </m:r>
                  </m:oMath>
                </a14:m>
                <a:r>
                  <a:rPr lang="pt-BR" dirty="0"/>
                  <a:t> = -90</a:t>
                </a:r>
                <a:r>
                  <a:rPr lang="pt-BR" baseline="30000" dirty="0"/>
                  <a:t>o</a:t>
                </a:r>
                <a:r>
                  <a:rPr lang="pt-BR" dirty="0"/>
                  <a:t>, então:  </a:t>
                </a:r>
              </a:p>
            </p:txBody>
          </p:sp>
        </mc:Choice>
        <mc:Fallback xmlns="">
          <p:sp>
            <p:nvSpPr>
              <p:cNvPr id="16" name="CaixaDeTexto 15">
                <a:extLst>
                  <a:ext uri="{FF2B5EF4-FFF2-40B4-BE49-F238E27FC236}">
                    <a16:creationId xmlns:a16="http://schemas.microsoft.com/office/drawing/2014/main" id="{D5F3586D-E15E-4F24-9E91-365C16D11214}"/>
                  </a:ext>
                </a:extLst>
              </p:cNvPr>
              <p:cNvSpPr txBox="1">
                <a:spLocks noRot="1" noChangeAspect="1" noMove="1" noResize="1" noEditPoints="1" noAdjustHandles="1" noChangeArrowheads="1" noChangeShapeType="1" noTextEdit="1"/>
              </p:cNvSpPr>
              <p:nvPr/>
            </p:nvSpPr>
            <p:spPr>
              <a:xfrm>
                <a:off x="568946" y="1364726"/>
                <a:ext cx="4608512" cy="369332"/>
              </a:xfrm>
              <a:prstGeom prst="rect">
                <a:avLst/>
              </a:prstGeom>
              <a:blipFill>
                <a:blip r:embed="rId2"/>
                <a:stretch>
                  <a:fillRect l="-1058" t="-10000" b="-2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30E02AEA-201F-448F-AE9D-2968F81C54A2}"/>
                  </a:ext>
                </a:extLst>
              </p:cNvPr>
              <p:cNvSpPr txBox="1"/>
              <p:nvPr/>
            </p:nvSpPr>
            <p:spPr>
              <a:xfrm>
                <a:off x="1768636" y="995966"/>
                <a:ext cx="5694188" cy="276999"/>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𝑝</m:t>
                        </m:r>
                      </m:e>
                      <m:sub>
                        <m:r>
                          <a:rPr lang="pt-BR">
                            <a:latin typeface="Cambria Math" panose="02040503050406030204" pitchFamily="18" charset="0"/>
                          </a:rPr>
                          <m:t>𝐶</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18" name="CaixaDeTexto 17">
                <a:extLst>
                  <a:ext uri="{FF2B5EF4-FFF2-40B4-BE49-F238E27FC236}">
                    <a16:creationId xmlns:a16="http://schemas.microsoft.com/office/drawing/2014/main" id="{30E02AEA-201F-448F-AE9D-2968F81C54A2}"/>
                  </a:ext>
                </a:extLst>
              </p:cNvPr>
              <p:cNvSpPr txBox="1">
                <a:spLocks noRot="1" noChangeAspect="1" noMove="1" noResize="1" noEditPoints="1" noAdjustHandles="1" noChangeArrowheads="1" noChangeShapeType="1" noTextEdit="1"/>
              </p:cNvSpPr>
              <p:nvPr/>
            </p:nvSpPr>
            <p:spPr>
              <a:xfrm>
                <a:off x="1768636" y="995966"/>
                <a:ext cx="5694188" cy="276999"/>
              </a:xfrm>
              <a:prstGeom prst="rect">
                <a:avLst/>
              </a:prstGeom>
              <a:blipFill>
                <a:blip r:embed="rId3"/>
                <a:stretch>
                  <a:fillRect l="-1261" t="-23529" r="-315" b="-37255"/>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1CEAAAF5-A3BE-4A93-9A6B-3152544DDF80}"/>
                  </a:ext>
                </a:extLst>
              </p:cNvPr>
              <p:cNvSpPr txBox="1"/>
              <p:nvPr/>
            </p:nvSpPr>
            <p:spPr>
              <a:xfrm>
                <a:off x="1768636" y="1927590"/>
                <a:ext cx="6807569" cy="276999"/>
              </a:xfrm>
              <a:prstGeom prst="rect">
                <a:avLst/>
              </a:prstGeom>
              <a:noFill/>
              <a:ln w="38100">
                <a:noFill/>
              </a:ln>
            </p:spPr>
            <p:txBody>
              <a:bodyPr wrap="none" lIns="0" tIns="0" rIns="0" bIns="0" rtlCol="0">
                <a:spAutoFit/>
              </a:bodyPr>
              <a:lstStyle>
                <a:defPPr>
                  <a:defRPr lang="pt-BR"/>
                </a:defP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b="0" i="1" smtClean="0">
                            <a:latin typeface="Cambria Math" panose="02040503050406030204" pitchFamily="18" charset="0"/>
                          </a:rPr>
                          <m:t>𝐶</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sty m:val="p"/>
                      </m:rPr>
                      <a:rPr lang="pt-BR" i="1">
                        <a:latin typeface="Cambria Math" panose="02040503050406030204" pitchFamily="18" charset="0"/>
                      </a:rPr>
                      <m:t>cos</m:t>
                    </m:r>
                    <m:r>
                      <a:rPr lang="pt-BR" b="0" i="0" smtClean="0">
                        <a:latin typeface="Cambria Math" panose="02040503050406030204" pitchFamily="18" charset="0"/>
                      </a:rPr>
                      <m:t>⁡(−9</m:t>
                    </m:r>
                    <m:sSup>
                      <m:sSupPr>
                        <m:ctrlPr>
                          <a:rPr lang="pt-BR" b="0" i="1" smtClean="0">
                            <a:latin typeface="Cambria Math" panose="02040503050406030204" pitchFamily="18" charset="0"/>
                          </a:rPr>
                        </m:ctrlPr>
                      </m:sSupPr>
                      <m:e>
                        <m:r>
                          <a:rPr lang="pt-BR" b="0" i="1" smtClean="0">
                            <a:latin typeface="Cambria Math" panose="02040503050406030204" pitchFamily="18" charset="0"/>
                          </a:rPr>
                          <m:t>0</m:t>
                        </m:r>
                      </m:e>
                      <m:sup>
                        <m:r>
                          <a:rPr lang="pt-BR" b="0" i="1" smtClean="0">
                            <a:latin typeface="Cambria Math" panose="02040503050406030204" pitchFamily="18" charset="0"/>
                          </a:rPr>
                          <m:t>0</m:t>
                        </m:r>
                      </m:sup>
                    </m:sSup>
                    <m:r>
                      <a:rPr lang="pt-BR" b="0" i="1" smtClean="0">
                        <a:latin typeface="Cambria Math" panose="02040503050406030204" pitchFamily="18" charset="0"/>
                      </a:rPr>
                      <m:t>)</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a:rPr lang="pt-BR">
                        <a:latin typeface="Cambria Math" panose="02040503050406030204" pitchFamily="18" charset="0"/>
                      </a:rPr>
                      <m:t>(−9</m:t>
                    </m:r>
                    <m:sSup>
                      <m:sSupPr>
                        <m:ctrlPr>
                          <a:rPr lang="pt-BR" i="1">
                            <a:latin typeface="Cambria Math" panose="02040503050406030204" pitchFamily="18" charset="0"/>
                          </a:rPr>
                        </m:ctrlPr>
                      </m:sSupPr>
                      <m:e>
                        <m:r>
                          <a:rPr lang="pt-BR" i="1">
                            <a:latin typeface="Cambria Math" panose="02040503050406030204" pitchFamily="18" charset="0"/>
                          </a:rPr>
                          <m:t>0</m:t>
                        </m:r>
                      </m:e>
                      <m:sup>
                        <m:r>
                          <a:rPr lang="pt-BR" i="1">
                            <a:latin typeface="Cambria Math" panose="02040503050406030204" pitchFamily="18" charset="0"/>
                          </a:rPr>
                          <m:t>0</m:t>
                        </m:r>
                      </m:sup>
                    </m:sSup>
                    <m:r>
                      <a:rPr lang="pt-BR" i="1">
                        <a:latin typeface="Cambria Math" panose="02040503050406030204" pitchFamily="18" charset="0"/>
                      </a:rPr>
                      <m:t>)</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3" name="CaixaDeTexto 22">
                <a:extLst>
                  <a:ext uri="{FF2B5EF4-FFF2-40B4-BE49-F238E27FC236}">
                    <a16:creationId xmlns:a16="http://schemas.microsoft.com/office/drawing/2014/main" id="{1CEAAAF5-A3BE-4A93-9A6B-3152544DDF80}"/>
                  </a:ext>
                </a:extLst>
              </p:cNvPr>
              <p:cNvSpPr txBox="1">
                <a:spLocks noRot="1" noChangeAspect="1" noMove="1" noResize="1" noEditPoints="1" noAdjustHandles="1" noChangeArrowheads="1" noChangeShapeType="1" noTextEdit="1"/>
              </p:cNvSpPr>
              <p:nvPr/>
            </p:nvSpPr>
            <p:spPr>
              <a:xfrm>
                <a:off x="1768636" y="1927590"/>
                <a:ext cx="6807569" cy="276999"/>
              </a:xfrm>
              <a:prstGeom prst="rect">
                <a:avLst/>
              </a:prstGeom>
              <a:blipFill>
                <a:blip r:embed="rId4"/>
                <a:stretch>
                  <a:fillRect l="-1253" t="-28261" b="-50000"/>
                </a:stretch>
              </a:blipFill>
              <a:ln w="38100">
                <a:noFill/>
              </a:ln>
            </p:spPr>
            <p:txBody>
              <a:bodyPr/>
              <a:lstStyle/>
              <a:p>
                <a:r>
                  <a:rPr lang="pt-BR">
                    <a:noFill/>
                  </a:rPr>
                  <a:t> </a:t>
                </a:r>
              </a:p>
            </p:txBody>
          </p:sp>
        </mc:Fallback>
      </mc:AlternateContent>
      <p:sp>
        <p:nvSpPr>
          <p:cNvPr id="24" name="Seta: para a Direita 23">
            <a:extLst>
              <a:ext uri="{FF2B5EF4-FFF2-40B4-BE49-F238E27FC236}">
                <a16:creationId xmlns:a16="http://schemas.microsoft.com/office/drawing/2014/main" id="{74150AFB-E4BE-40B6-8618-F91B8CEDC15D}"/>
              </a:ext>
            </a:extLst>
          </p:cNvPr>
          <p:cNvSpPr/>
          <p:nvPr/>
        </p:nvSpPr>
        <p:spPr>
          <a:xfrm>
            <a:off x="2906738" y="2429876"/>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0EA4E14E-25A9-4B80-B134-A565609A0FD5}"/>
                  </a:ext>
                </a:extLst>
              </p:cNvPr>
              <p:cNvSpPr txBox="1"/>
              <p:nvPr/>
            </p:nvSpPr>
            <p:spPr>
              <a:xfrm>
                <a:off x="3742525" y="2495871"/>
                <a:ext cx="2554802" cy="276999"/>
              </a:xfrm>
              <a:prstGeom prst="rect">
                <a:avLst/>
              </a:prstGeom>
              <a:noFill/>
              <a:ln w="28575">
                <a:solidFill>
                  <a:schemeClr val="accent1"/>
                </a:solidFill>
              </a:ln>
            </p:spPr>
            <p:txBody>
              <a:bodyPr wrap="none" lIns="0" tIns="0" rIns="0" bIns="0" rtlCol="0">
                <a:spAutoFit/>
              </a:bodyPr>
              <a:lstStyle>
                <a:defPPr>
                  <a:defRPr lang="pt-BR"/>
                </a:defP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b="0" i="1" smtClean="0">
                            <a:latin typeface="Cambria Math" panose="02040503050406030204" pitchFamily="18" charset="0"/>
                          </a:rPr>
                          <m:t>𝐶</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b="0" i="0" smtClean="0">
                            <a:latin typeface="Cambria Math" panose="02040503050406030204" pitchFamily="18" charset="0"/>
                          </a:rPr>
                          <m:t>−</m:t>
                        </m:r>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25" name="CaixaDeTexto 24">
                <a:extLst>
                  <a:ext uri="{FF2B5EF4-FFF2-40B4-BE49-F238E27FC236}">
                    <a16:creationId xmlns:a16="http://schemas.microsoft.com/office/drawing/2014/main" id="{0EA4E14E-25A9-4B80-B134-A565609A0FD5}"/>
                  </a:ext>
                </a:extLst>
              </p:cNvPr>
              <p:cNvSpPr txBox="1">
                <a:spLocks noRot="1" noChangeAspect="1" noMove="1" noResize="1" noEditPoints="1" noAdjustHandles="1" noChangeArrowheads="1" noChangeShapeType="1" noTextEdit="1"/>
              </p:cNvSpPr>
              <p:nvPr/>
            </p:nvSpPr>
            <p:spPr>
              <a:xfrm>
                <a:off x="3742525" y="2495871"/>
                <a:ext cx="2554802" cy="276999"/>
              </a:xfrm>
              <a:prstGeom prst="rect">
                <a:avLst/>
              </a:prstGeom>
              <a:blipFill>
                <a:blip r:embed="rId5"/>
                <a:stretch>
                  <a:fillRect l="-2830" t="-21569" b="-39216"/>
                </a:stretch>
              </a:blipFill>
              <a:ln w="28575">
                <a:solidFill>
                  <a:schemeClr val="accent1"/>
                </a:solidFill>
              </a:ln>
            </p:spPr>
            <p:txBody>
              <a:bodyPr/>
              <a:lstStyle/>
              <a:p>
                <a:r>
                  <a:rPr lang="pt-BR">
                    <a:noFill/>
                  </a:rPr>
                  <a:t> </a:t>
                </a:r>
              </a:p>
            </p:txBody>
          </p:sp>
        </mc:Fallback>
      </mc:AlternateContent>
      <p:pic>
        <p:nvPicPr>
          <p:cNvPr id="26" name="Imagem 25">
            <a:extLst>
              <a:ext uri="{FF2B5EF4-FFF2-40B4-BE49-F238E27FC236}">
                <a16:creationId xmlns:a16="http://schemas.microsoft.com/office/drawing/2014/main" id="{B898A535-59D5-491E-81C1-36FFCBEFABDE}"/>
              </a:ext>
            </a:extLst>
          </p:cNvPr>
          <p:cNvPicPr>
            <a:picLocks noChangeAspect="1"/>
          </p:cNvPicPr>
          <p:nvPr/>
        </p:nvPicPr>
        <p:blipFill>
          <a:blip r:embed="rId6"/>
          <a:stretch>
            <a:fillRect/>
          </a:stretch>
        </p:blipFill>
        <p:spPr>
          <a:xfrm>
            <a:off x="569489" y="3574705"/>
            <a:ext cx="5243513" cy="2157414"/>
          </a:xfrm>
          <a:prstGeom prst="rect">
            <a:avLst/>
          </a:prstGeom>
        </p:spPr>
      </p:pic>
      <p:sp>
        <p:nvSpPr>
          <p:cNvPr id="27" name="CaixaDeTexto 26">
            <a:extLst>
              <a:ext uri="{FF2B5EF4-FFF2-40B4-BE49-F238E27FC236}">
                <a16:creationId xmlns:a16="http://schemas.microsoft.com/office/drawing/2014/main" id="{4D9C47CF-ED64-4C08-AC47-9F8E42B1F8DC}"/>
              </a:ext>
            </a:extLst>
          </p:cNvPr>
          <p:cNvSpPr txBox="1"/>
          <p:nvPr/>
        </p:nvSpPr>
        <p:spPr>
          <a:xfrm>
            <a:off x="6099306" y="4171490"/>
            <a:ext cx="2819908" cy="1200329"/>
          </a:xfrm>
          <a:prstGeom prst="rect">
            <a:avLst/>
          </a:prstGeom>
          <a:noFill/>
        </p:spPr>
        <p:txBody>
          <a:bodyPr wrap="square" rtlCol="0">
            <a:spAutoFit/>
          </a:bodyPr>
          <a:lstStyle/>
          <a:p>
            <a:pPr algn="just"/>
            <a:r>
              <a:rPr lang="pt-BR" dirty="0"/>
              <a:t>T</a:t>
            </a:r>
            <a:r>
              <a:rPr lang="pt-BR" baseline="-25000" dirty="0"/>
              <a:t>1</a:t>
            </a:r>
            <a:r>
              <a:rPr lang="pt-BR" dirty="0"/>
              <a:t> – período da curva tensão e de corrente </a:t>
            </a:r>
          </a:p>
          <a:p>
            <a:pPr algn="just"/>
            <a:endParaRPr lang="pt-BR" dirty="0"/>
          </a:p>
          <a:p>
            <a:pPr algn="just"/>
            <a:r>
              <a:rPr lang="pt-BR" dirty="0"/>
              <a:t>T</a:t>
            </a:r>
            <a:r>
              <a:rPr lang="pt-BR" baseline="-25000" dirty="0"/>
              <a:t>2</a:t>
            </a:r>
            <a:r>
              <a:rPr lang="pt-BR" dirty="0"/>
              <a:t> – período da curva P</a:t>
            </a:r>
            <a:r>
              <a:rPr lang="pt-BR" baseline="-25000" dirty="0"/>
              <a:t>L</a:t>
            </a:r>
            <a:r>
              <a:rPr lang="pt-BR" dirty="0"/>
              <a:t> (t)  </a:t>
            </a:r>
          </a:p>
        </p:txBody>
      </p:sp>
    </p:spTree>
    <p:extLst>
      <p:ext uri="{BB962C8B-B14F-4D97-AF65-F5344CB8AC3E}">
        <p14:creationId xmlns:p14="http://schemas.microsoft.com/office/powerpoint/2010/main" val="105377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ave Direita 11">
            <a:extLst>
              <a:ext uri="{FF2B5EF4-FFF2-40B4-BE49-F238E27FC236}">
                <a16:creationId xmlns:a16="http://schemas.microsoft.com/office/drawing/2014/main" id="{AE2EC303-52BE-4496-A8C2-86EBB3D5EC82}"/>
              </a:ext>
            </a:extLst>
          </p:cNvPr>
          <p:cNvSpPr/>
          <p:nvPr/>
        </p:nvSpPr>
        <p:spPr>
          <a:xfrm rot="5400000">
            <a:off x="5709069" y="983450"/>
            <a:ext cx="122968" cy="124497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a:p>
        </p:txBody>
      </p:sp>
      <p:sp>
        <p:nvSpPr>
          <p:cNvPr id="13" name="CaixaDeTexto 12">
            <a:extLst>
              <a:ext uri="{FF2B5EF4-FFF2-40B4-BE49-F238E27FC236}">
                <a16:creationId xmlns:a16="http://schemas.microsoft.com/office/drawing/2014/main" id="{90D79A6E-5A1A-4D51-BA0F-7B61E3870E2B}"/>
              </a:ext>
            </a:extLst>
          </p:cNvPr>
          <p:cNvSpPr txBox="1"/>
          <p:nvPr/>
        </p:nvSpPr>
        <p:spPr>
          <a:xfrm>
            <a:off x="5012881" y="1687812"/>
            <a:ext cx="1684070" cy="300082"/>
          </a:xfrm>
          <a:prstGeom prst="rect">
            <a:avLst/>
          </a:prstGeom>
          <a:noFill/>
        </p:spPr>
        <p:txBody>
          <a:bodyPr wrap="square" rtlCol="0">
            <a:spAutoFit/>
          </a:bodyPr>
          <a:lstStyle/>
          <a:p>
            <a:pPr algn="ctr"/>
            <a:r>
              <a:rPr lang="pt-BR" sz="1350" dirty="0"/>
              <a:t>Potência reativa (Q</a:t>
            </a:r>
            <a:r>
              <a:rPr lang="pt-BR" sz="1350" baseline="-25000" dirty="0"/>
              <a:t>C</a:t>
            </a:r>
            <a:r>
              <a:rPr lang="pt-BR" sz="1350" dirty="0"/>
              <a:t>)</a:t>
            </a:r>
            <a:endParaRPr lang="pt-BR" sz="1350" baseline="-25000" dirty="0"/>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2A0C2321-8EC0-4A44-9FE8-6C649C959141}"/>
                  </a:ext>
                </a:extLst>
              </p:cNvPr>
              <p:cNvSpPr txBox="1"/>
              <p:nvPr/>
            </p:nvSpPr>
            <p:spPr>
              <a:xfrm>
                <a:off x="465595" y="288675"/>
                <a:ext cx="8282869" cy="646331"/>
              </a:xfrm>
              <a:prstGeom prst="rect">
                <a:avLst/>
              </a:prstGeom>
              <a:noFill/>
            </p:spPr>
            <p:txBody>
              <a:bodyPr wrap="square" rtlCol="0">
                <a:spAutoFit/>
              </a:bodyPr>
              <a:lstStyle/>
              <a:p>
                <a:pPr algn="just"/>
                <a:r>
                  <a:rPr lang="pt-BR" dirty="0"/>
                  <a:t>A </a:t>
                </a:r>
                <a:r>
                  <a:rPr lang="pt-BR" b="1" dirty="0">
                    <a:solidFill>
                      <a:srgbClr val="FF0000"/>
                    </a:solidFill>
                  </a:rPr>
                  <a:t>potência reativa (</a:t>
                </a:r>
                <a:r>
                  <a:rPr lang="pt-BR" b="1" dirty="0">
                    <a:solidFill>
                      <a:srgbClr val="FF0000"/>
                    </a:solidFill>
                    <a:highlight>
                      <a:srgbClr val="FFFF00"/>
                    </a:highlight>
                  </a:rPr>
                  <a:t>Q</a:t>
                </a:r>
                <a:r>
                  <a:rPr lang="pt-BR" b="1" baseline="-25000" dirty="0">
                    <a:solidFill>
                      <a:srgbClr val="FF0000"/>
                    </a:solidFill>
                    <a:highlight>
                      <a:srgbClr val="FFFF00"/>
                    </a:highlight>
                  </a:rPr>
                  <a:t>C</a:t>
                </a:r>
                <a:r>
                  <a:rPr lang="pt-BR" b="1" dirty="0">
                    <a:solidFill>
                      <a:srgbClr val="FF0000"/>
                    </a:solidFill>
                  </a:rPr>
                  <a:t>) </a:t>
                </a:r>
                <a:r>
                  <a:rPr lang="pt-BR" dirty="0"/>
                  <a:t>associada ao circuito é definida pelo termo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sty m:val="p"/>
                      </m:rPr>
                      <a:rPr lang="pt-BR" b="0" i="0" smtClean="0">
                        <a:latin typeface="Cambria Math" panose="02040503050406030204" pitchFamily="18" charset="0"/>
                      </a:rPr>
                      <m:t>sen</m:t>
                    </m:r>
                    <m:r>
                      <m:rPr>
                        <m:nor/>
                      </m:rPr>
                      <a:rPr lang="pt-BR"/>
                      <m:t>Ɵ</m:t>
                    </m:r>
                  </m:oMath>
                </a14:m>
                <a:r>
                  <a:rPr lang="pt-BR" dirty="0"/>
                  <a:t> na equação geral de potência: </a:t>
                </a:r>
              </a:p>
            </p:txBody>
          </p:sp>
        </mc:Choice>
        <mc:Fallback xmlns="">
          <p:sp>
            <p:nvSpPr>
              <p:cNvPr id="2" name="CaixaDeTexto 1">
                <a:extLst>
                  <a:ext uri="{FF2B5EF4-FFF2-40B4-BE49-F238E27FC236}">
                    <a16:creationId xmlns:a16="http://schemas.microsoft.com/office/drawing/2014/main" id="{2A0C2321-8EC0-4A44-9FE8-6C649C959141}"/>
                  </a:ext>
                </a:extLst>
              </p:cNvPr>
              <p:cNvSpPr txBox="1">
                <a:spLocks noRot="1" noChangeAspect="1" noMove="1" noResize="1" noEditPoints="1" noAdjustHandles="1" noChangeArrowheads="1" noChangeShapeType="1" noTextEdit="1"/>
              </p:cNvSpPr>
              <p:nvPr/>
            </p:nvSpPr>
            <p:spPr>
              <a:xfrm>
                <a:off x="465595" y="288675"/>
                <a:ext cx="8282869" cy="646331"/>
              </a:xfrm>
              <a:prstGeom prst="rect">
                <a:avLst/>
              </a:prstGeom>
              <a:blipFill>
                <a:blip r:embed="rId2"/>
                <a:stretch>
                  <a:fillRect l="-589" t="-4717" r="-662" b="-141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F2D8DF0-AB88-4A2E-A363-EC3E6D7C32A6}"/>
                  </a:ext>
                </a:extLst>
              </p:cNvPr>
              <p:cNvSpPr txBox="1"/>
              <p:nvPr/>
            </p:nvSpPr>
            <p:spPr>
              <a:xfrm>
                <a:off x="1619672" y="1158200"/>
                <a:ext cx="5694188" cy="276999"/>
              </a:xfrm>
              <a:prstGeom prst="rect">
                <a:avLst/>
              </a:prstGeom>
              <a:noFill/>
              <a:ln w="38100">
                <a:noFill/>
              </a:ln>
            </p:spPr>
            <p:txBody>
              <a:bodyPr wrap="none" lIns="0" tIns="0" rIns="0" bIns="0" rtlCol="0">
                <a:spAutoFit/>
              </a:bodyPr>
              <a:lstStyle>
                <a:defPPr>
                  <a:defRPr lang="pt-BR"/>
                </a:defP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b="0" i="1" smtClean="0">
                            <a:latin typeface="Cambria Math" panose="02040503050406030204" pitchFamily="18" charset="0"/>
                          </a:rPr>
                          <m:t>𝐿</m:t>
                        </m:r>
                      </m:sub>
                    </m:sSub>
                  </m:oMath>
                </a14:m>
                <a:r>
                  <a:rPr lang="pt-BR" dirty="0"/>
                  <a:t>(t)</a:t>
                </a:r>
                <a14:m>
                  <m:oMath xmlns:m="http://schemas.openxmlformats.org/officeDocument/2006/math">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a:rPr lang="pt-BR">
                        <a:latin typeface="Cambria Math" panose="02040503050406030204" pitchFamily="18" charset="0"/>
                      </a:rPr>
                      <m:t>𝑐𝑜𝑠</m:t>
                    </m:r>
                    <m:r>
                      <m:rPr>
                        <m:nor/>
                      </m:rPr>
                      <a:rPr lang="pt-BR"/>
                      <m:t>Ɵ</m:t>
                    </m:r>
                    <m:d>
                      <m:dPr>
                        <m:ctrlPr>
                          <a:rPr lang="pt-BR" i="1">
                            <a:latin typeface="Cambria Math" panose="02040503050406030204" pitchFamily="18" charset="0"/>
                          </a:rPr>
                        </m:ctrlPr>
                      </m:dPr>
                      <m:e>
                        <m:r>
                          <a:rPr lang="pt-BR">
                            <a:latin typeface="Cambria Math" panose="02040503050406030204" pitchFamily="18" charset="0"/>
                          </a:rPr>
                          <m:t>1−</m:t>
                        </m:r>
                        <m:r>
                          <a:rPr lang="pt-BR">
                            <a:latin typeface="Cambria Math" panose="02040503050406030204" pitchFamily="18" charset="0"/>
                          </a:rPr>
                          <m:t>𝑐𝑜𝑠</m:t>
                        </m:r>
                        <m:r>
                          <a:rPr lang="pt-BR">
                            <a:latin typeface="Cambria Math" panose="02040503050406030204" pitchFamily="18" charset="0"/>
                          </a:rPr>
                          <m:t>2</m:t>
                        </m:r>
                        <m:r>
                          <a:rPr lang="pt-BR">
                            <a:latin typeface="Cambria Math" panose="02040503050406030204" pitchFamily="18" charset="0"/>
                          </a:rPr>
                          <m:t>𝑤𝑡</m:t>
                        </m:r>
                      </m:e>
                    </m:d>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r>
                      <m:rPr>
                        <m:nor/>
                      </m:rPr>
                      <a:rPr lang="pt-BR"/>
                      <m:t>sen</m:t>
                    </m:r>
                    <m:r>
                      <m:rPr>
                        <m:nor/>
                      </m:rPr>
                      <a:rPr lang="pt-BR"/>
                      <m:t>Ɵ</m:t>
                    </m:r>
                    <m:r>
                      <a:rPr lang="pt-BR">
                        <a:latin typeface="Cambria Math" panose="02040503050406030204" pitchFamily="18" charset="0"/>
                      </a:rPr>
                      <m:t>𝑠𝑒𝑛</m:t>
                    </m:r>
                    <m:r>
                      <a:rPr lang="pt-BR">
                        <a:latin typeface="Cambria Math" panose="02040503050406030204" pitchFamily="18" charset="0"/>
                      </a:rPr>
                      <m:t>2</m:t>
                    </m:r>
                    <m:r>
                      <a:rPr lang="pt-BR">
                        <a:latin typeface="Cambria Math" panose="02040503050406030204" pitchFamily="18" charset="0"/>
                      </a:rPr>
                      <m:t>𝑤𝑡</m:t>
                    </m:r>
                  </m:oMath>
                </a14:m>
                <a:endParaRPr lang="pt-BR" dirty="0"/>
              </a:p>
            </p:txBody>
          </p:sp>
        </mc:Choice>
        <mc:Fallback xmlns="">
          <p:sp>
            <p:nvSpPr>
              <p:cNvPr id="39" name="CaixaDeTexto 38">
                <a:extLst>
                  <a:ext uri="{FF2B5EF4-FFF2-40B4-BE49-F238E27FC236}">
                    <a16:creationId xmlns:a16="http://schemas.microsoft.com/office/drawing/2014/main" id="{7F2D8DF0-AB88-4A2E-A363-EC3E6D7C32A6}"/>
                  </a:ext>
                </a:extLst>
              </p:cNvPr>
              <p:cNvSpPr txBox="1">
                <a:spLocks noRot="1" noChangeAspect="1" noMove="1" noResize="1" noEditPoints="1" noAdjustHandles="1" noChangeArrowheads="1" noChangeShapeType="1" noTextEdit="1"/>
              </p:cNvSpPr>
              <p:nvPr/>
            </p:nvSpPr>
            <p:spPr>
              <a:xfrm>
                <a:off x="1619672" y="1158200"/>
                <a:ext cx="5694188" cy="276999"/>
              </a:xfrm>
              <a:prstGeom prst="rect">
                <a:avLst/>
              </a:prstGeom>
              <a:blipFill>
                <a:blip r:embed="rId3"/>
                <a:stretch>
                  <a:fillRect l="-1499" t="-28889" b="-51111"/>
                </a:stretch>
              </a:blipFill>
              <a:ln w="38100">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35AA1275-D009-4AD6-8016-A41A24068016}"/>
                  </a:ext>
                </a:extLst>
              </p:cNvPr>
              <p:cNvSpPr txBox="1"/>
              <p:nvPr/>
            </p:nvSpPr>
            <p:spPr>
              <a:xfrm>
                <a:off x="972772" y="3022356"/>
                <a:ext cx="1474099" cy="369332"/>
              </a:xfrm>
              <a:prstGeom prst="rect">
                <a:avLst/>
              </a:prstGeom>
              <a:noFill/>
            </p:spPr>
            <p:txBody>
              <a:bodyPr wrap="square" rtlCol="0">
                <a:spAutoFit/>
              </a:bodyPr>
              <a:lstStyle/>
              <a:p>
                <a:r>
                  <a:rPr lang="pt-BR" dirty="0"/>
                  <a:t>Sendo </a:t>
                </a:r>
                <a14:m>
                  <m:oMath xmlns:m="http://schemas.openxmlformats.org/officeDocument/2006/math">
                    <m:r>
                      <m:rPr>
                        <m:nor/>
                      </m:rPr>
                      <a:rPr lang="pt-BR"/>
                      <m:t>Ɵ</m:t>
                    </m:r>
                  </m:oMath>
                </a14:m>
                <a:r>
                  <a:rPr lang="pt-BR" dirty="0"/>
                  <a:t>=-90</a:t>
                </a:r>
                <a:r>
                  <a:rPr lang="pt-BR" baseline="30000" dirty="0"/>
                  <a:t>o</a:t>
                </a:r>
                <a:endParaRPr lang="pt-BR" dirty="0"/>
              </a:p>
            </p:txBody>
          </p:sp>
        </mc:Choice>
        <mc:Fallback xmlns="">
          <p:sp>
            <p:nvSpPr>
              <p:cNvPr id="3" name="CaixaDeTexto 2">
                <a:extLst>
                  <a:ext uri="{FF2B5EF4-FFF2-40B4-BE49-F238E27FC236}">
                    <a16:creationId xmlns:a16="http://schemas.microsoft.com/office/drawing/2014/main" id="{35AA1275-D009-4AD6-8016-A41A24068016}"/>
                  </a:ext>
                </a:extLst>
              </p:cNvPr>
              <p:cNvSpPr txBox="1">
                <a:spLocks noRot="1" noChangeAspect="1" noMove="1" noResize="1" noEditPoints="1" noAdjustHandles="1" noChangeArrowheads="1" noChangeShapeType="1" noTextEdit="1"/>
              </p:cNvSpPr>
              <p:nvPr/>
            </p:nvSpPr>
            <p:spPr>
              <a:xfrm>
                <a:off x="972772" y="3022356"/>
                <a:ext cx="1474099" cy="369332"/>
              </a:xfrm>
              <a:prstGeom prst="rect">
                <a:avLst/>
              </a:prstGeom>
              <a:blipFill>
                <a:blip r:embed="rId4"/>
                <a:stretch>
                  <a:fillRect l="-3734" t="-10000" b="-26667"/>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C49FB36D-6AE6-4D39-B10F-0A48534D764B}"/>
              </a:ext>
            </a:extLst>
          </p:cNvPr>
          <p:cNvSpPr/>
          <p:nvPr/>
        </p:nvSpPr>
        <p:spPr>
          <a:xfrm>
            <a:off x="2555776" y="2985725"/>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84B6B424-28DE-47B7-BDC9-E838D65A9F9D}"/>
                  </a:ext>
                </a:extLst>
              </p:cNvPr>
              <p:cNvSpPr txBox="1"/>
              <p:nvPr/>
            </p:nvSpPr>
            <p:spPr>
              <a:xfrm>
                <a:off x="3844846" y="2288886"/>
                <a:ext cx="1521250" cy="276999"/>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𝑄</m:t>
                          </m:r>
                        </m:e>
                        <m:sub>
                          <m:r>
                            <a:rPr lang="pt-BR" b="0" i="1" smtClean="0">
                              <a:latin typeface="Cambria Math" panose="02040503050406030204" pitchFamily="18" charset="0"/>
                            </a:rPr>
                            <m:t>𝐶</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oMath>
                  </m:oMathPara>
                </a14:m>
                <a:endParaRPr lang="pt-BR" dirty="0"/>
              </a:p>
            </p:txBody>
          </p:sp>
        </mc:Choice>
        <mc:Fallback xmlns="">
          <p:sp>
            <p:nvSpPr>
              <p:cNvPr id="41" name="CaixaDeTexto 40">
                <a:extLst>
                  <a:ext uri="{FF2B5EF4-FFF2-40B4-BE49-F238E27FC236}">
                    <a16:creationId xmlns:a16="http://schemas.microsoft.com/office/drawing/2014/main" id="{84B6B424-28DE-47B7-BDC9-E838D65A9F9D}"/>
                  </a:ext>
                </a:extLst>
              </p:cNvPr>
              <p:cNvSpPr txBox="1">
                <a:spLocks noRot="1" noChangeAspect="1" noMove="1" noResize="1" noEditPoints="1" noAdjustHandles="1" noChangeArrowheads="1" noChangeShapeType="1" noTextEdit="1"/>
              </p:cNvSpPr>
              <p:nvPr/>
            </p:nvSpPr>
            <p:spPr>
              <a:xfrm>
                <a:off x="3844846" y="2288886"/>
                <a:ext cx="1521250" cy="276999"/>
              </a:xfrm>
              <a:prstGeom prst="rect">
                <a:avLst/>
              </a:prstGeom>
              <a:blipFill>
                <a:blip r:embed="rId5"/>
                <a:stretch>
                  <a:fillRect l="-1969" b="-21569"/>
                </a:stretch>
              </a:blipFill>
              <a:ln w="28575">
                <a:solidFill>
                  <a:srgbClr val="FFC000"/>
                </a:solidFill>
              </a:ln>
            </p:spPr>
            <p:txBody>
              <a:bodyPr/>
              <a:lstStyle/>
              <a:p>
                <a:r>
                  <a:rPr lang="pt-BR">
                    <a:noFill/>
                  </a:rPr>
                  <a:t> </a:t>
                </a:r>
              </a:p>
            </p:txBody>
          </p:sp>
        </mc:Fallback>
      </mc:AlternateContent>
      <p:sp>
        <p:nvSpPr>
          <p:cNvPr id="4" name="CaixaDeTexto 3">
            <a:extLst>
              <a:ext uri="{FF2B5EF4-FFF2-40B4-BE49-F238E27FC236}">
                <a16:creationId xmlns:a16="http://schemas.microsoft.com/office/drawing/2014/main" id="{486AFCAF-3979-4F98-B72D-B179879B48BB}"/>
              </a:ext>
            </a:extLst>
          </p:cNvPr>
          <p:cNvSpPr txBox="1"/>
          <p:nvPr/>
        </p:nvSpPr>
        <p:spPr>
          <a:xfrm>
            <a:off x="5346983" y="2263064"/>
            <a:ext cx="831273" cy="369332"/>
          </a:xfrm>
          <a:prstGeom prst="rect">
            <a:avLst/>
          </a:prstGeom>
          <a:noFill/>
        </p:spPr>
        <p:txBody>
          <a:bodyPr wrap="square" rtlCol="0">
            <a:spAutoFit/>
          </a:bodyPr>
          <a:lstStyle/>
          <a:p>
            <a:pPr algn="ctr"/>
            <a:r>
              <a:rPr lang="pt-BR" dirty="0"/>
              <a:t>(VAR)</a:t>
            </a:r>
          </a:p>
        </p:txBody>
      </p:sp>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E67A9E10-B2A3-41E8-B57D-07CB42BA726D}"/>
                  </a:ext>
                </a:extLst>
              </p:cNvPr>
              <p:cNvSpPr txBox="1"/>
              <p:nvPr/>
            </p:nvSpPr>
            <p:spPr>
              <a:xfrm>
                <a:off x="3866735" y="2930918"/>
                <a:ext cx="1339854" cy="276999"/>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𝑄</m:t>
                          </m:r>
                        </m:e>
                        <m:sub>
                          <m:r>
                            <a:rPr lang="pt-BR" b="0" i="1" smtClean="0">
                              <a:latin typeface="Cambria Math" panose="02040503050406030204" pitchFamily="18" charset="0"/>
                            </a:rPr>
                            <m:t>𝐶</m:t>
                          </m:r>
                        </m:sub>
                      </m:sSub>
                      <m:r>
                        <a:rPr lang="pt-BR">
                          <a:latin typeface="Cambria Math" panose="02040503050406030204" pitchFamily="18" charset="0"/>
                        </a:rPr>
                        <m:t>=</m:t>
                      </m:r>
                      <m:sSub>
                        <m:sSubPr>
                          <m:ctrlPr>
                            <a:rPr lang="pt-BR" i="1">
                              <a:latin typeface="Cambria Math" panose="02040503050406030204" pitchFamily="18" charset="0"/>
                            </a:rPr>
                          </m:ctrlPr>
                        </m:sSubPr>
                        <m:e>
                          <m:sSubSup>
                            <m:sSubSupPr>
                              <m:ctrlPr>
                                <a:rPr lang="pt-BR" i="1">
                                  <a:latin typeface="Cambria Math" panose="02040503050406030204" pitchFamily="18" charset="0"/>
                                </a:rPr>
                              </m:ctrlPr>
                            </m:sSubSupPr>
                            <m:e>
                              <m:r>
                                <a:rPr lang="pt-BR">
                                  <a:latin typeface="Cambria Math" panose="02040503050406030204" pitchFamily="18" charset="0"/>
                                </a:rPr>
                                <m:t>𝐼</m:t>
                              </m:r>
                            </m:e>
                            <m:sub>
                              <m:r>
                                <a:rPr lang="pt-BR">
                                  <a:latin typeface="Cambria Math" panose="02040503050406030204" pitchFamily="18" charset="0"/>
                                </a:rPr>
                                <m:t>𝑟𝑚𝑠</m:t>
                              </m:r>
                            </m:sub>
                            <m:sup>
                              <m:r>
                                <a:rPr lang="pt-BR">
                                  <a:latin typeface="Cambria Math" panose="02040503050406030204" pitchFamily="18" charset="0"/>
                                </a:rPr>
                                <m:t>2</m:t>
                              </m:r>
                            </m:sup>
                          </m:sSubSup>
                          <m:r>
                            <m:rPr>
                              <m:sty m:val="p"/>
                            </m:rPr>
                            <a:rPr lang="pt-BR">
                              <a:latin typeface="Cambria Math" panose="02040503050406030204" pitchFamily="18" charset="0"/>
                            </a:rPr>
                            <m:t>X</m:t>
                          </m:r>
                        </m:e>
                        <m:sub>
                          <m:r>
                            <a:rPr lang="pt-BR" b="0" i="1" smtClean="0">
                              <a:latin typeface="Cambria Math" panose="02040503050406030204" pitchFamily="18" charset="0"/>
                            </a:rPr>
                            <m:t>𝐶</m:t>
                          </m:r>
                        </m:sub>
                      </m:sSub>
                    </m:oMath>
                  </m:oMathPara>
                </a14:m>
                <a:endParaRPr lang="pt-BR" dirty="0"/>
              </a:p>
            </p:txBody>
          </p:sp>
        </mc:Choice>
        <mc:Fallback xmlns="">
          <p:sp>
            <p:nvSpPr>
              <p:cNvPr id="42" name="CaixaDeTexto 41">
                <a:extLst>
                  <a:ext uri="{FF2B5EF4-FFF2-40B4-BE49-F238E27FC236}">
                    <a16:creationId xmlns:a16="http://schemas.microsoft.com/office/drawing/2014/main" id="{E67A9E10-B2A3-41E8-B57D-07CB42BA726D}"/>
                  </a:ext>
                </a:extLst>
              </p:cNvPr>
              <p:cNvSpPr txBox="1">
                <a:spLocks noRot="1" noChangeAspect="1" noMove="1" noResize="1" noEditPoints="1" noAdjustHandles="1" noChangeArrowheads="1" noChangeShapeType="1" noTextEdit="1"/>
              </p:cNvSpPr>
              <p:nvPr/>
            </p:nvSpPr>
            <p:spPr>
              <a:xfrm>
                <a:off x="3866735" y="2930918"/>
                <a:ext cx="1339854" cy="276999"/>
              </a:xfrm>
              <a:prstGeom prst="rect">
                <a:avLst/>
              </a:prstGeom>
              <a:blipFill>
                <a:blip r:embed="rId6"/>
                <a:stretch>
                  <a:fillRect l="-2667" b="-24000"/>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62E5054B-CA28-4526-9E1B-4E64C4445136}"/>
                  </a:ext>
                </a:extLst>
              </p:cNvPr>
              <p:cNvSpPr txBox="1"/>
              <p:nvPr/>
            </p:nvSpPr>
            <p:spPr>
              <a:xfrm>
                <a:off x="3868299" y="3429000"/>
                <a:ext cx="1052146" cy="601127"/>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𝑄</m:t>
                          </m:r>
                        </m:e>
                        <m:sub>
                          <m:r>
                            <a:rPr lang="pt-BR" b="0" i="1" smtClean="0">
                              <a:latin typeface="Cambria Math" panose="02040503050406030204" pitchFamily="18" charset="0"/>
                            </a:rPr>
                            <m:t>𝐶</m:t>
                          </m:r>
                        </m:sub>
                      </m:sSub>
                      <m:r>
                        <a:rPr lang="pt-BR">
                          <a:latin typeface="Cambria Math" panose="02040503050406030204" pitchFamily="18" charset="0"/>
                        </a:rPr>
                        <m:t>=</m:t>
                      </m:r>
                      <m:f>
                        <m:fPr>
                          <m:ctrlPr>
                            <a:rPr lang="pt-BR" i="1">
                              <a:latin typeface="Cambria Math" panose="02040503050406030204" pitchFamily="18" charset="0"/>
                            </a:rPr>
                          </m:ctrlPr>
                        </m:fPr>
                        <m:num>
                          <m:sSubSup>
                            <m:sSubSupPr>
                              <m:ctrlPr>
                                <a:rPr lang="pt-BR" i="1">
                                  <a:latin typeface="Cambria Math" panose="02040503050406030204" pitchFamily="18" charset="0"/>
                                </a:rPr>
                              </m:ctrlPr>
                            </m:sSubSupPr>
                            <m:e>
                              <m:r>
                                <a:rPr lang="pt-BR" b="0" i="1" smtClean="0">
                                  <a:latin typeface="Cambria Math" panose="02040503050406030204" pitchFamily="18" charset="0"/>
                                </a:rPr>
                                <m:t>𝑉</m:t>
                              </m:r>
                            </m:e>
                            <m:sub>
                              <m:r>
                                <a:rPr lang="pt-BR">
                                  <a:latin typeface="Cambria Math" panose="02040503050406030204" pitchFamily="18" charset="0"/>
                                </a:rPr>
                                <m:t>𝑟𝑚𝑠</m:t>
                              </m:r>
                            </m:sub>
                            <m:sup>
                              <m:r>
                                <a:rPr lang="pt-BR">
                                  <a:latin typeface="Cambria Math" panose="02040503050406030204" pitchFamily="18" charset="0"/>
                                </a:rPr>
                                <m:t>2</m:t>
                              </m:r>
                            </m:sup>
                          </m:sSubSup>
                        </m:num>
                        <m:den>
                          <m:sSub>
                            <m:sSubPr>
                              <m:ctrlPr>
                                <a:rPr lang="pt-BR" i="1">
                                  <a:latin typeface="Cambria Math" panose="02040503050406030204" pitchFamily="18" charset="0"/>
                                </a:rPr>
                              </m:ctrlPr>
                            </m:sSubPr>
                            <m:e>
                              <m:r>
                                <m:rPr>
                                  <m:sty m:val="p"/>
                                </m:rPr>
                                <a:rPr lang="pt-BR">
                                  <a:latin typeface="Cambria Math" panose="02040503050406030204" pitchFamily="18" charset="0"/>
                                </a:rPr>
                                <m:t>X</m:t>
                              </m:r>
                            </m:e>
                            <m:sub>
                              <m:r>
                                <a:rPr lang="pt-BR" b="0" i="1" smtClean="0">
                                  <a:latin typeface="Cambria Math" panose="02040503050406030204" pitchFamily="18" charset="0"/>
                                </a:rPr>
                                <m:t>𝐶</m:t>
                              </m:r>
                            </m:sub>
                          </m:sSub>
                        </m:den>
                      </m:f>
                    </m:oMath>
                  </m:oMathPara>
                </a14:m>
                <a:endParaRPr lang="pt-BR" dirty="0"/>
              </a:p>
            </p:txBody>
          </p:sp>
        </mc:Choice>
        <mc:Fallback xmlns="">
          <p:sp>
            <p:nvSpPr>
              <p:cNvPr id="46" name="CaixaDeTexto 45">
                <a:extLst>
                  <a:ext uri="{FF2B5EF4-FFF2-40B4-BE49-F238E27FC236}">
                    <a16:creationId xmlns:a16="http://schemas.microsoft.com/office/drawing/2014/main" id="{62E5054B-CA28-4526-9E1B-4E64C4445136}"/>
                  </a:ext>
                </a:extLst>
              </p:cNvPr>
              <p:cNvSpPr txBox="1">
                <a:spLocks noRot="1" noChangeAspect="1" noMove="1" noResize="1" noEditPoints="1" noAdjustHandles="1" noChangeArrowheads="1" noChangeShapeType="1" noTextEdit="1"/>
              </p:cNvSpPr>
              <p:nvPr/>
            </p:nvSpPr>
            <p:spPr>
              <a:xfrm>
                <a:off x="3868299" y="3429000"/>
                <a:ext cx="1052146" cy="601127"/>
              </a:xfrm>
              <a:prstGeom prst="rect">
                <a:avLst/>
              </a:prstGeom>
              <a:blipFill>
                <a:blip r:embed="rId7"/>
                <a:stretch>
                  <a:fillRect/>
                </a:stretch>
              </a:blipFill>
              <a:ln w="28575">
                <a:solidFill>
                  <a:srgbClr val="FFC000"/>
                </a:solidFill>
              </a:ln>
            </p:spPr>
            <p:txBody>
              <a:bodyPr/>
              <a:lstStyle/>
              <a:p>
                <a:r>
                  <a:rPr lang="pt-BR">
                    <a:noFill/>
                  </a:rPr>
                  <a:t> </a:t>
                </a:r>
              </a:p>
            </p:txBody>
          </p:sp>
        </mc:Fallback>
      </mc:AlternateContent>
      <p:sp>
        <p:nvSpPr>
          <p:cNvPr id="47" name="CaixaDeTexto 46">
            <a:extLst>
              <a:ext uri="{FF2B5EF4-FFF2-40B4-BE49-F238E27FC236}">
                <a16:creationId xmlns:a16="http://schemas.microsoft.com/office/drawing/2014/main" id="{33BD5C0E-154D-41C9-AED6-C0410B41A764}"/>
              </a:ext>
            </a:extLst>
          </p:cNvPr>
          <p:cNvSpPr txBox="1"/>
          <p:nvPr/>
        </p:nvSpPr>
        <p:spPr>
          <a:xfrm>
            <a:off x="5116091" y="2848975"/>
            <a:ext cx="831273" cy="369332"/>
          </a:xfrm>
          <a:prstGeom prst="rect">
            <a:avLst/>
          </a:prstGeom>
          <a:noFill/>
        </p:spPr>
        <p:txBody>
          <a:bodyPr wrap="square" rtlCol="0">
            <a:spAutoFit/>
          </a:bodyPr>
          <a:lstStyle/>
          <a:p>
            <a:pPr algn="ctr"/>
            <a:r>
              <a:rPr lang="pt-BR" dirty="0"/>
              <a:t>(VAR)</a:t>
            </a:r>
          </a:p>
        </p:txBody>
      </p:sp>
      <p:sp>
        <p:nvSpPr>
          <p:cNvPr id="48" name="CaixaDeTexto 47">
            <a:extLst>
              <a:ext uri="{FF2B5EF4-FFF2-40B4-BE49-F238E27FC236}">
                <a16:creationId xmlns:a16="http://schemas.microsoft.com/office/drawing/2014/main" id="{73550C83-830A-46E3-9DE7-3219E4127ABD}"/>
              </a:ext>
            </a:extLst>
          </p:cNvPr>
          <p:cNvSpPr txBox="1"/>
          <p:nvPr/>
        </p:nvSpPr>
        <p:spPr>
          <a:xfrm>
            <a:off x="5275702" y="3455028"/>
            <a:ext cx="831273" cy="369332"/>
          </a:xfrm>
          <a:prstGeom prst="rect">
            <a:avLst/>
          </a:prstGeom>
          <a:noFill/>
        </p:spPr>
        <p:txBody>
          <a:bodyPr wrap="square" rtlCol="0">
            <a:spAutoFit/>
          </a:bodyPr>
          <a:lstStyle/>
          <a:p>
            <a:pPr algn="ctr"/>
            <a:r>
              <a:rPr lang="pt-BR" dirty="0"/>
              <a:t>(VAR)</a:t>
            </a:r>
          </a:p>
        </p:txBody>
      </p:sp>
      <p:sp>
        <p:nvSpPr>
          <p:cNvPr id="6" name="Chave Esquerda 5">
            <a:extLst>
              <a:ext uri="{FF2B5EF4-FFF2-40B4-BE49-F238E27FC236}">
                <a16:creationId xmlns:a16="http://schemas.microsoft.com/office/drawing/2014/main" id="{5567EBB2-0F8A-4560-8211-BAF6B166247D}"/>
              </a:ext>
            </a:extLst>
          </p:cNvPr>
          <p:cNvSpPr/>
          <p:nvPr/>
        </p:nvSpPr>
        <p:spPr>
          <a:xfrm>
            <a:off x="3237893" y="2132856"/>
            <a:ext cx="414579" cy="21602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49" name="CaixaDeTexto 48">
                <a:extLst>
                  <a:ext uri="{FF2B5EF4-FFF2-40B4-BE49-F238E27FC236}">
                    <a16:creationId xmlns:a16="http://schemas.microsoft.com/office/drawing/2014/main" id="{71E1F1E9-02B4-4B61-BAEA-0B9E66C27D7C}"/>
                  </a:ext>
                </a:extLst>
              </p:cNvPr>
              <p:cNvSpPr txBox="1"/>
              <p:nvPr/>
            </p:nvSpPr>
            <p:spPr>
              <a:xfrm>
                <a:off x="2662246" y="5412346"/>
                <a:ext cx="3600666" cy="567207"/>
              </a:xfrm>
              <a:prstGeom prst="rect">
                <a:avLst/>
              </a:prstGeom>
              <a:noFill/>
              <a:ln w="28575">
                <a:solidFill>
                  <a:srgbClr val="FFC000"/>
                </a:solidFill>
              </a:ln>
            </p:spPr>
            <p:txBody>
              <a:bodyPr wrap="none" lIns="0" tIns="0" rIns="0" bIns="0" rtlCol="0">
                <a:spAutoFit/>
              </a:bodyPr>
              <a:lstStyle>
                <a:defPPr>
                  <a:defRPr lang="pt-BR"/>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𝐹</m:t>
                          </m:r>
                        </m:e>
                        <m:sub>
                          <m:r>
                            <a:rPr lang="pt-BR" b="0" i="1" smtClean="0">
                              <a:latin typeface="Cambria Math" panose="02040503050406030204" pitchFamily="18" charset="0"/>
                            </a:rPr>
                            <m:t>𝑃</m:t>
                          </m:r>
                        </m:sub>
                      </m:sSub>
                      <m:r>
                        <a:rPr lang="pt-BR">
                          <a:latin typeface="Cambria Math" panose="02040503050406030204" pitchFamily="18" charset="0"/>
                        </a:rPr>
                        <m:t>=</m:t>
                      </m:r>
                      <m:r>
                        <a:rPr lang="pt-BR" b="0" i="1" smtClean="0">
                          <a:latin typeface="Cambria Math" panose="02040503050406030204" pitchFamily="18" charset="0"/>
                        </a:rPr>
                        <m:t>𝑐𝑜𝑠</m:t>
                      </m:r>
                      <m:r>
                        <m:rPr>
                          <m:nor/>
                        </m:rPr>
                        <a:rPr lang="pt-BR"/>
                        <m:t>Ɵ</m:t>
                      </m:r>
                      <m:r>
                        <m:rPr>
                          <m:nor/>
                        </m:rPr>
                        <a:rPr lang="pt-BR" b="0" i="1" smtClean="0"/>
                        <m:t> = </m:t>
                      </m:r>
                      <m:f>
                        <m:fPr>
                          <m:ctrlPr>
                            <a:rPr lang="pt-BR" i="1">
                              <a:latin typeface="Cambria Math" panose="02040503050406030204" pitchFamily="18" charset="0"/>
                            </a:rPr>
                          </m:ctrlPr>
                        </m:fPr>
                        <m:num>
                          <m:r>
                            <a:rPr lang="pt-BR" b="0" i="1" smtClean="0">
                              <a:latin typeface="Cambria Math" panose="02040503050406030204" pitchFamily="18" charset="0"/>
                            </a:rPr>
                            <m:t>𝑃</m:t>
                          </m:r>
                        </m:num>
                        <m:den>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r>
                            <a:rPr lang="pt-BR" b="0" i="1" smtClean="0">
                              <a:latin typeface="Cambria Math" panose="02040503050406030204" pitchFamily="18" charset="0"/>
                            </a:rPr>
                            <m:t>𝑃</m:t>
                          </m:r>
                        </m:num>
                        <m:den>
                          <m:r>
                            <a:rPr lang="pt-BR">
                              <a:latin typeface="Cambria Math" panose="02040503050406030204" pitchFamily="18" charset="0"/>
                            </a:rPr>
                            <m:t>𝑆</m:t>
                          </m:r>
                        </m:den>
                      </m:f>
                      <m:r>
                        <a:rPr lang="pt-BR" b="0" i="1" smtClean="0">
                          <a:latin typeface="Cambria Math" panose="02040503050406030204" pitchFamily="18" charset="0"/>
                        </a:rPr>
                        <m:t>= </m:t>
                      </m:r>
                      <m:f>
                        <m:fPr>
                          <m:ctrlPr>
                            <a:rPr lang="pt-BR" i="1">
                              <a:latin typeface="Cambria Math" panose="02040503050406030204" pitchFamily="18" charset="0"/>
                            </a:rPr>
                          </m:ctrlPr>
                        </m:fPr>
                        <m:num>
                          <m:r>
                            <a:rPr lang="pt-BR" b="0" i="1" smtClean="0">
                              <a:latin typeface="Cambria Math" panose="02040503050406030204" pitchFamily="18" charset="0"/>
                            </a:rPr>
                            <m:t>0</m:t>
                          </m:r>
                        </m:num>
                        <m:den>
                          <m:r>
                            <a:rPr lang="pt-BR" b="0" i="1" smtClean="0">
                              <a:latin typeface="Cambria Math" panose="02040503050406030204" pitchFamily="18" charset="0"/>
                            </a:rPr>
                            <m:t>𝑆</m:t>
                          </m:r>
                        </m:den>
                      </m:f>
                      <m:r>
                        <a:rPr lang="pt-BR" b="0" i="1" smtClean="0">
                          <a:latin typeface="Cambria Math" panose="02040503050406030204" pitchFamily="18" charset="0"/>
                        </a:rPr>
                        <m:t>=0</m:t>
                      </m:r>
                    </m:oMath>
                  </m:oMathPara>
                </a14:m>
                <a:endParaRPr lang="pt-BR" dirty="0"/>
              </a:p>
            </p:txBody>
          </p:sp>
        </mc:Choice>
        <mc:Fallback xmlns="">
          <p:sp>
            <p:nvSpPr>
              <p:cNvPr id="49" name="CaixaDeTexto 48">
                <a:extLst>
                  <a:ext uri="{FF2B5EF4-FFF2-40B4-BE49-F238E27FC236}">
                    <a16:creationId xmlns:a16="http://schemas.microsoft.com/office/drawing/2014/main" id="{71E1F1E9-02B4-4B61-BAEA-0B9E66C27D7C}"/>
                  </a:ext>
                </a:extLst>
              </p:cNvPr>
              <p:cNvSpPr txBox="1">
                <a:spLocks noRot="1" noChangeAspect="1" noMove="1" noResize="1" noEditPoints="1" noAdjustHandles="1" noChangeArrowheads="1" noChangeShapeType="1" noTextEdit="1"/>
              </p:cNvSpPr>
              <p:nvPr/>
            </p:nvSpPr>
            <p:spPr>
              <a:xfrm>
                <a:off x="2662246" y="5412346"/>
                <a:ext cx="3600666" cy="567207"/>
              </a:xfrm>
              <a:prstGeom prst="rect">
                <a:avLst/>
              </a:prstGeom>
              <a:blipFill>
                <a:blip r:embed="rId8"/>
                <a:stretch>
                  <a:fillRect/>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3DF8451F-CD05-4DC7-A9EC-E41890FD022A}"/>
                  </a:ext>
                </a:extLst>
              </p:cNvPr>
              <p:cNvSpPr txBox="1"/>
              <p:nvPr/>
            </p:nvSpPr>
            <p:spPr>
              <a:xfrm>
                <a:off x="539552" y="4538447"/>
                <a:ext cx="8282869" cy="646331"/>
              </a:xfrm>
              <a:prstGeom prst="rect">
                <a:avLst/>
              </a:prstGeom>
              <a:noFill/>
            </p:spPr>
            <p:txBody>
              <a:bodyPr wrap="square" rtlCol="0">
                <a:spAutoFit/>
              </a:bodyPr>
              <a:lstStyle/>
              <a:p>
                <a:pPr algn="just"/>
                <a:r>
                  <a:rPr lang="pt-BR" dirty="0"/>
                  <a:t>A </a:t>
                </a:r>
                <a:r>
                  <a:rPr lang="pt-BR" b="1" dirty="0">
                    <a:solidFill>
                      <a:srgbClr val="FF0000"/>
                    </a:solidFill>
                  </a:rPr>
                  <a:t>potência aparente (</a:t>
                </a:r>
                <a:r>
                  <a:rPr lang="pt-BR" b="1" dirty="0">
                    <a:solidFill>
                      <a:srgbClr val="FF0000"/>
                    </a:solidFill>
                    <a:highlight>
                      <a:srgbClr val="FFFF00"/>
                    </a:highlight>
                  </a:rPr>
                  <a:t>S</a:t>
                </a:r>
                <a:r>
                  <a:rPr lang="pt-BR" b="1" dirty="0">
                    <a:solidFill>
                      <a:srgbClr val="FF0000"/>
                    </a:solidFill>
                  </a:rPr>
                  <a:t>) </a:t>
                </a:r>
                <a:r>
                  <a:rPr lang="pt-BR" dirty="0"/>
                  <a:t>associada ao circuito é definida pelo termo </a:t>
                </a:r>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oMath>
                </a14:m>
                <a:r>
                  <a:rPr lang="pt-BR" dirty="0"/>
                  <a:t> na equação geral de potência. Então o fator de potência (</a:t>
                </a:r>
                <a:r>
                  <a:rPr lang="pt-BR" dirty="0" err="1"/>
                  <a:t>F</a:t>
                </a:r>
                <a:r>
                  <a:rPr lang="pt-BR" baseline="-25000" dirty="0" err="1"/>
                  <a:t>p</a:t>
                </a:r>
                <a:r>
                  <a:rPr lang="pt-BR" dirty="0"/>
                  <a:t>) é dado por:</a:t>
                </a:r>
              </a:p>
            </p:txBody>
          </p:sp>
        </mc:Choice>
        <mc:Fallback xmlns="">
          <p:sp>
            <p:nvSpPr>
              <p:cNvPr id="50" name="CaixaDeTexto 49">
                <a:extLst>
                  <a:ext uri="{FF2B5EF4-FFF2-40B4-BE49-F238E27FC236}">
                    <a16:creationId xmlns:a16="http://schemas.microsoft.com/office/drawing/2014/main" id="{3DF8451F-CD05-4DC7-A9EC-E41890FD022A}"/>
                  </a:ext>
                </a:extLst>
              </p:cNvPr>
              <p:cNvSpPr txBox="1">
                <a:spLocks noRot="1" noChangeAspect="1" noMove="1" noResize="1" noEditPoints="1" noAdjustHandles="1" noChangeArrowheads="1" noChangeShapeType="1" noTextEdit="1"/>
              </p:cNvSpPr>
              <p:nvPr/>
            </p:nvSpPr>
            <p:spPr>
              <a:xfrm>
                <a:off x="539552" y="4538447"/>
                <a:ext cx="8282869" cy="646331"/>
              </a:xfrm>
              <a:prstGeom prst="rect">
                <a:avLst/>
              </a:prstGeom>
              <a:blipFill>
                <a:blip r:embed="rId9"/>
                <a:stretch>
                  <a:fillRect l="-663" t="-4673" r="-663" b="-13084"/>
                </a:stretch>
              </a:blipFill>
            </p:spPr>
            <p:txBody>
              <a:bodyPr/>
              <a:lstStyle/>
              <a:p>
                <a:r>
                  <a:rPr lang="pt-BR">
                    <a:noFill/>
                  </a:rPr>
                  <a:t> </a:t>
                </a:r>
              </a:p>
            </p:txBody>
          </p:sp>
        </mc:Fallback>
      </mc:AlternateContent>
    </p:spTree>
    <p:extLst>
      <p:ext uri="{BB962C8B-B14F-4D97-AF65-F5344CB8AC3E}">
        <p14:creationId xmlns:p14="http://schemas.microsoft.com/office/powerpoint/2010/main" val="189530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0C2321-8EC0-4A44-9FE8-6C649C959141}"/>
              </a:ext>
            </a:extLst>
          </p:cNvPr>
          <p:cNvSpPr txBox="1"/>
          <p:nvPr/>
        </p:nvSpPr>
        <p:spPr>
          <a:xfrm>
            <a:off x="465596" y="288675"/>
            <a:ext cx="5609166" cy="369332"/>
          </a:xfrm>
          <a:prstGeom prst="rect">
            <a:avLst/>
          </a:prstGeom>
          <a:noFill/>
        </p:spPr>
        <p:txBody>
          <a:bodyPr wrap="square" rtlCol="0">
            <a:spAutoFit/>
          </a:bodyPr>
          <a:lstStyle/>
          <a:p>
            <a:pPr algn="just"/>
            <a:r>
              <a:rPr lang="pt-BR" dirty="0"/>
              <a:t>A potência armazenada no ciclo positivo (W</a:t>
            </a:r>
            <a:r>
              <a:rPr lang="pt-BR" baseline="-25000" dirty="0"/>
              <a:t>C</a:t>
            </a:r>
            <a:r>
              <a:rPr lang="pt-BR" dirty="0"/>
              <a:t>) é dada por: </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036AC546-1D1C-4003-AD3E-7131EC7F91BD}"/>
                  </a:ext>
                </a:extLst>
              </p:cNvPr>
              <p:cNvSpPr txBox="1"/>
              <p:nvPr/>
            </p:nvSpPr>
            <p:spPr>
              <a:xfrm>
                <a:off x="1715644" y="935291"/>
                <a:ext cx="2757037" cy="414537"/>
              </a:xfrm>
              <a:prstGeom prst="rect">
                <a:avLst/>
              </a:prstGeom>
              <a:noFill/>
            </p:spPr>
            <p:txBody>
              <a:bodyPr wrap="none" lIns="0" tIns="0" rIns="0" bIns="0" rtlCol="0">
                <a:spAutoFit/>
              </a:bodyPr>
              <a:lstStyle/>
              <a:p>
                <a14:m>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𝐶</m:t>
                        </m:r>
                      </m:sub>
                    </m:sSub>
                    <m:r>
                      <a:rPr lang="pt-BR" b="0" i="1" smtClean="0">
                        <a:latin typeface="Cambria Math" panose="02040503050406030204" pitchFamily="18" charset="0"/>
                      </a:rPr>
                      <m:t>=</m:t>
                    </m:r>
                    <m:r>
                      <a:rPr lang="pt-BR" b="0" i="1" smtClean="0">
                        <a:latin typeface="Cambria Math" panose="02040503050406030204" pitchFamily="18" charset="0"/>
                      </a:rPr>
                      <m:t>𝑃𝑡</m:t>
                    </m:r>
                    <m:r>
                      <a:rPr lang="pt-BR" b="0" i="1" smtClean="0">
                        <a:latin typeface="Cambria Math" panose="02040503050406030204" pitchFamily="18" charset="0"/>
                      </a:rPr>
                      <m:t>= </m:t>
                    </m:r>
                    <m:d>
                      <m:dPr>
                        <m:ctrlPr>
                          <a:rPr lang="pt-BR" b="0" i="1" smtClean="0">
                            <a:latin typeface="Cambria Math" panose="02040503050406030204" pitchFamily="18" charset="0"/>
                          </a:rPr>
                        </m:ctrlPr>
                      </m:dPr>
                      <m:e>
                        <m:f>
                          <m:fPr>
                            <m:ctrlPr>
                              <a:rPr lang="pt-BR" b="0" i="1" smtClean="0">
                                <a:latin typeface="Cambria Math" panose="02040503050406030204" pitchFamily="18" charset="0"/>
                              </a:rPr>
                            </m:ctrlPr>
                          </m:fPr>
                          <m:num>
                            <m:r>
                              <a:rPr lang="pt-BR" b="0" i="1" smtClean="0">
                                <a:latin typeface="Cambria Math" panose="02040503050406030204" pitchFamily="18" charset="0"/>
                              </a:rPr>
                              <m:t>2</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den>
                        </m:f>
                      </m:e>
                    </m:d>
                  </m:oMath>
                </a14:m>
                <a:r>
                  <a:rPr lang="pt-BR" dirty="0"/>
                  <a:t>x </a:t>
                </a:r>
                <a14:m>
                  <m:oMath xmlns:m="http://schemas.openxmlformats.org/officeDocument/2006/math">
                    <m:f>
                      <m:fPr>
                        <m:ctrlPr>
                          <a:rPr lang="pt-BR" i="1">
                            <a:latin typeface="Cambria Math" panose="02040503050406030204" pitchFamily="18" charset="0"/>
                          </a:rPr>
                        </m:ctrlPr>
                      </m:fPr>
                      <m:num>
                        <m:sSub>
                          <m:sSubPr>
                            <m:ctrlPr>
                              <a:rPr lang="pt-BR" i="1" smtClean="0">
                                <a:latin typeface="Cambria Math" panose="02040503050406030204" pitchFamily="18" charset="0"/>
                              </a:rPr>
                            </m:ctrlPr>
                          </m:sSubPr>
                          <m:e>
                            <m:r>
                              <a:rPr lang="pt-BR" b="0" i="1" smtClean="0">
                                <a:latin typeface="Cambria Math" panose="02040503050406030204" pitchFamily="18" charset="0"/>
                              </a:rPr>
                              <m:t>𝑇</m:t>
                            </m:r>
                          </m:e>
                          <m:sub>
                            <m:r>
                              <a:rPr lang="pt-BR" b="0" i="1" smtClean="0">
                                <a:latin typeface="Cambria Math" panose="02040503050406030204" pitchFamily="18" charset="0"/>
                              </a:rPr>
                              <m:t>2</m:t>
                            </m:r>
                          </m:sub>
                        </m:sSub>
                      </m:num>
                      <m:den>
                        <m:r>
                          <a:rPr lang="pt-BR" b="0" i="1" smtClean="0">
                            <a:latin typeface="Cambria Math" panose="02040503050406030204" pitchFamily="18" charset="0"/>
                          </a:rPr>
                          <m:t>2</m:t>
                        </m:r>
                      </m:den>
                    </m:f>
                    <m:r>
                      <a:rPr lang="pt-BR" b="0" i="1" smtClean="0">
                        <a:latin typeface="Cambria Math" panose="02040503050406030204" pitchFamily="18" charset="0"/>
                      </a:rPr>
                      <m:t> </m:t>
                    </m:r>
                  </m:oMath>
                </a14:m>
                <a:r>
                  <a:rPr lang="pt-BR" dirty="0"/>
                  <a:t> </a:t>
                </a:r>
              </a:p>
            </p:txBody>
          </p:sp>
        </mc:Choice>
        <mc:Fallback xmlns="">
          <p:sp>
            <p:nvSpPr>
              <p:cNvPr id="3" name="CaixaDeTexto 2">
                <a:extLst>
                  <a:ext uri="{FF2B5EF4-FFF2-40B4-BE49-F238E27FC236}">
                    <a16:creationId xmlns:a16="http://schemas.microsoft.com/office/drawing/2014/main" id="{036AC546-1D1C-4003-AD3E-7131EC7F91BD}"/>
                  </a:ext>
                </a:extLst>
              </p:cNvPr>
              <p:cNvSpPr txBox="1">
                <a:spLocks noRot="1" noChangeAspect="1" noMove="1" noResize="1" noEditPoints="1" noAdjustHandles="1" noChangeArrowheads="1" noChangeShapeType="1" noTextEdit="1"/>
              </p:cNvSpPr>
              <p:nvPr/>
            </p:nvSpPr>
            <p:spPr>
              <a:xfrm>
                <a:off x="1715644" y="935291"/>
                <a:ext cx="2757037" cy="414537"/>
              </a:xfrm>
              <a:prstGeom prst="rect">
                <a:avLst/>
              </a:prstGeom>
              <a:blipFill>
                <a:blip r:embed="rId2"/>
                <a:stretch>
                  <a:fillRect l="-2870" t="-1471" b="-19118"/>
                </a:stretch>
              </a:blipFill>
            </p:spPr>
            <p:txBody>
              <a:bodyPr/>
              <a:lstStyle/>
              <a:p>
                <a:r>
                  <a:rPr lang="pt-BR">
                    <a:noFill/>
                  </a:rPr>
                  <a:t> </a:t>
                </a:r>
              </a:p>
            </p:txBody>
          </p:sp>
        </mc:Fallback>
      </mc:AlternateContent>
      <p:sp>
        <p:nvSpPr>
          <p:cNvPr id="40" name="Seta: para a Direita 39">
            <a:extLst>
              <a:ext uri="{FF2B5EF4-FFF2-40B4-BE49-F238E27FC236}">
                <a16:creationId xmlns:a16="http://schemas.microsoft.com/office/drawing/2014/main" id="{DDE6CB11-89FA-4A8E-9497-5398858972E0}"/>
              </a:ext>
            </a:extLst>
          </p:cNvPr>
          <p:cNvSpPr/>
          <p:nvPr/>
        </p:nvSpPr>
        <p:spPr>
          <a:xfrm>
            <a:off x="4738102" y="935291"/>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mc:Choice xmlns:a14="http://schemas.microsoft.com/office/drawing/2010/main" Requires="a14">
          <p:sp>
            <p:nvSpPr>
              <p:cNvPr id="41" name="CaixaDeTexto 40">
                <a:extLst>
                  <a:ext uri="{FF2B5EF4-FFF2-40B4-BE49-F238E27FC236}">
                    <a16:creationId xmlns:a16="http://schemas.microsoft.com/office/drawing/2014/main" id="{D35262E6-A313-47A4-A0BF-8F8BB389AC00}"/>
                  </a:ext>
                </a:extLst>
              </p:cNvPr>
              <p:cNvSpPr txBox="1"/>
              <p:nvPr/>
            </p:nvSpPr>
            <p:spPr>
              <a:xfrm>
                <a:off x="5517269" y="893138"/>
                <a:ext cx="1510798" cy="567143"/>
              </a:xfrm>
              <a:prstGeom prst="rect">
                <a:avLst/>
              </a:prstGeom>
              <a:noFill/>
              <a:ln w="38100">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𝐶</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𝑓</m:t>
                              </m:r>
                            </m:e>
                            <m:sub>
                              <m:r>
                                <a:rPr lang="pt-BR" b="0" i="1" smtClean="0">
                                  <a:latin typeface="Cambria Math" panose="02040503050406030204" pitchFamily="18" charset="0"/>
                                </a:rPr>
                                <m:t>2</m:t>
                              </m:r>
                            </m:sub>
                          </m:sSub>
                        </m:den>
                      </m:f>
                    </m:oMath>
                  </m:oMathPara>
                </a14:m>
                <a:endParaRPr lang="pt-BR" dirty="0"/>
              </a:p>
            </p:txBody>
          </p:sp>
        </mc:Choice>
        <mc:Fallback>
          <p:sp>
            <p:nvSpPr>
              <p:cNvPr id="41" name="CaixaDeTexto 40">
                <a:extLst>
                  <a:ext uri="{FF2B5EF4-FFF2-40B4-BE49-F238E27FC236}">
                    <a16:creationId xmlns:a16="http://schemas.microsoft.com/office/drawing/2014/main" id="{D35262E6-A313-47A4-A0BF-8F8BB389AC00}"/>
                  </a:ext>
                </a:extLst>
              </p:cNvPr>
              <p:cNvSpPr txBox="1">
                <a:spLocks noRot="1" noChangeAspect="1" noMove="1" noResize="1" noEditPoints="1" noAdjustHandles="1" noChangeArrowheads="1" noChangeShapeType="1" noTextEdit="1"/>
              </p:cNvSpPr>
              <p:nvPr/>
            </p:nvSpPr>
            <p:spPr>
              <a:xfrm>
                <a:off x="5517269" y="893138"/>
                <a:ext cx="1510798" cy="567143"/>
              </a:xfrm>
              <a:prstGeom prst="rect">
                <a:avLst/>
              </a:prstGeom>
              <a:blipFill>
                <a:blip r:embed="rId3"/>
                <a:stretch>
                  <a:fillRect/>
                </a:stretch>
              </a:blipFill>
              <a:ln w="38100">
                <a:solidFill>
                  <a:srgbClr val="FFC000"/>
                </a:solidFill>
              </a:ln>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CaixaDeTexto 10">
                <a:extLst>
                  <a:ext uri="{FF2B5EF4-FFF2-40B4-BE49-F238E27FC236}">
                    <a16:creationId xmlns:a16="http://schemas.microsoft.com/office/drawing/2014/main" id="{363FB94D-9AF5-40C5-81BA-018A64245CD8}"/>
                  </a:ext>
                </a:extLst>
              </p:cNvPr>
              <p:cNvSpPr txBox="1"/>
              <p:nvPr/>
            </p:nvSpPr>
            <p:spPr>
              <a:xfrm>
                <a:off x="683568" y="1848112"/>
                <a:ext cx="3885807" cy="567143"/>
              </a:xfrm>
              <a:prstGeom prst="rect">
                <a:avLst/>
              </a:prstGeom>
              <a:noFill/>
              <a:ln w="381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𝑊</m:t>
                          </m:r>
                        </m:e>
                        <m:sub>
                          <m:r>
                            <a:rPr lang="pt-BR" b="0" i="1" smtClean="0">
                              <a:latin typeface="Cambria Math" panose="02040503050406030204" pitchFamily="18" charset="0"/>
                            </a:rPr>
                            <m:t>𝐶</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𝑓</m:t>
                              </m:r>
                            </m:e>
                            <m:sub>
                              <m:r>
                                <a:rPr lang="pt-BR" b="0" i="1" smtClean="0">
                                  <a:latin typeface="Cambria Math" panose="02040503050406030204" pitchFamily="18" charset="0"/>
                                </a:rPr>
                                <m:t>2</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r>
                            <m:rPr>
                              <m:nor/>
                            </m:rPr>
                            <a:rPr lang="pt-BR"/>
                            <m:t>π</m:t>
                          </m:r>
                          <m:r>
                            <a:rPr lang="pt-BR" b="0" i="1" smtClean="0">
                              <a:latin typeface="Cambria Math" panose="02040503050406030204" pitchFamily="18" charset="0"/>
                            </a:rPr>
                            <m:t>2</m:t>
                          </m:r>
                          <m:sSub>
                            <m:sSubPr>
                              <m:ctrlPr>
                                <a:rPr lang="pt-BR" i="1" smtClean="0">
                                  <a:latin typeface="Cambria Math" panose="02040503050406030204" pitchFamily="18" charset="0"/>
                                </a:rPr>
                              </m:ctrlPr>
                            </m:sSubPr>
                            <m:e>
                              <m:r>
                                <a:rPr lang="pt-BR" i="1">
                                  <a:latin typeface="Cambria Math" panose="02040503050406030204" pitchFamily="18" charset="0"/>
                                </a:rPr>
                                <m:t>𝑓</m:t>
                              </m:r>
                            </m:e>
                            <m:sub>
                              <m:r>
                                <a:rPr lang="pt-BR" i="1">
                                  <a:latin typeface="Cambria Math" panose="02040503050406030204" pitchFamily="18" charset="0"/>
                                </a:rPr>
                                <m:t>1</m:t>
                              </m:r>
                            </m:sub>
                          </m:sSub>
                        </m:den>
                      </m:f>
                      <m:r>
                        <a:rPr lang="pt-BR" b="0" i="0"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num>
                        <m:den>
                          <m:sSub>
                            <m:sSubPr>
                              <m:ctrlPr>
                                <a:rPr lang="pt-BR" i="1">
                                  <a:latin typeface="Cambria Math" panose="02040503050406030204" pitchFamily="18" charset="0"/>
                                </a:rPr>
                              </m:ctrlPr>
                            </m:sSubPr>
                            <m:e>
                              <m:r>
                                <a:rPr lang="pt-BR" i="1">
                                  <a:latin typeface="Cambria Math" panose="02040503050406030204" pitchFamily="18" charset="0"/>
                                </a:rPr>
                                <m:t>𝑤</m:t>
                              </m:r>
                            </m:e>
                            <m:sub>
                              <m:r>
                                <a:rPr lang="pt-BR" i="1">
                                  <a:latin typeface="Cambria Math" panose="02040503050406030204" pitchFamily="18" charset="0"/>
                                </a:rPr>
                                <m:t>1</m:t>
                              </m:r>
                            </m:sub>
                          </m:sSub>
                        </m:den>
                      </m:f>
                    </m:oMath>
                  </m:oMathPara>
                </a14:m>
                <a:endParaRPr lang="pt-BR" dirty="0"/>
              </a:p>
            </p:txBody>
          </p:sp>
        </mc:Choice>
        <mc:Fallback>
          <p:sp>
            <p:nvSpPr>
              <p:cNvPr id="11" name="CaixaDeTexto 10">
                <a:extLst>
                  <a:ext uri="{FF2B5EF4-FFF2-40B4-BE49-F238E27FC236}">
                    <a16:creationId xmlns:a16="http://schemas.microsoft.com/office/drawing/2014/main" id="{363FB94D-9AF5-40C5-81BA-018A64245CD8}"/>
                  </a:ext>
                </a:extLst>
              </p:cNvPr>
              <p:cNvSpPr txBox="1">
                <a:spLocks noRot="1" noChangeAspect="1" noMove="1" noResize="1" noEditPoints="1" noAdjustHandles="1" noChangeArrowheads="1" noChangeShapeType="1" noTextEdit="1"/>
              </p:cNvSpPr>
              <p:nvPr/>
            </p:nvSpPr>
            <p:spPr>
              <a:xfrm>
                <a:off x="683568" y="1848112"/>
                <a:ext cx="3885807" cy="567143"/>
              </a:xfrm>
              <a:prstGeom prst="rect">
                <a:avLst/>
              </a:prstGeom>
              <a:blipFill>
                <a:blip r:embed="rId4"/>
                <a:stretch>
                  <a:fillRect/>
                </a:stretch>
              </a:blipFill>
              <a:ln w="38100">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7E0F51B8-E138-4EA0-A755-7F257A45A528}"/>
                  </a:ext>
                </a:extLst>
              </p:cNvPr>
              <p:cNvSpPr txBox="1"/>
              <p:nvPr/>
            </p:nvSpPr>
            <p:spPr>
              <a:xfrm>
                <a:off x="688598" y="2636540"/>
                <a:ext cx="16991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𝑖𝐼</m:t>
                          </m:r>
                        </m:e>
                        <m:sub>
                          <m:r>
                            <a:rPr lang="pt-BR">
                              <a:latin typeface="Cambria Math" panose="02040503050406030204" pitchFamily="18" charset="0"/>
                            </a:rPr>
                            <m:t>𝑟𝑚𝑠</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m:rPr>
                              <m:sty m:val="p"/>
                            </m:rPr>
                            <a:rPr lang="pt-BR" b="0" i="0" smtClean="0">
                              <a:latin typeface="Cambria Math" panose="02040503050406030204" pitchFamily="18" charset="0"/>
                            </a:rPr>
                            <m:t>V</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i="1">
                              <a:latin typeface="Cambria Math" panose="02040503050406030204" pitchFamily="18" charset="0"/>
                            </a:rPr>
                            <m:t>𝑤</m:t>
                          </m:r>
                        </m:e>
                        <m:sub>
                          <m:r>
                            <a:rPr lang="pt-BR" i="1">
                              <a:latin typeface="Cambria Math" panose="02040503050406030204" pitchFamily="18" charset="0"/>
                            </a:rPr>
                            <m:t>1</m:t>
                          </m:r>
                        </m:sub>
                      </m:sSub>
                      <m:r>
                        <m:rPr>
                          <m:sty m:val="p"/>
                        </m:rPr>
                        <a:rPr lang="pt-BR" b="0" i="0" smtClean="0">
                          <a:latin typeface="Cambria Math" panose="02040503050406030204" pitchFamily="18" charset="0"/>
                        </a:rPr>
                        <m:t>C</m:t>
                      </m:r>
                    </m:oMath>
                  </m:oMathPara>
                </a14:m>
                <a:endParaRPr lang="pt-BR" dirty="0"/>
              </a:p>
            </p:txBody>
          </p:sp>
        </mc:Choice>
        <mc:Fallback xmlns="">
          <p:sp>
            <p:nvSpPr>
              <p:cNvPr id="12" name="CaixaDeTexto 11">
                <a:extLst>
                  <a:ext uri="{FF2B5EF4-FFF2-40B4-BE49-F238E27FC236}">
                    <a16:creationId xmlns:a16="http://schemas.microsoft.com/office/drawing/2014/main" id="{7E0F51B8-E138-4EA0-A755-7F257A45A528}"/>
                  </a:ext>
                </a:extLst>
              </p:cNvPr>
              <p:cNvSpPr txBox="1">
                <a:spLocks noRot="1" noChangeAspect="1" noMove="1" noResize="1" noEditPoints="1" noAdjustHandles="1" noChangeArrowheads="1" noChangeShapeType="1" noTextEdit="1"/>
              </p:cNvSpPr>
              <p:nvPr/>
            </p:nvSpPr>
            <p:spPr>
              <a:xfrm>
                <a:off x="688598" y="2636540"/>
                <a:ext cx="1699183" cy="276999"/>
              </a:xfrm>
              <a:prstGeom prst="rect">
                <a:avLst/>
              </a:prstGeom>
              <a:blipFill>
                <a:blip r:embed="rId5"/>
                <a:stretch>
                  <a:fillRect l="-2867" r="-2867" b="-15556"/>
                </a:stretch>
              </a:blipFill>
            </p:spPr>
            <p:txBody>
              <a:bodyPr/>
              <a:lstStyle/>
              <a:p>
                <a:r>
                  <a:rPr lang="pt-BR">
                    <a:noFill/>
                  </a:rPr>
                  <a:t> </a:t>
                </a:r>
              </a:p>
            </p:txBody>
          </p:sp>
        </mc:Fallback>
      </mc:AlternateContent>
      <p:sp>
        <p:nvSpPr>
          <p:cNvPr id="13" name="Chave Esquerda 12">
            <a:extLst>
              <a:ext uri="{FF2B5EF4-FFF2-40B4-BE49-F238E27FC236}">
                <a16:creationId xmlns:a16="http://schemas.microsoft.com/office/drawing/2014/main" id="{1283C007-2BFF-4A7D-8666-91FA24C84AC7}"/>
              </a:ext>
            </a:extLst>
          </p:cNvPr>
          <p:cNvSpPr/>
          <p:nvPr/>
        </p:nvSpPr>
        <p:spPr>
          <a:xfrm rot="10800000">
            <a:off x="4395689" y="1756823"/>
            <a:ext cx="414579" cy="110854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14" name="Seta: para a Direita 13">
            <a:extLst>
              <a:ext uri="{FF2B5EF4-FFF2-40B4-BE49-F238E27FC236}">
                <a16:creationId xmlns:a16="http://schemas.microsoft.com/office/drawing/2014/main" id="{D0B16727-8315-4750-AF9E-9399E17C75F2}"/>
              </a:ext>
            </a:extLst>
          </p:cNvPr>
          <p:cNvSpPr/>
          <p:nvPr/>
        </p:nvSpPr>
        <p:spPr>
          <a:xfrm>
            <a:off x="5042146" y="2055119"/>
            <a:ext cx="505141" cy="443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mc:AlternateContent xmlns:mc="http://schemas.openxmlformats.org/markup-compatibility/2006">
        <mc:Choice xmlns:a14="http://schemas.microsoft.com/office/drawing/2010/main" Requires="a14">
          <p:sp>
            <p:nvSpPr>
              <p:cNvPr id="15" name="CaixaDeTexto 14">
                <a:extLst>
                  <a:ext uri="{FF2B5EF4-FFF2-40B4-BE49-F238E27FC236}">
                    <a16:creationId xmlns:a16="http://schemas.microsoft.com/office/drawing/2014/main" id="{39C72384-4504-4E09-9070-870D71CE159A}"/>
                  </a:ext>
                </a:extLst>
              </p:cNvPr>
              <p:cNvSpPr txBox="1"/>
              <p:nvPr/>
            </p:nvSpPr>
            <p:spPr>
              <a:xfrm>
                <a:off x="5804340" y="2138256"/>
                <a:ext cx="1333378" cy="276999"/>
              </a:xfrm>
              <a:prstGeom prst="rect">
                <a:avLst/>
              </a:prstGeom>
              <a:noFill/>
              <a:ln w="38100">
                <a:solidFill>
                  <a:srgbClr val="FFC000"/>
                </a:solidFill>
              </a:ln>
            </p:spPr>
            <p:txBody>
              <a:bodyPr wrap="none" lIns="0" tIns="0" rIns="0" bIns="0" rtlCol="0">
                <a:spAutoFit/>
              </a:bodyPr>
              <a:lstStyle>
                <a:defPPr>
                  <a:defRPr lang="pt-BR"/>
                </a:defPPr>
                <a:lvl1pPr>
                  <a:defRPr b="0" i="1">
                    <a:latin typeface="Cambria Math" panose="02040503050406030204" pitchFamily="18" charset="0"/>
                  </a:defRPr>
                </a:lvl1pPr>
              </a:lstStyle>
              <a:p>
                <a14:m>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𝑊</m:t>
                        </m:r>
                      </m:e>
                      <m:sub>
                        <m:r>
                          <a:rPr lang="pt-BR" b="0" i="1" smtClean="0">
                            <a:latin typeface="Cambria Math" panose="02040503050406030204" pitchFamily="18" charset="0"/>
                          </a:rPr>
                          <m:t>𝐶</m:t>
                        </m:r>
                      </m:sub>
                    </m:sSub>
                    <m:r>
                      <a:rPr lang="pt-BR">
                        <a:latin typeface="Cambria Math" panose="02040503050406030204" pitchFamily="18" charset="0"/>
                      </a:rPr>
                      <m:t>=</m:t>
                    </m:r>
                  </m:oMath>
                </a14:m>
                <a:r>
                  <a:rPr lang="pt-BR" dirty="0"/>
                  <a:t> CL </a:t>
                </a:r>
                <a14:m>
                  <m:oMath xmlns:m="http://schemas.openxmlformats.org/officeDocument/2006/math">
                    <m:sSubSup>
                      <m:sSubSupPr>
                        <m:ctrlPr>
                          <a:rPr lang="pt-BR" i="1">
                            <a:latin typeface="Cambria Math" panose="02040503050406030204" pitchFamily="18" charset="0"/>
                          </a:rPr>
                        </m:ctrlPr>
                      </m:sSubSupPr>
                      <m:e>
                        <m:r>
                          <a:rPr lang="pt-BR" b="0" i="1" smtClean="0">
                            <a:latin typeface="Cambria Math" panose="02040503050406030204" pitchFamily="18" charset="0"/>
                          </a:rPr>
                          <m:t>𝑉</m:t>
                        </m:r>
                      </m:e>
                      <m:sub>
                        <m:r>
                          <a:rPr lang="pt-BR">
                            <a:latin typeface="Cambria Math" panose="02040503050406030204" pitchFamily="18" charset="0"/>
                          </a:rPr>
                          <m:t>𝑟𝑚𝑠</m:t>
                        </m:r>
                      </m:sub>
                      <m:sup>
                        <m:r>
                          <a:rPr lang="pt-BR">
                            <a:latin typeface="Cambria Math" panose="02040503050406030204" pitchFamily="18" charset="0"/>
                          </a:rPr>
                          <m:t>2</m:t>
                        </m:r>
                      </m:sup>
                    </m:sSubSup>
                  </m:oMath>
                </a14:m>
                <a:endParaRPr lang="pt-BR" dirty="0"/>
              </a:p>
            </p:txBody>
          </p:sp>
        </mc:Choice>
        <mc:Fallback>
          <p:sp>
            <p:nvSpPr>
              <p:cNvPr id="15" name="CaixaDeTexto 14">
                <a:extLst>
                  <a:ext uri="{FF2B5EF4-FFF2-40B4-BE49-F238E27FC236}">
                    <a16:creationId xmlns:a16="http://schemas.microsoft.com/office/drawing/2014/main" id="{39C72384-4504-4E09-9070-870D71CE159A}"/>
                  </a:ext>
                </a:extLst>
              </p:cNvPr>
              <p:cNvSpPr txBox="1">
                <a:spLocks noRot="1" noChangeAspect="1" noMove="1" noResize="1" noEditPoints="1" noAdjustHandles="1" noChangeArrowheads="1" noChangeShapeType="1" noTextEdit="1"/>
              </p:cNvSpPr>
              <p:nvPr/>
            </p:nvSpPr>
            <p:spPr>
              <a:xfrm>
                <a:off x="5804340" y="2138256"/>
                <a:ext cx="1333378" cy="276999"/>
              </a:xfrm>
              <a:prstGeom prst="rect">
                <a:avLst/>
              </a:prstGeom>
              <a:blipFill>
                <a:blip r:embed="rId6"/>
                <a:stretch>
                  <a:fillRect l="-4444" t="-21569" r="-1333" b="-37255"/>
                </a:stretch>
              </a:blipFill>
              <a:ln w="38100">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160090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9B7C3C5-9CF5-40BA-BA96-3307CD86B26B}"/>
              </a:ext>
            </a:extLst>
          </p:cNvPr>
          <p:cNvSpPr txBox="1"/>
          <p:nvPr/>
        </p:nvSpPr>
        <p:spPr>
          <a:xfrm>
            <a:off x="3016070" y="318375"/>
            <a:ext cx="2913080" cy="461665"/>
          </a:xfrm>
          <a:prstGeom prst="rect">
            <a:avLst/>
          </a:prstGeom>
          <a:solidFill>
            <a:schemeClr val="tx1"/>
          </a:solidFill>
        </p:spPr>
        <p:txBody>
          <a:bodyPr wrap="square" rtlCol="0">
            <a:spAutoFit/>
          </a:bodyPr>
          <a:lstStyle/>
          <a:p>
            <a:pPr algn="ctr"/>
            <a:r>
              <a:rPr lang="pt-BR" sz="2400" b="1" dirty="0">
                <a:solidFill>
                  <a:schemeClr val="bg1"/>
                </a:solidFill>
              </a:rPr>
              <a:t>Triângulo de Potência</a:t>
            </a:r>
          </a:p>
        </p:txBody>
      </p:sp>
      <p:pic>
        <p:nvPicPr>
          <p:cNvPr id="2" name="Imagem 1">
            <a:extLst>
              <a:ext uri="{FF2B5EF4-FFF2-40B4-BE49-F238E27FC236}">
                <a16:creationId xmlns:a16="http://schemas.microsoft.com/office/drawing/2014/main" id="{83D1E439-AE5B-46B0-9E36-1918C425B758}"/>
              </a:ext>
            </a:extLst>
          </p:cNvPr>
          <p:cNvPicPr>
            <a:picLocks noChangeAspect="1"/>
          </p:cNvPicPr>
          <p:nvPr/>
        </p:nvPicPr>
        <p:blipFill>
          <a:blip r:embed="rId2"/>
          <a:stretch>
            <a:fillRect/>
          </a:stretch>
        </p:blipFill>
        <p:spPr>
          <a:xfrm>
            <a:off x="3730337" y="1585119"/>
            <a:ext cx="1210151" cy="466773"/>
          </a:xfrm>
          <a:prstGeom prst="rect">
            <a:avLst/>
          </a:prstGeom>
        </p:spPr>
      </p:pic>
      <p:pic>
        <p:nvPicPr>
          <p:cNvPr id="3" name="Imagem 2">
            <a:extLst>
              <a:ext uri="{FF2B5EF4-FFF2-40B4-BE49-F238E27FC236}">
                <a16:creationId xmlns:a16="http://schemas.microsoft.com/office/drawing/2014/main" id="{7A9FE45B-810F-4FB8-B852-1AC7D7917726}"/>
              </a:ext>
            </a:extLst>
          </p:cNvPr>
          <p:cNvPicPr>
            <a:picLocks noChangeAspect="1"/>
          </p:cNvPicPr>
          <p:nvPr/>
        </p:nvPicPr>
        <p:blipFill>
          <a:blip r:embed="rId3"/>
          <a:stretch>
            <a:fillRect/>
          </a:stretch>
        </p:blipFill>
        <p:spPr>
          <a:xfrm>
            <a:off x="2338664" y="2100041"/>
            <a:ext cx="3993499" cy="380334"/>
          </a:xfrm>
          <a:prstGeom prst="rect">
            <a:avLst/>
          </a:prstGeom>
        </p:spPr>
      </p:pic>
      <p:sp>
        <p:nvSpPr>
          <p:cNvPr id="14" name="Retângulo 13">
            <a:extLst>
              <a:ext uri="{FF2B5EF4-FFF2-40B4-BE49-F238E27FC236}">
                <a16:creationId xmlns:a16="http://schemas.microsoft.com/office/drawing/2014/main" id="{4E3F197A-5284-4CDD-A161-4817ACD4F204}"/>
              </a:ext>
            </a:extLst>
          </p:cNvPr>
          <p:cNvSpPr/>
          <p:nvPr/>
        </p:nvSpPr>
        <p:spPr>
          <a:xfrm>
            <a:off x="402227" y="4371394"/>
            <a:ext cx="178904" cy="156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5" name="Imagem 4">
            <a:extLst>
              <a:ext uri="{FF2B5EF4-FFF2-40B4-BE49-F238E27FC236}">
                <a16:creationId xmlns:a16="http://schemas.microsoft.com/office/drawing/2014/main" id="{2748CDE5-76C1-40B7-9677-E6778FD17D32}"/>
              </a:ext>
            </a:extLst>
          </p:cNvPr>
          <p:cNvPicPr>
            <a:picLocks noChangeAspect="1"/>
          </p:cNvPicPr>
          <p:nvPr/>
        </p:nvPicPr>
        <p:blipFill>
          <a:blip r:embed="rId4"/>
          <a:stretch>
            <a:fillRect/>
          </a:stretch>
        </p:blipFill>
        <p:spPr>
          <a:xfrm>
            <a:off x="3206263" y="3435527"/>
            <a:ext cx="950834" cy="354402"/>
          </a:xfrm>
          <a:prstGeom prst="rect">
            <a:avLst/>
          </a:prstGeom>
        </p:spPr>
      </p:pic>
      <p:pic>
        <p:nvPicPr>
          <p:cNvPr id="6" name="Imagem 5">
            <a:extLst>
              <a:ext uri="{FF2B5EF4-FFF2-40B4-BE49-F238E27FC236}">
                <a16:creationId xmlns:a16="http://schemas.microsoft.com/office/drawing/2014/main" id="{9F26E95B-3A58-4D7A-9028-B16B61B04250}"/>
              </a:ext>
            </a:extLst>
          </p:cNvPr>
          <p:cNvPicPr>
            <a:picLocks noChangeAspect="1"/>
          </p:cNvPicPr>
          <p:nvPr/>
        </p:nvPicPr>
        <p:blipFill>
          <a:blip r:embed="rId5"/>
          <a:stretch>
            <a:fillRect/>
          </a:stretch>
        </p:blipFill>
        <p:spPr>
          <a:xfrm>
            <a:off x="4346068" y="3076819"/>
            <a:ext cx="1697355" cy="1084421"/>
          </a:xfrm>
          <a:prstGeom prst="rect">
            <a:avLst/>
          </a:prstGeom>
        </p:spPr>
      </p:pic>
      <p:pic>
        <p:nvPicPr>
          <p:cNvPr id="7" name="Imagem 6">
            <a:extLst>
              <a:ext uri="{FF2B5EF4-FFF2-40B4-BE49-F238E27FC236}">
                <a16:creationId xmlns:a16="http://schemas.microsoft.com/office/drawing/2014/main" id="{95C3E25E-BD55-4566-B37B-8B825FE3B87F}"/>
              </a:ext>
            </a:extLst>
          </p:cNvPr>
          <p:cNvPicPr>
            <a:picLocks noChangeAspect="1"/>
          </p:cNvPicPr>
          <p:nvPr/>
        </p:nvPicPr>
        <p:blipFill>
          <a:blip r:embed="rId6"/>
          <a:stretch>
            <a:fillRect/>
          </a:stretch>
        </p:blipFill>
        <p:spPr>
          <a:xfrm>
            <a:off x="3059640" y="4869903"/>
            <a:ext cx="942190" cy="371690"/>
          </a:xfrm>
          <a:prstGeom prst="rect">
            <a:avLst/>
          </a:prstGeom>
        </p:spPr>
      </p:pic>
      <p:pic>
        <p:nvPicPr>
          <p:cNvPr id="8" name="Imagem 7">
            <a:extLst>
              <a:ext uri="{FF2B5EF4-FFF2-40B4-BE49-F238E27FC236}">
                <a16:creationId xmlns:a16="http://schemas.microsoft.com/office/drawing/2014/main" id="{40DC09CD-753E-40C3-B246-7F44E0A85D48}"/>
              </a:ext>
            </a:extLst>
          </p:cNvPr>
          <p:cNvPicPr>
            <a:picLocks noChangeAspect="1"/>
          </p:cNvPicPr>
          <p:nvPr/>
        </p:nvPicPr>
        <p:blipFill>
          <a:blip r:embed="rId7"/>
          <a:stretch>
            <a:fillRect/>
          </a:stretch>
        </p:blipFill>
        <p:spPr>
          <a:xfrm>
            <a:off x="4626155" y="4612836"/>
            <a:ext cx="1428750" cy="885825"/>
          </a:xfrm>
          <a:prstGeom prst="rect">
            <a:avLst/>
          </a:prstGeom>
        </p:spPr>
      </p:pic>
      <p:sp>
        <p:nvSpPr>
          <p:cNvPr id="10" name="CaixaDeTexto 9">
            <a:extLst>
              <a:ext uri="{FF2B5EF4-FFF2-40B4-BE49-F238E27FC236}">
                <a16:creationId xmlns:a16="http://schemas.microsoft.com/office/drawing/2014/main" id="{C755E300-9EC9-42CF-B150-7DA44F4C4DCA}"/>
              </a:ext>
            </a:extLst>
          </p:cNvPr>
          <p:cNvSpPr txBox="1"/>
          <p:nvPr/>
        </p:nvSpPr>
        <p:spPr>
          <a:xfrm>
            <a:off x="6432892" y="3489847"/>
            <a:ext cx="350983" cy="300082"/>
          </a:xfrm>
          <a:prstGeom prst="rect">
            <a:avLst/>
          </a:prstGeom>
          <a:noFill/>
          <a:ln w="28575">
            <a:solidFill>
              <a:schemeClr val="tx1"/>
            </a:solidFill>
          </a:ln>
        </p:spPr>
        <p:txBody>
          <a:bodyPr wrap="square" rtlCol="0">
            <a:spAutoFit/>
          </a:bodyPr>
          <a:lstStyle/>
          <a:p>
            <a:pPr algn="ctr"/>
            <a:r>
              <a:rPr lang="pt-BR" sz="1350" dirty="0"/>
              <a:t>A</a:t>
            </a:r>
          </a:p>
        </p:txBody>
      </p:sp>
      <p:sp>
        <p:nvSpPr>
          <p:cNvPr id="24" name="CaixaDeTexto 23">
            <a:extLst>
              <a:ext uri="{FF2B5EF4-FFF2-40B4-BE49-F238E27FC236}">
                <a16:creationId xmlns:a16="http://schemas.microsoft.com/office/drawing/2014/main" id="{1EE20D74-617C-4450-9BA3-522C6D1E9025}"/>
              </a:ext>
            </a:extLst>
          </p:cNvPr>
          <p:cNvSpPr txBox="1"/>
          <p:nvPr/>
        </p:nvSpPr>
        <p:spPr>
          <a:xfrm>
            <a:off x="6384847" y="4927535"/>
            <a:ext cx="350983" cy="300082"/>
          </a:xfrm>
          <a:prstGeom prst="rect">
            <a:avLst/>
          </a:prstGeom>
          <a:noFill/>
          <a:ln w="28575">
            <a:solidFill>
              <a:schemeClr val="tx1"/>
            </a:solidFill>
          </a:ln>
        </p:spPr>
        <p:txBody>
          <a:bodyPr wrap="square" rtlCol="0">
            <a:spAutoFit/>
          </a:bodyPr>
          <a:lstStyle>
            <a:defPPr>
              <a:defRPr lang="pt-BR"/>
            </a:defPPr>
            <a:lvl1pPr algn="ctr">
              <a:defRPr sz="1350"/>
            </a:lvl1pPr>
          </a:lstStyle>
          <a:p>
            <a:r>
              <a:rPr lang="pt-BR" dirty="0"/>
              <a:t>B</a:t>
            </a:r>
          </a:p>
        </p:txBody>
      </p:sp>
      <p:sp>
        <p:nvSpPr>
          <p:cNvPr id="11" name="CaixaDeTexto 10">
            <a:extLst>
              <a:ext uri="{FF2B5EF4-FFF2-40B4-BE49-F238E27FC236}">
                <a16:creationId xmlns:a16="http://schemas.microsoft.com/office/drawing/2014/main" id="{1767D860-70FC-443F-9A79-4501EF8EA9C4}"/>
              </a:ext>
            </a:extLst>
          </p:cNvPr>
          <p:cNvSpPr txBox="1"/>
          <p:nvPr/>
        </p:nvSpPr>
        <p:spPr>
          <a:xfrm>
            <a:off x="303034" y="938548"/>
            <a:ext cx="8445430" cy="646331"/>
          </a:xfrm>
          <a:prstGeom prst="rect">
            <a:avLst/>
          </a:prstGeom>
          <a:noFill/>
        </p:spPr>
        <p:txBody>
          <a:bodyPr wrap="square" rtlCol="0">
            <a:spAutoFit/>
          </a:bodyPr>
          <a:lstStyle/>
          <a:p>
            <a:pPr algn="just"/>
            <a:r>
              <a:rPr lang="pt-BR" dirty="0"/>
              <a:t>As potências média (P), reativa (Q) e aparente (S) podem ser representadas vetorialmente:</a:t>
            </a:r>
          </a:p>
        </p:txBody>
      </p:sp>
      <p:sp>
        <p:nvSpPr>
          <p:cNvPr id="17" name="Retângulo 16">
            <a:extLst>
              <a:ext uri="{FF2B5EF4-FFF2-40B4-BE49-F238E27FC236}">
                <a16:creationId xmlns:a16="http://schemas.microsoft.com/office/drawing/2014/main" id="{4F908CF7-40E2-4B61-983E-C6994B51FC7A}"/>
              </a:ext>
            </a:extLst>
          </p:cNvPr>
          <p:cNvSpPr/>
          <p:nvPr/>
        </p:nvSpPr>
        <p:spPr>
          <a:xfrm>
            <a:off x="389746" y="2917266"/>
            <a:ext cx="178904" cy="156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350"/>
          </a:p>
        </p:txBody>
      </p:sp>
      <p:sp>
        <p:nvSpPr>
          <p:cNvPr id="12" name="Retângulo 11">
            <a:extLst>
              <a:ext uri="{FF2B5EF4-FFF2-40B4-BE49-F238E27FC236}">
                <a16:creationId xmlns:a16="http://schemas.microsoft.com/office/drawing/2014/main" id="{3BCB6417-09B8-4D62-86FB-4A01EDEACF33}"/>
              </a:ext>
            </a:extLst>
          </p:cNvPr>
          <p:cNvSpPr/>
          <p:nvPr/>
        </p:nvSpPr>
        <p:spPr>
          <a:xfrm>
            <a:off x="730070" y="2810871"/>
            <a:ext cx="6794258" cy="369332"/>
          </a:xfrm>
          <a:prstGeom prst="rect">
            <a:avLst/>
          </a:prstGeom>
        </p:spPr>
        <p:txBody>
          <a:bodyPr wrap="square">
            <a:spAutoFit/>
          </a:bodyPr>
          <a:lstStyle/>
          <a:p>
            <a:r>
              <a:rPr lang="pt-BR" dirty="0"/>
              <a:t>Se o circuito é indutivo (Q</a:t>
            </a:r>
            <a:r>
              <a:rPr lang="pt-BR" baseline="-25000" dirty="0"/>
              <a:t>L</a:t>
            </a:r>
            <a:r>
              <a:rPr lang="pt-BR" dirty="0"/>
              <a:t>) a resultante será como na figura A. </a:t>
            </a:r>
          </a:p>
        </p:txBody>
      </p:sp>
      <p:sp>
        <p:nvSpPr>
          <p:cNvPr id="13" name="Retângulo 12">
            <a:extLst>
              <a:ext uri="{FF2B5EF4-FFF2-40B4-BE49-F238E27FC236}">
                <a16:creationId xmlns:a16="http://schemas.microsoft.com/office/drawing/2014/main" id="{BD746462-5FE4-4DA6-BC35-F9F702AB90C3}"/>
              </a:ext>
            </a:extLst>
          </p:cNvPr>
          <p:cNvSpPr/>
          <p:nvPr/>
        </p:nvSpPr>
        <p:spPr>
          <a:xfrm>
            <a:off x="696285" y="4264999"/>
            <a:ext cx="6263766" cy="369332"/>
          </a:xfrm>
          <a:prstGeom prst="rect">
            <a:avLst/>
          </a:prstGeom>
        </p:spPr>
        <p:txBody>
          <a:bodyPr wrap="none">
            <a:spAutoFit/>
          </a:bodyPr>
          <a:lstStyle/>
          <a:p>
            <a:r>
              <a:rPr lang="pt-BR" dirty="0"/>
              <a:t>Se o circuito é capacitivo (Q</a:t>
            </a:r>
            <a:r>
              <a:rPr lang="pt-BR" baseline="-25000" dirty="0"/>
              <a:t>C</a:t>
            </a:r>
            <a:r>
              <a:rPr lang="pt-BR" dirty="0"/>
              <a:t>) a resultante será como na figura B. </a:t>
            </a:r>
          </a:p>
        </p:txBody>
      </p:sp>
      <p:sp>
        <p:nvSpPr>
          <p:cNvPr id="18" name="CaixaDeTexto 17">
            <a:extLst>
              <a:ext uri="{FF2B5EF4-FFF2-40B4-BE49-F238E27FC236}">
                <a16:creationId xmlns:a16="http://schemas.microsoft.com/office/drawing/2014/main" id="{B314502E-E50C-4720-BE53-F68465FF9383}"/>
              </a:ext>
            </a:extLst>
          </p:cNvPr>
          <p:cNvSpPr txBox="1"/>
          <p:nvPr/>
        </p:nvSpPr>
        <p:spPr>
          <a:xfrm>
            <a:off x="389746" y="5721763"/>
            <a:ext cx="8312896" cy="646331"/>
          </a:xfrm>
          <a:prstGeom prst="rect">
            <a:avLst/>
          </a:prstGeom>
          <a:noFill/>
        </p:spPr>
        <p:txBody>
          <a:bodyPr wrap="square" rtlCol="0">
            <a:spAutoFit/>
          </a:bodyPr>
          <a:lstStyle/>
          <a:p>
            <a:pPr algn="just"/>
            <a:r>
              <a:rPr lang="pt-BR" dirty="0"/>
              <a:t>Se o circuito tiver componentes indutivos e capacitivos, a componente reativa do triângulo de potência será determinada pela diferença das potências reativas. </a:t>
            </a:r>
          </a:p>
        </p:txBody>
      </p:sp>
    </p:spTree>
    <p:extLst>
      <p:ext uri="{BB962C8B-B14F-4D97-AF65-F5344CB8AC3E}">
        <p14:creationId xmlns:p14="http://schemas.microsoft.com/office/powerpoint/2010/main" val="35666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24" grpId="0" animBg="1"/>
      <p:bldP spid="17" grpId="0" animBg="1"/>
      <p:bldP spid="12" grpId="0"/>
      <p:bldP spid="13"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9686D965-679E-4A72-B4DC-F873881BD600}"/>
              </a:ext>
            </a:extLst>
          </p:cNvPr>
          <p:cNvPicPr>
            <a:picLocks noChangeAspect="1"/>
          </p:cNvPicPr>
          <p:nvPr/>
        </p:nvPicPr>
        <p:blipFill>
          <a:blip r:embed="rId2"/>
          <a:stretch>
            <a:fillRect/>
          </a:stretch>
        </p:blipFill>
        <p:spPr>
          <a:xfrm>
            <a:off x="2051720" y="1268760"/>
            <a:ext cx="5704999" cy="2957092"/>
          </a:xfrm>
          <a:prstGeom prst="rect">
            <a:avLst/>
          </a:prstGeom>
        </p:spPr>
      </p:pic>
      <p:sp>
        <p:nvSpPr>
          <p:cNvPr id="5" name="CaixaDeTexto 4">
            <a:extLst>
              <a:ext uri="{FF2B5EF4-FFF2-40B4-BE49-F238E27FC236}">
                <a16:creationId xmlns:a16="http://schemas.microsoft.com/office/drawing/2014/main" id="{51094BB4-D467-4B57-B813-04403A64D7DE}"/>
              </a:ext>
            </a:extLst>
          </p:cNvPr>
          <p:cNvSpPr txBox="1"/>
          <p:nvPr/>
        </p:nvSpPr>
        <p:spPr>
          <a:xfrm>
            <a:off x="465596" y="288675"/>
            <a:ext cx="8426884" cy="646331"/>
          </a:xfrm>
          <a:prstGeom prst="rect">
            <a:avLst/>
          </a:prstGeom>
          <a:noFill/>
        </p:spPr>
        <p:txBody>
          <a:bodyPr wrap="square" rtlCol="0">
            <a:spAutoFit/>
          </a:bodyPr>
          <a:lstStyle/>
          <a:p>
            <a:pPr algn="just"/>
            <a:r>
              <a:rPr lang="pt-BR" dirty="0"/>
              <a:t>A potência reativa total é a diferença entre as potências reativas dos elementos indutivos e capacitivos, como mostrado na figura abaixo.</a:t>
            </a:r>
          </a:p>
        </p:txBody>
      </p:sp>
      <p:sp>
        <p:nvSpPr>
          <p:cNvPr id="2" name="Chave Direita 1">
            <a:extLst>
              <a:ext uri="{FF2B5EF4-FFF2-40B4-BE49-F238E27FC236}">
                <a16:creationId xmlns:a16="http://schemas.microsoft.com/office/drawing/2014/main" id="{6FE8933C-D971-4E06-86F1-A94CAF03751D}"/>
              </a:ext>
            </a:extLst>
          </p:cNvPr>
          <p:cNvSpPr/>
          <p:nvPr/>
        </p:nvSpPr>
        <p:spPr>
          <a:xfrm rot="16200000">
            <a:off x="3874011" y="1411215"/>
            <a:ext cx="144016" cy="29755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2">
            <a:extLst>
              <a:ext uri="{FF2B5EF4-FFF2-40B4-BE49-F238E27FC236}">
                <a16:creationId xmlns:a16="http://schemas.microsoft.com/office/drawing/2014/main" id="{E9A08B0A-CDF8-4349-91F0-E35794EA9E66}"/>
              </a:ext>
            </a:extLst>
          </p:cNvPr>
          <p:cNvSpPr txBox="1"/>
          <p:nvPr/>
        </p:nvSpPr>
        <p:spPr>
          <a:xfrm>
            <a:off x="3729995" y="1134749"/>
            <a:ext cx="432048" cy="335756"/>
          </a:xfrm>
          <a:prstGeom prst="rect">
            <a:avLst/>
          </a:prstGeom>
          <a:noFill/>
        </p:spPr>
        <p:txBody>
          <a:bodyPr wrap="square" rtlCol="0">
            <a:spAutoFit/>
          </a:bodyPr>
          <a:lstStyle/>
          <a:p>
            <a:r>
              <a:rPr lang="pt-BR" dirty="0"/>
              <a:t>Q</a:t>
            </a:r>
            <a:r>
              <a:rPr lang="pt-BR" baseline="-25000" dirty="0"/>
              <a:t>L</a:t>
            </a:r>
            <a:endParaRPr lang="pt-BR" dirty="0"/>
          </a:p>
        </p:txBody>
      </p:sp>
      <p:sp>
        <p:nvSpPr>
          <p:cNvPr id="8" name="Chave Direita 7">
            <a:extLst>
              <a:ext uri="{FF2B5EF4-FFF2-40B4-BE49-F238E27FC236}">
                <a16:creationId xmlns:a16="http://schemas.microsoft.com/office/drawing/2014/main" id="{8388DD68-93BC-4846-B7A5-7FC5016D2226}"/>
              </a:ext>
            </a:extLst>
          </p:cNvPr>
          <p:cNvSpPr/>
          <p:nvPr/>
        </p:nvSpPr>
        <p:spPr>
          <a:xfrm rot="5400000">
            <a:off x="2845327" y="3598840"/>
            <a:ext cx="144016" cy="24591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aixaDeTexto 8">
            <a:extLst>
              <a:ext uri="{FF2B5EF4-FFF2-40B4-BE49-F238E27FC236}">
                <a16:creationId xmlns:a16="http://schemas.microsoft.com/office/drawing/2014/main" id="{A46E86F3-9C64-4667-9F17-50F2D280AB6C}"/>
              </a:ext>
            </a:extLst>
          </p:cNvPr>
          <p:cNvSpPr txBox="1"/>
          <p:nvPr/>
        </p:nvSpPr>
        <p:spPr>
          <a:xfrm>
            <a:off x="2755433" y="3771190"/>
            <a:ext cx="432048" cy="369332"/>
          </a:xfrm>
          <a:prstGeom prst="rect">
            <a:avLst/>
          </a:prstGeom>
          <a:noFill/>
        </p:spPr>
        <p:txBody>
          <a:bodyPr wrap="square" rtlCol="0">
            <a:spAutoFit/>
          </a:bodyPr>
          <a:lstStyle/>
          <a:p>
            <a:r>
              <a:rPr lang="pt-BR" dirty="0"/>
              <a:t>Q</a:t>
            </a:r>
            <a:r>
              <a:rPr lang="pt-BR" baseline="-25000" dirty="0"/>
              <a:t>L</a:t>
            </a:r>
            <a:endParaRPr lang="pt-BR" dirty="0"/>
          </a:p>
        </p:txBody>
      </p:sp>
    </p:spTree>
    <p:extLst>
      <p:ext uri="{BB962C8B-B14F-4D97-AF65-F5344CB8AC3E}">
        <p14:creationId xmlns:p14="http://schemas.microsoft.com/office/powerpoint/2010/main" val="288192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AFADEAB-CE00-424A-9A77-E596317C9036}"/>
              </a:ext>
            </a:extLst>
          </p:cNvPr>
          <p:cNvSpPr txBox="1"/>
          <p:nvPr/>
        </p:nvSpPr>
        <p:spPr>
          <a:xfrm>
            <a:off x="366785" y="235351"/>
            <a:ext cx="8410430" cy="923330"/>
          </a:xfrm>
          <a:prstGeom prst="rect">
            <a:avLst/>
          </a:prstGeom>
          <a:noFill/>
        </p:spPr>
        <p:txBody>
          <a:bodyPr wrap="square" rtlCol="0">
            <a:spAutoFit/>
          </a:bodyPr>
          <a:lstStyle/>
          <a:p>
            <a:pPr algn="just"/>
            <a:r>
              <a:rPr lang="pt-BR" dirty="0"/>
              <a:t>É interessante observar que a equação abaixo fornece a forma vetorial da potência aparente de um sistema, sendo V a tensão aplicada ao sistema e i</a:t>
            </a:r>
            <a:r>
              <a:rPr lang="pt-BR" baseline="30000" dirty="0"/>
              <a:t>*</a:t>
            </a:r>
            <a:r>
              <a:rPr lang="pt-BR" dirty="0"/>
              <a:t> o conjugado da corrente. </a:t>
            </a:r>
          </a:p>
        </p:txBody>
      </p:sp>
      <p:pic>
        <p:nvPicPr>
          <p:cNvPr id="2" name="Imagem 1">
            <a:extLst>
              <a:ext uri="{FF2B5EF4-FFF2-40B4-BE49-F238E27FC236}">
                <a16:creationId xmlns:a16="http://schemas.microsoft.com/office/drawing/2014/main" id="{23D206C9-7475-4DFC-AAAC-938ECAF3F7C9}"/>
              </a:ext>
            </a:extLst>
          </p:cNvPr>
          <p:cNvPicPr>
            <a:picLocks noChangeAspect="1"/>
          </p:cNvPicPr>
          <p:nvPr/>
        </p:nvPicPr>
        <p:blipFill>
          <a:blip r:embed="rId2"/>
          <a:stretch>
            <a:fillRect/>
          </a:stretch>
        </p:blipFill>
        <p:spPr>
          <a:xfrm>
            <a:off x="4251661" y="1150605"/>
            <a:ext cx="1074442" cy="513450"/>
          </a:xfrm>
          <a:prstGeom prst="rect">
            <a:avLst/>
          </a:prstGeom>
        </p:spPr>
      </p:pic>
      <p:sp>
        <p:nvSpPr>
          <p:cNvPr id="3" name="CaixaDeTexto 2">
            <a:extLst>
              <a:ext uri="{FF2B5EF4-FFF2-40B4-BE49-F238E27FC236}">
                <a16:creationId xmlns:a16="http://schemas.microsoft.com/office/drawing/2014/main" id="{17CE684E-5DDE-47C4-9866-427A5E833767}"/>
              </a:ext>
            </a:extLst>
          </p:cNvPr>
          <p:cNvSpPr txBox="1"/>
          <p:nvPr/>
        </p:nvSpPr>
        <p:spPr>
          <a:xfrm>
            <a:off x="468692" y="1976677"/>
            <a:ext cx="818501" cy="300082"/>
          </a:xfrm>
          <a:prstGeom prst="rect">
            <a:avLst/>
          </a:prstGeom>
          <a:solidFill>
            <a:srgbClr val="FFC000"/>
          </a:solidFill>
        </p:spPr>
        <p:txBody>
          <a:bodyPr wrap="square" rtlCol="0">
            <a:spAutoFit/>
          </a:bodyPr>
          <a:lstStyle/>
          <a:p>
            <a:pPr algn="ctr"/>
            <a:r>
              <a:rPr lang="pt-BR" sz="1350" b="1" dirty="0"/>
              <a:t>Exemplo</a:t>
            </a:r>
          </a:p>
        </p:txBody>
      </p:sp>
      <p:pic>
        <p:nvPicPr>
          <p:cNvPr id="4" name="Imagem 3">
            <a:extLst>
              <a:ext uri="{FF2B5EF4-FFF2-40B4-BE49-F238E27FC236}">
                <a16:creationId xmlns:a16="http://schemas.microsoft.com/office/drawing/2014/main" id="{5AB3E076-0DEF-441E-9149-71E0E9D118BA}"/>
              </a:ext>
            </a:extLst>
          </p:cNvPr>
          <p:cNvPicPr>
            <a:picLocks noChangeAspect="1"/>
          </p:cNvPicPr>
          <p:nvPr/>
        </p:nvPicPr>
        <p:blipFill>
          <a:blip r:embed="rId3"/>
          <a:stretch>
            <a:fillRect/>
          </a:stretch>
        </p:blipFill>
        <p:spPr>
          <a:xfrm>
            <a:off x="1866992" y="2565392"/>
            <a:ext cx="2247424" cy="1210151"/>
          </a:xfrm>
          <a:prstGeom prst="rect">
            <a:avLst/>
          </a:prstGeom>
        </p:spPr>
      </p:pic>
      <p:sp>
        <p:nvSpPr>
          <p:cNvPr id="10" name="CaixaDeTexto 9">
            <a:extLst>
              <a:ext uri="{FF2B5EF4-FFF2-40B4-BE49-F238E27FC236}">
                <a16:creationId xmlns:a16="http://schemas.microsoft.com/office/drawing/2014/main" id="{9BA829E4-CF8D-454C-B959-9EB793078589}"/>
              </a:ext>
            </a:extLst>
          </p:cNvPr>
          <p:cNvSpPr txBox="1"/>
          <p:nvPr/>
        </p:nvSpPr>
        <p:spPr>
          <a:xfrm>
            <a:off x="382751" y="2302849"/>
            <a:ext cx="4275192" cy="300082"/>
          </a:xfrm>
          <a:prstGeom prst="rect">
            <a:avLst/>
          </a:prstGeom>
          <a:noFill/>
        </p:spPr>
        <p:txBody>
          <a:bodyPr wrap="square" rtlCol="0">
            <a:spAutoFit/>
          </a:bodyPr>
          <a:lstStyle/>
          <a:p>
            <a:pPr algn="just"/>
            <a:r>
              <a:rPr lang="pt-BR" sz="1350" dirty="0"/>
              <a:t>Determine o triângulo de potência do circuito RL abaixo.</a:t>
            </a:r>
          </a:p>
        </p:txBody>
      </p:sp>
      <p:pic>
        <p:nvPicPr>
          <p:cNvPr id="7" name="Imagem 6">
            <a:extLst>
              <a:ext uri="{FF2B5EF4-FFF2-40B4-BE49-F238E27FC236}">
                <a16:creationId xmlns:a16="http://schemas.microsoft.com/office/drawing/2014/main" id="{94671676-04FF-48F3-9200-8C7065495F11}"/>
              </a:ext>
            </a:extLst>
          </p:cNvPr>
          <p:cNvPicPr>
            <a:picLocks noChangeAspect="1"/>
          </p:cNvPicPr>
          <p:nvPr/>
        </p:nvPicPr>
        <p:blipFill>
          <a:blip r:embed="rId4"/>
          <a:stretch>
            <a:fillRect/>
          </a:stretch>
        </p:blipFill>
        <p:spPr>
          <a:xfrm>
            <a:off x="401294" y="4513229"/>
            <a:ext cx="3952637" cy="542211"/>
          </a:xfrm>
          <a:prstGeom prst="rect">
            <a:avLst/>
          </a:prstGeom>
        </p:spPr>
      </p:pic>
      <p:sp>
        <p:nvSpPr>
          <p:cNvPr id="14" name="Retângulo 13">
            <a:extLst>
              <a:ext uri="{FF2B5EF4-FFF2-40B4-BE49-F238E27FC236}">
                <a16:creationId xmlns:a16="http://schemas.microsoft.com/office/drawing/2014/main" id="{E8715FE5-EC4E-45F3-905A-6C0281E2BD93}"/>
              </a:ext>
            </a:extLst>
          </p:cNvPr>
          <p:cNvSpPr/>
          <p:nvPr/>
        </p:nvSpPr>
        <p:spPr>
          <a:xfrm>
            <a:off x="203847" y="4706063"/>
            <a:ext cx="178904" cy="156542"/>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350"/>
          </a:p>
        </p:txBody>
      </p:sp>
      <p:pic>
        <p:nvPicPr>
          <p:cNvPr id="8" name="Imagem 7">
            <a:extLst>
              <a:ext uri="{FF2B5EF4-FFF2-40B4-BE49-F238E27FC236}">
                <a16:creationId xmlns:a16="http://schemas.microsoft.com/office/drawing/2014/main" id="{A66D228C-0004-4EDD-93B6-3D988DD0D667}"/>
              </a:ext>
            </a:extLst>
          </p:cNvPr>
          <p:cNvPicPr>
            <a:picLocks noChangeAspect="1"/>
          </p:cNvPicPr>
          <p:nvPr/>
        </p:nvPicPr>
        <p:blipFill>
          <a:blip r:embed="rId5"/>
          <a:stretch>
            <a:fillRect/>
          </a:stretch>
        </p:blipFill>
        <p:spPr>
          <a:xfrm>
            <a:off x="446299" y="5165571"/>
            <a:ext cx="1988106" cy="377190"/>
          </a:xfrm>
          <a:prstGeom prst="rect">
            <a:avLst/>
          </a:prstGeom>
        </p:spPr>
      </p:pic>
      <p:pic>
        <p:nvPicPr>
          <p:cNvPr id="9" name="Imagem 8">
            <a:extLst>
              <a:ext uri="{FF2B5EF4-FFF2-40B4-BE49-F238E27FC236}">
                <a16:creationId xmlns:a16="http://schemas.microsoft.com/office/drawing/2014/main" id="{D1A8E382-D311-46F1-AE53-912329900A11}"/>
              </a:ext>
            </a:extLst>
          </p:cNvPr>
          <p:cNvPicPr>
            <a:picLocks noChangeAspect="1"/>
          </p:cNvPicPr>
          <p:nvPr/>
        </p:nvPicPr>
        <p:blipFill>
          <a:blip r:embed="rId6"/>
          <a:stretch>
            <a:fillRect/>
          </a:stretch>
        </p:blipFill>
        <p:spPr>
          <a:xfrm>
            <a:off x="482050" y="5598869"/>
            <a:ext cx="2278856" cy="259319"/>
          </a:xfrm>
          <a:prstGeom prst="rect">
            <a:avLst/>
          </a:prstGeom>
        </p:spPr>
      </p:pic>
      <p:sp>
        <p:nvSpPr>
          <p:cNvPr id="15" name="Chave Direita 14">
            <a:extLst>
              <a:ext uri="{FF2B5EF4-FFF2-40B4-BE49-F238E27FC236}">
                <a16:creationId xmlns:a16="http://schemas.microsoft.com/office/drawing/2014/main" id="{DFBE1FC2-7E0C-41D6-A4D6-789D9629979A}"/>
              </a:ext>
            </a:extLst>
          </p:cNvPr>
          <p:cNvSpPr/>
          <p:nvPr/>
        </p:nvSpPr>
        <p:spPr>
          <a:xfrm>
            <a:off x="2850876" y="5229200"/>
            <a:ext cx="180037" cy="7027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a:p>
        </p:txBody>
      </p:sp>
      <p:pic>
        <p:nvPicPr>
          <p:cNvPr id="16" name="Imagem 15">
            <a:extLst>
              <a:ext uri="{FF2B5EF4-FFF2-40B4-BE49-F238E27FC236}">
                <a16:creationId xmlns:a16="http://schemas.microsoft.com/office/drawing/2014/main" id="{8CD84A40-8896-4035-BF66-CC6981E8722E}"/>
              </a:ext>
            </a:extLst>
          </p:cNvPr>
          <p:cNvPicPr>
            <a:picLocks noChangeAspect="1"/>
          </p:cNvPicPr>
          <p:nvPr/>
        </p:nvPicPr>
        <p:blipFill>
          <a:blip r:embed="rId7"/>
          <a:stretch>
            <a:fillRect/>
          </a:stretch>
        </p:blipFill>
        <p:spPr>
          <a:xfrm>
            <a:off x="888497" y="6086191"/>
            <a:ext cx="3465434" cy="251460"/>
          </a:xfrm>
          <a:prstGeom prst="rect">
            <a:avLst/>
          </a:prstGeom>
        </p:spPr>
      </p:pic>
      <p:cxnSp>
        <p:nvCxnSpPr>
          <p:cNvPr id="17" name="Conector de Seta Reta 16">
            <a:extLst>
              <a:ext uri="{FF2B5EF4-FFF2-40B4-BE49-F238E27FC236}">
                <a16:creationId xmlns:a16="http://schemas.microsoft.com/office/drawing/2014/main" id="{1C67344F-0BC0-47F1-A77A-36128F90768E}"/>
              </a:ext>
            </a:extLst>
          </p:cNvPr>
          <p:cNvCxnSpPr>
            <a:cxnSpLocks/>
          </p:cNvCxnSpPr>
          <p:nvPr/>
        </p:nvCxnSpPr>
        <p:spPr>
          <a:xfrm>
            <a:off x="289421" y="6193609"/>
            <a:ext cx="44863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1B659297-3666-4C8B-A1BD-89ECB99040A2}"/>
              </a:ext>
            </a:extLst>
          </p:cNvPr>
          <p:cNvCxnSpPr>
            <a:cxnSpLocks/>
          </p:cNvCxnSpPr>
          <p:nvPr/>
        </p:nvCxnSpPr>
        <p:spPr>
          <a:xfrm>
            <a:off x="4831075" y="2043388"/>
            <a:ext cx="0" cy="4409948"/>
          </a:xfrm>
          <a:prstGeom prst="line">
            <a:avLst/>
          </a:prstGeom>
          <a:ln w="38100">
            <a:solidFill>
              <a:srgbClr val="FFC000"/>
            </a:solidFill>
            <a:prstDash val="lgDashDot"/>
          </a:ln>
        </p:spPr>
        <p:style>
          <a:lnRef idx="1">
            <a:schemeClr val="accent1"/>
          </a:lnRef>
          <a:fillRef idx="0">
            <a:schemeClr val="accent1"/>
          </a:fillRef>
          <a:effectRef idx="0">
            <a:schemeClr val="accent1"/>
          </a:effectRef>
          <a:fontRef idx="minor">
            <a:schemeClr val="tx1"/>
          </a:fontRef>
        </p:style>
      </p:cxnSp>
      <p:pic>
        <p:nvPicPr>
          <p:cNvPr id="19" name="Imagem 18">
            <a:extLst>
              <a:ext uri="{FF2B5EF4-FFF2-40B4-BE49-F238E27FC236}">
                <a16:creationId xmlns:a16="http://schemas.microsoft.com/office/drawing/2014/main" id="{33D52877-AED2-469F-B637-20C603344E36}"/>
              </a:ext>
            </a:extLst>
          </p:cNvPr>
          <p:cNvPicPr>
            <a:picLocks noChangeAspect="1"/>
          </p:cNvPicPr>
          <p:nvPr/>
        </p:nvPicPr>
        <p:blipFill>
          <a:blip r:embed="rId8"/>
          <a:stretch>
            <a:fillRect/>
          </a:stretch>
        </p:blipFill>
        <p:spPr>
          <a:xfrm>
            <a:off x="5326103" y="2704087"/>
            <a:ext cx="3614738" cy="306467"/>
          </a:xfrm>
          <a:prstGeom prst="rect">
            <a:avLst/>
          </a:prstGeom>
        </p:spPr>
      </p:pic>
      <p:sp>
        <p:nvSpPr>
          <p:cNvPr id="20" name="Chave Direita 19">
            <a:extLst>
              <a:ext uri="{FF2B5EF4-FFF2-40B4-BE49-F238E27FC236}">
                <a16:creationId xmlns:a16="http://schemas.microsoft.com/office/drawing/2014/main" id="{56A9B75A-0F75-4452-91A4-5E7E919E935C}"/>
              </a:ext>
            </a:extLst>
          </p:cNvPr>
          <p:cNvSpPr/>
          <p:nvPr/>
        </p:nvSpPr>
        <p:spPr>
          <a:xfrm rot="5400000">
            <a:off x="7176010" y="2679164"/>
            <a:ext cx="239629" cy="8503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350"/>
          </a:p>
        </p:txBody>
      </p:sp>
      <p:sp>
        <p:nvSpPr>
          <p:cNvPr id="21" name="CaixaDeTexto 20">
            <a:extLst>
              <a:ext uri="{FF2B5EF4-FFF2-40B4-BE49-F238E27FC236}">
                <a16:creationId xmlns:a16="http://schemas.microsoft.com/office/drawing/2014/main" id="{EA68ED03-D44E-49B3-A111-376BCF574ED5}"/>
              </a:ext>
            </a:extLst>
          </p:cNvPr>
          <p:cNvSpPr txBox="1"/>
          <p:nvPr/>
        </p:nvSpPr>
        <p:spPr>
          <a:xfrm>
            <a:off x="6704037" y="3346016"/>
            <a:ext cx="1302842" cy="300082"/>
          </a:xfrm>
          <a:prstGeom prst="rect">
            <a:avLst/>
          </a:prstGeom>
          <a:noFill/>
        </p:spPr>
        <p:txBody>
          <a:bodyPr wrap="square" rtlCol="0">
            <a:spAutoFit/>
          </a:bodyPr>
          <a:lstStyle/>
          <a:p>
            <a:pPr algn="ctr"/>
            <a:r>
              <a:rPr lang="pt-BR" sz="1350" dirty="0"/>
              <a:t>conjugado de I</a:t>
            </a:r>
          </a:p>
        </p:txBody>
      </p:sp>
      <p:sp>
        <p:nvSpPr>
          <p:cNvPr id="22" name="Retângulo 21">
            <a:extLst>
              <a:ext uri="{FF2B5EF4-FFF2-40B4-BE49-F238E27FC236}">
                <a16:creationId xmlns:a16="http://schemas.microsoft.com/office/drawing/2014/main" id="{FE46C4AA-12E0-48CB-9CF1-357D9216E35D}"/>
              </a:ext>
            </a:extLst>
          </p:cNvPr>
          <p:cNvSpPr/>
          <p:nvPr/>
        </p:nvSpPr>
        <p:spPr>
          <a:xfrm>
            <a:off x="4983279" y="2758456"/>
            <a:ext cx="178904" cy="156542"/>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350"/>
          </a:p>
        </p:txBody>
      </p:sp>
      <p:pic>
        <p:nvPicPr>
          <p:cNvPr id="29" name="Imagem 28">
            <a:extLst>
              <a:ext uri="{FF2B5EF4-FFF2-40B4-BE49-F238E27FC236}">
                <a16:creationId xmlns:a16="http://schemas.microsoft.com/office/drawing/2014/main" id="{D2DC8073-68FF-4ED2-8BD8-AAFBC06FA4CA}"/>
              </a:ext>
            </a:extLst>
          </p:cNvPr>
          <p:cNvPicPr>
            <a:picLocks noChangeAspect="1"/>
          </p:cNvPicPr>
          <p:nvPr/>
        </p:nvPicPr>
        <p:blipFill>
          <a:blip r:embed="rId9"/>
          <a:stretch>
            <a:fillRect/>
          </a:stretch>
        </p:blipFill>
        <p:spPr>
          <a:xfrm>
            <a:off x="6068992" y="3869965"/>
            <a:ext cx="2195561" cy="1650992"/>
          </a:xfrm>
          <a:prstGeom prst="rect">
            <a:avLst/>
          </a:prstGeom>
        </p:spPr>
      </p:pic>
      <p:sp>
        <p:nvSpPr>
          <p:cNvPr id="5" name="CaixaDeTexto 4">
            <a:extLst>
              <a:ext uri="{FF2B5EF4-FFF2-40B4-BE49-F238E27FC236}">
                <a16:creationId xmlns:a16="http://schemas.microsoft.com/office/drawing/2014/main" id="{A37AD74F-64D9-4A17-838C-497AEF23917B}"/>
              </a:ext>
            </a:extLst>
          </p:cNvPr>
          <p:cNvSpPr txBox="1"/>
          <p:nvPr/>
        </p:nvSpPr>
        <p:spPr>
          <a:xfrm>
            <a:off x="210082" y="4056866"/>
            <a:ext cx="993019" cy="307777"/>
          </a:xfrm>
          <a:prstGeom prst="rect">
            <a:avLst/>
          </a:prstGeom>
          <a:solidFill>
            <a:srgbClr val="00B0F0"/>
          </a:solidFill>
        </p:spPr>
        <p:txBody>
          <a:bodyPr wrap="square" rtlCol="0">
            <a:spAutoFit/>
          </a:bodyPr>
          <a:lstStyle/>
          <a:p>
            <a:pPr algn="ctr"/>
            <a:r>
              <a:rPr lang="pt-BR" sz="1400" b="1" dirty="0"/>
              <a:t>Solução 1</a:t>
            </a:r>
          </a:p>
        </p:txBody>
      </p:sp>
      <p:sp>
        <p:nvSpPr>
          <p:cNvPr id="23" name="CaixaDeTexto 22">
            <a:extLst>
              <a:ext uri="{FF2B5EF4-FFF2-40B4-BE49-F238E27FC236}">
                <a16:creationId xmlns:a16="http://schemas.microsoft.com/office/drawing/2014/main" id="{BDC08007-B46C-4A32-951B-BD1257FB145C}"/>
              </a:ext>
            </a:extLst>
          </p:cNvPr>
          <p:cNvSpPr txBox="1"/>
          <p:nvPr/>
        </p:nvSpPr>
        <p:spPr>
          <a:xfrm>
            <a:off x="5003873" y="2060848"/>
            <a:ext cx="993019" cy="307777"/>
          </a:xfrm>
          <a:prstGeom prst="rect">
            <a:avLst/>
          </a:prstGeom>
          <a:solidFill>
            <a:srgbClr val="00B0F0"/>
          </a:solidFill>
        </p:spPr>
        <p:txBody>
          <a:bodyPr wrap="square" rtlCol="0">
            <a:spAutoFit/>
          </a:bodyPr>
          <a:lstStyle/>
          <a:p>
            <a:pPr algn="ctr"/>
            <a:r>
              <a:rPr lang="pt-BR" sz="1400" b="1" dirty="0"/>
              <a:t>Solução 2</a:t>
            </a:r>
          </a:p>
        </p:txBody>
      </p:sp>
      <p:sp>
        <p:nvSpPr>
          <p:cNvPr id="11" name="CaixaDeTexto 10">
            <a:extLst>
              <a:ext uri="{FF2B5EF4-FFF2-40B4-BE49-F238E27FC236}">
                <a16:creationId xmlns:a16="http://schemas.microsoft.com/office/drawing/2014/main" id="{27F3CF3F-50F2-4421-BBA7-1746D43234AB}"/>
              </a:ext>
            </a:extLst>
          </p:cNvPr>
          <p:cNvSpPr txBox="1"/>
          <p:nvPr/>
        </p:nvSpPr>
        <p:spPr>
          <a:xfrm>
            <a:off x="401294" y="5229200"/>
            <a:ext cx="229953" cy="277485"/>
          </a:xfrm>
          <a:prstGeom prst="rect">
            <a:avLst/>
          </a:prstGeom>
          <a:noFill/>
          <a:ln w="28575">
            <a:solidFill>
              <a:schemeClr val="accent6">
                <a:lumMod val="75000"/>
              </a:schemeClr>
            </a:solidFill>
          </a:ln>
        </p:spPr>
        <p:txBody>
          <a:bodyPr wrap="square" rtlCol="0">
            <a:spAutoFit/>
          </a:bodyPr>
          <a:lstStyle/>
          <a:p>
            <a:endParaRPr lang="pt-BR" dirty="0"/>
          </a:p>
        </p:txBody>
      </p:sp>
      <p:sp>
        <p:nvSpPr>
          <p:cNvPr id="24" name="CaixaDeTexto 23">
            <a:extLst>
              <a:ext uri="{FF2B5EF4-FFF2-40B4-BE49-F238E27FC236}">
                <a16:creationId xmlns:a16="http://schemas.microsoft.com/office/drawing/2014/main" id="{F8CE4AE5-7621-4879-8342-FC2A6DA1D34D}"/>
              </a:ext>
            </a:extLst>
          </p:cNvPr>
          <p:cNvSpPr txBox="1"/>
          <p:nvPr/>
        </p:nvSpPr>
        <p:spPr>
          <a:xfrm>
            <a:off x="475044" y="5625759"/>
            <a:ext cx="229953" cy="277485"/>
          </a:xfrm>
          <a:prstGeom prst="rect">
            <a:avLst/>
          </a:prstGeom>
          <a:noFill/>
          <a:ln w="28575">
            <a:solidFill>
              <a:schemeClr val="bg1">
                <a:lumMod val="50000"/>
              </a:schemeClr>
            </a:solidFill>
          </a:ln>
        </p:spPr>
        <p:txBody>
          <a:bodyPr wrap="square" rtlCol="0">
            <a:spAutoFit/>
          </a:bodyPr>
          <a:lstStyle/>
          <a:p>
            <a:endParaRPr lang="pt-BR" dirty="0"/>
          </a:p>
        </p:txBody>
      </p:sp>
      <p:sp>
        <p:nvSpPr>
          <p:cNvPr id="25" name="CaixaDeTexto 24">
            <a:extLst>
              <a:ext uri="{FF2B5EF4-FFF2-40B4-BE49-F238E27FC236}">
                <a16:creationId xmlns:a16="http://schemas.microsoft.com/office/drawing/2014/main" id="{83271579-9489-42C2-91A6-8B846E94F098}"/>
              </a:ext>
            </a:extLst>
          </p:cNvPr>
          <p:cNvSpPr txBox="1"/>
          <p:nvPr/>
        </p:nvSpPr>
        <p:spPr>
          <a:xfrm>
            <a:off x="831384" y="6075138"/>
            <a:ext cx="229953" cy="277485"/>
          </a:xfrm>
          <a:prstGeom prst="rect">
            <a:avLst/>
          </a:prstGeom>
          <a:noFill/>
          <a:ln w="28575">
            <a:solidFill>
              <a:schemeClr val="accent6">
                <a:lumMod val="75000"/>
              </a:schemeClr>
            </a:solidFill>
          </a:ln>
        </p:spPr>
        <p:txBody>
          <a:bodyPr wrap="square" rtlCol="0">
            <a:spAutoFit/>
          </a:bodyPr>
          <a:lstStyle/>
          <a:p>
            <a:endParaRPr lang="pt-BR" dirty="0"/>
          </a:p>
        </p:txBody>
      </p:sp>
    </p:spTree>
    <p:extLst>
      <p:ext uri="{BB962C8B-B14F-4D97-AF65-F5344CB8AC3E}">
        <p14:creationId xmlns:p14="http://schemas.microsoft.com/office/powerpoint/2010/main" val="3700980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C79F8DED-4335-4E2A-A28D-009D6E23AA55}"/>
              </a:ext>
            </a:extLst>
          </p:cNvPr>
          <p:cNvSpPr txBox="1"/>
          <p:nvPr/>
        </p:nvSpPr>
        <p:spPr>
          <a:xfrm>
            <a:off x="827584" y="332656"/>
            <a:ext cx="7680928" cy="461665"/>
          </a:xfrm>
          <a:prstGeom prst="rect">
            <a:avLst/>
          </a:prstGeom>
          <a:solidFill>
            <a:schemeClr val="tx1"/>
          </a:solidFill>
        </p:spPr>
        <p:txBody>
          <a:bodyPr wrap="square" rtlCol="0">
            <a:spAutoFit/>
          </a:bodyPr>
          <a:lstStyle/>
          <a:p>
            <a:r>
              <a:rPr lang="pt-BR" sz="2400" b="1" dirty="0">
                <a:solidFill>
                  <a:schemeClr val="bg1"/>
                </a:solidFill>
              </a:rPr>
              <a:t>Principio de Funcionamento de um Wattímetro Analógico</a:t>
            </a:r>
          </a:p>
        </p:txBody>
      </p:sp>
      <p:sp>
        <p:nvSpPr>
          <p:cNvPr id="11" name="CaixaDeTexto 10">
            <a:extLst>
              <a:ext uri="{FF2B5EF4-FFF2-40B4-BE49-F238E27FC236}">
                <a16:creationId xmlns:a16="http://schemas.microsoft.com/office/drawing/2014/main" id="{C8486FFB-16AA-4AA1-8D67-1E5D21501C77}"/>
              </a:ext>
            </a:extLst>
          </p:cNvPr>
          <p:cNvSpPr txBox="1"/>
          <p:nvPr/>
        </p:nvSpPr>
        <p:spPr>
          <a:xfrm>
            <a:off x="332745" y="896497"/>
            <a:ext cx="8208912" cy="2585323"/>
          </a:xfrm>
          <a:prstGeom prst="rect">
            <a:avLst/>
          </a:prstGeom>
          <a:noFill/>
        </p:spPr>
        <p:txBody>
          <a:bodyPr wrap="square" rtlCol="0">
            <a:spAutoFit/>
          </a:bodyPr>
          <a:lstStyle/>
          <a:p>
            <a:pPr algn="just"/>
            <a:r>
              <a:rPr lang="pt-BR" dirty="0">
                <a:highlight>
                  <a:srgbClr val="FFFF00"/>
                </a:highlight>
              </a:rPr>
              <a:t>A potência AC é medida com wattímetros (analógicos ou digitais). </a:t>
            </a:r>
            <a:r>
              <a:rPr lang="pt-BR" dirty="0"/>
              <a:t>A Figura abaixo ilustra o principio de funcionamento.  Os wattímetros analógicos possuem duas bobinas sendo uma imóvel (bobina de corrente) e uma outra móvel (bobina de tensão) que é conectada à um ponteiro e à uma escala de leitura de potência. A bobina de corrente tem uma impedância muito baixa e é conectada em série com a carga. A bobina de tensão tem alta impedância com  um resistor em série para aumentar a impedância. O campo magnético gerado nas bobinas, pelas correntes que nela circulam, interagem entre si causando um deslocamento da bobina de tensão através de um torque. </a:t>
            </a:r>
          </a:p>
        </p:txBody>
      </p:sp>
      <p:pic>
        <p:nvPicPr>
          <p:cNvPr id="26" name="Picture 2">
            <a:extLst>
              <a:ext uri="{FF2B5EF4-FFF2-40B4-BE49-F238E27FC236}">
                <a16:creationId xmlns:a16="http://schemas.microsoft.com/office/drawing/2014/main" id="{63017AD0-8776-45FC-936C-D77DEA301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82" y="3963034"/>
            <a:ext cx="3344069"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aixaDeTexto 26">
            <a:extLst>
              <a:ext uri="{FF2B5EF4-FFF2-40B4-BE49-F238E27FC236}">
                <a16:creationId xmlns:a16="http://schemas.microsoft.com/office/drawing/2014/main" id="{9572F7DA-32CB-4A5D-89FE-7E1FDAFD0C7A}"/>
              </a:ext>
            </a:extLst>
          </p:cNvPr>
          <p:cNvSpPr txBox="1"/>
          <p:nvPr/>
        </p:nvSpPr>
        <p:spPr>
          <a:xfrm>
            <a:off x="3913458" y="3473525"/>
            <a:ext cx="4664138" cy="954107"/>
          </a:xfrm>
          <a:prstGeom prst="rect">
            <a:avLst/>
          </a:prstGeom>
          <a:noFill/>
        </p:spPr>
        <p:txBody>
          <a:bodyPr wrap="square" rtlCol="0">
            <a:spAutoFit/>
          </a:bodyPr>
          <a:lstStyle/>
          <a:p>
            <a:pPr algn="just"/>
            <a:r>
              <a:rPr lang="en-US" sz="1400" dirty="0"/>
              <a:t>I</a:t>
            </a:r>
            <a:r>
              <a:rPr lang="en-US" sz="1400" baseline="-25000" dirty="0"/>
              <a:t>1</a:t>
            </a:r>
            <a:r>
              <a:rPr lang="en-US" sz="1400" dirty="0"/>
              <a:t> é a </a:t>
            </a:r>
            <a:r>
              <a:rPr lang="en-US" sz="1400" dirty="0" err="1"/>
              <a:t>corrente</a:t>
            </a:r>
            <a:r>
              <a:rPr lang="en-US" sz="1400" dirty="0"/>
              <a:t> que </a:t>
            </a:r>
            <a:r>
              <a:rPr lang="en-US" sz="1400" dirty="0" err="1"/>
              <a:t>circula</a:t>
            </a:r>
            <a:r>
              <a:rPr lang="en-US" sz="1400" dirty="0"/>
              <a:t> </a:t>
            </a:r>
            <a:r>
              <a:rPr lang="en-US" sz="1400" dirty="0" err="1"/>
              <a:t>na</a:t>
            </a:r>
            <a:r>
              <a:rPr lang="en-US" sz="1400" dirty="0"/>
              <a:t> </a:t>
            </a:r>
            <a:r>
              <a:rPr lang="en-US" sz="1400" dirty="0" err="1"/>
              <a:t>bobina</a:t>
            </a:r>
            <a:r>
              <a:rPr lang="en-US" sz="1400" dirty="0"/>
              <a:t> de </a:t>
            </a:r>
            <a:r>
              <a:rPr lang="en-US" sz="1400" dirty="0" err="1"/>
              <a:t>corrente</a:t>
            </a:r>
            <a:r>
              <a:rPr lang="en-US" sz="1400" dirty="0"/>
              <a:t> e pela </a:t>
            </a:r>
            <a:r>
              <a:rPr lang="en-US" sz="1400" dirty="0" err="1"/>
              <a:t>carga</a:t>
            </a:r>
            <a:endParaRPr lang="en-US" sz="1400" dirty="0"/>
          </a:p>
          <a:p>
            <a:r>
              <a:rPr lang="en-US" sz="1400" i="1" dirty="0"/>
              <a:t>I</a:t>
            </a:r>
            <a:r>
              <a:rPr lang="en-US" sz="1400" baseline="-25000" dirty="0"/>
              <a:t>2</a:t>
            </a:r>
            <a:r>
              <a:rPr lang="en-US" sz="1400" dirty="0"/>
              <a:t> é a </a:t>
            </a:r>
            <a:r>
              <a:rPr lang="en-US" sz="1400" dirty="0" err="1"/>
              <a:t>corrente</a:t>
            </a:r>
            <a:r>
              <a:rPr lang="en-US" sz="1400" dirty="0"/>
              <a:t> que </a:t>
            </a:r>
            <a:r>
              <a:rPr lang="en-US" sz="1400" dirty="0" err="1"/>
              <a:t>circula</a:t>
            </a:r>
            <a:r>
              <a:rPr lang="en-US" sz="1400" dirty="0"/>
              <a:t> </a:t>
            </a:r>
            <a:r>
              <a:rPr lang="en-US" sz="1400" dirty="0" err="1"/>
              <a:t>na</a:t>
            </a:r>
            <a:r>
              <a:rPr lang="en-US" sz="1400" dirty="0"/>
              <a:t> </a:t>
            </a:r>
            <a:r>
              <a:rPr lang="en-US" sz="1400" dirty="0" err="1"/>
              <a:t>bobina</a:t>
            </a:r>
            <a:r>
              <a:rPr lang="en-US" sz="1400" dirty="0"/>
              <a:t> de </a:t>
            </a:r>
            <a:r>
              <a:rPr lang="en-US" sz="1400" dirty="0" err="1"/>
              <a:t>tensão</a:t>
            </a:r>
            <a:r>
              <a:rPr lang="en-US" sz="1400" dirty="0"/>
              <a:t>   </a:t>
            </a:r>
          </a:p>
          <a:p>
            <a:r>
              <a:rPr lang="pt-BR" sz="1400" i="1" dirty="0"/>
              <a:t>B </a:t>
            </a:r>
            <a:r>
              <a:rPr lang="pt-BR" sz="1400" dirty="0"/>
              <a:t>= densidade de fluxo </a:t>
            </a:r>
            <a:r>
              <a:rPr lang="pt-BR" sz="1400" dirty="0" err="1"/>
              <a:t>magnetico</a:t>
            </a:r>
            <a:endParaRPr lang="pt-BR" sz="1400" dirty="0"/>
          </a:p>
          <a:p>
            <a:r>
              <a:rPr lang="pt-BR" sz="1400" i="1" dirty="0"/>
              <a:t>V </a:t>
            </a:r>
            <a:r>
              <a:rPr lang="pt-BR" sz="1400" dirty="0"/>
              <a:t>= tensão AC aplicada na carga</a:t>
            </a:r>
          </a:p>
        </p:txBody>
      </p:sp>
      <p:cxnSp>
        <p:nvCxnSpPr>
          <p:cNvPr id="28" name="Conector de Seta Reta 27">
            <a:extLst>
              <a:ext uri="{FF2B5EF4-FFF2-40B4-BE49-F238E27FC236}">
                <a16:creationId xmlns:a16="http://schemas.microsoft.com/office/drawing/2014/main" id="{366EC096-EDB1-4714-AF1A-144F311D5F72}"/>
              </a:ext>
            </a:extLst>
          </p:cNvPr>
          <p:cNvCxnSpPr>
            <a:cxnSpLocks/>
          </p:cNvCxnSpPr>
          <p:nvPr/>
        </p:nvCxnSpPr>
        <p:spPr>
          <a:xfrm>
            <a:off x="5568681" y="4598078"/>
            <a:ext cx="7306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677190B8-4984-4FFF-8658-559636EAC70A}"/>
              </a:ext>
            </a:extLst>
          </p:cNvPr>
          <p:cNvSpPr txBox="1"/>
          <p:nvPr/>
        </p:nvSpPr>
        <p:spPr>
          <a:xfrm>
            <a:off x="5024354" y="4437215"/>
            <a:ext cx="2146193" cy="666849"/>
          </a:xfrm>
          <a:prstGeom prst="rect">
            <a:avLst/>
          </a:prstGeom>
          <a:noFill/>
        </p:spPr>
        <p:txBody>
          <a:bodyPr wrap="square" rtlCol="0">
            <a:spAutoFit/>
          </a:bodyPr>
          <a:lstStyle/>
          <a:p>
            <a:r>
              <a:rPr lang="pt-BR" sz="1400" dirty="0"/>
              <a:t>B </a:t>
            </a:r>
            <a:r>
              <a:rPr lang="el-GR" sz="1400" dirty="0"/>
              <a:t>α</a:t>
            </a:r>
            <a:r>
              <a:rPr lang="pt-BR" sz="1400" dirty="0"/>
              <a:t> </a:t>
            </a:r>
            <a:r>
              <a:rPr lang="en-US" sz="1400" dirty="0"/>
              <a:t>I</a:t>
            </a:r>
            <a:r>
              <a:rPr lang="en-US" sz="1400" baseline="-25000" dirty="0"/>
              <a:t>1  </a:t>
            </a:r>
            <a:r>
              <a:rPr lang="en-US" sz="1400" dirty="0"/>
              <a:t>                     </a:t>
            </a:r>
            <a:r>
              <a:rPr lang="pt-BR" sz="1400" i="1" dirty="0"/>
              <a:t>B </a:t>
            </a:r>
            <a:r>
              <a:rPr lang="pt-BR" sz="1400" dirty="0"/>
              <a:t>= </a:t>
            </a:r>
            <a:r>
              <a:rPr lang="pt-BR" sz="1400" i="1" dirty="0"/>
              <a:t>K</a:t>
            </a:r>
            <a:r>
              <a:rPr lang="pt-BR" sz="1400" baseline="-25000" dirty="0"/>
              <a:t>1</a:t>
            </a:r>
            <a:r>
              <a:rPr lang="pt-BR" sz="1400" dirty="0"/>
              <a:t>I</a:t>
            </a:r>
            <a:r>
              <a:rPr lang="pt-BR" sz="1400" i="1" baseline="-25000" dirty="0"/>
              <a:t>1</a:t>
            </a:r>
            <a:endParaRPr lang="pt-BR" sz="1400" baseline="-25000" dirty="0"/>
          </a:p>
          <a:p>
            <a:endParaRPr lang="en-US" sz="1400" baseline="-25000" dirty="0"/>
          </a:p>
          <a:p>
            <a:r>
              <a:rPr lang="pt-BR" sz="1400" dirty="0"/>
              <a:t>I</a:t>
            </a:r>
            <a:r>
              <a:rPr lang="pt-BR" sz="1400" baseline="-25000" dirty="0"/>
              <a:t>2</a:t>
            </a:r>
            <a:r>
              <a:rPr lang="pt-BR" sz="1400" dirty="0"/>
              <a:t> </a:t>
            </a:r>
            <a:r>
              <a:rPr lang="el-GR" sz="1400" dirty="0"/>
              <a:t>α</a:t>
            </a:r>
            <a:r>
              <a:rPr lang="pt-BR" sz="1400" dirty="0"/>
              <a:t> </a:t>
            </a:r>
            <a:r>
              <a:rPr lang="en-US" sz="1400" dirty="0"/>
              <a:t>V                      </a:t>
            </a:r>
            <a:r>
              <a:rPr lang="pt-BR" sz="1400" dirty="0"/>
              <a:t>I</a:t>
            </a:r>
            <a:r>
              <a:rPr lang="pt-BR" sz="1400" baseline="-25000" dirty="0"/>
              <a:t>2</a:t>
            </a:r>
            <a:r>
              <a:rPr lang="pt-BR" sz="1400" dirty="0"/>
              <a:t> = </a:t>
            </a:r>
            <a:r>
              <a:rPr lang="pt-BR" sz="1400" i="1" dirty="0"/>
              <a:t>K</a:t>
            </a:r>
            <a:r>
              <a:rPr lang="pt-BR" sz="1400" i="1" baseline="-25000" dirty="0"/>
              <a:t>2</a:t>
            </a:r>
            <a:r>
              <a:rPr lang="pt-BR" sz="1400" i="1" dirty="0"/>
              <a:t>V</a:t>
            </a:r>
            <a:endParaRPr lang="pt-BR" sz="1400" dirty="0"/>
          </a:p>
        </p:txBody>
      </p:sp>
      <p:cxnSp>
        <p:nvCxnSpPr>
          <p:cNvPr id="31" name="Conector de Seta Reta 30">
            <a:extLst>
              <a:ext uri="{FF2B5EF4-FFF2-40B4-BE49-F238E27FC236}">
                <a16:creationId xmlns:a16="http://schemas.microsoft.com/office/drawing/2014/main" id="{DEBF3563-B060-44BF-9C47-276AEC606DDE}"/>
              </a:ext>
            </a:extLst>
          </p:cNvPr>
          <p:cNvCxnSpPr>
            <a:cxnSpLocks/>
          </p:cNvCxnSpPr>
          <p:nvPr/>
        </p:nvCxnSpPr>
        <p:spPr>
          <a:xfrm>
            <a:off x="5604774" y="4952662"/>
            <a:ext cx="7306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8BE69ED8-E4EC-4AC0-83C3-DFCDD353E40A}"/>
              </a:ext>
            </a:extLst>
          </p:cNvPr>
          <p:cNvSpPr txBox="1"/>
          <p:nvPr/>
        </p:nvSpPr>
        <p:spPr>
          <a:xfrm>
            <a:off x="3932722" y="5137993"/>
            <a:ext cx="4556806" cy="523220"/>
          </a:xfrm>
          <a:prstGeom prst="rect">
            <a:avLst/>
          </a:prstGeom>
          <a:noFill/>
        </p:spPr>
        <p:txBody>
          <a:bodyPr wrap="square" rtlCol="0">
            <a:spAutoFit/>
          </a:bodyPr>
          <a:lstStyle/>
          <a:p>
            <a:pPr algn="just"/>
            <a:r>
              <a:rPr lang="pt-BR" sz="1400" b="1" dirty="0">
                <a:highlight>
                  <a:srgbClr val="FFFF00"/>
                </a:highlight>
              </a:rPr>
              <a:t>O torque de deflexão do ponteiro (</a:t>
            </a:r>
            <a:r>
              <a:rPr lang="pt-BR" sz="1400" b="1" dirty="0" err="1">
                <a:highlight>
                  <a:srgbClr val="FFFF00"/>
                </a:highlight>
              </a:rPr>
              <a:t>T</a:t>
            </a:r>
            <a:r>
              <a:rPr lang="pt-BR" sz="1400" b="1" i="1" baseline="-25000" dirty="0" err="1">
                <a:highlight>
                  <a:srgbClr val="FFFF00"/>
                </a:highlight>
              </a:rPr>
              <a:t>d</a:t>
            </a:r>
            <a:r>
              <a:rPr lang="pt-BR" sz="1400" b="1" i="1" baseline="-25000" dirty="0">
                <a:highlight>
                  <a:srgbClr val="FFFF00"/>
                </a:highlight>
              </a:rPr>
              <a:t> </a:t>
            </a:r>
            <a:r>
              <a:rPr lang="pt-BR" sz="1400" b="1" dirty="0">
                <a:highlight>
                  <a:srgbClr val="FFFF00"/>
                </a:highlight>
              </a:rPr>
              <a:t>) é proporcional a potência na carga</a:t>
            </a:r>
            <a:r>
              <a:rPr lang="pt-BR" sz="1400" dirty="0"/>
              <a:t>:</a:t>
            </a:r>
          </a:p>
        </p:txBody>
      </p:sp>
      <p:cxnSp>
        <p:nvCxnSpPr>
          <p:cNvPr id="33" name="Conector de Seta Reta 32">
            <a:extLst>
              <a:ext uri="{FF2B5EF4-FFF2-40B4-BE49-F238E27FC236}">
                <a16:creationId xmlns:a16="http://schemas.microsoft.com/office/drawing/2014/main" id="{AC46AF35-FBD8-40E9-A519-C5E08754CBD5}"/>
              </a:ext>
            </a:extLst>
          </p:cNvPr>
          <p:cNvCxnSpPr>
            <a:cxnSpLocks/>
          </p:cNvCxnSpPr>
          <p:nvPr/>
        </p:nvCxnSpPr>
        <p:spPr>
          <a:xfrm>
            <a:off x="5466640" y="5858566"/>
            <a:ext cx="6642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have Direita 33">
            <a:extLst>
              <a:ext uri="{FF2B5EF4-FFF2-40B4-BE49-F238E27FC236}">
                <a16:creationId xmlns:a16="http://schemas.microsoft.com/office/drawing/2014/main" id="{EE06A94B-9340-4D8E-A742-46B0D82F6E8E}"/>
              </a:ext>
            </a:extLst>
          </p:cNvPr>
          <p:cNvSpPr/>
          <p:nvPr/>
        </p:nvSpPr>
        <p:spPr>
          <a:xfrm rot="5400000">
            <a:off x="7553151" y="5975926"/>
            <a:ext cx="95340" cy="18713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a:p>
        </p:txBody>
      </p:sp>
      <p:sp>
        <p:nvSpPr>
          <p:cNvPr id="35" name="CaixaDeTexto 34">
            <a:extLst>
              <a:ext uri="{FF2B5EF4-FFF2-40B4-BE49-F238E27FC236}">
                <a16:creationId xmlns:a16="http://schemas.microsoft.com/office/drawing/2014/main" id="{B79CBBFB-6E88-4263-B79A-251EF7CC957F}"/>
              </a:ext>
            </a:extLst>
          </p:cNvPr>
          <p:cNvSpPr txBox="1"/>
          <p:nvPr/>
        </p:nvSpPr>
        <p:spPr>
          <a:xfrm>
            <a:off x="7177037" y="6161406"/>
            <a:ext cx="983648" cy="523220"/>
          </a:xfrm>
          <a:prstGeom prst="rect">
            <a:avLst/>
          </a:prstGeom>
          <a:noFill/>
        </p:spPr>
        <p:txBody>
          <a:bodyPr wrap="square" rtlCol="0">
            <a:spAutoFit/>
          </a:bodyPr>
          <a:lstStyle/>
          <a:p>
            <a:pPr algn="ctr"/>
            <a:r>
              <a:rPr lang="pt-BR" sz="1400" b="1" dirty="0"/>
              <a:t>Potência </a:t>
            </a:r>
          </a:p>
          <a:p>
            <a:pPr algn="ctr"/>
            <a:r>
              <a:rPr lang="pt-BR" sz="1400" b="1" dirty="0"/>
              <a:t>na carga</a:t>
            </a:r>
          </a:p>
        </p:txBody>
      </p:sp>
      <p:sp>
        <p:nvSpPr>
          <p:cNvPr id="12" name="Retângulo 11">
            <a:extLst>
              <a:ext uri="{FF2B5EF4-FFF2-40B4-BE49-F238E27FC236}">
                <a16:creationId xmlns:a16="http://schemas.microsoft.com/office/drawing/2014/main" id="{A16C9596-6DBB-478F-9E47-1A0FF8E58668}"/>
              </a:ext>
            </a:extLst>
          </p:cNvPr>
          <p:cNvSpPr/>
          <p:nvPr/>
        </p:nvSpPr>
        <p:spPr>
          <a:xfrm>
            <a:off x="4621363" y="5706542"/>
            <a:ext cx="3312368" cy="307777"/>
          </a:xfrm>
          <a:prstGeom prst="rect">
            <a:avLst/>
          </a:prstGeom>
        </p:spPr>
        <p:txBody>
          <a:bodyPr wrap="square">
            <a:spAutoFit/>
          </a:bodyPr>
          <a:lstStyle/>
          <a:p>
            <a:pPr algn="just"/>
            <a:r>
              <a:rPr lang="pt-BR" sz="1400" dirty="0" err="1"/>
              <a:t>T</a:t>
            </a:r>
            <a:r>
              <a:rPr lang="pt-BR" sz="1400" baseline="-25000" dirty="0" err="1"/>
              <a:t>d</a:t>
            </a:r>
            <a:r>
              <a:rPr lang="pt-BR" sz="1400" dirty="0"/>
              <a:t> </a:t>
            </a:r>
            <a:r>
              <a:rPr lang="el-GR" sz="1400" dirty="0"/>
              <a:t>α</a:t>
            </a:r>
            <a:r>
              <a:rPr lang="pt-BR" sz="1400" dirty="0"/>
              <a:t> BI</a:t>
            </a:r>
            <a:r>
              <a:rPr lang="pt-BR" sz="1400" baseline="-25000" dirty="0"/>
              <a:t>2</a:t>
            </a:r>
            <a:r>
              <a:rPr lang="pt-BR" sz="1400" dirty="0"/>
              <a:t>                         </a:t>
            </a:r>
            <a:r>
              <a:rPr lang="pt-BR" sz="1400" dirty="0" err="1"/>
              <a:t>T</a:t>
            </a:r>
            <a:r>
              <a:rPr lang="pt-BR" sz="1400" baseline="-25000" dirty="0" err="1"/>
              <a:t>d</a:t>
            </a:r>
            <a:r>
              <a:rPr lang="pt-BR" sz="1400" dirty="0"/>
              <a:t> </a:t>
            </a:r>
            <a:r>
              <a:rPr lang="el-GR" sz="1400" dirty="0"/>
              <a:t>α</a:t>
            </a:r>
            <a:r>
              <a:rPr lang="pt-BR" sz="1400" dirty="0"/>
              <a:t> (</a:t>
            </a:r>
            <a:r>
              <a:rPr lang="pt-BR" sz="1400" i="1" dirty="0"/>
              <a:t>K</a:t>
            </a:r>
            <a:r>
              <a:rPr lang="pt-BR" sz="1400" baseline="-25000" dirty="0"/>
              <a:t>1</a:t>
            </a:r>
            <a:r>
              <a:rPr lang="pt-BR" sz="1400" dirty="0"/>
              <a:t>I</a:t>
            </a:r>
            <a:r>
              <a:rPr lang="pt-BR" sz="1400" i="1" baseline="-25000" dirty="0"/>
              <a:t>1</a:t>
            </a:r>
            <a:r>
              <a:rPr lang="pt-BR" sz="1400" dirty="0"/>
              <a:t>)K</a:t>
            </a:r>
            <a:r>
              <a:rPr lang="pt-BR" sz="1400" baseline="-25000" dirty="0"/>
              <a:t>2</a:t>
            </a:r>
            <a:r>
              <a:rPr lang="pt-BR" sz="1400" dirty="0"/>
              <a:t>V = k</a:t>
            </a:r>
            <a:r>
              <a:rPr lang="pt-BR" sz="1400" baseline="-25000" dirty="0"/>
              <a:t>3</a:t>
            </a:r>
            <a:r>
              <a:rPr lang="pt-BR" sz="1400" dirty="0"/>
              <a:t>VI</a:t>
            </a:r>
            <a:r>
              <a:rPr lang="pt-BR" sz="1400" baseline="-25000" dirty="0"/>
              <a:t>1</a:t>
            </a:r>
            <a:endParaRPr lang="pt-BR" sz="1400" dirty="0"/>
          </a:p>
        </p:txBody>
      </p:sp>
      <p:sp>
        <p:nvSpPr>
          <p:cNvPr id="36" name="CaixaDeTexto 35">
            <a:extLst>
              <a:ext uri="{FF2B5EF4-FFF2-40B4-BE49-F238E27FC236}">
                <a16:creationId xmlns:a16="http://schemas.microsoft.com/office/drawing/2014/main" id="{9E00557D-5C0C-457F-8B8C-615FE6D6D01D}"/>
              </a:ext>
            </a:extLst>
          </p:cNvPr>
          <p:cNvSpPr txBox="1"/>
          <p:nvPr/>
        </p:nvSpPr>
        <p:spPr>
          <a:xfrm>
            <a:off x="523987" y="3574000"/>
            <a:ext cx="1125641" cy="307777"/>
          </a:xfrm>
          <a:prstGeom prst="rect">
            <a:avLst/>
          </a:prstGeom>
          <a:noFill/>
        </p:spPr>
        <p:txBody>
          <a:bodyPr wrap="square" rtlCol="0">
            <a:spAutoFit/>
          </a:bodyPr>
          <a:lstStyle/>
          <a:p>
            <a:pPr algn="ctr"/>
            <a:r>
              <a:rPr lang="pt-BR" sz="1400" b="1" dirty="0"/>
              <a:t>Wattímetro</a:t>
            </a:r>
          </a:p>
        </p:txBody>
      </p:sp>
      <p:sp>
        <p:nvSpPr>
          <p:cNvPr id="37" name="Chave Direita 36">
            <a:extLst>
              <a:ext uri="{FF2B5EF4-FFF2-40B4-BE49-F238E27FC236}">
                <a16:creationId xmlns:a16="http://schemas.microsoft.com/office/drawing/2014/main" id="{C64EBCD8-E453-4A1F-9F1B-44D7B2A6B8C8}"/>
              </a:ext>
            </a:extLst>
          </p:cNvPr>
          <p:cNvSpPr/>
          <p:nvPr/>
        </p:nvSpPr>
        <p:spPr>
          <a:xfrm rot="16200000">
            <a:off x="2900871" y="3882047"/>
            <a:ext cx="95340" cy="48539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a:p>
        </p:txBody>
      </p:sp>
      <p:sp>
        <p:nvSpPr>
          <p:cNvPr id="38" name="CaixaDeTexto 37">
            <a:extLst>
              <a:ext uri="{FF2B5EF4-FFF2-40B4-BE49-F238E27FC236}">
                <a16:creationId xmlns:a16="http://schemas.microsoft.com/office/drawing/2014/main" id="{77B2354D-37F4-40B7-8784-CF410B316086}"/>
              </a:ext>
            </a:extLst>
          </p:cNvPr>
          <p:cNvSpPr txBox="1"/>
          <p:nvPr/>
        </p:nvSpPr>
        <p:spPr>
          <a:xfrm>
            <a:off x="496582" y="3881777"/>
            <a:ext cx="1051980" cy="1233727"/>
          </a:xfrm>
          <a:prstGeom prst="rect">
            <a:avLst/>
          </a:prstGeom>
          <a:noFill/>
          <a:ln w="28575">
            <a:solidFill>
              <a:srgbClr val="FFC000"/>
            </a:solidFill>
            <a:prstDash val="lgDashDot"/>
          </a:ln>
        </p:spPr>
        <p:txBody>
          <a:bodyPr wrap="square" rtlCol="0">
            <a:spAutoFit/>
          </a:bodyPr>
          <a:lstStyle/>
          <a:p>
            <a:endParaRPr lang="pt-BR" dirty="0"/>
          </a:p>
        </p:txBody>
      </p:sp>
      <p:sp>
        <p:nvSpPr>
          <p:cNvPr id="40" name="CaixaDeTexto 39">
            <a:extLst>
              <a:ext uri="{FF2B5EF4-FFF2-40B4-BE49-F238E27FC236}">
                <a16:creationId xmlns:a16="http://schemas.microsoft.com/office/drawing/2014/main" id="{496C2E4C-510E-4569-BEB3-D7E5F55B25A8}"/>
              </a:ext>
            </a:extLst>
          </p:cNvPr>
          <p:cNvSpPr txBox="1"/>
          <p:nvPr/>
        </p:nvSpPr>
        <p:spPr>
          <a:xfrm>
            <a:off x="2509998" y="3551030"/>
            <a:ext cx="871864" cy="523220"/>
          </a:xfrm>
          <a:prstGeom prst="rect">
            <a:avLst/>
          </a:prstGeom>
          <a:noFill/>
        </p:spPr>
        <p:txBody>
          <a:bodyPr wrap="square" rtlCol="0">
            <a:spAutoFit/>
          </a:bodyPr>
          <a:lstStyle/>
          <a:p>
            <a:pPr algn="ctr"/>
            <a:r>
              <a:rPr lang="pt-BR" sz="1400" b="1" dirty="0"/>
              <a:t>Carga</a:t>
            </a:r>
          </a:p>
          <a:p>
            <a:pPr algn="ctr"/>
            <a:r>
              <a:rPr lang="pt-BR" sz="1400" b="1" dirty="0"/>
              <a:t>resistiva</a:t>
            </a:r>
          </a:p>
        </p:txBody>
      </p:sp>
      <p:sp>
        <p:nvSpPr>
          <p:cNvPr id="41" name="CaixaDeTexto 40">
            <a:extLst>
              <a:ext uri="{FF2B5EF4-FFF2-40B4-BE49-F238E27FC236}">
                <a16:creationId xmlns:a16="http://schemas.microsoft.com/office/drawing/2014/main" id="{5D9A9699-58DF-4B90-BBC2-1CEF6B228613}"/>
              </a:ext>
            </a:extLst>
          </p:cNvPr>
          <p:cNvSpPr txBox="1"/>
          <p:nvPr/>
        </p:nvSpPr>
        <p:spPr>
          <a:xfrm>
            <a:off x="510835" y="5168244"/>
            <a:ext cx="1051980" cy="1357100"/>
          </a:xfrm>
          <a:prstGeom prst="rect">
            <a:avLst/>
          </a:prstGeom>
          <a:noFill/>
          <a:ln w="28575">
            <a:solidFill>
              <a:srgbClr val="00B0F0"/>
            </a:solidFill>
            <a:prstDash val="lgDashDot"/>
          </a:ln>
        </p:spPr>
        <p:txBody>
          <a:bodyPr wrap="square" rtlCol="0">
            <a:spAutoFit/>
          </a:bodyPr>
          <a:lstStyle/>
          <a:p>
            <a:endParaRPr lang="pt-BR" dirty="0"/>
          </a:p>
        </p:txBody>
      </p:sp>
      <p:sp>
        <p:nvSpPr>
          <p:cNvPr id="42" name="CaixaDeTexto 41">
            <a:extLst>
              <a:ext uri="{FF2B5EF4-FFF2-40B4-BE49-F238E27FC236}">
                <a16:creationId xmlns:a16="http://schemas.microsoft.com/office/drawing/2014/main" id="{F3337BFA-207F-431C-B863-968723995E35}"/>
              </a:ext>
            </a:extLst>
          </p:cNvPr>
          <p:cNvSpPr txBox="1"/>
          <p:nvPr/>
        </p:nvSpPr>
        <p:spPr>
          <a:xfrm>
            <a:off x="1530657" y="5750847"/>
            <a:ext cx="1511860" cy="523220"/>
          </a:xfrm>
          <a:prstGeom prst="rect">
            <a:avLst/>
          </a:prstGeom>
          <a:noFill/>
        </p:spPr>
        <p:txBody>
          <a:bodyPr wrap="square" rtlCol="0">
            <a:spAutoFit/>
          </a:bodyPr>
          <a:lstStyle/>
          <a:p>
            <a:pPr algn="ctr"/>
            <a:r>
              <a:rPr lang="pt-BR" sz="1400" b="1" dirty="0"/>
              <a:t>Fonte de tensão senoidal variável</a:t>
            </a:r>
          </a:p>
        </p:txBody>
      </p:sp>
    </p:spTree>
    <p:extLst>
      <p:ext uri="{BB962C8B-B14F-4D97-AF65-F5344CB8AC3E}">
        <p14:creationId xmlns:p14="http://schemas.microsoft.com/office/powerpoint/2010/main" val="90930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C79F8DED-4335-4E2A-A28D-009D6E23AA55}"/>
              </a:ext>
            </a:extLst>
          </p:cNvPr>
          <p:cNvSpPr txBox="1"/>
          <p:nvPr/>
        </p:nvSpPr>
        <p:spPr>
          <a:xfrm>
            <a:off x="1782651" y="332656"/>
            <a:ext cx="5770795" cy="461665"/>
          </a:xfrm>
          <a:prstGeom prst="rect">
            <a:avLst/>
          </a:prstGeom>
          <a:solidFill>
            <a:schemeClr val="tx1"/>
          </a:solidFill>
        </p:spPr>
        <p:txBody>
          <a:bodyPr wrap="square" rtlCol="0">
            <a:spAutoFit/>
          </a:bodyPr>
          <a:lstStyle/>
          <a:p>
            <a:pPr algn="ctr"/>
            <a:r>
              <a:rPr lang="pt-BR" sz="2400" b="1" dirty="0">
                <a:solidFill>
                  <a:schemeClr val="bg1"/>
                </a:solidFill>
              </a:rPr>
              <a:t>Principio de Funcionamento de um VARIAC</a:t>
            </a:r>
          </a:p>
        </p:txBody>
      </p:sp>
      <p:sp>
        <p:nvSpPr>
          <p:cNvPr id="11" name="CaixaDeTexto 10">
            <a:extLst>
              <a:ext uri="{FF2B5EF4-FFF2-40B4-BE49-F238E27FC236}">
                <a16:creationId xmlns:a16="http://schemas.microsoft.com/office/drawing/2014/main" id="{C8486FFB-16AA-4AA1-8D67-1E5D21501C77}"/>
              </a:ext>
            </a:extLst>
          </p:cNvPr>
          <p:cNvSpPr txBox="1"/>
          <p:nvPr/>
        </p:nvSpPr>
        <p:spPr>
          <a:xfrm>
            <a:off x="332745" y="896497"/>
            <a:ext cx="8208912" cy="1754326"/>
          </a:xfrm>
          <a:prstGeom prst="rect">
            <a:avLst/>
          </a:prstGeom>
          <a:noFill/>
        </p:spPr>
        <p:txBody>
          <a:bodyPr wrap="square" rtlCol="0">
            <a:spAutoFit/>
          </a:bodyPr>
          <a:lstStyle/>
          <a:p>
            <a:pPr algn="just"/>
            <a:r>
              <a:rPr lang="pt-BR" b="1" dirty="0" err="1">
                <a:solidFill>
                  <a:srgbClr val="FF0000"/>
                </a:solidFill>
              </a:rPr>
              <a:t>Variac</a:t>
            </a:r>
            <a:r>
              <a:rPr lang="pt-BR" b="1" dirty="0">
                <a:solidFill>
                  <a:srgbClr val="FF0000"/>
                </a:solidFill>
              </a:rPr>
              <a:t> monofásico </a:t>
            </a:r>
            <a:r>
              <a:rPr lang="pt-BR" dirty="0"/>
              <a:t> </a:t>
            </a:r>
            <a:r>
              <a:rPr lang="pt-BR" dirty="0">
                <a:highlight>
                  <a:srgbClr val="FFFF00"/>
                </a:highlight>
              </a:rPr>
              <a:t>é uma fonte de tensão senoidal com frequência fixa (60Hz) e amplitude variável</a:t>
            </a:r>
            <a:r>
              <a:rPr lang="pt-BR" dirty="0"/>
              <a:t>. Consiste de uma bobina enrolada em um núcleo magnético. A tensão de entrada é a tensão da rede elétrica e a tensão de saída depende do número de espiras do enrolamento em que a carga é conectada. Variando-se o ponto de conexão entre a carga e este enrolamento se obtém na saída um sinal senoidal de 60Hz (frequência da rede elétrica doméstica e industrial) com amplitude variável.  </a:t>
            </a:r>
          </a:p>
        </p:txBody>
      </p:sp>
      <p:pic>
        <p:nvPicPr>
          <p:cNvPr id="2" name="Imagem 1">
            <a:extLst>
              <a:ext uri="{FF2B5EF4-FFF2-40B4-BE49-F238E27FC236}">
                <a16:creationId xmlns:a16="http://schemas.microsoft.com/office/drawing/2014/main" id="{74D26C76-BA72-4BA5-B081-9B54E7FE8993}"/>
              </a:ext>
            </a:extLst>
          </p:cNvPr>
          <p:cNvPicPr>
            <a:picLocks noChangeAspect="1"/>
          </p:cNvPicPr>
          <p:nvPr/>
        </p:nvPicPr>
        <p:blipFill>
          <a:blip r:embed="rId2"/>
          <a:stretch>
            <a:fillRect/>
          </a:stretch>
        </p:blipFill>
        <p:spPr>
          <a:xfrm>
            <a:off x="2840909" y="2650823"/>
            <a:ext cx="3192584" cy="1893277"/>
          </a:xfrm>
          <a:prstGeom prst="rect">
            <a:avLst/>
          </a:prstGeom>
        </p:spPr>
      </p:pic>
    </p:spTree>
    <p:extLst>
      <p:ext uri="{BB962C8B-B14F-4D97-AF65-F5344CB8AC3E}">
        <p14:creationId xmlns:p14="http://schemas.microsoft.com/office/powerpoint/2010/main" val="310832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28" y="202674"/>
            <a:ext cx="3445726" cy="685779"/>
          </a:xfrm>
          <a:solidFill>
            <a:srgbClr val="FFC000"/>
          </a:solidFill>
        </p:spPr>
        <p:txBody>
          <a:bodyPr>
            <a:normAutofit/>
          </a:bodyPr>
          <a:lstStyle/>
          <a:p>
            <a:r>
              <a:rPr lang="pt-BR" sz="2400" b="1" dirty="0">
                <a:latin typeface="+mn-lt"/>
              </a:rPr>
              <a:t>Referência Bibliográfica</a:t>
            </a:r>
          </a:p>
        </p:txBody>
      </p:sp>
      <p:pic>
        <p:nvPicPr>
          <p:cNvPr id="3" name="Imagem 2">
            <a:extLst>
              <a:ext uri="{FF2B5EF4-FFF2-40B4-BE49-F238E27FC236}">
                <a16:creationId xmlns:a16="http://schemas.microsoft.com/office/drawing/2014/main" id="{E3D5E909-F462-4EC3-B82F-390FE2E65184}"/>
              </a:ext>
            </a:extLst>
          </p:cNvPr>
          <p:cNvPicPr>
            <a:picLocks noChangeAspect="1"/>
          </p:cNvPicPr>
          <p:nvPr/>
        </p:nvPicPr>
        <p:blipFill>
          <a:blip r:embed="rId2"/>
          <a:stretch>
            <a:fillRect/>
          </a:stretch>
        </p:blipFill>
        <p:spPr>
          <a:xfrm>
            <a:off x="1259632" y="1347970"/>
            <a:ext cx="2789111" cy="4145633"/>
          </a:xfrm>
          <a:prstGeom prst="rect">
            <a:avLst/>
          </a:prstGeom>
        </p:spPr>
      </p:pic>
      <p:sp>
        <p:nvSpPr>
          <p:cNvPr id="4" name="CaixaDeTexto 3">
            <a:extLst>
              <a:ext uri="{FF2B5EF4-FFF2-40B4-BE49-F238E27FC236}">
                <a16:creationId xmlns:a16="http://schemas.microsoft.com/office/drawing/2014/main" id="{543ACD06-A492-479B-A79D-4FE2BD3AB1DA}"/>
              </a:ext>
            </a:extLst>
          </p:cNvPr>
          <p:cNvSpPr txBox="1"/>
          <p:nvPr/>
        </p:nvSpPr>
        <p:spPr>
          <a:xfrm>
            <a:off x="1231234" y="5668450"/>
            <a:ext cx="2736304" cy="307777"/>
          </a:xfrm>
          <a:prstGeom prst="rect">
            <a:avLst/>
          </a:prstGeom>
          <a:noFill/>
        </p:spPr>
        <p:txBody>
          <a:bodyPr wrap="square" rtlCol="0">
            <a:spAutoFit/>
          </a:bodyPr>
          <a:lstStyle/>
          <a:p>
            <a:pPr algn="ctr"/>
            <a:r>
              <a:rPr lang="pt-BR" sz="1400" dirty="0"/>
              <a:t>Pearson </a:t>
            </a:r>
            <a:r>
              <a:rPr lang="pt-BR" sz="1400" dirty="0" err="1"/>
              <a:t>Education</a:t>
            </a:r>
            <a:r>
              <a:rPr lang="pt-BR" sz="1400" dirty="0"/>
              <a:t> do Brasil, 2012</a:t>
            </a:r>
          </a:p>
        </p:txBody>
      </p:sp>
      <p:sp>
        <p:nvSpPr>
          <p:cNvPr id="5" name="CaixaDeTexto 4">
            <a:extLst>
              <a:ext uri="{FF2B5EF4-FFF2-40B4-BE49-F238E27FC236}">
                <a16:creationId xmlns:a16="http://schemas.microsoft.com/office/drawing/2014/main" id="{435C36A8-3AEC-487B-9A04-6E53B2283BF5}"/>
              </a:ext>
            </a:extLst>
          </p:cNvPr>
          <p:cNvSpPr txBox="1"/>
          <p:nvPr/>
        </p:nvSpPr>
        <p:spPr>
          <a:xfrm>
            <a:off x="4913312" y="1196752"/>
            <a:ext cx="3528392" cy="4801314"/>
          </a:xfrm>
          <a:prstGeom prst="rect">
            <a:avLst/>
          </a:prstGeom>
          <a:noFill/>
        </p:spPr>
        <p:txBody>
          <a:bodyPr wrap="square" rtlCol="0">
            <a:spAutoFit/>
          </a:bodyPr>
          <a:lstStyle/>
          <a:p>
            <a:r>
              <a:rPr lang="pt-BR" b="1" dirty="0"/>
              <a:t>Capítulo 13 – Formas de Ondas Alternadas Senoidais</a:t>
            </a:r>
            <a:r>
              <a:rPr lang="pt-BR" dirty="0"/>
              <a:t> (pg. 468)</a:t>
            </a:r>
          </a:p>
          <a:p>
            <a:r>
              <a:rPr lang="pt-BR" b="1" dirty="0"/>
              <a:t>Valores Eficazes –RMS </a:t>
            </a:r>
            <a:r>
              <a:rPr lang="pt-BR" dirty="0"/>
              <a:t>(pg. 490)</a:t>
            </a:r>
          </a:p>
          <a:p>
            <a:endParaRPr lang="pt-BR" b="1" dirty="0"/>
          </a:p>
          <a:p>
            <a:r>
              <a:rPr lang="pt-BR" b="1" dirty="0"/>
              <a:t>Capítulo 14 – Os dispositivos Básicos e os </a:t>
            </a:r>
            <a:r>
              <a:rPr lang="pt-BR" b="1" dirty="0" err="1"/>
              <a:t>Fasores</a:t>
            </a:r>
            <a:r>
              <a:rPr lang="pt-BR" b="1" dirty="0"/>
              <a:t> </a:t>
            </a:r>
            <a:r>
              <a:rPr lang="pt-BR" dirty="0"/>
              <a:t>(pg. 509)</a:t>
            </a:r>
          </a:p>
          <a:p>
            <a:r>
              <a:rPr lang="pt-BR" dirty="0"/>
              <a:t>14.5 Potência Média e Fator de Potência (</a:t>
            </a:r>
            <a:r>
              <a:rPr lang="pt-BR" dirty="0" err="1"/>
              <a:t>pgs</a:t>
            </a:r>
            <a:r>
              <a:rPr lang="pt-BR" dirty="0"/>
              <a:t>. 522 – 526)</a:t>
            </a:r>
          </a:p>
          <a:p>
            <a:endParaRPr lang="pt-BR" dirty="0"/>
          </a:p>
          <a:p>
            <a:r>
              <a:rPr lang="pt-BR" b="1" dirty="0"/>
              <a:t>Capítulo 15 – Circuitos de Correntes Alternadas em Série e em Paralelo </a:t>
            </a:r>
            <a:r>
              <a:rPr lang="pt-BR" dirty="0"/>
              <a:t>(pg.  548)</a:t>
            </a:r>
          </a:p>
          <a:p>
            <a:r>
              <a:rPr lang="pt-BR" dirty="0"/>
              <a:t>15.13 Medidas de Fase (pg. 587 – 589)</a:t>
            </a:r>
          </a:p>
          <a:p>
            <a:endParaRPr lang="pt-BR" dirty="0"/>
          </a:p>
          <a:p>
            <a:r>
              <a:rPr lang="pt-BR" b="1" dirty="0"/>
              <a:t>Capítulo 19 – Potência </a:t>
            </a:r>
            <a:r>
              <a:rPr lang="pt-BR" dirty="0"/>
              <a:t>(pg. 700 - 709)</a:t>
            </a:r>
          </a:p>
        </p:txBody>
      </p:sp>
    </p:spTree>
    <p:extLst>
      <p:ext uri="{BB962C8B-B14F-4D97-AF65-F5344CB8AC3E}">
        <p14:creationId xmlns:p14="http://schemas.microsoft.com/office/powerpoint/2010/main" val="1017316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562148" y="1645155"/>
            <a:ext cx="4371832" cy="1927861"/>
          </a:xfrm>
          <a:prstGeom prst="rect">
            <a:avLst/>
          </a:prstGeom>
          <a:solidFill>
            <a:schemeClr val="tx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5400" b="1" dirty="0">
                <a:solidFill>
                  <a:schemeClr val="bg1"/>
                </a:solidFill>
              </a:rPr>
              <a:t>Roteiro </a:t>
            </a:r>
          </a:p>
          <a:p>
            <a:r>
              <a:rPr lang="pt-BR" sz="5400" b="1" dirty="0">
                <a:solidFill>
                  <a:schemeClr val="bg1"/>
                </a:solidFill>
              </a:rPr>
              <a:t>Experimental</a:t>
            </a:r>
          </a:p>
        </p:txBody>
      </p:sp>
    </p:spTree>
    <p:extLst>
      <p:ext uri="{BB962C8B-B14F-4D97-AF65-F5344CB8AC3E}">
        <p14:creationId xmlns:p14="http://schemas.microsoft.com/office/powerpoint/2010/main" val="2370277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AFE26D6-F376-4A22-B1FE-04D315B35665}"/>
              </a:ext>
            </a:extLst>
          </p:cNvPr>
          <p:cNvSpPr/>
          <p:nvPr/>
        </p:nvSpPr>
        <p:spPr>
          <a:xfrm>
            <a:off x="467544" y="188640"/>
            <a:ext cx="7776864" cy="646331"/>
          </a:xfrm>
          <a:prstGeom prst="rect">
            <a:avLst/>
          </a:prstGeom>
        </p:spPr>
        <p:txBody>
          <a:bodyPr wrap="square">
            <a:spAutoFit/>
          </a:bodyPr>
          <a:lstStyle/>
          <a:p>
            <a:pPr indent="449580" algn="just">
              <a:spcAft>
                <a:spcPts val="0"/>
              </a:spcAft>
            </a:pPr>
            <a:r>
              <a:rPr lang="pt-BR" dirty="0">
                <a:latin typeface="Calibri" panose="020F0502020204030204" pitchFamily="34" charset="0"/>
                <a:ea typeface="Times New Roman" panose="02020603050405020304" pitchFamily="18" charset="0"/>
              </a:rPr>
              <a:t>Implemente o circuito esquematizado na Fig. 1 utilizando um VARIAC (fonte de tensão senoidal variável), um wattímetro, um voltímetro e um amperímetro. A </a:t>
            </a:r>
            <a:endParaRPr lang="pt-BR" dirty="0">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630E831E-F89A-4952-BA6E-F54713321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23" y="847382"/>
            <a:ext cx="3974290" cy="195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17C8FE2B-C9EA-4570-9D4E-048D06448C47}"/>
              </a:ext>
            </a:extLst>
          </p:cNvPr>
          <p:cNvSpPr/>
          <p:nvPr/>
        </p:nvSpPr>
        <p:spPr>
          <a:xfrm>
            <a:off x="467544" y="2846206"/>
            <a:ext cx="7776864" cy="646331"/>
          </a:xfrm>
          <a:prstGeom prst="rect">
            <a:avLst/>
          </a:prstGeom>
        </p:spPr>
        <p:txBody>
          <a:bodyPr wrap="square">
            <a:spAutoFit/>
          </a:bodyPr>
          <a:lstStyle/>
          <a:p>
            <a:pPr indent="449580" algn="just">
              <a:spcAft>
                <a:spcPts val="0"/>
              </a:spcAft>
            </a:pPr>
            <a:r>
              <a:rPr lang="pt-BR" dirty="0">
                <a:latin typeface="Calibri" panose="020F0502020204030204" pitchFamily="34" charset="0"/>
                <a:ea typeface="Times New Roman" panose="02020603050405020304" pitchFamily="18" charset="0"/>
              </a:rPr>
              <a:t>O mesmo circuito é mostrado na Fig. 2 com uma carga resistiva com três lâmpadas incandescentes (60W / 220V) em paralelo. </a:t>
            </a:r>
            <a:endParaRPr lang="pt-BR" dirty="0">
              <a:latin typeface="Times New Roman" panose="02020603050405020304" pitchFamily="18" charset="0"/>
              <a:ea typeface="Times New Roman" panose="02020603050405020304" pitchFamily="18" charset="0"/>
            </a:endParaRPr>
          </a:p>
        </p:txBody>
      </p:sp>
      <p:pic>
        <p:nvPicPr>
          <p:cNvPr id="7" name="Picture 2">
            <a:extLst>
              <a:ext uri="{FF2B5EF4-FFF2-40B4-BE49-F238E27FC236}">
                <a16:creationId xmlns:a16="http://schemas.microsoft.com/office/drawing/2014/main" id="{5E1C1566-2588-410E-9BA5-3EB52DFC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44" y="3931956"/>
            <a:ext cx="3344069"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12D27F91-429D-49AB-A5F7-B1B7C638B68D}"/>
              </a:ext>
            </a:extLst>
          </p:cNvPr>
          <p:cNvSpPr txBox="1"/>
          <p:nvPr/>
        </p:nvSpPr>
        <p:spPr>
          <a:xfrm>
            <a:off x="2954449" y="3542922"/>
            <a:ext cx="1125641" cy="307777"/>
          </a:xfrm>
          <a:prstGeom prst="rect">
            <a:avLst/>
          </a:prstGeom>
          <a:noFill/>
        </p:spPr>
        <p:txBody>
          <a:bodyPr wrap="square" rtlCol="0">
            <a:spAutoFit/>
          </a:bodyPr>
          <a:lstStyle/>
          <a:p>
            <a:pPr algn="ctr"/>
            <a:r>
              <a:rPr lang="pt-BR" sz="1400" b="1" dirty="0"/>
              <a:t>Wattímetro</a:t>
            </a:r>
          </a:p>
        </p:txBody>
      </p:sp>
      <p:sp>
        <p:nvSpPr>
          <p:cNvPr id="10" name="Chave Direita 9">
            <a:extLst>
              <a:ext uri="{FF2B5EF4-FFF2-40B4-BE49-F238E27FC236}">
                <a16:creationId xmlns:a16="http://schemas.microsoft.com/office/drawing/2014/main" id="{895A568D-F658-4011-A8FC-5DA4FA7DBA19}"/>
              </a:ext>
            </a:extLst>
          </p:cNvPr>
          <p:cNvSpPr/>
          <p:nvPr/>
        </p:nvSpPr>
        <p:spPr>
          <a:xfrm rot="16200000">
            <a:off x="5331333" y="3850969"/>
            <a:ext cx="95340" cy="48539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400"/>
          </a:p>
        </p:txBody>
      </p:sp>
      <p:sp>
        <p:nvSpPr>
          <p:cNvPr id="11" name="CaixaDeTexto 10">
            <a:extLst>
              <a:ext uri="{FF2B5EF4-FFF2-40B4-BE49-F238E27FC236}">
                <a16:creationId xmlns:a16="http://schemas.microsoft.com/office/drawing/2014/main" id="{9627B904-3846-4B84-A9F6-B006823C371B}"/>
              </a:ext>
            </a:extLst>
          </p:cNvPr>
          <p:cNvSpPr txBox="1"/>
          <p:nvPr/>
        </p:nvSpPr>
        <p:spPr>
          <a:xfrm>
            <a:off x="2927044" y="3850699"/>
            <a:ext cx="1051980" cy="1233727"/>
          </a:xfrm>
          <a:prstGeom prst="rect">
            <a:avLst/>
          </a:prstGeom>
          <a:noFill/>
          <a:ln w="28575">
            <a:solidFill>
              <a:srgbClr val="FFC000"/>
            </a:solidFill>
            <a:prstDash val="lgDashDot"/>
          </a:ln>
        </p:spPr>
        <p:txBody>
          <a:bodyPr wrap="square" rtlCol="0">
            <a:spAutoFit/>
          </a:bodyPr>
          <a:lstStyle/>
          <a:p>
            <a:endParaRPr lang="pt-BR" dirty="0"/>
          </a:p>
        </p:txBody>
      </p:sp>
      <p:sp>
        <p:nvSpPr>
          <p:cNvPr id="12" name="CaixaDeTexto 11">
            <a:extLst>
              <a:ext uri="{FF2B5EF4-FFF2-40B4-BE49-F238E27FC236}">
                <a16:creationId xmlns:a16="http://schemas.microsoft.com/office/drawing/2014/main" id="{AB193E05-7A59-48AE-A33B-3A3A17F87E25}"/>
              </a:ext>
            </a:extLst>
          </p:cNvPr>
          <p:cNvSpPr txBox="1"/>
          <p:nvPr/>
        </p:nvSpPr>
        <p:spPr>
          <a:xfrm>
            <a:off x="4940460" y="3519952"/>
            <a:ext cx="871864" cy="523220"/>
          </a:xfrm>
          <a:prstGeom prst="rect">
            <a:avLst/>
          </a:prstGeom>
          <a:noFill/>
        </p:spPr>
        <p:txBody>
          <a:bodyPr wrap="square" rtlCol="0">
            <a:spAutoFit/>
          </a:bodyPr>
          <a:lstStyle/>
          <a:p>
            <a:pPr algn="ctr"/>
            <a:r>
              <a:rPr lang="pt-BR" sz="1400" b="1" dirty="0"/>
              <a:t>Carga</a:t>
            </a:r>
          </a:p>
          <a:p>
            <a:pPr algn="ctr"/>
            <a:r>
              <a:rPr lang="pt-BR" sz="1400" b="1" dirty="0"/>
              <a:t>resistiva</a:t>
            </a:r>
          </a:p>
        </p:txBody>
      </p:sp>
      <p:sp>
        <p:nvSpPr>
          <p:cNvPr id="13" name="CaixaDeTexto 12">
            <a:extLst>
              <a:ext uri="{FF2B5EF4-FFF2-40B4-BE49-F238E27FC236}">
                <a16:creationId xmlns:a16="http://schemas.microsoft.com/office/drawing/2014/main" id="{705B5331-C3F5-46EF-8F2B-B508FBF7E169}"/>
              </a:ext>
            </a:extLst>
          </p:cNvPr>
          <p:cNvSpPr txBox="1"/>
          <p:nvPr/>
        </p:nvSpPr>
        <p:spPr>
          <a:xfrm>
            <a:off x="2941297" y="5137166"/>
            <a:ext cx="1051980" cy="1357100"/>
          </a:xfrm>
          <a:prstGeom prst="rect">
            <a:avLst/>
          </a:prstGeom>
          <a:noFill/>
          <a:ln w="28575">
            <a:solidFill>
              <a:srgbClr val="00B0F0"/>
            </a:solidFill>
            <a:prstDash val="lgDashDot"/>
          </a:ln>
        </p:spPr>
        <p:txBody>
          <a:bodyPr wrap="square" rtlCol="0">
            <a:spAutoFit/>
          </a:bodyPr>
          <a:lstStyle/>
          <a:p>
            <a:endParaRPr lang="pt-BR" dirty="0"/>
          </a:p>
        </p:txBody>
      </p:sp>
      <p:sp>
        <p:nvSpPr>
          <p:cNvPr id="14" name="CaixaDeTexto 13">
            <a:extLst>
              <a:ext uri="{FF2B5EF4-FFF2-40B4-BE49-F238E27FC236}">
                <a16:creationId xmlns:a16="http://schemas.microsoft.com/office/drawing/2014/main" id="{D974E954-0645-4A9B-A0B2-E99348D3CB9F}"/>
              </a:ext>
            </a:extLst>
          </p:cNvPr>
          <p:cNvSpPr txBox="1"/>
          <p:nvPr/>
        </p:nvSpPr>
        <p:spPr>
          <a:xfrm>
            <a:off x="3961119" y="5719769"/>
            <a:ext cx="1511860" cy="523220"/>
          </a:xfrm>
          <a:prstGeom prst="rect">
            <a:avLst/>
          </a:prstGeom>
          <a:noFill/>
        </p:spPr>
        <p:txBody>
          <a:bodyPr wrap="square" rtlCol="0">
            <a:spAutoFit/>
          </a:bodyPr>
          <a:lstStyle/>
          <a:p>
            <a:pPr algn="ctr"/>
            <a:r>
              <a:rPr lang="pt-BR" sz="1400" b="1" dirty="0"/>
              <a:t>Fonte de tensão senoidal variável</a:t>
            </a:r>
          </a:p>
        </p:txBody>
      </p:sp>
      <p:sp>
        <p:nvSpPr>
          <p:cNvPr id="3" name="CaixaDeTexto 2">
            <a:extLst>
              <a:ext uri="{FF2B5EF4-FFF2-40B4-BE49-F238E27FC236}">
                <a16:creationId xmlns:a16="http://schemas.microsoft.com/office/drawing/2014/main" id="{CFAD442C-A174-4F8D-9AC4-BEF010D08AF0}"/>
              </a:ext>
            </a:extLst>
          </p:cNvPr>
          <p:cNvSpPr txBox="1"/>
          <p:nvPr/>
        </p:nvSpPr>
        <p:spPr>
          <a:xfrm>
            <a:off x="6494689" y="1642362"/>
            <a:ext cx="792088" cy="369332"/>
          </a:xfrm>
          <a:prstGeom prst="rect">
            <a:avLst/>
          </a:prstGeom>
          <a:noFill/>
        </p:spPr>
        <p:txBody>
          <a:bodyPr wrap="square" rtlCol="0">
            <a:spAutoFit/>
          </a:bodyPr>
          <a:lstStyle/>
          <a:p>
            <a:pPr algn="ctr"/>
            <a:r>
              <a:rPr lang="pt-BR" b="1" dirty="0"/>
              <a:t>Fig. 1</a:t>
            </a:r>
          </a:p>
        </p:txBody>
      </p:sp>
      <p:sp>
        <p:nvSpPr>
          <p:cNvPr id="15" name="CaixaDeTexto 14">
            <a:extLst>
              <a:ext uri="{FF2B5EF4-FFF2-40B4-BE49-F238E27FC236}">
                <a16:creationId xmlns:a16="http://schemas.microsoft.com/office/drawing/2014/main" id="{B976BF95-A270-4283-B0A1-9F4D83D6462A}"/>
              </a:ext>
            </a:extLst>
          </p:cNvPr>
          <p:cNvSpPr txBox="1"/>
          <p:nvPr/>
        </p:nvSpPr>
        <p:spPr>
          <a:xfrm>
            <a:off x="6494689" y="4715094"/>
            <a:ext cx="792088" cy="369332"/>
          </a:xfrm>
          <a:prstGeom prst="rect">
            <a:avLst/>
          </a:prstGeom>
          <a:noFill/>
        </p:spPr>
        <p:txBody>
          <a:bodyPr wrap="square" rtlCol="0">
            <a:spAutoFit/>
          </a:bodyPr>
          <a:lstStyle/>
          <a:p>
            <a:pPr algn="ctr"/>
            <a:r>
              <a:rPr lang="pt-BR" b="1" dirty="0"/>
              <a:t>Fig. 2</a:t>
            </a:r>
          </a:p>
        </p:txBody>
      </p:sp>
      <p:sp>
        <p:nvSpPr>
          <p:cNvPr id="16" name="Retângulo: Cantos Arredondados 15">
            <a:extLst>
              <a:ext uri="{FF2B5EF4-FFF2-40B4-BE49-F238E27FC236}">
                <a16:creationId xmlns:a16="http://schemas.microsoft.com/office/drawing/2014/main" id="{D2C96675-74AE-49BE-880F-B130B3E83037}"/>
              </a:ext>
            </a:extLst>
          </p:cNvPr>
          <p:cNvSpPr/>
          <p:nvPr/>
        </p:nvSpPr>
        <p:spPr>
          <a:xfrm>
            <a:off x="174964" y="261675"/>
            <a:ext cx="316281" cy="2973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1</a:t>
            </a:r>
          </a:p>
        </p:txBody>
      </p:sp>
    </p:spTree>
    <p:extLst>
      <p:ext uri="{BB962C8B-B14F-4D97-AF65-F5344CB8AC3E}">
        <p14:creationId xmlns:p14="http://schemas.microsoft.com/office/powerpoint/2010/main" val="76879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A910CE-4E54-40FF-8D07-435917780C9B}"/>
              </a:ext>
            </a:extLst>
          </p:cNvPr>
          <p:cNvSpPr>
            <a:spLocks noChangeArrowheads="1"/>
          </p:cNvSpPr>
          <p:nvPr/>
        </p:nvSpPr>
        <p:spPr bwMode="auto">
          <a:xfrm>
            <a:off x="323528" y="332656"/>
            <a:ext cx="81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 circuito, meça as seguintes variáveis elétricas: </a:t>
            </a:r>
          </a:p>
          <a:p>
            <a:pPr marL="0" marR="0" lvl="0" indent="449263" algn="just" defTabSz="914400" rtl="0" eaLnBrk="0" fontAlgn="base" latinLnBrk="0" hangingPunct="0">
              <a:lnSpc>
                <a:spcPct val="100000"/>
              </a:lnSpc>
              <a:spcBef>
                <a:spcPct val="0"/>
              </a:spcBef>
              <a:spcAft>
                <a:spcPct val="0"/>
              </a:spcAft>
              <a:buClrTx/>
              <a:buSzTx/>
              <a:buFontTx/>
              <a:buNone/>
              <a:tabLst/>
            </a:pPr>
            <a:endParaRPr lang="pt-BR" altLang="pt-BR" dirty="0"/>
          </a:p>
          <a:p>
            <a:pPr marL="285750" lvl="0" indent="-285750" algn="just">
              <a:buFontTx/>
              <a:buChar char="-"/>
            </a:pP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a:t>
            </a:r>
            <a:r>
              <a:rPr kumimoji="0" lang="pt-BR" altLang="pt-BR" b="1" i="0" u="none" strike="noStrike" cap="none" normalizeH="0" baseline="0" dirty="0">
                <a:ln>
                  <a:noFill/>
                </a:ln>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tensão</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fornecida pelo VARIAC é medida por um </a:t>
            </a:r>
            <a:r>
              <a:rPr kumimoji="0" lang="pt-BR" altLang="pt-BR" b="1" i="0" u="none" strike="noStrike" cap="none" normalizeH="0" baseline="0" dirty="0">
                <a:ln>
                  <a:noFill/>
                </a:ln>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multímetro</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 utilizando a escala AC de tensão (valor medido em </a:t>
            </a:r>
            <a:r>
              <a:rPr kumimoji="0" lang="pt-BR" altLang="pt-BR"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rms</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Observe que a saída do VARIAC está em paralelo com as lâmpadas. </a:t>
            </a:r>
            <a:r>
              <a:rPr lang="pt-BR" altLang="pt-BR" dirty="0">
                <a:latin typeface="Calibri" panose="020F0502020204030204" pitchFamily="34" charset="0"/>
                <a:ea typeface="Times New Roman" panose="02020603050405020304" pitchFamily="18" charset="0"/>
                <a:cs typeface="Calibri" panose="020F0502020204030204" pitchFamily="34" charset="0"/>
              </a:rPr>
              <a:t>O VARIAC fornece</a:t>
            </a:r>
            <a:r>
              <a:rPr lang="pt-BR" altLang="pt-B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tensões eficazes </a:t>
            </a:r>
            <a:r>
              <a:rPr lang="pt-BR" altLang="pt-BR" dirty="0">
                <a:latin typeface="Calibri" panose="020F0502020204030204" pitchFamily="34" charset="0"/>
                <a:ea typeface="Times New Roman" panose="02020603050405020304" pitchFamily="18" charset="0"/>
                <a:cs typeface="Calibri" panose="020F0502020204030204" pitchFamily="34" charset="0"/>
              </a:rPr>
              <a:t>de 0 a 240V. </a:t>
            </a:r>
            <a:endPar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R="0" lvl="0" indent="0" algn="just" defTabSz="914400" rtl="0" eaLnBrk="0" fontAlgn="base" latinLnBrk="0" hangingPunct="0">
              <a:lnSpc>
                <a:spcPct val="100000"/>
              </a:lnSpc>
              <a:spcBef>
                <a:spcPct val="0"/>
              </a:spcBef>
              <a:spcAft>
                <a:spcPct val="0"/>
              </a:spcAft>
              <a:buClrTx/>
              <a:buSzTx/>
              <a:tabLst/>
            </a:pPr>
            <a:endParaRPr kumimoji="0" lang="pt-BR" altLang="pt-BR" b="0" i="0" u="none" strike="noStrike" cap="none" normalizeH="0" baseline="0" dirty="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a:t>
            </a:r>
            <a:r>
              <a:rPr kumimoji="0" lang="pt-BR" altLang="pt-BR" b="1" i="0" u="none" strike="noStrike" cap="none" normalizeH="0" baseline="0" dirty="0">
                <a:ln>
                  <a:noFill/>
                </a:ln>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corrente</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que circula nas lâmpadas é medida por um </a:t>
            </a:r>
            <a:r>
              <a:rPr kumimoji="0" lang="pt-BR" altLang="pt-BR" b="1" i="0" u="none" strike="noStrike" cap="none" normalizeH="0" baseline="0" dirty="0">
                <a:ln>
                  <a:noFill/>
                </a:ln>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multímetro</a:t>
            </a:r>
            <a:r>
              <a:rPr kumimoji="0" lang="pt-BR" altLang="pt-BR" b="0" i="0" u="none" strike="noStrike" cap="none" normalizeH="0" baseline="0" dirty="0">
                <a:ln>
                  <a:noFill/>
                </a:ln>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é utilizando a escala AC de corrente (valor medido em </a:t>
            </a:r>
            <a:r>
              <a:rPr kumimoji="0" lang="pt-BR" altLang="pt-BR"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rms</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Observe que o amperímetro está em série com as lâmpadas.</a:t>
            </a:r>
          </a:p>
          <a:p>
            <a:pPr marL="285750" marR="0" lvl="0" indent="-285750" algn="just" defTabSz="914400" rtl="0" eaLnBrk="0" fontAlgn="base" latinLnBrk="0" hangingPunct="0">
              <a:lnSpc>
                <a:spcPct val="100000"/>
              </a:lnSpc>
              <a:spcBef>
                <a:spcPct val="0"/>
              </a:spcBef>
              <a:spcAft>
                <a:spcPct val="0"/>
              </a:spcAft>
              <a:buClrTx/>
              <a:buSzTx/>
              <a:buFontTx/>
              <a:buChar char="-"/>
              <a:tabLst/>
            </a:pPr>
            <a:endPar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Tx/>
              <a:buChar char="-"/>
            </a:pP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a:t>
            </a:r>
            <a:r>
              <a:rPr kumimoji="0" lang="pt-BR" altLang="pt-BR" b="1" i="0" u="none" strike="noStrike" cap="none" normalizeH="0" baseline="0" dirty="0">
                <a:ln>
                  <a:noFill/>
                </a:ln>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potência</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consumida pelas lâmpadas </a:t>
            </a:r>
            <a:r>
              <a:rPr lang="pt-BR" altLang="pt-BR" dirty="0">
                <a:latin typeface="Calibri" panose="020F0502020204030204" pitchFamily="34" charset="0"/>
                <a:ea typeface="Times New Roman" panose="02020603050405020304" pitchFamily="18" charset="0"/>
                <a:cs typeface="Calibri" panose="020F0502020204030204" pitchFamily="34" charset="0"/>
              </a:rPr>
              <a:t>(valor medido em watts)</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pt-BR" altLang="pt-BR" dirty="0">
                <a:latin typeface="Calibri" panose="020F0502020204030204" pitchFamily="34" charset="0"/>
                <a:ea typeface="Times New Roman" panose="02020603050405020304" pitchFamily="18" charset="0"/>
                <a:cs typeface="Calibri" panose="020F0502020204030204" pitchFamily="34" charset="0"/>
              </a:rPr>
              <a:t>é </a:t>
            </a: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medida por um </a:t>
            </a:r>
            <a:r>
              <a:rPr kumimoji="0" lang="pt-BR" altLang="pt-BR" b="1" i="0" u="none" strike="noStrike" cap="none" normalizeH="0" baseline="0" dirty="0">
                <a:ln>
                  <a:noFill/>
                </a:ln>
                <a:solidFill>
                  <a:schemeClr val="tx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wattímetro monofásico analógico </a:t>
            </a:r>
            <a:r>
              <a:rPr lang="pt-B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Yokogawa - Model 2041). </a:t>
            </a:r>
            <a:endParaRPr lang="pt-BR" dirty="0">
              <a:latin typeface="Calibri" panose="020F0502020204030204" pitchFamily="34" charset="0"/>
              <a:cs typeface="Calibri" panose="020F0502020204030204" pitchFamily="34" charset="0"/>
            </a:endParaRPr>
          </a:p>
        </p:txBody>
      </p:sp>
      <p:sp>
        <p:nvSpPr>
          <p:cNvPr id="4" name="Retângulo: Cantos Arredondados 3">
            <a:extLst>
              <a:ext uri="{FF2B5EF4-FFF2-40B4-BE49-F238E27FC236}">
                <a16:creationId xmlns:a16="http://schemas.microsoft.com/office/drawing/2014/main" id="{D11C204C-45FC-4279-BF9F-25063905B633}"/>
              </a:ext>
            </a:extLst>
          </p:cNvPr>
          <p:cNvSpPr/>
          <p:nvPr/>
        </p:nvSpPr>
        <p:spPr>
          <a:xfrm>
            <a:off x="323528" y="476672"/>
            <a:ext cx="216024" cy="1846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2827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A910CE-4E54-40FF-8D07-435917780C9B}"/>
              </a:ext>
            </a:extLst>
          </p:cNvPr>
          <p:cNvSpPr>
            <a:spLocks noChangeArrowheads="1"/>
          </p:cNvSpPr>
          <p:nvPr/>
        </p:nvSpPr>
        <p:spPr bwMode="auto">
          <a:xfrm>
            <a:off x="611560" y="397833"/>
            <a:ext cx="77048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pt-BR" b="1" dirty="0">
                <a:highlight>
                  <a:srgbClr val="FFFF00"/>
                </a:highlight>
                <a:latin typeface="Calibri" panose="020F0502020204030204" pitchFamily="34" charset="0"/>
                <a:cs typeface="Calibri" panose="020F0502020204030204" pitchFamily="34" charset="0"/>
              </a:rPr>
              <a:t>Observação</a:t>
            </a:r>
            <a:r>
              <a:rPr lang="pt-BR" dirty="0">
                <a:latin typeface="Calibri" panose="020F0502020204030204" pitchFamily="34" charset="0"/>
                <a:cs typeface="Calibri" panose="020F0502020204030204" pitchFamily="34" charset="0"/>
              </a:rPr>
              <a:t>: a figura abaixo mostra o painel traseiro do wattímetro. Nele há uma tabela com os valores de uma constante que deve ser multiplicada aos valores medidos de potência. Essa constante depende da corrente máxima da bobina fixa utilizada e de tensão máxima aplicada ao circuito.  Para os valores de 1A de corrente e 240V de tensão a constante de multiplicação é 2.  </a:t>
            </a:r>
          </a:p>
        </p:txBody>
      </p:sp>
      <p:pic>
        <p:nvPicPr>
          <p:cNvPr id="6146" name="Picture 2">
            <a:extLst>
              <a:ext uri="{FF2B5EF4-FFF2-40B4-BE49-F238E27FC236}">
                <a16:creationId xmlns:a16="http://schemas.microsoft.com/office/drawing/2014/main" id="{191829C2-E1B6-4976-82BE-6B2B36563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539" y="2060848"/>
            <a:ext cx="5046897" cy="39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ixaDeTexto 14">
            <a:extLst>
              <a:ext uri="{FF2B5EF4-FFF2-40B4-BE49-F238E27FC236}">
                <a16:creationId xmlns:a16="http://schemas.microsoft.com/office/drawing/2014/main" id="{130D1EF4-3BD6-4B3B-A9B7-A6858FA02058}"/>
              </a:ext>
            </a:extLst>
          </p:cNvPr>
          <p:cNvSpPr txBox="1"/>
          <p:nvPr/>
        </p:nvSpPr>
        <p:spPr>
          <a:xfrm>
            <a:off x="4670888" y="4008240"/>
            <a:ext cx="274845" cy="137665"/>
          </a:xfrm>
          <a:prstGeom prst="rect">
            <a:avLst/>
          </a:prstGeom>
          <a:noFill/>
          <a:ln w="38100">
            <a:solidFill>
              <a:srgbClr val="FFC000"/>
            </a:solidFill>
            <a:prstDash val="solid"/>
          </a:ln>
        </p:spPr>
        <p:txBody>
          <a:bodyPr wrap="square" rtlCol="0">
            <a:spAutoFit/>
          </a:bodyPr>
          <a:lstStyle/>
          <a:p>
            <a:endParaRPr lang="pt-BR" dirty="0"/>
          </a:p>
        </p:txBody>
      </p:sp>
    </p:spTree>
    <p:extLst>
      <p:ext uri="{BB962C8B-B14F-4D97-AF65-F5344CB8AC3E}">
        <p14:creationId xmlns:p14="http://schemas.microsoft.com/office/powerpoint/2010/main" val="149641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A910CE-4E54-40FF-8D07-435917780C9B}"/>
              </a:ext>
            </a:extLst>
          </p:cNvPr>
          <p:cNvSpPr>
            <a:spLocks noChangeArrowheads="1"/>
          </p:cNvSpPr>
          <p:nvPr/>
        </p:nvSpPr>
        <p:spPr bwMode="auto">
          <a:xfrm>
            <a:off x="539552" y="404664"/>
            <a:ext cx="6984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pt-BR" dirty="0">
                <a:latin typeface="+mj-lt"/>
              </a:rPr>
              <a:t>Utilize a Tabela abaixo para documentar os valores medidos e calculados. </a:t>
            </a:r>
          </a:p>
        </p:txBody>
      </p:sp>
      <p:graphicFrame>
        <p:nvGraphicFramePr>
          <p:cNvPr id="4" name="Tabela 3">
            <a:extLst>
              <a:ext uri="{FF2B5EF4-FFF2-40B4-BE49-F238E27FC236}">
                <a16:creationId xmlns:a16="http://schemas.microsoft.com/office/drawing/2014/main" id="{F3A207C5-BA20-44FF-B0F4-9222860A72EE}"/>
              </a:ext>
            </a:extLst>
          </p:cNvPr>
          <p:cNvGraphicFramePr>
            <a:graphicFrameLocks noGrp="1"/>
          </p:cNvGraphicFramePr>
          <p:nvPr>
            <p:extLst>
              <p:ext uri="{D42A27DB-BD31-4B8C-83A1-F6EECF244321}">
                <p14:modId xmlns:p14="http://schemas.microsoft.com/office/powerpoint/2010/main" val="57640620"/>
              </p:ext>
            </p:extLst>
          </p:nvPr>
        </p:nvGraphicFramePr>
        <p:xfrm>
          <a:off x="647564" y="1124744"/>
          <a:ext cx="7848872" cy="335280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3816685822"/>
                    </a:ext>
                  </a:extLst>
                </a:gridCol>
                <a:gridCol w="1152128">
                  <a:extLst>
                    <a:ext uri="{9D8B030D-6E8A-4147-A177-3AD203B41FA5}">
                      <a16:colId xmlns:a16="http://schemas.microsoft.com/office/drawing/2014/main" val="2929517208"/>
                    </a:ext>
                  </a:extLst>
                </a:gridCol>
                <a:gridCol w="1296144">
                  <a:extLst>
                    <a:ext uri="{9D8B030D-6E8A-4147-A177-3AD203B41FA5}">
                      <a16:colId xmlns:a16="http://schemas.microsoft.com/office/drawing/2014/main" val="1259429021"/>
                    </a:ext>
                  </a:extLst>
                </a:gridCol>
                <a:gridCol w="1341270">
                  <a:extLst>
                    <a:ext uri="{9D8B030D-6E8A-4147-A177-3AD203B41FA5}">
                      <a16:colId xmlns:a16="http://schemas.microsoft.com/office/drawing/2014/main" val="2909533809"/>
                    </a:ext>
                  </a:extLst>
                </a:gridCol>
                <a:gridCol w="1391961">
                  <a:extLst>
                    <a:ext uri="{9D8B030D-6E8A-4147-A177-3AD203B41FA5}">
                      <a16:colId xmlns:a16="http://schemas.microsoft.com/office/drawing/2014/main" val="2627937696"/>
                    </a:ext>
                  </a:extLst>
                </a:gridCol>
                <a:gridCol w="1443233">
                  <a:extLst>
                    <a:ext uri="{9D8B030D-6E8A-4147-A177-3AD203B41FA5}">
                      <a16:colId xmlns:a16="http://schemas.microsoft.com/office/drawing/2014/main" val="2882645196"/>
                    </a:ext>
                  </a:extLst>
                </a:gridCol>
              </a:tblGrid>
              <a:tr h="0">
                <a:tc>
                  <a:txBody>
                    <a:bodyPr/>
                    <a:lstStyle/>
                    <a:p>
                      <a:pPr algn="ctr">
                        <a:spcAft>
                          <a:spcPts val="0"/>
                        </a:spcAft>
                      </a:pPr>
                      <a:r>
                        <a:rPr lang="pt-BR" sz="2000" dirty="0">
                          <a:effectLst/>
                        </a:rPr>
                        <a:t>Tensão</a:t>
                      </a:r>
                    </a:p>
                    <a:p>
                      <a:pPr algn="ctr">
                        <a:spcAft>
                          <a:spcPts val="0"/>
                        </a:spcAft>
                      </a:pPr>
                      <a:r>
                        <a:rPr lang="pt-BR" sz="2000" dirty="0">
                          <a:effectLst/>
                        </a:rPr>
                        <a:t> VARIAC </a:t>
                      </a:r>
                    </a:p>
                    <a:p>
                      <a:pPr algn="ctr">
                        <a:spcAft>
                          <a:spcPts val="0"/>
                        </a:spcAft>
                      </a:pPr>
                      <a:r>
                        <a:rPr lang="pt-BR" sz="2000" dirty="0">
                          <a:effectLst/>
                        </a:rPr>
                        <a:t> (V - </a:t>
                      </a:r>
                      <a:r>
                        <a:rPr lang="pt-BR" sz="2000" dirty="0" err="1">
                          <a:effectLst/>
                        </a:rPr>
                        <a:t>rms</a:t>
                      </a:r>
                      <a:r>
                        <a:rPr lang="pt-BR" sz="2000" dirty="0">
                          <a:effectLst/>
                        </a:rPr>
                        <a:t>)</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Tensão</a:t>
                      </a:r>
                    </a:p>
                    <a:p>
                      <a:pPr algn="ctr">
                        <a:spcAft>
                          <a:spcPts val="0"/>
                        </a:spcAft>
                      </a:pPr>
                      <a:r>
                        <a:rPr lang="pt-BR" sz="2000" dirty="0">
                          <a:effectLst/>
                        </a:rPr>
                        <a:t>Medida</a:t>
                      </a:r>
                    </a:p>
                    <a:p>
                      <a:pPr algn="ctr">
                        <a:spcAft>
                          <a:spcPts val="0"/>
                        </a:spcAft>
                      </a:pPr>
                      <a:r>
                        <a:rPr lang="pt-BR" sz="2000" dirty="0">
                          <a:effectLst/>
                        </a:rPr>
                        <a:t> (V - </a:t>
                      </a:r>
                      <a:r>
                        <a:rPr lang="pt-BR" sz="2000" dirty="0" err="1">
                          <a:effectLst/>
                        </a:rPr>
                        <a:t>rms</a:t>
                      </a:r>
                      <a:r>
                        <a:rPr lang="pt-BR" sz="2000" dirty="0">
                          <a:effectLst/>
                        </a:rPr>
                        <a:t>)</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Corrente</a:t>
                      </a:r>
                    </a:p>
                    <a:p>
                      <a:pPr algn="ctr">
                        <a:spcAft>
                          <a:spcPts val="0"/>
                        </a:spcAft>
                      </a:pPr>
                      <a:r>
                        <a:rPr lang="pt-BR" sz="2000" dirty="0">
                          <a:effectLst/>
                        </a:rPr>
                        <a:t>Medida</a:t>
                      </a:r>
                    </a:p>
                    <a:p>
                      <a:pPr algn="ctr">
                        <a:spcAft>
                          <a:spcPts val="0"/>
                        </a:spcAft>
                      </a:pPr>
                      <a:r>
                        <a:rPr lang="pt-BR" sz="2000" dirty="0">
                          <a:effectLst/>
                        </a:rPr>
                        <a:t>(A - </a:t>
                      </a:r>
                      <a:r>
                        <a:rPr lang="pt-BR" sz="2000" dirty="0" err="1">
                          <a:effectLst/>
                        </a:rPr>
                        <a:t>rms</a:t>
                      </a:r>
                      <a:r>
                        <a:rPr lang="pt-BR" sz="2000" dirty="0">
                          <a:effectLst/>
                        </a:rPr>
                        <a:t>)</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Potência</a:t>
                      </a:r>
                    </a:p>
                    <a:p>
                      <a:pPr algn="ctr">
                        <a:spcAft>
                          <a:spcPts val="0"/>
                        </a:spcAft>
                      </a:pPr>
                      <a:r>
                        <a:rPr lang="pt-BR" sz="2000" dirty="0">
                          <a:effectLst/>
                        </a:rPr>
                        <a:t> Calculada (W)</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Potência </a:t>
                      </a:r>
                    </a:p>
                    <a:p>
                      <a:pPr algn="ctr">
                        <a:spcAft>
                          <a:spcPts val="0"/>
                        </a:spcAft>
                      </a:pPr>
                      <a:r>
                        <a:rPr lang="pt-BR" sz="2000" dirty="0">
                          <a:effectLst/>
                        </a:rPr>
                        <a:t>Medida</a:t>
                      </a:r>
                    </a:p>
                    <a:p>
                      <a:pPr algn="ctr">
                        <a:spcAft>
                          <a:spcPts val="0"/>
                        </a:spcAft>
                      </a:pPr>
                      <a:r>
                        <a:rPr lang="pt-BR" sz="2000" dirty="0">
                          <a:effectLst/>
                        </a:rPr>
                        <a:t> (W)</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Resistência</a:t>
                      </a:r>
                    </a:p>
                    <a:p>
                      <a:pPr algn="ctr">
                        <a:spcAft>
                          <a:spcPts val="0"/>
                        </a:spcAft>
                      </a:pPr>
                      <a:r>
                        <a:rPr lang="pt-BR" sz="2000">
                          <a:effectLst/>
                        </a:rPr>
                        <a:t>Equivalente</a:t>
                      </a:r>
                    </a:p>
                    <a:p>
                      <a:pPr algn="ctr">
                        <a:spcAft>
                          <a:spcPts val="0"/>
                        </a:spcAft>
                      </a:pPr>
                      <a:r>
                        <a:rPr lang="pt-BR" sz="2000">
                          <a:effectLst/>
                        </a:rPr>
                        <a:t>Calculada </a:t>
                      </a:r>
                    </a:p>
                    <a:p>
                      <a:pPr algn="ctr">
                        <a:spcAft>
                          <a:spcPts val="0"/>
                        </a:spcAft>
                      </a:pPr>
                      <a:r>
                        <a:rPr lang="pt-BR" sz="2000">
                          <a:effectLst/>
                        </a:rPr>
                        <a:t>(Ω)</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9061772"/>
                  </a:ext>
                </a:extLst>
              </a:tr>
              <a:tr h="0">
                <a:tc>
                  <a:txBody>
                    <a:bodyPr/>
                    <a:lstStyle/>
                    <a:p>
                      <a:pPr algn="ctr">
                        <a:spcAft>
                          <a:spcPts val="0"/>
                        </a:spcAft>
                      </a:pPr>
                      <a:r>
                        <a:rPr lang="pt-BR" sz="2000">
                          <a:effectLst/>
                        </a:rPr>
                        <a:t>30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1416049"/>
                  </a:ext>
                </a:extLst>
              </a:tr>
              <a:tr h="0">
                <a:tc>
                  <a:txBody>
                    <a:bodyPr/>
                    <a:lstStyle/>
                    <a:p>
                      <a:pPr algn="ctr">
                        <a:spcAft>
                          <a:spcPts val="0"/>
                        </a:spcAft>
                      </a:pPr>
                      <a:r>
                        <a:rPr lang="pt-BR" sz="2000">
                          <a:effectLst/>
                        </a:rPr>
                        <a:t>60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4143769"/>
                  </a:ext>
                </a:extLst>
              </a:tr>
              <a:tr h="0">
                <a:tc>
                  <a:txBody>
                    <a:bodyPr/>
                    <a:lstStyle/>
                    <a:p>
                      <a:pPr algn="ctr">
                        <a:spcAft>
                          <a:spcPts val="0"/>
                        </a:spcAft>
                      </a:pPr>
                      <a:r>
                        <a:rPr lang="pt-BR" sz="2000">
                          <a:effectLst/>
                        </a:rPr>
                        <a:t>90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7970490"/>
                  </a:ext>
                </a:extLst>
              </a:tr>
              <a:tr h="0">
                <a:tc>
                  <a:txBody>
                    <a:bodyPr/>
                    <a:lstStyle/>
                    <a:p>
                      <a:pPr algn="ctr">
                        <a:spcAft>
                          <a:spcPts val="0"/>
                        </a:spcAft>
                      </a:pPr>
                      <a:r>
                        <a:rPr lang="pt-BR" sz="2000">
                          <a:effectLst/>
                        </a:rPr>
                        <a:t>120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3753823"/>
                  </a:ext>
                </a:extLst>
              </a:tr>
              <a:tr h="0">
                <a:tc>
                  <a:txBody>
                    <a:bodyPr/>
                    <a:lstStyle/>
                    <a:p>
                      <a:pPr algn="ctr">
                        <a:spcAft>
                          <a:spcPts val="0"/>
                        </a:spcAft>
                      </a:pPr>
                      <a:r>
                        <a:rPr lang="pt-BR" sz="2000">
                          <a:effectLst/>
                        </a:rPr>
                        <a:t>150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994572"/>
                  </a:ext>
                </a:extLst>
              </a:tr>
              <a:tr h="0">
                <a:tc>
                  <a:txBody>
                    <a:bodyPr/>
                    <a:lstStyle/>
                    <a:p>
                      <a:pPr algn="ctr">
                        <a:spcAft>
                          <a:spcPts val="0"/>
                        </a:spcAft>
                      </a:pPr>
                      <a:r>
                        <a:rPr lang="pt-BR" sz="2000">
                          <a:effectLst/>
                        </a:rPr>
                        <a:t>180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69839828"/>
                  </a:ext>
                </a:extLst>
              </a:tr>
              <a:tr h="0">
                <a:tc>
                  <a:txBody>
                    <a:bodyPr/>
                    <a:lstStyle/>
                    <a:p>
                      <a:pPr algn="ctr">
                        <a:spcAft>
                          <a:spcPts val="0"/>
                        </a:spcAft>
                      </a:pPr>
                      <a:r>
                        <a:rPr lang="pt-BR" sz="2000">
                          <a:effectLst/>
                        </a:rPr>
                        <a:t>220</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a:effectLst/>
                        </a:rPr>
                        <a:t> </a:t>
                      </a:r>
                      <a:endParaRPr lang="pt-B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0376445"/>
                  </a:ext>
                </a:extLst>
              </a:tr>
            </a:tbl>
          </a:graphicData>
        </a:graphic>
      </p:graphicFrame>
      <p:sp>
        <p:nvSpPr>
          <p:cNvPr id="5" name="CaixaDeTexto 4">
            <a:extLst>
              <a:ext uri="{FF2B5EF4-FFF2-40B4-BE49-F238E27FC236}">
                <a16:creationId xmlns:a16="http://schemas.microsoft.com/office/drawing/2014/main" id="{FC09D54E-44DD-4098-805E-F9B1F8FDB52C}"/>
              </a:ext>
            </a:extLst>
          </p:cNvPr>
          <p:cNvSpPr txBox="1"/>
          <p:nvPr/>
        </p:nvSpPr>
        <p:spPr>
          <a:xfrm>
            <a:off x="1619672" y="4869160"/>
            <a:ext cx="2376264" cy="369332"/>
          </a:xfrm>
          <a:prstGeom prst="rect">
            <a:avLst/>
          </a:prstGeom>
          <a:noFill/>
        </p:spPr>
        <p:txBody>
          <a:bodyPr wrap="square" rtlCol="0">
            <a:spAutoFit/>
          </a:bodyPr>
          <a:lstStyle/>
          <a:p>
            <a:r>
              <a:rPr lang="pt-BR" dirty="0"/>
              <a:t>Potência Calculada (P) </a:t>
            </a:r>
          </a:p>
        </p:txBody>
      </p: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0EC31A3E-6E5A-4051-A106-2D5B2CB447B5}"/>
                  </a:ext>
                </a:extLst>
              </p:cNvPr>
              <p:cNvSpPr txBox="1"/>
              <p:nvPr/>
            </p:nvSpPr>
            <p:spPr>
              <a:xfrm>
                <a:off x="4447105" y="4915326"/>
                <a:ext cx="1446806" cy="276999"/>
              </a:xfrm>
              <a:prstGeom prst="rect">
                <a:avLst/>
              </a:prstGeom>
              <a:noFill/>
              <a:ln w="28575">
                <a:solidFill>
                  <a:srgbClr val="FFC000"/>
                </a:solidFill>
              </a:ln>
            </p:spPr>
            <p:txBody>
              <a:bodyPr wrap="none" lIns="0" tIns="0" rIns="0" bIns="0" rtlCol="0">
                <a:spAutoFit/>
              </a:bodyPr>
              <a:lstStyle>
                <a:defPPr>
                  <a:defRPr lang="pt-BR"/>
                </a:defPPr>
                <a:lvl1pPr>
                  <a:defRPr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𝑃</m:t>
                      </m:r>
                      <m:r>
                        <a:rPr lang="pt-BR">
                          <a:latin typeface="Cambria Math" panose="02040503050406030204" pitchFamily="18" charset="0"/>
                        </a:rPr>
                        <m:t>= </m:t>
                      </m:r>
                      <m:sSub>
                        <m:sSubPr>
                          <m:ctrlPr>
                            <a:rPr lang="pt-BR" i="1">
                              <a:latin typeface="Cambria Math" panose="02040503050406030204" pitchFamily="18" charset="0"/>
                            </a:rPr>
                          </m:ctrlPr>
                        </m:sSubPr>
                        <m:e>
                          <m:r>
                            <a:rPr lang="pt-BR">
                              <a:latin typeface="Cambria Math" panose="02040503050406030204" pitchFamily="18" charset="0"/>
                            </a:rPr>
                            <m:t>𝑉</m:t>
                          </m:r>
                        </m:e>
                        <m:sub>
                          <m:r>
                            <a:rPr lang="pt-BR">
                              <a:latin typeface="Cambria Math" panose="02040503050406030204" pitchFamily="18" charset="0"/>
                            </a:rPr>
                            <m:t>𝑟𝑚𝑠</m:t>
                          </m:r>
                        </m:sub>
                      </m:sSub>
                      <m:sSub>
                        <m:sSubPr>
                          <m:ctrlPr>
                            <a:rPr lang="pt-BR" i="1">
                              <a:latin typeface="Cambria Math" panose="02040503050406030204" pitchFamily="18" charset="0"/>
                            </a:rPr>
                          </m:ctrlPr>
                        </m:sSubPr>
                        <m:e>
                          <m:r>
                            <a:rPr lang="pt-BR">
                              <a:latin typeface="Cambria Math" panose="02040503050406030204" pitchFamily="18" charset="0"/>
                            </a:rPr>
                            <m:t>𝐼</m:t>
                          </m:r>
                        </m:e>
                        <m:sub>
                          <m:r>
                            <a:rPr lang="pt-BR">
                              <a:latin typeface="Cambria Math" panose="02040503050406030204" pitchFamily="18" charset="0"/>
                            </a:rPr>
                            <m:t>𝑟𝑚𝑠</m:t>
                          </m:r>
                        </m:sub>
                      </m:sSub>
                    </m:oMath>
                  </m:oMathPara>
                </a14:m>
                <a:endParaRPr lang="pt-BR" dirty="0"/>
              </a:p>
            </p:txBody>
          </p:sp>
        </mc:Choice>
        <mc:Fallback xmlns="">
          <p:sp>
            <p:nvSpPr>
              <p:cNvPr id="6" name="CaixaDeTexto 5">
                <a:extLst>
                  <a:ext uri="{FF2B5EF4-FFF2-40B4-BE49-F238E27FC236}">
                    <a16:creationId xmlns:a16="http://schemas.microsoft.com/office/drawing/2014/main" id="{0EC31A3E-6E5A-4051-A106-2D5B2CB447B5}"/>
                  </a:ext>
                </a:extLst>
              </p:cNvPr>
              <p:cNvSpPr txBox="1">
                <a:spLocks noRot="1" noChangeAspect="1" noMove="1" noResize="1" noEditPoints="1" noAdjustHandles="1" noChangeArrowheads="1" noChangeShapeType="1" noTextEdit="1"/>
              </p:cNvSpPr>
              <p:nvPr/>
            </p:nvSpPr>
            <p:spPr>
              <a:xfrm>
                <a:off x="4447105" y="4915326"/>
                <a:ext cx="1446806" cy="276999"/>
              </a:xfrm>
              <a:prstGeom prst="rect">
                <a:avLst/>
              </a:prstGeom>
              <a:blipFill>
                <a:blip r:embed="rId2"/>
                <a:stretch>
                  <a:fillRect l="-1240" b="-5882"/>
                </a:stretch>
              </a:blipFill>
              <a:ln w="28575">
                <a:solidFill>
                  <a:srgbClr val="FFC000"/>
                </a:solidFill>
              </a:ln>
            </p:spPr>
            <p:txBody>
              <a:bodyPr/>
              <a:lstStyle/>
              <a:p>
                <a:r>
                  <a:rPr lang="pt-BR">
                    <a:noFill/>
                  </a:rPr>
                  <a:t> </a:t>
                </a:r>
              </a:p>
            </p:txBody>
          </p:sp>
        </mc:Fallback>
      </mc:AlternateContent>
      <p:sp>
        <p:nvSpPr>
          <p:cNvPr id="7" name="CaixaDeTexto 6">
            <a:extLst>
              <a:ext uri="{FF2B5EF4-FFF2-40B4-BE49-F238E27FC236}">
                <a16:creationId xmlns:a16="http://schemas.microsoft.com/office/drawing/2014/main" id="{79D90ECE-646D-45A4-92F2-548B4D89A8CD}"/>
              </a:ext>
            </a:extLst>
          </p:cNvPr>
          <p:cNvSpPr txBox="1"/>
          <p:nvPr/>
        </p:nvSpPr>
        <p:spPr>
          <a:xfrm>
            <a:off x="1619672" y="5548590"/>
            <a:ext cx="2376264" cy="646331"/>
          </a:xfrm>
          <a:prstGeom prst="rect">
            <a:avLst/>
          </a:prstGeom>
          <a:noFill/>
        </p:spPr>
        <p:txBody>
          <a:bodyPr wrap="square" rtlCol="0">
            <a:spAutoFit/>
          </a:bodyPr>
          <a:lstStyle/>
          <a:p>
            <a:r>
              <a:rPr lang="pt-BR" dirty="0"/>
              <a:t>Resistência Equivalente Calculada (R) </a:t>
            </a: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FD771FA3-5B44-456F-9853-B1E6E75C0362}"/>
                  </a:ext>
                </a:extLst>
              </p:cNvPr>
              <p:cNvSpPr txBox="1"/>
              <p:nvPr/>
            </p:nvSpPr>
            <p:spPr>
              <a:xfrm>
                <a:off x="4447105" y="5556830"/>
                <a:ext cx="991553" cy="563872"/>
              </a:xfrm>
              <a:prstGeom prst="rect">
                <a:avLst/>
              </a:prstGeom>
              <a:noFill/>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𝑅</m:t>
                      </m:r>
                      <m:r>
                        <a:rPr lang="pt-BR" b="0" i="1" smtClean="0">
                          <a:latin typeface="Cambria Math" panose="02040503050406030204" pitchFamily="18" charset="0"/>
                        </a:rPr>
                        <m:t>= </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𝑟𝑚𝑠</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𝑟𝑚𝑠</m:t>
                              </m:r>
                            </m:sub>
                          </m:sSub>
                        </m:den>
                      </m:f>
                    </m:oMath>
                  </m:oMathPara>
                </a14:m>
                <a:endParaRPr lang="pt-BR" dirty="0"/>
              </a:p>
            </p:txBody>
          </p:sp>
        </mc:Choice>
        <mc:Fallback xmlns="">
          <p:sp>
            <p:nvSpPr>
              <p:cNvPr id="9" name="CaixaDeTexto 8">
                <a:extLst>
                  <a:ext uri="{FF2B5EF4-FFF2-40B4-BE49-F238E27FC236}">
                    <a16:creationId xmlns:a16="http://schemas.microsoft.com/office/drawing/2014/main" id="{FD771FA3-5B44-456F-9853-B1E6E75C0362}"/>
                  </a:ext>
                </a:extLst>
              </p:cNvPr>
              <p:cNvSpPr txBox="1">
                <a:spLocks noRot="1" noChangeAspect="1" noMove="1" noResize="1" noEditPoints="1" noAdjustHandles="1" noChangeArrowheads="1" noChangeShapeType="1" noTextEdit="1"/>
              </p:cNvSpPr>
              <p:nvPr/>
            </p:nvSpPr>
            <p:spPr>
              <a:xfrm>
                <a:off x="4447105" y="5556830"/>
                <a:ext cx="991553" cy="563872"/>
              </a:xfrm>
              <a:prstGeom prst="rect">
                <a:avLst/>
              </a:prstGeom>
              <a:blipFill>
                <a:blip r:embed="rId3"/>
                <a:stretch>
                  <a:fillRect/>
                </a:stretch>
              </a:blipFill>
              <a:ln w="28575">
                <a:solidFill>
                  <a:srgbClr val="FFC000"/>
                </a:solidFill>
              </a:ln>
            </p:spPr>
            <p:txBody>
              <a:bodyPr/>
              <a:lstStyle/>
              <a:p>
                <a:r>
                  <a:rPr lang="pt-BR">
                    <a:noFill/>
                  </a:rPr>
                  <a:t> </a:t>
                </a:r>
              </a:p>
            </p:txBody>
          </p:sp>
        </mc:Fallback>
      </mc:AlternateContent>
      <p:sp>
        <p:nvSpPr>
          <p:cNvPr id="8" name="Retângulo: Cantos Arredondados 7">
            <a:extLst>
              <a:ext uri="{FF2B5EF4-FFF2-40B4-BE49-F238E27FC236}">
                <a16:creationId xmlns:a16="http://schemas.microsoft.com/office/drawing/2014/main" id="{35A2D3FA-9F95-4815-8D80-8001F419DFDE}"/>
              </a:ext>
            </a:extLst>
          </p:cNvPr>
          <p:cNvSpPr/>
          <p:nvPr/>
        </p:nvSpPr>
        <p:spPr>
          <a:xfrm>
            <a:off x="179512" y="497013"/>
            <a:ext cx="216024" cy="1846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2150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051720" y="1700808"/>
            <a:ext cx="5040560" cy="1927861"/>
          </a:xfrm>
          <a:prstGeom prst="rect">
            <a:avLst/>
          </a:prstGeom>
          <a:solidFill>
            <a:schemeClr val="tx1"/>
          </a:solidFill>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5400" b="1" dirty="0">
                <a:solidFill>
                  <a:schemeClr val="bg1"/>
                </a:solidFill>
              </a:rPr>
              <a:t>Procedimentos de Implementação </a:t>
            </a:r>
          </a:p>
          <a:p>
            <a:endParaRPr lang="pt-BR" sz="5400" b="1" dirty="0">
              <a:solidFill>
                <a:schemeClr val="bg1"/>
              </a:solidFill>
            </a:endParaRPr>
          </a:p>
        </p:txBody>
      </p:sp>
    </p:spTree>
    <p:extLst>
      <p:ext uri="{BB962C8B-B14F-4D97-AF65-F5344CB8AC3E}">
        <p14:creationId xmlns:p14="http://schemas.microsoft.com/office/powerpoint/2010/main" val="2650670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A910CE-4E54-40FF-8D07-435917780C9B}"/>
              </a:ext>
            </a:extLst>
          </p:cNvPr>
          <p:cNvSpPr>
            <a:spLocks noChangeArrowheads="1"/>
          </p:cNvSpPr>
          <p:nvPr/>
        </p:nvSpPr>
        <p:spPr bwMode="auto">
          <a:xfrm>
            <a:off x="611560" y="195519"/>
            <a:ext cx="5256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figura abaixo mostra o circuito implementado.  </a:t>
            </a:r>
            <a:endParaRPr lang="pt-BR" dirty="0">
              <a:latin typeface="Calibri" panose="020F0502020204030204" pitchFamily="34" charset="0"/>
              <a:cs typeface="Calibri" panose="020F0502020204030204" pitchFamily="34" charset="0"/>
            </a:endParaRPr>
          </a:p>
        </p:txBody>
      </p:sp>
      <p:pic>
        <p:nvPicPr>
          <p:cNvPr id="2" name="Imagem 1">
            <a:extLst>
              <a:ext uri="{FF2B5EF4-FFF2-40B4-BE49-F238E27FC236}">
                <a16:creationId xmlns:a16="http://schemas.microsoft.com/office/drawing/2014/main" id="{B6A96D26-E0D2-49DE-847E-91960A243965}"/>
              </a:ext>
            </a:extLst>
          </p:cNvPr>
          <p:cNvPicPr>
            <a:picLocks noChangeAspect="1"/>
          </p:cNvPicPr>
          <p:nvPr/>
        </p:nvPicPr>
        <p:blipFill>
          <a:blip r:embed="rId2"/>
          <a:stretch>
            <a:fillRect/>
          </a:stretch>
        </p:blipFill>
        <p:spPr>
          <a:xfrm>
            <a:off x="1166812" y="1731987"/>
            <a:ext cx="6810375" cy="4505325"/>
          </a:xfrm>
          <a:prstGeom prst="rect">
            <a:avLst/>
          </a:prstGeom>
        </p:spPr>
      </p:pic>
      <p:sp>
        <p:nvSpPr>
          <p:cNvPr id="4" name="CaixaDeTexto 3">
            <a:extLst>
              <a:ext uri="{FF2B5EF4-FFF2-40B4-BE49-F238E27FC236}">
                <a16:creationId xmlns:a16="http://schemas.microsoft.com/office/drawing/2014/main" id="{6603599C-1A12-4676-9B7B-1A9B7AFF53A8}"/>
              </a:ext>
            </a:extLst>
          </p:cNvPr>
          <p:cNvSpPr txBox="1"/>
          <p:nvPr/>
        </p:nvSpPr>
        <p:spPr>
          <a:xfrm>
            <a:off x="2555776" y="1244914"/>
            <a:ext cx="864096" cy="369332"/>
          </a:xfrm>
          <a:prstGeom prst="rect">
            <a:avLst/>
          </a:prstGeom>
          <a:solidFill>
            <a:srgbClr val="FFFF00"/>
          </a:solidFill>
        </p:spPr>
        <p:txBody>
          <a:bodyPr wrap="square" rtlCol="0">
            <a:spAutoFit/>
          </a:bodyPr>
          <a:lstStyle/>
          <a:p>
            <a:pPr algn="ctr"/>
            <a:r>
              <a:rPr lang="pt-BR" b="1" dirty="0" err="1"/>
              <a:t>Variac</a:t>
            </a:r>
            <a:endParaRPr lang="pt-BR" b="1" dirty="0"/>
          </a:p>
        </p:txBody>
      </p:sp>
      <p:cxnSp>
        <p:nvCxnSpPr>
          <p:cNvPr id="6" name="Conector de Seta Reta 5">
            <a:extLst>
              <a:ext uri="{FF2B5EF4-FFF2-40B4-BE49-F238E27FC236}">
                <a16:creationId xmlns:a16="http://schemas.microsoft.com/office/drawing/2014/main" id="{0C3E9F5C-95A8-42F2-8913-401427DE344E}"/>
              </a:ext>
            </a:extLst>
          </p:cNvPr>
          <p:cNvCxnSpPr>
            <a:cxnSpLocks/>
          </p:cNvCxnSpPr>
          <p:nvPr/>
        </p:nvCxnSpPr>
        <p:spPr>
          <a:xfrm flipH="1">
            <a:off x="2195736" y="1674966"/>
            <a:ext cx="720080" cy="852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E9B86A9C-8FF1-4ADB-B530-F7A0F66537A3}"/>
              </a:ext>
            </a:extLst>
          </p:cNvPr>
          <p:cNvSpPr txBox="1"/>
          <p:nvPr/>
        </p:nvSpPr>
        <p:spPr>
          <a:xfrm>
            <a:off x="6516216" y="857036"/>
            <a:ext cx="1617049" cy="646331"/>
          </a:xfrm>
          <a:prstGeom prst="rect">
            <a:avLst/>
          </a:prstGeom>
          <a:solidFill>
            <a:srgbClr val="FFFF00"/>
          </a:solidFill>
        </p:spPr>
        <p:txBody>
          <a:bodyPr wrap="square" rtlCol="0">
            <a:spAutoFit/>
          </a:bodyPr>
          <a:lstStyle/>
          <a:p>
            <a:pPr algn="ctr"/>
            <a:r>
              <a:rPr lang="pt-BR" b="1" dirty="0"/>
              <a:t>Multímetro</a:t>
            </a:r>
          </a:p>
          <a:p>
            <a:pPr algn="ctr"/>
            <a:r>
              <a:rPr lang="pt-BR" b="1" dirty="0"/>
              <a:t>(amperímetro)</a:t>
            </a:r>
          </a:p>
        </p:txBody>
      </p:sp>
      <p:cxnSp>
        <p:nvCxnSpPr>
          <p:cNvPr id="8" name="Conector de Seta Reta 7">
            <a:extLst>
              <a:ext uri="{FF2B5EF4-FFF2-40B4-BE49-F238E27FC236}">
                <a16:creationId xmlns:a16="http://schemas.microsoft.com/office/drawing/2014/main" id="{A4B3BB9A-9C7E-45A7-8750-A6B665103A8F}"/>
              </a:ext>
            </a:extLst>
          </p:cNvPr>
          <p:cNvCxnSpPr>
            <a:cxnSpLocks/>
          </p:cNvCxnSpPr>
          <p:nvPr/>
        </p:nvCxnSpPr>
        <p:spPr>
          <a:xfrm flipH="1">
            <a:off x="6516216" y="1536594"/>
            <a:ext cx="720080" cy="564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B9D0244E-06C2-4A23-9A13-E6BB455849B5}"/>
              </a:ext>
            </a:extLst>
          </p:cNvPr>
          <p:cNvSpPr txBox="1"/>
          <p:nvPr/>
        </p:nvSpPr>
        <p:spPr>
          <a:xfrm>
            <a:off x="3003931" y="5498826"/>
            <a:ext cx="1617049" cy="646331"/>
          </a:xfrm>
          <a:prstGeom prst="rect">
            <a:avLst/>
          </a:prstGeom>
          <a:solidFill>
            <a:srgbClr val="FFFF00"/>
          </a:solidFill>
        </p:spPr>
        <p:txBody>
          <a:bodyPr wrap="square" rtlCol="0">
            <a:spAutoFit/>
          </a:bodyPr>
          <a:lstStyle/>
          <a:p>
            <a:pPr algn="ctr"/>
            <a:r>
              <a:rPr lang="pt-BR" b="1" dirty="0"/>
              <a:t>Multímetro</a:t>
            </a:r>
          </a:p>
          <a:p>
            <a:pPr algn="ctr"/>
            <a:r>
              <a:rPr lang="pt-BR" b="1" dirty="0"/>
              <a:t>(voltímetro)</a:t>
            </a:r>
          </a:p>
        </p:txBody>
      </p:sp>
      <p:cxnSp>
        <p:nvCxnSpPr>
          <p:cNvPr id="10" name="Conector de Seta Reta 9">
            <a:extLst>
              <a:ext uri="{FF2B5EF4-FFF2-40B4-BE49-F238E27FC236}">
                <a16:creationId xmlns:a16="http://schemas.microsoft.com/office/drawing/2014/main" id="{5570AC1E-628F-4A7C-A6EC-EC01063638E8}"/>
              </a:ext>
            </a:extLst>
          </p:cNvPr>
          <p:cNvCxnSpPr>
            <a:cxnSpLocks/>
          </p:cNvCxnSpPr>
          <p:nvPr/>
        </p:nvCxnSpPr>
        <p:spPr>
          <a:xfrm flipH="1" flipV="1">
            <a:off x="2411760" y="4555286"/>
            <a:ext cx="576064" cy="79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AA50D91C-C0D8-4D2E-B336-816A58B5353D}"/>
              </a:ext>
            </a:extLst>
          </p:cNvPr>
          <p:cNvSpPr txBox="1"/>
          <p:nvPr/>
        </p:nvSpPr>
        <p:spPr>
          <a:xfrm>
            <a:off x="6493619" y="5753759"/>
            <a:ext cx="1336405" cy="369332"/>
          </a:xfrm>
          <a:prstGeom prst="rect">
            <a:avLst/>
          </a:prstGeom>
          <a:solidFill>
            <a:srgbClr val="FFFF00"/>
          </a:solidFill>
        </p:spPr>
        <p:txBody>
          <a:bodyPr wrap="square" rtlCol="0">
            <a:spAutoFit/>
          </a:bodyPr>
          <a:lstStyle/>
          <a:p>
            <a:pPr algn="ctr"/>
            <a:r>
              <a:rPr lang="pt-BR" b="1" dirty="0"/>
              <a:t>Wattímetro</a:t>
            </a:r>
          </a:p>
        </p:txBody>
      </p:sp>
      <p:cxnSp>
        <p:nvCxnSpPr>
          <p:cNvPr id="20" name="Conector de Seta Reta 19">
            <a:extLst>
              <a:ext uri="{FF2B5EF4-FFF2-40B4-BE49-F238E27FC236}">
                <a16:creationId xmlns:a16="http://schemas.microsoft.com/office/drawing/2014/main" id="{B7738972-ACC1-4675-8C17-8F0518E7202E}"/>
              </a:ext>
            </a:extLst>
          </p:cNvPr>
          <p:cNvCxnSpPr>
            <a:cxnSpLocks/>
          </p:cNvCxnSpPr>
          <p:nvPr/>
        </p:nvCxnSpPr>
        <p:spPr>
          <a:xfrm flipH="1" flipV="1">
            <a:off x="6668616" y="5001941"/>
            <a:ext cx="457685" cy="650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22D2413-9569-4BDA-B4DE-B0816E04D57B}"/>
              </a:ext>
            </a:extLst>
          </p:cNvPr>
          <p:cNvSpPr txBox="1"/>
          <p:nvPr/>
        </p:nvSpPr>
        <p:spPr>
          <a:xfrm>
            <a:off x="3853736" y="3282544"/>
            <a:ext cx="1222990" cy="434932"/>
          </a:xfrm>
          <a:prstGeom prst="rect">
            <a:avLst/>
          </a:prstGeom>
          <a:noFill/>
          <a:ln w="38100">
            <a:solidFill>
              <a:srgbClr val="FFC000"/>
            </a:solidFill>
            <a:prstDash val="lgDashDotDot"/>
          </a:ln>
        </p:spPr>
        <p:txBody>
          <a:bodyPr wrap="square" rtlCol="0">
            <a:spAutoFit/>
          </a:bodyPr>
          <a:lstStyle/>
          <a:p>
            <a:endParaRPr lang="pt-BR" dirty="0"/>
          </a:p>
        </p:txBody>
      </p:sp>
      <p:sp>
        <p:nvSpPr>
          <p:cNvPr id="23" name="CaixaDeTexto 22">
            <a:extLst>
              <a:ext uri="{FF2B5EF4-FFF2-40B4-BE49-F238E27FC236}">
                <a16:creationId xmlns:a16="http://schemas.microsoft.com/office/drawing/2014/main" id="{1B00958B-E523-449C-A96E-EF514A5D239C}"/>
              </a:ext>
            </a:extLst>
          </p:cNvPr>
          <p:cNvSpPr txBox="1"/>
          <p:nvPr/>
        </p:nvSpPr>
        <p:spPr>
          <a:xfrm>
            <a:off x="4296678" y="1818982"/>
            <a:ext cx="1214914" cy="369332"/>
          </a:xfrm>
          <a:prstGeom prst="rect">
            <a:avLst/>
          </a:prstGeom>
          <a:solidFill>
            <a:srgbClr val="FFFF00"/>
          </a:solidFill>
        </p:spPr>
        <p:txBody>
          <a:bodyPr wrap="square" rtlCol="0">
            <a:spAutoFit/>
          </a:bodyPr>
          <a:lstStyle/>
          <a:p>
            <a:pPr algn="ctr"/>
            <a:r>
              <a:rPr lang="pt-BR" b="1" dirty="0"/>
              <a:t>Lâmpadas</a:t>
            </a:r>
          </a:p>
        </p:txBody>
      </p:sp>
      <p:cxnSp>
        <p:nvCxnSpPr>
          <p:cNvPr id="24" name="Conector de Seta Reta 23">
            <a:extLst>
              <a:ext uri="{FF2B5EF4-FFF2-40B4-BE49-F238E27FC236}">
                <a16:creationId xmlns:a16="http://schemas.microsoft.com/office/drawing/2014/main" id="{42A2F043-D98B-4C1B-B265-640E68D36347}"/>
              </a:ext>
            </a:extLst>
          </p:cNvPr>
          <p:cNvCxnSpPr>
            <a:cxnSpLocks/>
          </p:cNvCxnSpPr>
          <p:nvPr/>
        </p:nvCxnSpPr>
        <p:spPr>
          <a:xfrm flipH="1">
            <a:off x="4571999" y="2245335"/>
            <a:ext cx="332136" cy="933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tângulo: Cantos Arredondados 14">
            <a:extLst>
              <a:ext uri="{FF2B5EF4-FFF2-40B4-BE49-F238E27FC236}">
                <a16:creationId xmlns:a16="http://schemas.microsoft.com/office/drawing/2014/main" id="{3192865E-2B6B-474C-AC83-5C461E6EB981}"/>
              </a:ext>
            </a:extLst>
          </p:cNvPr>
          <p:cNvSpPr/>
          <p:nvPr/>
        </p:nvSpPr>
        <p:spPr>
          <a:xfrm>
            <a:off x="380397" y="287868"/>
            <a:ext cx="216024" cy="1846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32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A910CE-4E54-40FF-8D07-435917780C9B}"/>
              </a:ext>
            </a:extLst>
          </p:cNvPr>
          <p:cNvSpPr>
            <a:spLocks noChangeArrowheads="1"/>
          </p:cNvSpPr>
          <p:nvPr/>
        </p:nvSpPr>
        <p:spPr bwMode="auto">
          <a:xfrm>
            <a:off x="611560" y="404664"/>
            <a:ext cx="4968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pt-BR" dirty="0">
                <a:latin typeface="+mj-lt"/>
              </a:rPr>
              <a:t>A tabela 1 descreve os resultados experimentais.</a:t>
            </a:r>
          </a:p>
        </p:txBody>
      </p:sp>
      <p:graphicFrame>
        <p:nvGraphicFramePr>
          <p:cNvPr id="2" name="Tabela 1">
            <a:extLst>
              <a:ext uri="{FF2B5EF4-FFF2-40B4-BE49-F238E27FC236}">
                <a16:creationId xmlns:a16="http://schemas.microsoft.com/office/drawing/2014/main" id="{4AD3659D-9357-474E-8806-0C438B07BE4B}"/>
              </a:ext>
            </a:extLst>
          </p:cNvPr>
          <p:cNvGraphicFramePr>
            <a:graphicFrameLocks noGrp="1"/>
          </p:cNvGraphicFramePr>
          <p:nvPr>
            <p:extLst>
              <p:ext uri="{D42A27DB-BD31-4B8C-83A1-F6EECF244321}">
                <p14:modId xmlns:p14="http://schemas.microsoft.com/office/powerpoint/2010/main" val="1645534954"/>
              </p:ext>
            </p:extLst>
          </p:nvPr>
        </p:nvGraphicFramePr>
        <p:xfrm>
          <a:off x="1043608" y="1412776"/>
          <a:ext cx="7344816" cy="3535680"/>
        </p:xfrm>
        <a:graphic>
          <a:graphicData uri="http://schemas.openxmlformats.org/drawingml/2006/table">
            <a:tbl>
              <a:tblPr firstRow="1" firstCol="1" bandRow="1">
                <a:tableStyleId>{5C22544A-7EE6-4342-B048-85BDC9FD1C3A}</a:tableStyleId>
              </a:tblPr>
              <a:tblGrid>
                <a:gridCol w="1012656">
                  <a:extLst>
                    <a:ext uri="{9D8B030D-6E8A-4147-A177-3AD203B41FA5}">
                      <a16:colId xmlns:a16="http://schemas.microsoft.com/office/drawing/2014/main" val="3515094295"/>
                    </a:ext>
                  </a:extLst>
                </a:gridCol>
                <a:gridCol w="1112696">
                  <a:extLst>
                    <a:ext uri="{9D8B030D-6E8A-4147-A177-3AD203B41FA5}">
                      <a16:colId xmlns:a16="http://schemas.microsoft.com/office/drawing/2014/main" val="1793180413"/>
                    </a:ext>
                  </a:extLst>
                </a:gridCol>
                <a:gridCol w="1211716">
                  <a:extLst>
                    <a:ext uri="{9D8B030D-6E8A-4147-A177-3AD203B41FA5}">
                      <a16:colId xmlns:a16="http://schemas.microsoft.com/office/drawing/2014/main" val="2822946892"/>
                    </a:ext>
                  </a:extLst>
                </a:gridCol>
                <a:gridCol w="1354630">
                  <a:extLst>
                    <a:ext uri="{9D8B030D-6E8A-4147-A177-3AD203B41FA5}">
                      <a16:colId xmlns:a16="http://schemas.microsoft.com/office/drawing/2014/main" val="4195093390"/>
                    </a:ext>
                  </a:extLst>
                </a:gridCol>
                <a:gridCol w="1302571">
                  <a:extLst>
                    <a:ext uri="{9D8B030D-6E8A-4147-A177-3AD203B41FA5}">
                      <a16:colId xmlns:a16="http://schemas.microsoft.com/office/drawing/2014/main" val="402470976"/>
                    </a:ext>
                  </a:extLst>
                </a:gridCol>
                <a:gridCol w="1350547">
                  <a:extLst>
                    <a:ext uri="{9D8B030D-6E8A-4147-A177-3AD203B41FA5}">
                      <a16:colId xmlns:a16="http://schemas.microsoft.com/office/drawing/2014/main" val="3659296930"/>
                    </a:ext>
                  </a:extLst>
                </a:gridCol>
              </a:tblGrid>
              <a:tr h="0">
                <a:tc>
                  <a:txBody>
                    <a:bodyPr/>
                    <a:lstStyle/>
                    <a:p>
                      <a:pPr algn="ctr">
                        <a:spcAft>
                          <a:spcPts val="0"/>
                        </a:spcAft>
                      </a:pPr>
                      <a:r>
                        <a:rPr lang="pt-BR" sz="1800" dirty="0">
                          <a:effectLst/>
                        </a:rPr>
                        <a:t>Tensão</a:t>
                      </a:r>
                    </a:p>
                    <a:p>
                      <a:pPr algn="ctr">
                        <a:spcAft>
                          <a:spcPts val="0"/>
                        </a:spcAft>
                      </a:pPr>
                      <a:r>
                        <a:rPr lang="pt-BR" sz="1800" dirty="0">
                          <a:effectLst/>
                        </a:rPr>
                        <a:t> VARIAC </a:t>
                      </a:r>
                    </a:p>
                    <a:p>
                      <a:pPr algn="ctr">
                        <a:spcAft>
                          <a:spcPts val="0"/>
                        </a:spcAft>
                      </a:pPr>
                      <a:r>
                        <a:rPr lang="pt-BR" sz="1800" dirty="0">
                          <a:effectLst/>
                        </a:rPr>
                        <a:t> (V - </a:t>
                      </a:r>
                      <a:r>
                        <a:rPr lang="pt-BR" sz="1800" dirty="0" err="1">
                          <a:effectLst/>
                        </a:rPr>
                        <a:t>rms</a:t>
                      </a: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dirty="0">
                          <a:effectLst/>
                        </a:rPr>
                        <a:t>Tensão</a:t>
                      </a:r>
                    </a:p>
                    <a:p>
                      <a:pPr algn="ctr">
                        <a:spcAft>
                          <a:spcPts val="0"/>
                        </a:spcAft>
                      </a:pPr>
                      <a:r>
                        <a:rPr lang="pt-BR" sz="1800" dirty="0">
                          <a:effectLst/>
                        </a:rPr>
                        <a:t>Medida</a:t>
                      </a:r>
                    </a:p>
                    <a:p>
                      <a:pPr algn="ctr">
                        <a:spcAft>
                          <a:spcPts val="0"/>
                        </a:spcAft>
                      </a:pPr>
                      <a:r>
                        <a:rPr lang="pt-BR" sz="1800" dirty="0">
                          <a:effectLst/>
                        </a:rPr>
                        <a:t> (V - </a:t>
                      </a:r>
                      <a:r>
                        <a:rPr lang="pt-BR" sz="1800" dirty="0" err="1">
                          <a:effectLst/>
                        </a:rPr>
                        <a:t>rms</a:t>
                      </a: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dirty="0">
                          <a:effectLst/>
                        </a:rPr>
                        <a:t>Corrente</a:t>
                      </a:r>
                    </a:p>
                    <a:p>
                      <a:pPr algn="ctr">
                        <a:spcAft>
                          <a:spcPts val="0"/>
                        </a:spcAft>
                      </a:pPr>
                      <a:r>
                        <a:rPr lang="pt-BR" sz="1800" dirty="0">
                          <a:effectLst/>
                        </a:rPr>
                        <a:t>Medida</a:t>
                      </a:r>
                    </a:p>
                    <a:p>
                      <a:pPr algn="ctr">
                        <a:spcAft>
                          <a:spcPts val="0"/>
                        </a:spcAft>
                      </a:pPr>
                      <a:r>
                        <a:rPr lang="pt-BR" sz="1800" dirty="0">
                          <a:effectLst/>
                        </a:rPr>
                        <a:t>(A - </a:t>
                      </a:r>
                      <a:r>
                        <a:rPr lang="pt-BR" sz="1800" dirty="0" err="1">
                          <a:effectLst/>
                        </a:rPr>
                        <a:t>rms</a:t>
                      </a: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a:effectLst/>
                        </a:rPr>
                        <a:t>Potência</a:t>
                      </a:r>
                    </a:p>
                    <a:p>
                      <a:pPr algn="ctr">
                        <a:spcAft>
                          <a:spcPts val="0"/>
                        </a:spcAft>
                      </a:pPr>
                      <a:r>
                        <a:rPr lang="pt-BR" sz="1800">
                          <a:effectLst/>
                        </a:rPr>
                        <a:t> Calculada (W)</a:t>
                      </a:r>
                      <a:endParaRPr lang="pt-B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a:effectLst/>
                        </a:rPr>
                        <a:t>Potência </a:t>
                      </a:r>
                    </a:p>
                    <a:p>
                      <a:pPr algn="ctr">
                        <a:spcAft>
                          <a:spcPts val="0"/>
                        </a:spcAft>
                      </a:pPr>
                      <a:r>
                        <a:rPr lang="pt-BR" sz="1800">
                          <a:effectLst/>
                        </a:rPr>
                        <a:t>Medida</a:t>
                      </a:r>
                    </a:p>
                    <a:p>
                      <a:pPr algn="ctr">
                        <a:spcAft>
                          <a:spcPts val="0"/>
                        </a:spcAft>
                      </a:pPr>
                      <a:r>
                        <a:rPr lang="pt-BR" sz="1800">
                          <a:effectLst/>
                        </a:rPr>
                        <a:t> (W)</a:t>
                      </a:r>
                      <a:endParaRPr lang="pt-B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a:effectLst/>
                        </a:rPr>
                        <a:t>Resistência</a:t>
                      </a:r>
                    </a:p>
                    <a:p>
                      <a:pPr algn="ctr">
                        <a:spcAft>
                          <a:spcPts val="0"/>
                        </a:spcAft>
                      </a:pPr>
                      <a:r>
                        <a:rPr lang="pt-BR" sz="1800">
                          <a:effectLst/>
                        </a:rPr>
                        <a:t>Equivalente</a:t>
                      </a:r>
                    </a:p>
                    <a:p>
                      <a:pPr algn="ctr">
                        <a:spcAft>
                          <a:spcPts val="0"/>
                        </a:spcAft>
                      </a:pPr>
                      <a:r>
                        <a:rPr lang="pt-BR" sz="1800">
                          <a:effectLst/>
                        </a:rPr>
                        <a:t>Calculada </a:t>
                      </a:r>
                    </a:p>
                    <a:p>
                      <a:pPr algn="ctr">
                        <a:spcAft>
                          <a:spcPts val="0"/>
                        </a:spcAft>
                      </a:pPr>
                      <a:r>
                        <a:rPr lang="pt-BR" sz="1800">
                          <a:effectLst/>
                        </a:rPr>
                        <a:t>(Ω)</a:t>
                      </a:r>
                      <a:endParaRPr lang="pt-B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12924026"/>
                  </a:ext>
                </a:extLst>
              </a:tr>
              <a:tr h="0">
                <a:tc>
                  <a:txBody>
                    <a:bodyPr/>
                    <a:lstStyle/>
                    <a:p>
                      <a:pPr algn="ctr">
                        <a:spcAft>
                          <a:spcPts val="0"/>
                        </a:spcAft>
                      </a:pPr>
                      <a:r>
                        <a:rPr lang="pt-BR" sz="2000" dirty="0">
                          <a:effectLst/>
                        </a:rPr>
                        <a:t>30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30.6</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0.330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10.10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10.2</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92.7</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3038659"/>
                  </a:ext>
                </a:extLst>
              </a:tr>
              <a:tr h="0">
                <a:tc>
                  <a:txBody>
                    <a:bodyPr/>
                    <a:lstStyle/>
                    <a:p>
                      <a:pPr algn="ctr">
                        <a:spcAft>
                          <a:spcPts val="0"/>
                        </a:spcAft>
                      </a:pPr>
                      <a:r>
                        <a:rPr lang="pt-BR" sz="2000" dirty="0">
                          <a:effectLst/>
                        </a:rPr>
                        <a:t>60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60.2</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0.441 </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26.6</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26.6</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136.5</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958642"/>
                  </a:ext>
                </a:extLst>
              </a:tr>
              <a:tr h="0">
                <a:tc>
                  <a:txBody>
                    <a:bodyPr/>
                    <a:lstStyle/>
                    <a:p>
                      <a:pPr algn="ctr">
                        <a:spcAft>
                          <a:spcPts val="0"/>
                        </a:spcAft>
                      </a:pPr>
                      <a:r>
                        <a:rPr lang="pt-BR" sz="2000" dirty="0">
                          <a:effectLst/>
                        </a:rPr>
                        <a:t>90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90.2</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0.538</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48.5</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48.0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167.6</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2882884"/>
                  </a:ext>
                </a:extLst>
              </a:tr>
              <a:tr h="0">
                <a:tc>
                  <a:txBody>
                    <a:bodyPr/>
                    <a:lstStyle/>
                    <a:p>
                      <a:pPr algn="ctr">
                        <a:spcAft>
                          <a:spcPts val="0"/>
                        </a:spcAft>
                      </a:pPr>
                      <a:r>
                        <a:rPr lang="pt-BR" sz="2000" dirty="0">
                          <a:effectLst/>
                        </a:rPr>
                        <a:t>120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120.5</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0.623</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75.1</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73.6</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193.4 </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519640"/>
                  </a:ext>
                </a:extLst>
              </a:tr>
              <a:tr h="0">
                <a:tc>
                  <a:txBody>
                    <a:bodyPr/>
                    <a:lstStyle/>
                    <a:p>
                      <a:pPr algn="ctr">
                        <a:spcAft>
                          <a:spcPts val="0"/>
                        </a:spcAft>
                      </a:pPr>
                      <a:r>
                        <a:rPr lang="pt-BR" sz="2000" dirty="0">
                          <a:effectLst/>
                        </a:rPr>
                        <a:t>150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150.1</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0.699 </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104.9</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102.0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214.7 </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87387284"/>
                  </a:ext>
                </a:extLst>
              </a:tr>
              <a:tr h="0">
                <a:tc>
                  <a:txBody>
                    <a:bodyPr/>
                    <a:lstStyle/>
                    <a:p>
                      <a:pPr algn="ctr">
                        <a:spcAft>
                          <a:spcPts val="0"/>
                        </a:spcAft>
                      </a:pPr>
                      <a:r>
                        <a:rPr lang="pt-BR" sz="2000" dirty="0">
                          <a:effectLst/>
                        </a:rPr>
                        <a:t>180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180.2</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0.770</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kern="1200" dirty="0">
                          <a:solidFill>
                            <a:schemeClr val="dk1"/>
                          </a:solidFill>
                          <a:effectLst/>
                          <a:latin typeface="+mn-lt"/>
                          <a:ea typeface="+mn-ea"/>
                          <a:cs typeface="+mn-cs"/>
                        </a:rPr>
                        <a:t>138.8</a:t>
                      </a:r>
                      <a:r>
                        <a:rPr lang="pt-BR" sz="2000" dirty="0">
                          <a:effectLst/>
                        </a:rPr>
                        <a:t> </a:t>
                      </a:r>
                      <a:endParaRPr lang="pt-B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2000" dirty="0">
                          <a:effectLst/>
                        </a:rPr>
                        <a:t> </a:t>
                      </a:r>
                      <a:r>
                        <a:rPr lang="pt-BR" sz="2000" kern="1200" dirty="0">
                          <a:solidFill>
                            <a:schemeClr val="dk1"/>
                          </a:solidFill>
                          <a:effectLst/>
                          <a:latin typeface="+mn-lt"/>
                          <a:ea typeface="+mn-ea"/>
                          <a:cs typeface="+mn-cs"/>
                        </a:rPr>
                        <a:t>135.0</a:t>
                      </a:r>
                    </a:p>
                  </a:txBody>
                  <a:tcPr marL="68580" marR="68580" marT="0" marB="0"/>
                </a:tc>
                <a:tc>
                  <a:txBody>
                    <a:bodyPr/>
                    <a:lstStyle/>
                    <a:p>
                      <a:pPr algn="ctr">
                        <a:spcAft>
                          <a:spcPts val="0"/>
                        </a:spcAft>
                      </a:pPr>
                      <a:r>
                        <a:rPr lang="pt-BR" sz="2000" dirty="0">
                          <a:effectLst/>
                        </a:rPr>
                        <a:t>234.0</a:t>
                      </a:r>
                      <a:endParaRPr lang="pt-BR"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0741362"/>
                  </a:ext>
                </a:extLst>
              </a:tr>
              <a:tr h="0">
                <a:tc>
                  <a:txBody>
                    <a:bodyPr/>
                    <a:lstStyle/>
                    <a:p>
                      <a:pPr algn="ctr">
                        <a:spcAft>
                          <a:spcPts val="0"/>
                        </a:spcAft>
                      </a:pPr>
                      <a:r>
                        <a:rPr lang="pt-BR" sz="2000" b="1" kern="1200" dirty="0">
                          <a:solidFill>
                            <a:schemeClr val="lt1"/>
                          </a:solidFill>
                          <a:effectLst/>
                          <a:latin typeface="+mn-lt"/>
                          <a:ea typeface="+mn-ea"/>
                          <a:cs typeface="+mn-cs"/>
                        </a:rPr>
                        <a:t>210</a:t>
                      </a:r>
                    </a:p>
                  </a:txBody>
                  <a:tcPr marL="68580" marR="68580" marT="0" marB="0"/>
                </a:tc>
                <a:tc>
                  <a:txBody>
                    <a:bodyPr/>
                    <a:lstStyle/>
                    <a:p>
                      <a:pPr algn="ctr">
                        <a:spcAft>
                          <a:spcPts val="0"/>
                        </a:spcAft>
                      </a:pPr>
                      <a:r>
                        <a:rPr lang="pt-BR" sz="2000" kern="1200" dirty="0">
                          <a:solidFill>
                            <a:schemeClr val="dk1"/>
                          </a:solidFill>
                          <a:effectLst/>
                          <a:latin typeface="+mn-lt"/>
                          <a:ea typeface="+mn-ea"/>
                          <a:cs typeface="+mn-cs"/>
                        </a:rPr>
                        <a:t> 210.4</a:t>
                      </a:r>
                    </a:p>
                  </a:txBody>
                  <a:tcPr marL="68580" marR="68580" marT="0" marB="0"/>
                </a:tc>
                <a:tc>
                  <a:txBody>
                    <a:bodyPr/>
                    <a:lstStyle/>
                    <a:p>
                      <a:pPr algn="ctr">
                        <a:spcAft>
                          <a:spcPts val="0"/>
                        </a:spcAft>
                      </a:pPr>
                      <a:r>
                        <a:rPr lang="pt-BR" sz="1800" dirty="0">
                          <a:effectLst/>
                        </a:rPr>
                        <a:t> </a:t>
                      </a:r>
                      <a:r>
                        <a:rPr lang="pt-BR" sz="2000" kern="1200" dirty="0">
                          <a:solidFill>
                            <a:schemeClr val="dk1"/>
                          </a:solidFill>
                          <a:effectLst/>
                          <a:latin typeface="+mn-lt"/>
                          <a:ea typeface="+mn-ea"/>
                          <a:cs typeface="+mn-cs"/>
                        </a:rPr>
                        <a:t>0.836</a:t>
                      </a:r>
                    </a:p>
                  </a:txBody>
                  <a:tcPr marL="68580" marR="68580" marT="0" marB="0"/>
                </a:tc>
                <a:tc>
                  <a:txBody>
                    <a:bodyPr/>
                    <a:lstStyle/>
                    <a:p>
                      <a:pPr algn="ctr">
                        <a:spcAft>
                          <a:spcPts val="0"/>
                        </a:spcAft>
                      </a:pPr>
                      <a:r>
                        <a:rPr lang="pt-BR" sz="2000" kern="1200" dirty="0">
                          <a:solidFill>
                            <a:schemeClr val="dk1"/>
                          </a:solidFill>
                          <a:effectLst/>
                          <a:latin typeface="+mn-lt"/>
                          <a:ea typeface="+mn-ea"/>
                          <a:cs typeface="+mn-cs"/>
                        </a:rPr>
                        <a:t>175.9</a:t>
                      </a:r>
                      <a:r>
                        <a:rPr lang="pt-BR" sz="1800" dirty="0">
                          <a:effectLst/>
                        </a:rPr>
                        <a:t> </a:t>
                      </a:r>
                      <a:endParaRPr lang="pt-B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pt-BR" sz="1800" dirty="0">
                          <a:effectLst/>
                        </a:rPr>
                        <a:t> </a:t>
                      </a:r>
                      <a:r>
                        <a:rPr lang="pt-BR" sz="2000" kern="1200" dirty="0">
                          <a:solidFill>
                            <a:schemeClr val="dk1"/>
                          </a:solidFill>
                          <a:effectLst/>
                          <a:latin typeface="+mn-lt"/>
                          <a:ea typeface="+mn-ea"/>
                          <a:cs typeface="+mn-cs"/>
                        </a:rPr>
                        <a:t>172.0</a:t>
                      </a:r>
                    </a:p>
                  </a:txBody>
                  <a:tcPr marL="68580" marR="68580" marT="0" marB="0"/>
                </a:tc>
                <a:tc>
                  <a:txBody>
                    <a:bodyPr/>
                    <a:lstStyle/>
                    <a:p>
                      <a:pPr algn="ctr">
                        <a:spcAft>
                          <a:spcPts val="0"/>
                        </a:spcAft>
                      </a:pPr>
                      <a:r>
                        <a:rPr lang="pt-BR" sz="2000" kern="1200" dirty="0">
                          <a:solidFill>
                            <a:schemeClr val="dk1"/>
                          </a:solidFill>
                          <a:effectLst/>
                          <a:latin typeface="+mn-lt"/>
                          <a:ea typeface="+mn-ea"/>
                          <a:cs typeface="+mn-cs"/>
                        </a:rPr>
                        <a:t>251.7 </a:t>
                      </a:r>
                    </a:p>
                  </a:txBody>
                  <a:tcPr marL="68580" marR="68580" marT="0" marB="0"/>
                </a:tc>
                <a:extLst>
                  <a:ext uri="{0D108BD9-81ED-4DB2-BD59-A6C34878D82A}">
                    <a16:rowId xmlns:a16="http://schemas.microsoft.com/office/drawing/2014/main" val="221757237"/>
                  </a:ext>
                </a:extLst>
              </a:tr>
              <a:tr h="0">
                <a:tc>
                  <a:txBody>
                    <a:bodyPr/>
                    <a:lstStyle/>
                    <a:p>
                      <a:pPr algn="ctr">
                        <a:spcAft>
                          <a:spcPts val="0"/>
                        </a:spcAft>
                      </a:pPr>
                      <a:r>
                        <a:rPr lang="pt-BR" sz="2000" b="1" kern="1200" dirty="0">
                          <a:solidFill>
                            <a:schemeClr val="lt1"/>
                          </a:solidFill>
                          <a:effectLst/>
                          <a:latin typeface="+mn-lt"/>
                          <a:ea typeface="+mn-ea"/>
                          <a:cs typeface="+mn-cs"/>
                        </a:rPr>
                        <a:t> 240</a:t>
                      </a:r>
                    </a:p>
                  </a:txBody>
                  <a:tcPr marL="68580" marR="68580" marT="0" marB="0"/>
                </a:tc>
                <a:tc>
                  <a:txBody>
                    <a:bodyPr/>
                    <a:lstStyle/>
                    <a:p>
                      <a:pPr algn="ctr">
                        <a:spcAft>
                          <a:spcPts val="0"/>
                        </a:spcAft>
                      </a:pPr>
                      <a:r>
                        <a:rPr lang="pt-BR" sz="2000" kern="1200" dirty="0">
                          <a:solidFill>
                            <a:schemeClr val="dk1"/>
                          </a:solidFill>
                          <a:effectLst/>
                          <a:latin typeface="+mn-lt"/>
                          <a:ea typeface="+mn-ea"/>
                          <a:cs typeface="+mn-cs"/>
                        </a:rPr>
                        <a:t> 240.8</a:t>
                      </a:r>
                    </a:p>
                  </a:txBody>
                  <a:tcPr marL="68580" marR="68580" marT="0" marB="0"/>
                </a:tc>
                <a:tc>
                  <a:txBody>
                    <a:bodyPr/>
                    <a:lstStyle/>
                    <a:p>
                      <a:pPr algn="ctr">
                        <a:spcAft>
                          <a:spcPts val="0"/>
                        </a:spcAft>
                      </a:pPr>
                      <a:r>
                        <a:rPr lang="pt-BR" sz="1800" dirty="0">
                          <a:effectLst/>
                        </a:rPr>
                        <a:t> </a:t>
                      </a:r>
                      <a:r>
                        <a:rPr lang="pt-BR" sz="2000" kern="1200" dirty="0">
                          <a:solidFill>
                            <a:schemeClr val="dk1"/>
                          </a:solidFill>
                          <a:effectLst/>
                          <a:latin typeface="+mn-lt"/>
                          <a:ea typeface="+mn-ea"/>
                          <a:cs typeface="+mn-cs"/>
                        </a:rPr>
                        <a:t>0.899</a:t>
                      </a:r>
                    </a:p>
                  </a:txBody>
                  <a:tcPr marL="68580" marR="68580" marT="0" marB="0"/>
                </a:tc>
                <a:tc>
                  <a:txBody>
                    <a:bodyPr/>
                    <a:lstStyle/>
                    <a:p>
                      <a:pPr algn="ctr">
                        <a:spcAft>
                          <a:spcPts val="0"/>
                        </a:spcAft>
                      </a:pPr>
                      <a:r>
                        <a:rPr lang="pt-BR" sz="1800" dirty="0">
                          <a:effectLst/>
                        </a:rPr>
                        <a:t> </a:t>
                      </a:r>
                      <a:r>
                        <a:rPr lang="pt-BR" sz="2000" kern="1200" dirty="0">
                          <a:solidFill>
                            <a:schemeClr val="dk1"/>
                          </a:solidFill>
                          <a:effectLst/>
                          <a:latin typeface="+mn-lt"/>
                          <a:ea typeface="+mn-ea"/>
                          <a:cs typeface="+mn-cs"/>
                        </a:rPr>
                        <a:t>216.5</a:t>
                      </a:r>
                    </a:p>
                  </a:txBody>
                  <a:tcPr marL="68580" marR="68580" marT="0" marB="0"/>
                </a:tc>
                <a:tc>
                  <a:txBody>
                    <a:bodyPr/>
                    <a:lstStyle/>
                    <a:p>
                      <a:pPr algn="ctr">
                        <a:spcAft>
                          <a:spcPts val="0"/>
                        </a:spcAft>
                      </a:pPr>
                      <a:r>
                        <a:rPr lang="pt-BR" sz="1800" dirty="0">
                          <a:effectLst/>
                        </a:rPr>
                        <a:t> </a:t>
                      </a:r>
                      <a:r>
                        <a:rPr lang="pt-BR" sz="2000" kern="1200" dirty="0">
                          <a:solidFill>
                            <a:schemeClr val="dk1"/>
                          </a:solidFill>
                          <a:effectLst/>
                          <a:latin typeface="+mn-lt"/>
                          <a:ea typeface="+mn-ea"/>
                          <a:cs typeface="+mn-cs"/>
                        </a:rPr>
                        <a:t>211.6</a:t>
                      </a:r>
                    </a:p>
                  </a:txBody>
                  <a:tcPr marL="68580" marR="68580" marT="0" marB="0"/>
                </a:tc>
                <a:tc>
                  <a:txBody>
                    <a:bodyPr/>
                    <a:lstStyle/>
                    <a:p>
                      <a:pPr marL="0" algn="ctr" defTabSz="914400" rtl="0" eaLnBrk="1" latinLnBrk="0" hangingPunct="1">
                        <a:spcAft>
                          <a:spcPts val="0"/>
                        </a:spcAft>
                      </a:pPr>
                      <a:r>
                        <a:rPr lang="pt-BR" sz="2000" kern="1200" dirty="0">
                          <a:solidFill>
                            <a:schemeClr val="dk1"/>
                          </a:solidFill>
                          <a:effectLst/>
                          <a:latin typeface="+mn-lt"/>
                          <a:ea typeface="+mn-ea"/>
                          <a:cs typeface="+mn-cs"/>
                        </a:rPr>
                        <a:t>267.9 </a:t>
                      </a:r>
                    </a:p>
                  </a:txBody>
                  <a:tcPr marL="68580" marR="68580" marT="0" marB="0"/>
                </a:tc>
                <a:extLst>
                  <a:ext uri="{0D108BD9-81ED-4DB2-BD59-A6C34878D82A}">
                    <a16:rowId xmlns:a16="http://schemas.microsoft.com/office/drawing/2014/main" val="1155635902"/>
                  </a:ext>
                </a:extLst>
              </a:tr>
            </a:tbl>
          </a:graphicData>
        </a:graphic>
      </p:graphicFrame>
      <p:sp>
        <p:nvSpPr>
          <p:cNvPr id="8" name="Rectangle 1">
            <a:extLst>
              <a:ext uri="{FF2B5EF4-FFF2-40B4-BE49-F238E27FC236}">
                <a16:creationId xmlns:a16="http://schemas.microsoft.com/office/drawing/2014/main" id="{901CEEDA-79AA-4B4F-9DF0-0CD53592929B}"/>
              </a:ext>
            </a:extLst>
          </p:cNvPr>
          <p:cNvSpPr>
            <a:spLocks noChangeArrowheads="1"/>
          </p:cNvSpPr>
          <p:nvPr/>
        </p:nvSpPr>
        <p:spPr bwMode="auto">
          <a:xfrm>
            <a:off x="2483768" y="998175"/>
            <a:ext cx="38127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Tabela 1 – Medidas de Tensão, Corrente e Potência</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Retângulo: Cantos Arredondados 4">
            <a:extLst>
              <a:ext uri="{FF2B5EF4-FFF2-40B4-BE49-F238E27FC236}">
                <a16:creationId xmlns:a16="http://schemas.microsoft.com/office/drawing/2014/main" id="{592B5416-3842-46DB-8077-01DC8FAFE59E}"/>
              </a:ext>
            </a:extLst>
          </p:cNvPr>
          <p:cNvSpPr/>
          <p:nvPr/>
        </p:nvSpPr>
        <p:spPr>
          <a:xfrm>
            <a:off x="251520" y="497013"/>
            <a:ext cx="216024" cy="1846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699A2A0F-8093-431C-9F66-CADD81614124}"/>
              </a:ext>
            </a:extLst>
          </p:cNvPr>
          <p:cNvSpPr txBox="1"/>
          <p:nvPr/>
        </p:nvSpPr>
        <p:spPr>
          <a:xfrm>
            <a:off x="4480949" y="1274649"/>
            <a:ext cx="1190215" cy="3856416"/>
          </a:xfrm>
          <a:prstGeom prst="rect">
            <a:avLst/>
          </a:prstGeom>
          <a:noFill/>
          <a:ln w="28575">
            <a:solidFill>
              <a:srgbClr val="FFC000"/>
            </a:solidFill>
          </a:ln>
        </p:spPr>
        <p:txBody>
          <a:bodyPr wrap="square" rtlCol="0">
            <a:spAutoFit/>
          </a:bodyPr>
          <a:lstStyle/>
          <a:p>
            <a:endParaRPr lang="pt-BR" dirty="0"/>
          </a:p>
        </p:txBody>
      </p:sp>
      <p:sp>
        <p:nvSpPr>
          <p:cNvPr id="7" name="CaixaDeTexto 6">
            <a:extLst>
              <a:ext uri="{FF2B5EF4-FFF2-40B4-BE49-F238E27FC236}">
                <a16:creationId xmlns:a16="http://schemas.microsoft.com/office/drawing/2014/main" id="{677BAD9C-3817-4FDA-B166-07638B6C82A7}"/>
              </a:ext>
            </a:extLst>
          </p:cNvPr>
          <p:cNvSpPr txBox="1"/>
          <p:nvPr/>
        </p:nvSpPr>
        <p:spPr>
          <a:xfrm>
            <a:off x="5796136" y="1274649"/>
            <a:ext cx="1190215" cy="3856416"/>
          </a:xfrm>
          <a:prstGeom prst="rect">
            <a:avLst/>
          </a:prstGeom>
          <a:noFill/>
          <a:ln w="28575">
            <a:solidFill>
              <a:srgbClr val="FFC000"/>
            </a:solidFill>
          </a:ln>
        </p:spPr>
        <p:txBody>
          <a:bodyPr wrap="square" rtlCol="0">
            <a:spAutoFit/>
          </a:bodyPr>
          <a:lstStyle/>
          <a:p>
            <a:endParaRPr lang="pt-BR" dirty="0"/>
          </a:p>
        </p:txBody>
      </p:sp>
      <p:sp>
        <p:nvSpPr>
          <p:cNvPr id="9" name="CaixaDeTexto 8">
            <a:extLst>
              <a:ext uri="{FF2B5EF4-FFF2-40B4-BE49-F238E27FC236}">
                <a16:creationId xmlns:a16="http://schemas.microsoft.com/office/drawing/2014/main" id="{FE09D6ED-E24A-4A9B-9D9F-81115DA6915E}"/>
              </a:ext>
            </a:extLst>
          </p:cNvPr>
          <p:cNvSpPr txBox="1"/>
          <p:nvPr/>
        </p:nvSpPr>
        <p:spPr>
          <a:xfrm>
            <a:off x="7103444" y="1268835"/>
            <a:ext cx="1190215" cy="3856416"/>
          </a:xfrm>
          <a:prstGeom prst="rect">
            <a:avLst/>
          </a:prstGeom>
          <a:noFill/>
          <a:ln w="28575">
            <a:solidFill>
              <a:srgbClr val="00B050"/>
            </a:solidFill>
          </a:ln>
        </p:spPr>
        <p:txBody>
          <a:bodyPr wrap="square" rtlCol="0">
            <a:spAutoFit/>
          </a:bodyPr>
          <a:lstStyle/>
          <a:p>
            <a:endParaRPr lang="pt-BR" dirty="0"/>
          </a:p>
        </p:txBody>
      </p:sp>
    </p:spTree>
    <p:extLst>
      <p:ext uri="{BB962C8B-B14F-4D97-AF65-F5344CB8AC3E}">
        <p14:creationId xmlns:p14="http://schemas.microsoft.com/office/powerpoint/2010/main" val="226305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8DBAC3-BAFA-42FB-B3E4-60EB514E39AE}"/>
              </a:ext>
            </a:extLst>
          </p:cNvPr>
          <p:cNvSpPr>
            <a:spLocks noChangeArrowheads="1"/>
          </p:cNvSpPr>
          <p:nvPr/>
        </p:nvSpPr>
        <p:spPr bwMode="auto">
          <a:xfrm>
            <a:off x="107504" y="16756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Text Box 1">
            <a:extLst>
              <a:ext uri="{FF2B5EF4-FFF2-40B4-BE49-F238E27FC236}">
                <a16:creationId xmlns:a16="http://schemas.microsoft.com/office/drawing/2014/main" id="{BEB88F9C-B24F-4141-AF52-A04A66E1868F}"/>
              </a:ext>
            </a:extLst>
          </p:cNvPr>
          <p:cNvSpPr txBox="1">
            <a:spLocks noChangeArrowheads="1"/>
          </p:cNvSpPr>
          <p:nvPr/>
        </p:nvSpPr>
        <p:spPr bwMode="auto">
          <a:xfrm>
            <a:off x="467544" y="255577"/>
            <a:ext cx="1447800" cy="36880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pt-BR" altLang="pt-BR"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Questionário</a:t>
            </a:r>
            <a:endParaRPr kumimoji="0" lang="pt-BR" altLang="pt-BR" b="0" i="0" u="none" strike="noStrike" cap="none" normalizeH="0" baseline="0" dirty="0">
              <a:ln>
                <a:noFill/>
              </a:ln>
              <a:solidFill>
                <a:schemeClr val="bg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7DAC54F-E5C4-4EAE-8FAD-5AEEB9B66329}"/>
              </a:ext>
            </a:extLst>
          </p:cNvPr>
          <p:cNvSpPr>
            <a:spLocks noChangeArrowheads="1"/>
          </p:cNvSpPr>
          <p:nvPr/>
        </p:nvSpPr>
        <p:spPr bwMode="auto">
          <a:xfrm>
            <a:off x="323528" y="975211"/>
            <a:ext cx="84249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pt-BR" altLang="pt-BR"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Que tipo de potência é medida no circuito pelo wattímetro ? </a:t>
            </a:r>
          </a:p>
          <a:p>
            <a:pPr marR="0" lvl="0" indent="0" algn="just" defTabSz="914400" rtl="0" eaLnBrk="0" fontAlgn="base" latinLnBrk="0" hangingPunct="0">
              <a:lnSpc>
                <a:spcPct val="100000"/>
              </a:lnSpc>
              <a:spcBef>
                <a:spcPct val="0"/>
              </a:spcBef>
              <a:spcAft>
                <a:spcPct val="0"/>
              </a:spcAft>
              <a:buClrTx/>
              <a:buSzTx/>
              <a:tabLst/>
            </a:pPr>
            <a:endParaRPr kumimoji="0" lang="pt-BR" altLang="pt-BR" b="0" i="0" u="none" strike="noStrike" cap="none" normalizeH="0" baseline="0" dirty="0">
              <a:ln>
                <a:noFill/>
              </a:ln>
              <a:solidFill>
                <a:schemeClr val="tx1"/>
              </a:solidFill>
              <a:effectLst/>
              <a:latin typeface="+mj-lt"/>
            </a:endParaRPr>
          </a:p>
          <a:p>
            <a:pPr lvl="0" indent="0" algn="just"/>
            <a:r>
              <a:rPr kumimoji="0" lang="pt-BR" altLang="pt-BR"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Observe o alto </a:t>
            </a:r>
            <a:r>
              <a:rPr lang="pt-BR" altLang="pt-BR" dirty="0">
                <a:latin typeface="+mj-lt"/>
                <a:ea typeface="Times New Roman" panose="02020603050405020304" pitchFamily="18" charset="0"/>
              </a:rPr>
              <a:t>coeficiente de correlação linear </a:t>
            </a:r>
            <a:r>
              <a:rPr kumimoji="0" lang="pt-BR" altLang="pt-BR"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entre </a:t>
            </a:r>
            <a:r>
              <a:rPr kumimoji="0" lang="pt-BR" altLang="pt-BR" b="0" i="0" u="none" strike="noStrike" cap="none" normalizeH="0" baseline="0" dirty="0" err="1">
                <a:ln>
                  <a:noFill/>
                </a:ln>
                <a:solidFill>
                  <a:schemeClr val="tx1"/>
                </a:solidFill>
                <a:effectLst/>
                <a:latin typeface="+mj-lt"/>
                <a:ea typeface="Times New Roman" panose="02020603050405020304" pitchFamily="18" charset="0"/>
                <a:cs typeface="Calibri" panose="020F0502020204030204" pitchFamily="34" charset="0"/>
              </a:rPr>
              <a:t>P</a:t>
            </a:r>
            <a:r>
              <a:rPr kumimoji="0" lang="pt-BR" altLang="pt-BR" b="0" i="0" u="none" strike="noStrike" cap="none" normalizeH="0" baseline="-30000" dirty="0" err="1">
                <a:ln>
                  <a:noFill/>
                </a:ln>
                <a:solidFill>
                  <a:schemeClr val="tx1"/>
                </a:solidFill>
                <a:effectLst/>
                <a:latin typeface="+mj-lt"/>
                <a:ea typeface="Times New Roman" panose="02020603050405020304" pitchFamily="18" charset="0"/>
                <a:cs typeface="Calibri" panose="020F0502020204030204" pitchFamily="34" charset="0"/>
              </a:rPr>
              <a:t>medida</a:t>
            </a:r>
            <a:r>
              <a:rPr kumimoji="0" lang="pt-BR" altLang="pt-BR"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  e </a:t>
            </a:r>
            <a:r>
              <a:rPr kumimoji="0" lang="pt-BR" altLang="pt-BR" b="0" i="0" u="none" strike="noStrike" cap="none" normalizeH="0" baseline="0" dirty="0" err="1">
                <a:ln>
                  <a:noFill/>
                </a:ln>
                <a:solidFill>
                  <a:schemeClr val="tx1"/>
                </a:solidFill>
                <a:effectLst/>
                <a:latin typeface="+mj-lt"/>
                <a:ea typeface="Times New Roman" panose="02020603050405020304" pitchFamily="18" charset="0"/>
                <a:cs typeface="Calibri" panose="020F0502020204030204" pitchFamily="34" charset="0"/>
              </a:rPr>
              <a:t>P</a:t>
            </a:r>
            <a:r>
              <a:rPr kumimoji="0" lang="pt-BR" altLang="pt-BR" b="0" i="0" u="none" strike="noStrike" cap="none" normalizeH="0" baseline="-30000" dirty="0" err="1">
                <a:ln>
                  <a:noFill/>
                </a:ln>
                <a:solidFill>
                  <a:schemeClr val="tx1"/>
                </a:solidFill>
                <a:effectLst/>
                <a:latin typeface="+mj-lt"/>
                <a:ea typeface="Times New Roman" panose="02020603050405020304" pitchFamily="18" charset="0"/>
                <a:cs typeface="Calibri" panose="020F0502020204030204" pitchFamily="34" charset="0"/>
              </a:rPr>
              <a:t>calculada</a:t>
            </a:r>
            <a:r>
              <a:rPr kumimoji="0" lang="pt-BR" altLang="pt-BR" b="0" i="0" u="none" strike="noStrike" cap="none" normalizeH="0" baseline="0" dirty="0">
                <a:ln>
                  <a:noFill/>
                </a:ln>
                <a:solidFill>
                  <a:schemeClr val="tx1"/>
                </a:solidFill>
                <a:effectLst/>
                <a:latin typeface="+mj-lt"/>
                <a:ea typeface="Times New Roman" panose="02020603050405020304" pitchFamily="18" charset="0"/>
              </a:rPr>
              <a:t>. </a:t>
            </a:r>
            <a:endParaRPr kumimoji="0" lang="pt-BR" altLang="pt-BR"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mj-lt"/>
            </a:endParaRPr>
          </a:p>
          <a:p>
            <a:pPr indent="0" algn="just"/>
            <a:r>
              <a:rPr lang="pt-BR" altLang="pt-BR" dirty="0">
                <a:latin typeface="+mj-lt"/>
                <a:cs typeface="Calibri" panose="020F0502020204030204" pitchFamily="34" charset="0"/>
              </a:rPr>
              <a:t>-     Analise os valores da resistência equivalente das lâmpadas em paralelo em função da tensão aplicada. Investigue no link abaixo a razão da mudança observada.</a:t>
            </a:r>
          </a:p>
          <a:p>
            <a:pPr indent="0" algn="just"/>
            <a:endParaRPr kumimoji="0" lang="pt-BR" altLang="pt-BR" sz="1800" b="0" i="0" u="none" strike="noStrike" cap="none" normalizeH="0" baseline="0" dirty="0">
              <a:ln>
                <a:noFill/>
              </a:ln>
              <a:solidFill>
                <a:schemeClr val="tx1"/>
              </a:solidFill>
              <a:effectLst/>
              <a:latin typeface="+mj-lt"/>
              <a:cs typeface="Calibri" panose="020F0502020204030204" pitchFamily="34" charset="0"/>
            </a:endParaRPr>
          </a:p>
          <a:p>
            <a:pPr indent="0" algn="just"/>
            <a:r>
              <a:rPr lang="pt-BR" u="sng" dirty="0">
                <a:latin typeface="+mj-lt"/>
                <a:hlinkClick r:id="rId2"/>
              </a:rPr>
              <a:t>https://www.if.ufrgs.br/novocref/?contact-pergunta=potencia-eletrica-em-resistores-nao-varia-com-o-quadrado-da-tensao-aplicada-o-caso-do-filamento-de-tungstenio-nas-lampadas-incandescentes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066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368" y="404664"/>
            <a:ext cx="4225263" cy="566758"/>
          </a:xfrm>
          <a:solidFill>
            <a:srgbClr val="FFC000"/>
          </a:solidFill>
        </p:spPr>
        <p:txBody>
          <a:bodyPr>
            <a:normAutofit fontScale="90000"/>
          </a:bodyPr>
          <a:lstStyle/>
          <a:p>
            <a:r>
              <a:rPr lang="pt-BR" sz="3200" b="1" dirty="0">
                <a:latin typeface="+mn-lt"/>
              </a:rPr>
              <a:t>Fundamentos Teóricos</a:t>
            </a:r>
          </a:p>
        </p:txBody>
      </p:sp>
      <p:sp>
        <p:nvSpPr>
          <p:cNvPr id="3" name="Text Box 2">
            <a:extLst>
              <a:ext uri="{FF2B5EF4-FFF2-40B4-BE49-F238E27FC236}">
                <a16:creationId xmlns:a16="http://schemas.microsoft.com/office/drawing/2014/main" id="{37D832D4-4824-4253-83C2-9E1F733A5EFE}"/>
              </a:ext>
            </a:extLst>
          </p:cNvPr>
          <p:cNvSpPr txBox="1">
            <a:spLocks noChangeArrowheads="1"/>
          </p:cNvSpPr>
          <p:nvPr/>
        </p:nvSpPr>
        <p:spPr bwMode="auto">
          <a:xfrm>
            <a:off x="683568" y="1923957"/>
            <a:ext cx="3185967"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t-BR" altLang="pt-BR" sz="2400" b="1" dirty="0">
                <a:solidFill>
                  <a:schemeClr val="bg1"/>
                </a:solidFill>
                <a:latin typeface="Calibri" panose="020F0502020204030204" pitchFamily="34" charset="0"/>
              </a:rPr>
              <a:t>Defasagem entre Sinais</a:t>
            </a:r>
          </a:p>
        </p:txBody>
      </p:sp>
      <p:sp>
        <p:nvSpPr>
          <p:cNvPr id="4" name="Text Box 2">
            <a:extLst>
              <a:ext uri="{FF2B5EF4-FFF2-40B4-BE49-F238E27FC236}">
                <a16:creationId xmlns:a16="http://schemas.microsoft.com/office/drawing/2014/main" id="{81DF882F-BCB6-4EAC-9162-FB3BA1086249}"/>
              </a:ext>
            </a:extLst>
          </p:cNvPr>
          <p:cNvSpPr txBox="1">
            <a:spLocks noChangeArrowheads="1"/>
          </p:cNvSpPr>
          <p:nvPr/>
        </p:nvSpPr>
        <p:spPr bwMode="auto">
          <a:xfrm>
            <a:off x="666588" y="2528825"/>
            <a:ext cx="6371299"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pt-BR" altLang="pt-BR" sz="2400" b="1" dirty="0">
                <a:solidFill>
                  <a:schemeClr val="bg1"/>
                </a:solidFill>
                <a:latin typeface="Calibri" panose="020F0502020204030204" pitchFamily="34" charset="0"/>
              </a:rPr>
              <a:t>Valor Eficaz de Tensão (</a:t>
            </a:r>
            <a:r>
              <a:rPr lang="pt-BR" altLang="pt-BR" sz="2400" b="1" dirty="0" err="1">
                <a:solidFill>
                  <a:schemeClr val="bg1"/>
                </a:solidFill>
                <a:latin typeface="Calibri" panose="020F0502020204030204" pitchFamily="34" charset="0"/>
              </a:rPr>
              <a:t>V</a:t>
            </a:r>
            <a:r>
              <a:rPr lang="pt-BR" altLang="pt-BR" sz="2400" b="1" baseline="-25000" dirty="0" err="1">
                <a:solidFill>
                  <a:schemeClr val="bg1"/>
                </a:solidFill>
                <a:latin typeface="Calibri" panose="020F0502020204030204" pitchFamily="34" charset="0"/>
              </a:rPr>
              <a:t>rms</a:t>
            </a:r>
            <a:r>
              <a:rPr lang="pt-BR" altLang="pt-BR" sz="2400" b="1" dirty="0">
                <a:solidFill>
                  <a:schemeClr val="bg1"/>
                </a:solidFill>
                <a:latin typeface="Calibri" panose="020F0502020204030204" pitchFamily="34" charset="0"/>
              </a:rPr>
              <a:t>) e Corrente (</a:t>
            </a:r>
            <a:r>
              <a:rPr lang="pt-BR" altLang="pt-BR" sz="2400" b="1" dirty="0" err="1">
                <a:solidFill>
                  <a:schemeClr val="bg1"/>
                </a:solidFill>
                <a:latin typeface="Calibri" panose="020F0502020204030204" pitchFamily="34" charset="0"/>
              </a:rPr>
              <a:t>I</a:t>
            </a:r>
            <a:r>
              <a:rPr lang="pt-BR" altLang="pt-BR" sz="2400" b="1" baseline="-25000" dirty="0" err="1">
                <a:solidFill>
                  <a:schemeClr val="bg1"/>
                </a:solidFill>
                <a:latin typeface="Calibri" panose="020F0502020204030204" pitchFamily="34" charset="0"/>
              </a:rPr>
              <a:t>rms</a:t>
            </a:r>
            <a:r>
              <a:rPr lang="pt-BR" altLang="pt-BR" sz="2400" b="1" dirty="0">
                <a:solidFill>
                  <a:schemeClr val="bg1"/>
                </a:solidFill>
                <a:latin typeface="Calibri" panose="020F0502020204030204" pitchFamily="34" charset="0"/>
              </a:rPr>
              <a:t>)</a:t>
            </a:r>
          </a:p>
        </p:txBody>
      </p:sp>
      <p:sp>
        <p:nvSpPr>
          <p:cNvPr id="6" name="Subtítulo 2">
            <a:extLst>
              <a:ext uri="{FF2B5EF4-FFF2-40B4-BE49-F238E27FC236}">
                <a16:creationId xmlns:a16="http://schemas.microsoft.com/office/drawing/2014/main" id="{DA729557-86B7-4D62-BBE0-6607403640B8}"/>
              </a:ext>
            </a:extLst>
          </p:cNvPr>
          <p:cNvSpPr txBox="1">
            <a:spLocks/>
          </p:cNvSpPr>
          <p:nvPr/>
        </p:nvSpPr>
        <p:spPr>
          <a:xfrm>
            <a:off x="666588" y="3272869"/>
            <a:ext cx="3816423" cy="435251"/>
          </a:xfrm>
          <a:prstGeom prst="rect">
            <a:avLst/>
          </a:prstGeom>
          <a:solidFill>
            <a:schemeClr val="tx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t-BR" sz="2400" b="1" dirty="0">
                <a:solidFill>
                  <a:schemeClr val="bg1"/>
                </a:solidFill>
              </a:rPr>
              <a:t>Potência e Fator de Potência</a:t>
            </a:r>
          </a:p>
          <a:p>
            <a:pPr algn="l"/>
            <a:r>
              <a:rPr lang="pt-BR" sz="2400" b="1" dirty="0">
                <a:solidFill>
                  <a:schemeClr val="bg1"/>
                </a:solidFill>
              </a:rPr>
              <a:t> c</a:t>
            </a:r>
          </a:p>
        </p:txBody>
      </p:sp>
      <p:sp>
        <p:nvSpPr>
          <p:cNvPr id="7" name="Subtítulo 2">
            <a:extLst>
              <a:ext uri="{FF2B5EF4-FFF2-40B4-BE49-F238E27FC236}">
                <a16:creationId xmlns:a16="http://schemas.microsoft.com/office/drawing/2014/main" id="{21BA0772-5428-4596-944F-B6DD3A2685A1}"/>
              </a:ext>
            </a:extLst>
          </p:cNvPr>
          <p:cNvSpPr>
            <a:spLocks noGrp="1"/>
          </p:cNvSpPr>
          <p:nvPr>
            <p:ph type="subTitle" idx="1"/>
          </p:nvPr>
        </p:nvSpPr>
        <p:spPr>
          <a:xfrm>
            <a:off x="653103" y="3986505"/>
            <a:ext cx="7680928" cy="436185"/>
          </a:xfrm>
          <a:solidFill>
            <a:schemeClr val="tx1"/>
          </a:solidFill>
        </p:spPr>
        <p:txBody>
          <a:bodyPr vert="horz" lIns="91440" tIns="45720" rIns="91440" bIns="45720" rtlCol="0">
            <a:noAutofit/>
          </a:bodyPr>
          <a:lstStyle/>
          <a:p>
            <a:pPr algn="l"/>
            <a:r>
              <a:rPr lang="pt-BR" sz="2400" b="1" dirty="0">
                <a:solidFill>
                  <a:schemeClr val="bg1"/>
                </a:solidFill>
              </a:rPr>
              <a:t>Potência (AC) em Cargas Resistivas, Capacitivas e Indutivas</a:t>
            </a:r>
          </a:p>
        </p:txBody>
      </p:sp>
      <p:sp>
        <p:nvSpPr>
          <p:cNvPr id="8" name="CaixaDeTexto 7">
            <a:extLst>
              <a:ext uri="{FF2B5EF4-FFF2-40B4-BE49-F238E27FC236}">
                <a16:creationId xmlns:a16="http://schemas.microsoft.com/office/drawing/2014/main" id="{2B880720-D245-4F72-AFAB-F677F2D0D9EF}"/>
              </a:ext>
            </a:extLst>
          </p:cNvPr>
          <p:cNvSpPr txBox="1"/>
          <p:nvPr/>
        </p:nvSpPr>
        <p:spPr>
          <a:xfrm>
            <a:off x="648498" y="4712633"/>
            <a:ext cx="2913080" cy="461665"/>
          </a:xfrm>
          <a:prstGeom prst="rect">
            <a:avLst/>
          </a:prstGeom>
          <a:solidFill>
            <a:schemeClr val="tx1"/>
          </a:solidFill>
        </p:spPr>
        <p:txBody>
          <a:bodyPr wrap="square" rtlCol="0">
            <a:spAutoFit/>
          </a:bodyPr>
          <a:lstStyle/>
          <a:p>
            <a:pPr algn="ctr"/>
            <a:r>
              <a:rPr lang="pt-BR" sz="2400" b="1" dirty="0">
                <a:solidFill>
                  <a:schemeClr val="bg1"/>
                </a:solidFill>
              </a:rPr>
              <a:t>Triângulo de Potência</a:t>
            </a:r>
          </a:p>
        </p:txBody>
      </p:sp>
      <p:sp>
        <p:nvSpPr>
          <p:cNvPr id="9" name="CaixaDeTexto 8">
            <a:extLst>
              <a:ext uri="{FF2B5EF4-FFF2-40B4-BE49-F238E27FC236}">
                <a16:creationId xmlns:a16="http://schemas.microsoft.com/office/drawing/2014/main" id="{1C37864C-3942-4A5A-A8AF-E73405CA1325}"/>
              </a:ext>
            </a:extLst>
          </p:cNvPr>
          <p:cNvSpPr txBox="1"/>
          <p:nvPr/>
        </p:nvSpPr>
        <p:spPr>
          <a:xfrm>
            <a:off x="648497" y="5417345"/>
            <a:ext cx="7680928" cy="461665"/>
          </a:xfrm>
          <a:prstGeom prst="rect">
            <a:avLst/>
          </a:prstGeom>
          <a:solidFill>
            <a:schemeClr val="tx1"/>
          </a:solidFill>
        </p:spPr>
        <p:txBody>
          <a:bodyPr wrap="square" rtlCol="0">
            <a:spAutoFit/>
          </a:bodyPr>
          <a:lstStyle/>
          <a:p>
            <a:r>
              <a:rPr lang="pt-BR" sz="2400" b="1" dirty="0">
                <a:solidFill>
                  <a:schemeClr val="bg1"/>
                </a:solidFill>
              </a:rPr>
              <a:t>Principio de Funcionamento de um Wattímetro Analógico</a:t>
            </a:r>
          </a:p>
        </p:txBody>
      </p:sp>
      <p:sp>
        <p:nvSpPr>
          <p:cNvPr id="10" name="CaixaDeTexto 9">
            <a:extLst>
              <a:ext uri="{FF2B5EF4-FFF2-40B4-BE49-F238E27FC236}">
                <a16:creationId xmlns:a16="http://schemas.microsoft.com/office/drawing/2014/main" id="{2634B375-E9EB-4F4D-B025-989DFBDCEC9D}"/>
              </a:ext>
            </a:extLst>
          </p:cNvPr>
          <p:cNvSpPr txBox="1"/>
          <p:nvPr/>
        </p:nvSpPr>
        <p:spPr>
          <a:xfrm>
            <a:off x="642547" y="6100421"/>
            <a:ext cx="5747268" cy="461665"/>
          </a:xfrm>
          <a:prstGeom prst="rect">
            <a:avLst/>
          </a:prstGeom>
          <a:solidFill>
            <a:schemeClr val="tx1"/>
          </a:solidFill>
        </p:spPr>
        <p:txBody>
          <a:bodyPr wrap="square" rtlCol="0">
            <a:spAutoFit/>
          </a:bodyPr>
          <a:lstStyle/>
          <a:p>
            <a:r>
              <a:rPr lang="pt-BR" sz="2400" b="1" dirty="0">
                <a:solidFill>
                  <a:schemeClr val="bg1"/>
                </a:solidFill>
              </a:rPr>
              <a:t>Principio de Funcionamento de um VARIAC </a:t>
            </a:r>
          </a:p>
        </p:txBody>
      </p:sp>
      <p:sp>
        <p:nvSpPr>
          <p:cNvPr id="11" name="Text Box 2">
            <a:extLst>
              <a:ext uri="{FF2B5EF4-FFF2-40B4-BE49-F238E27FC236}">
                <a16:creationId xmlns:a16="http://schemas.microsoft.com/office/drawing/2014/main" id="{AC4C3B61-62A8-4697-BE8A-437124A0D631}"/>
              </a:ext>
            </a:extLst>
          </p:cNvPr>
          <p:cNvSpPr txBox="1">
            <a:spLocks noChangeArrowheads="1"/>
          </p:cNvSpPr>
          <p:nvPr/>
        </p:nvSpPr>
        <p:spPr bwMode="auto">
          <a:xfrm>
            <a:off x="670698" y="1340768"/>
            <a:ext cx="3577339"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t-BR" altLang="pt-BR" sz="2400" b="1" dirty="0">
                <a:solidFill>
                  <a:schemeClr val="bg1"/>
                </a:solidFill>
                <a:latin typeface="Calibri" panose="020F0502020204030204" pitchFamily="34" charset="0"/>
              </a:rPr>
              <a:t>Fase de um Sinal Senoidal</a:t>
            </a:r>
          </a:p>
        </p:txBody>
      </p:sp>
    </p:spTree>
    <p:extLst>
      <p:ext uri="{BB962C8B-B14F-4D97-AF65-F5344CB8AC3E}">
        <p14:creationId xmlns:p14="http://schemas.microsoft.com/office/powerpoint/2010/main" val="322609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2">
            <a:extLst>
              <a:ext uri="{FF2B5EF4-FFF2-40B4-BE49-F238E27FC236}">
                <a16:creationId xmlns:a16="http://schemas.microsoft.com/office/drawing/2014/main" id="{08D514BF-059D-4F97-8C6E-EA0FB4FAEE31}"/>
              </a:ext>
            </a:extLst>
          </p:cNvPr>
          <p:cNvSpPr txBox="1">
            <a:spLocks noChangeArrowheads="1"/>
          </p:cNvSpPr>
          <p:nvPr/>
        </p:nvSpPr>
        <p:spPr bwMode="auto">
          <a:xfrm>
            <a:off x="2783330" y="317191"/>
            <a:ext cx="3577339"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t-BR" altLang="pt-BR" sz="2400" b="1" dirty="0">
                <a:solidFill>
                  <a:schemeClr val="bg1"/>
                </a:solidFill>
                <a:latin typeface="Calibri" panose="020F0502020204030204" pitchFamily="34" charset="0"/>
              </a:rPr>
              <a:t>Fase de um Sinal Senoidal</a:t>
            </a:r>
          </a:p>
        </p:txBody>
      </p:sp>
      <p:pic>
        <p:nvPicPr>
          <p:cNvPr id="3074" name="Picture 2">
            <a:extLst>
              <a:ext uri="{FF2B5EF4-FFF2-40B4-BE49-F238E27FC236}">
                <a16:creationId xmlns:a16="http://schemas.microsoft.com/office/drawing/2014/main" id="{3AB686C4-37AA-403E-9C5B-1A3C1B69B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048" y="1369359"/>
            <a:ext cx="3863207" cy="17643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4E7E2250-3A22-40F2-9221-541B61F60B26}"/>
              </a:ext>
            </a:extLst>
          </p:cNvPr>
          <p:cNvSpPr>
            <a:spLocks noChangeArrowheads="1"/>
          </p:cNvSpPr>
          <p:nvPr/>
        </p:nvSpPr>
        <p:spPr bwMode="auto">
          <a:xfrm>
            <a:off x="251520" y="4725144"/>
            <a:ext cx="3276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Sinal</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a:t>
            </a: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senoidal</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que </a:t>
            </a: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cruza</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o </a:t>
            </a:r>
            <a:r>
              <a:rPr lang="en-US" altLang="pt-BR" sz="1600" b="1" dirty="0" err="1">
                <a:latin typeface="+mj-lt"/>
                <a:ea typeface="Calibri" panose="020F0502020204030204" pitchFamily="34" charset="0"/>
                <a:cs typeface="Times New Roman" panose="02020603050405020304" pitchFamily="18" charset="0"/>
              </a:rPr>
              <a:t>eixo</a:t>
            </a:r>
            <a:r>
              <a:rPr lang="en-US" altLang="pt-BR" sz="1600" b="1" dirty="0">
                <a:latin typeface="+mj-lt"/>
                <a:ea typeface="Calibri" panose="020F0502020204030204" pitchFamily="34" charset="0"/>
                <a:cs typeface="Times New Roman" panose="02020603050405020304" pitchFamily="18" charset="0"/>
              </a:rPr>
              <a:t> horizontal com </a:t>
            </a:r>
            <a:r>
              <a:rPr lang="en-US" altLang="pt-BR" sz="1600" b="1" dirty="0" err="1">
                <a:latin typeface="+mj-lt"/>
                <a:ea typeface="Calibri" panose="020F0502020204030204" pitchFamily="34" charset="0"/>
                <a:cs typeface="Times New Roman" panose="02020603050405020304" pitchFamily="18" charset="0"/>
              </a:rPr>
              <a:t>uma</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err="1">
                <a:latin typeface="+mj-lt"/>
                <a:ea typeface="Calibri" panose="020F0502020204030204" pitchFamily="34" charset="0"/>
                <a:cs typeface="Times New Roman" panose="02020603050405020304" pitchFamily="18" charset="0"/>
              </a:rPr>
              <a:t>inclinação</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err="1">
                <a:latin typeface="+mj-lt"/>
                <a:ea typeface="Calibri" panose="020F0502020204030204" pitchFamily="34" charset="0"/>
                <a:cs typeface="Times New Roman" panose="02020603050405020304" pitchFamily="18" charset="0"/>
              </a:rPr>
              <a:t>positiva</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err="1">
                <a:highlight>
                  <a:srgbClr val="FFFF00"/>
                </a:highlight>
                <a:latin typeface="+mj-lt"/>
                <a:ea typeface="Calibri" panose="020F0502020204030204" pitchFamily="34" charset="0"/>
                <a:cs typeface="Times New Roman" panose="02020603050405020304" pitchFamily="18" charset="0"/>
              </a:rPr>
              <a:t>depois</a:t>
            </a:r>
            <a:r>
              <a:rPr lang="en-US" altLang="pt-BR" sz="1600" b="1" dirty="0">
                <a:highlight>
                  <a:srgbClr val="FFFF00"/>
                </a:highlight>
                <a:latin typeface="+mj-lt"/>
                <a:ea typeface="Calibri" panose="020F0502020204030204" pitchFamily="34" charset="0"/>
                <a:cs typeface="Times New Roman" panose="02020603050405020304" pitchFamily="18" charset="0"/>
              </a:rPr>
              <a:t> de </a:t>
            </a:r>
            <a:r>
              <a:rPr kumimoji="0" lang="en-US" altLang="pt-BR" sz="1600" b="1" i="0" u="none" strike="noStrike" cap="none" normalizeH="0" baseline="0" dirty="0">
                <a:ln>
                  <a:noFill/>
                </a:ln>
                <a:effectLst/>
                <a:highlight>
                  <a:srgbClr val="FFFF00"/>
                </a:highlight>
                <a:latin typeface="+mj-lt"/>
                <a:ea typeface="Calibri" panose="020F0502020204030204" pitchFamily="34" charset="0"/>
                <a:cs typeface="Times New Roman" panose="02020603050405020304" pitchFamily="18" charset="0"/>
              </a:rPr>
              <a:t>0°</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a:t>
            </a:r>
            <a:endParaRPr kumimoji="0" lang="pt-BR" altLang="pt-BR" sz="1800" b="1" i="0" u="none" strike="noStrike" cap="none" normalizeH="0" baseline="0" dirty="0">
              <a:ln>
                <a:noFill/>
              </a:ln>
              <a:effectLst/>
              <a:latin typeface="+mj-lt"/>
            </a:endParaRPr>
          </a:p>
        </p:txBody>
      </p:sp>
      <p:sp>
        <p:nvSpPr>
          <p:cNvPr id="4" name="Rectangle 5">
            <a:extLst>
              <a:ext uri="{FF2B5EF4-FFF2-40B4-BE49-F238E27FC236}">
                <a16:creationId xmlns:a16="http://schemas.microsoft.com/office/drawing/2014/main" id="{2C78911B-683E-445C-99FC-4FCBB6CF1AB4}"/>
              </a:ext>
            </a:extLst>
          </p:cNvPr>
          <p:cNvSpPr>
            <a:spLocks noChangeArrowheads="1"/>
          </p:cNvSpPr>
          <p:nvPr/>
        </p:nvSpPr>
        <p:spPr bwMode="auto">
          <a:xfrm>
            <a:off x="4694268" y="3724252"/>
            <a:ext cx="178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kumimoji="0" lang="pt-BR" altLang="pt-BR" sz="1800" b="1" i="0" u="none" strike="noStrike" cap="none" normalizeH="0" baseline="-3000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kumimoji="0" lang="pt-BR" altLang="pt-BR" sz="1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a:t>
            </a:r>
            <a:r>
              <a:rPr kumimoji="0" lang="pt-BR" altLang="pt-BR"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pt-BR" altLang="pt-BR" sz="1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wt</a:t>
            </a:r>
            <a:r>
              <a:rPr kumimoji="0" lang="pt-BR" altLang="pt-BR"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Ɵ)</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 name="Retângulo 6">
            <a:extLst>
              <a:ext uri="{FF2B5EF4-FFF2-40B4-BE49-F238E27FC236}">
                <a16:creationId xmlns:a16="http://schemas.microsoft.com/office/drawing/2014/main" id="{8426D49C-B10C-4163-9013-A6A8DFFE2059}"/>
              </a:ext>
            </a:extLst>
          </p:cNvPr>
          <p:cNvSpPr/>
          <p:nvPr/>
        </p:nvSpPr>
        <p:spPr>
          <a:xfrm>
            <a:off x="4748282" y="1000027"/>
            <a:ext cx="1673856" cy="369332"/>
          </a:xfrm>
          <a:prstGeom prst="rect">
            <a:avLst/>
          </a:prstGeom>
        </p:spPr>
        <p:txBody>
          <a:bodyPr wrap="none">
            <a:spAutoFit/>
          </a:bodyPr>
          <a:lstStyle/>
          <a:p>
            <a:pPr lvl="0" eaLnBrk="0" fontAlgn="base" hangingPunct="0">
              <a:spcBef>
                <a:spcPct val="0"/>
              </a:spcBef>
              <a:spcAft>
                <a:spcPct val="0"/>
              </a:spcAft>
            </a:pPr>
            <a:r>
              <a:rPr lang="en-US" altLang="pt-BR"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n-US" altLang="pt-BR" b="1" baseline="-30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t>
            </a:r>
            <a:r>
              <a:rPr lang="en-US" altLang="pt-BR"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sin</a:t>
            </a:r>
            <a:r>
              <a:rPr lang="en-US" altLang="pt-BR"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altLang="pt-BR"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wt</a:t>
            </a:r>
            <a:r>
              <a:rPr lang="en-US" altLang="pt-BR"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Ɵ)</a:t>
            </a:r>
            <a:endParaRPr lang="pt-BR" altLang="pt-BR" sz="800" dirty="0">
              <a:latin typeface="Arial" panose="020B0604020202020204" pitchFamily="34" charset="0"/>
            </a:endParaRPr>
          </a:p>
        </p:txBody>
      </p:sp>
      <p:pic>
        <p:nvPicPr>
          <p:cNvPr id="3078" name="Picture 6">
            <a:extLst>
              <a:ext uri="{FF2B5EF4-FFF2-40B4-BE49-F238E27FC236}">
                <a16:creationId xmlns:a16="http://schemas.microsoft.com/office/drawing/2014/main" id="{BFD50710-9062-4922-B71C-521F2D67D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922" y="4050622"/>
            <a:ext cx="3909153" cy="181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a:extLst>
              <a:ext uri="{FF2B5EF4-FFF2-40B4-BE49-F238E27FC236}">
                <a16:creationId xmlns:a16="http://schemas.microsoft.com/office/drawing/2014/main" id="{12E6E78B-C55F-4F0E-AA53-148B2F6E1170}"/>
              </a:ext>
            </a:extLst>
          </p:cNvPr>
          <p:cNvSpPr>
            <a:spLocks noChangeArrowheads="1"/>
          </p:cNvSpPr>
          <p:nvPr/>
        </p:nvSpPr>
        <p:spPr bwMode="auto">
          <a:xfrm>
            <a:off x="302934" y="1717357"/>
            <a:ext cx="3276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Sinal</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a:t>
            </a: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senoidal</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que </a:t>
            </a:r>
            <a:r>
              <a:rPr kumimoji="0" lang="en-US" altLang="pt-BR" sz="1600" b="1" i="0" u="none" strike="noStrike" cap="none" normalizeH="0" baseline="0" dirty="0" err="1">
                <a:ln>
                  <a:noFill/>
                </a:ln>
                <a:effectLst/>
                <a:latin typeface="+mj-lt"/>
                <a:ea typeface="Calibri" panose="020F0502020204030204" pitchFamily="34" charset="0"/>
                <a:cs typeface="Times New Roman" panose="02020603050405020304" pitchFamily="18" charset="0"/>
              </a:rPr>
              <a:t>cruza</a:t>
            </a:r>
            <a:r>
              <a:rPr kumimoji="0" lang="en-US" altLang="pt-BR" sz="1600" b="1" i="0" u="none" strike="noStrike" cap="none" normalizeH="0" baseline="0" dirty="0">
                <a:ln>
                  <a:noFill/>
                </a:ln>
                <a:effectLst/>
                <a:latin typeface="+mj-lt"/>
                <a:ea typeface="Calibri" panose="020F0502020204030204" pitchFamily="34" charset="0"/>
                <a:cs typeface="Times New Roman" panose="02020603050405020304" pitchFamily="18" charset="0"/>
              </a:rPr>
              <a:t> o </a:t>
            </a:r>
            <a:r>
              <a:rPr lang="en-US" altLang="pt-BR" sz="1600" b="1" dirty="0" err="1">
                <a:latin typeface="+mj-lt"/>
                <a:ea typeface="Calibri" panose="020F0502020204030204" pitchFamily="34" charset="0"/>
                <a:cs typeface="Times New Roman" panose="02020603050405020304" pitchFamily="18" charset="0"/>
              </a:rPr>
              <a:t>eixo</a:t>
            </a:r>
            <a:r>
              <a:rPr lang="en-US" altLang="pt-BR" sz="1600" b="1" dirty="0">
                <a:latin typeface="+mj-lt"/>
                <a:ea typeface="Calibri" panose="020F0502020204030204" pitchFamily="34" charset="0"/>
                <a:cs typeface="Times New Roman" panose="02020603050405020304" pitchFamily="18" charset="0"/>
              </a:rPr>
              <a:t> horizontal com </a:t>
            </a:r>
            <a:r>
              <a:rPr lang="en-US" altLang="pt-BR" sz="1600" b="1" dirty="0" err="1">
                <a:latin typeface="+mj-lt"/>
                <a:ea typeface="Calibri" panose="020F0502020204030204" pitchFamily="34" charset="0"/>
                <a:cs typeface="Times New Roman" panose="02020603050405020304" pitchFamily="18" charset="0"/>
              </a:rPr>
              <a:t>uma</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err="1">
                <a:latin typeface="+mj-lt"/>
                <a:ea typeface="Calibri" panose="020F0502020204030204" pitchFamily="34" charset="0"/>
                <a:cs typeface="Times New Roman" panose="02020603050405020304" pitchFamily="18" charset="0"/>
              </a:rPr>
              <a:t>inclinação</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err="1">
                <a:latin typeface="+mj-lt"/>
                <a:ea typeface="Calibri" panose="020F0502020204030204" pitchFamily="34" charset="0"/>
                <a:cs typeface="Times New Roman" panose="02020603050405020304" pitchFamily="18" charset="0"/>
              </a:rPr>
              <a:t>positiva</a:t>
            </a:r>
            <a:r>
              <a:rPr lang="en-US" altLang="pt-BR" sz="1600" b="1" dirty="0">
                <a:latin typeface="+mj-lt"/>
                <a:ea typeface="Calibri" panose="020F0502020204030204" pitchFamily="34" charset="0"/>
                <a:cs typeface="Times New Roman" panose="02020603050405020304" pitchFamily="18" charset="0"/>
              </a:rPr>
              <a:t> </a:t>
            </a:r>
            <a:r>
              <a:rPr lang="en-US" altLang="pt-BR" sz="1600" b="1" dirty="0">
                <a:highlight>
                  <a:srgbClr val="FFFF00"/>
                </a:highlight>
                <a:latin typeface="+mj-lt"/>
                <a:ea typeface="Calibri" panose="020F0502020204030204" pitchFamily="34" charset="0"/>
                <a:cs typeface="Times New Roman" panose="02020603050405020304" pitchFamily="18" charset="0"/>
              </a:rPr>
              <a:t>antes de </a:t>
            </a:r>
            <a:r>
              <a:rPr kumimoji="0" lang="en-US" altLang="pt-BR" sz="1600" b="1" i="0" u="none" strike="noStrike" cap="none" normalizeH="0" baseline="0" dirty="0">
                <a:ln>
                  <a:noFill/>
                </a:ln>
                <a:effectLst/>
                <a:highlight>
                  <a:srgbClr val="FFFF00"/>
                </a:highlight>
                <a:latin typeface="+mj-lt"/>
                <a:ea typeface="Calibri" panose="020F0502020204030204" pitchFamily="34" charset="0"/>
                <a:cs typeface="Times New Roman" panose="02020603050405020304" pitchFamily="18" charset="0"/>
              </a:rPr>
              <a:t>0°.</a:t>
            </a:r>
            <a:endParaRPr kumimoji="0" lang="pt-BR" altLang="pt-BR" sz="1800" b="1" i="0" u="none" strike="noStrike" cap="none" normalizeH="0" baseline="0" dirty="0">
              <a:ln>
                <a:noFill/>
              </a:ln>
              <a:effectLst/>
              <a:highlight>
                <a:srgbClr val="FFFF00"/>
              </a:highlight>
              <a:latin typeface="+mj-lt"/>
            </a:endParaRPr>
          </a:p>
        </p:txBody>
      </p:sp>
      <p:sp>
        <p:nvSpPr>
          <p:cNvPr id="2" name="CaixaDeTexto 1">
            <a:extLst>
              <a:ext uri="{FF2B5EF4-FFF2-40B4-BE49-F238E27FC236}">
                <a16:creationId xmlns:a16="http://schemas.microsoft.com/office/drawing/2014/main" id="{3D167319-0FC4-4CF7-98F8-73FB19493C6B}"/>
              </a:ext>
            </a:extLst>
          </p:cNvPr>
          <p:cNvSpPr txBox="1"/>
          <p:nvPr/>
        </p:nvSpPr>
        <p:spPr>
          <a:xfrm>
            <a:off x="4264214" y="2263039"/>
            <a:ext cx="247572" cy="252259"/>
          </a:xfrm>
          <a:prstGeom prst="rect">
            <a:avLst/>
          </a:prstGeom>
          <a:noFill/>
          <a:ln w="28575">
            <a:solidFill>
              <a:srgbClr val="FF0000"/>
            </a:solidFill>
          </a:ln>
        </p:spPr>
        <p:txBody>
          <a:bodyPr wrap="square" rtlCol="0">
            <a:spAutoFit/>
          </a:bodyPr>
          <a:lstStyle/>
          <a:p>
            <a:endParaRPr lang="pt-BR" dirty="0"/>
          </a:p>
        </p:txBody>
      </p:sp>
      <p:sp>
        <p:nvSpPr>
          <p:cNvPr id="11" name="CaixaDeTexto 10">
            <a:extLst>
              <a:ext uri="{FF2B5EF4-FFF2-40B4-BE49-F238E27FC236}">
                <a16:creationId xmlns:a16="http://schemas.microsoft.com/office/drawing/2014/main" id="{43E4D9BE-2F35-4038-A5C6-DB1A7E8BBD38}"/>
              </a:ext>
            </a:extLst>
          </p:cNvPr>
          <p:cNvSpPr txBox="1"/>
          <p:nvPr/>
        </p:nvSpPr>
        <p:spPr>
          <a:xfrm>
            <a:off x="4694268" y="4825604"/>
            <a:ext cx="247572" cy="252259"/>
          </a:xfrm>
          <a:prstGeom prst="rect">
            <a:avLst/>
          </a:prstGeom>
          <a:noFill/>
          <a:ln w="28575">
            <a:solidFill>
              <a:srgbClr val="FF0000"/>
            </a:solidFill>
          </a:ln>
        </p:spPr>
        <p:txBody>
          <a:bodyPr wrap="square" rtlCol="0">
            <a:spAutoFit/>
          </a:bodyPr>
          <a:lstStyle/>
          <a:p>
            <a:endParaRPr lang="pt-BR" dirty="0"/>
          </a:p>
        </p:txBody>
      </p:sp>
    </p:spTree>
    <p:extLst>
      <p:ext uri="{BB962C8B-B14F-4D97-AF65-F5344CB8AC3E}">
        <p14:creationId xmlns:p14="http://schemas.microsoft.com/office/powerpoint/2010/main" val="150250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3FC25773-E45E-4830-B507-BA619C53E2DF}"/>
              </a:ext>
            </a:extLst>
          </p:cNvPr>
          <p:cNvSpPr txBox="1">
            <a:spLocks noChangeArrowheads="1"/>
          </p:cNvSpPr>
          <p:nvPr/>
        </p:nvSpPr>
        <p:spPr bwMode="auto">
          <a:xfrm>
            <a:off x="3635375" y="457200"/>
            <a:ext cx="1457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t-BR" altLang="pt-BR" sz="2400">
                <a:latin typeface="Comic Sans MS" panose="030F0702030302020204" pitchFamily="66" charset="0"/>
              </a:rPr>
              <a:t>Filtros</a:t>
            </a:r>
          </a:p>
        </p:txBody>
      </p:sp>
      <p:sp>
        <p:nvSpPr>
          <p:cNvPr id="25" name="TextBox 24">
            <a:extLst>
              <a:ext uri="{FF2B5EF4-FFF2-40B4-BE49-F238E27FC236}">
                <a16:creationId xmlns:a16="http://schemas.microsoft.com/office/drawing/2014/main" id="{301E1623-31AC-4FB9-A7F6-E1FCD056859E}"/>
              </a:ext>
            </a:extLst>
          </p:cNvPr>
          <p:cNvSpPr txBox="1">
            <a:spLocks noChangeArrowheads="1"/>
          </p:cNvSpPr>
          <p:nvPr/>
        </p:nvSpPr>
        <p:spPr bwMode="auto">
          <a:xfrm>
            <a:off x="467544" y="2340711"/>
            <a:ext cx="2533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pt-BR" altLang="pt-BR" sz="1800" b="1" dirty="0">
                <a:solidFill>
                  <a:srgbClr val="FF0000"/>
                </a:solidFill>
                <a:latin typeface="Calibri" panose="020F0502020204030204" pitchFamily="34" charset="0"/>
              </a:rPr>
              <a:t>v</a:t>
            </a:r>
            <a:r>
              <a:rPr lang="pt-BR" altLang="pt-BR" sz="1800" b="1" baseline="-25000" dirty="0">
                <a:solidFill>
                  <a:srgbClr val="FF0000"/>
                </a:solidFill>
                <a:latin typeface="Calibri" panose="020F0502020204030204" pitchFamily="34" charset="0"/>
              </a:rPr>
              <a:t>1</a:t>
            </a:r>
            <a:r>
              <a:rPr lang="pt-BR" altLang="pt-BR" sz="1800" b="1" dirty="0">
                <a:latin typeface="Calibri" panose="020F0502020204030204" pitchFamily="34" charset="0"/>
              </a:rPr>
              <a:t>(t)=</a:t>
            </a:r>
            <a:r>
              <a:rPr lang="pt-BR" altLang="pt-BR" sz="1800" b="1" dirty="0">
                <a:solidFill>
                  <a:srgbClr val="FF0000"/>
                </a:solidFill>
                <a:latin typeface="Calibri" panose="020F0502020204030204" pitchFamily="34" charset="0"/>
              </a:rPr>
              <a:t>A</a:t>
            </a:r>
            <a:r>
              <a:rPr lang="pt-BR" altLang="pt-BR" sz="1800" b="1" baseline="-25000" dirty="0">
                <a:solidFill>
                  <a:srgbClr val="FF0000"/>
                </a:solidFill>
                <a:latin typeface="Calibri" panose="020F0502020204030204" pitchFamily="34" charset="0"/>
              </a:rPr>
              <a:t>1</a:t>
            </a:r>
            <a:r>
              <a:rPr lang="pt-BR" altLang="pt-BR" sz="1800" b="1" dirty="0">
                <a:latin typeface="Calibri" panose="020F0502020204030204" pitchFamily="34" charset="0"/>
              </a:rPr>
              <a:t> </a:t>
            </a:r>
            <a:r>
              <a:rPr lang="pt-BR" altLang="pt-BR" sz="1800" b="1" dirty="0" err="1">
                <a:latin typeface="Calibri" panose="020F0502020204030204" pitchFamily="34" charset="0"/>
              </a:rPr>
              <a:t>sen</a:t>
            </a:r>
            <a:r>
              <a:rPr lang="pt-BR" altLang="pt-BR" sz="1800" b="1" dirty="0">
                <a:latin typeface="Calibri" panose="020F0502020204030204" pitchFamily="34" charset="0"/>
              </a:rPr>
              <a:t>(2ft+</a:t>
            </a:r>
            <a:r>
              <a:rPr lang="pt-BR" altLang="pt-BR" sz="1800" b="1" dirty="0">
                <a:solidFill>
                  <a:srgbClr val="FF0000"/>
                </a:solidFill>
                <a:latin typeface="Calibri" panose="020F0502020204030204" pitchFamily="34" charset="0"/>
              </a:rPr>
              <a:t>ɵ</a:t>
            </a:r>
            <a:r>
              <a:rPr lang="pt-BR" altLang="pt-BR" sz="1800" b="1" baseline="-25000" dirty="0">
                <a:solidFill>
                  <a:srgbClr val="FF0000"/>
                </a:solidFill>
                <a:latin typeface="Calibri" panose="020F0502020204030204" pitchFamily="34" charset="0"/>
              </a:rPr>
              <a:t>1</a:t>
            </a:r>
            <a:r>
              <a:rPr lang="pt-BR" altLang="pt-BR" sz="1800" b="1" dirty="0">
                <a:latin typeface="Calibri" panose="020F0502020204030204" pitchFamily="34" charset="0"/>
              </a:rPr>
              <a:t>)</a:t>
            </a:r>
          </a:p>
        </p:txBody>
      </p:sp>
      <p:sp>
        <p:nvSpPr>
          <p:cNvPr id="19464" name="Text Box 2">
            <a:extLst>
              <a:ext uri="{FF2B5EF4-FFF2-40B4-BE49-F238E27FC236}">
                <a16:creationId xmlns:a16="http://schemas.microsoft.com/office/drawing/2014/main" id="{08D514BF-059D-4F97-8C6E-EA0FB4FAEE31}"/>
              </a:ext>
            </a:extLst>
          </p:cNvPr>
          <p:cNvSpPr txBox="1">
            <a:spLocks noChangeArrowheads="1"/>
          </p:cNvSpPr>
          <p:nvPr/>
        </p:nvSpPr>
        <p:spPr bwMode="auto">
          <a:xfrm>
            <a:off x="2987687" y="471984"/>
            <a:ext cx="3168626"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t-BR" altLang="pt-BR" sz="2400" b="1" dirty="0">
                <a:solidFill>
                  <a:schemeClr val="bg1"/>
                </a:solidFill>
                <a:latin typeface="Calibri" panose="020F0502020204030204" pitchFamily="34" charset="0"/>
              </a:rPr>
              <a:t>Defasagem entre Sinais</a:t>
            </a:r>
          </a:p>
        </p:txBody>
      </p:sp>
      <p:sp>
        <p:nvSpPr>
          <p:cNvPr id="42" name="TextBox 41">
            <a:extLst>
              <a:ext uri="{FF2B5EF4-FFF2-40B4-BE49-F238E27FC236}">
                <a16:creationId xmlns:a16="http://schemas.microsoft.com/office/drawing/2014/main" id="{8C4561A9-AF04-45E1-8311-7C76B9F4FA7C}"/>
              </a:ext>
            </a:extLst>
          </p:cNvPr>
          <p:cNvSpPr txBox="1">
            <a:spLocks noChangeArrowheads="1"/>
          </p:cNvSpPr>
          <p:nvPr/>
        </p:nvSpPr>
        <p:spPr bwMode="auto">
          <a:xfrm>
            <a:off x="6165630" y="2410564"/>
            <a:ext cx="2303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pt-BR" altLang="pt-BR" sz="1800" b="1" dirty="0">
                <a:solidFill>
                  <a:srgbClr val="0070C0"/>
                </a:solidFill>
                <a:latin typeface="Calibri" panose="020F0502020204030204" pitchFamily="34" charset="0"/>
              </a:rPr>
              <a:t>v</a:t>
            </a:r>
            <a:r>
              <a:rPr lang="pt-BR" altLang="pt-BR" sz="1800" b="1" baseline="-25000" dirty="0">
                <a:solidFill>
                  <a:srgbClr val="0070C0"/>
                </a:solidFill>
                <a:latin typeface="Calibri" panose="020F0502020204030204" pitchFamily="34" charset="0"/>
              </a:rPr>
              <a:t>2</a:t>
            </a:r>
            <a:r>
              <a:rPr lang="pt-BR" altLang="pt-BR" sz="1800" b="1" dirty="0">
                <a:latin typeface="Calibri" panose="020F0502020204030204" pitchFamily="34" charset="0"/>
              </a:rPr>
              <a:t>(t)=</a:t>
            </a:r>
            <a:r>
              <a:rPr lang="pt-BR" altLang="pt-BR" sz="1800" b="1" dirty="0">
                <a:solidFill>
                  <a:srgbClr val="0070C0"/>
                </a:solidFill>
                <a:latin typeface="Calibri" panose="020F0502020204030204" pitchFamily="34" charset="0"/>
              </a:rPr>
              <a:t>A</a:t>
            </a:r>
            <a:r>
              <a:rPr lang="pt-BR" altLang="pt-BR" sz="1800" b="1" baseline="-25000" dirty="0">
                <a:solidFill>
                  <a:srgbClr val="0070C0"/>
                </a:solidFill>
                <a:latin typeface="Calibri" panose="020F0502020204030204" pitchFamily="34" charset="0"/>
              </a:rPr>
              <a:t>2</a:t>
            </a:r>
            <a:r>
              <a:rPr lang="pt-BR" altLang="pt-BR" sz="1800" b="1" dirty="0">
                <a:latin typeface="Calibri" panose="020F0502020204030204" pitchFamily="34" charset="0"/>
              </a:rPr>
              <a:t> </a:t>
            </a:r>
            <a:r>
              <a:rPr lang="pt-BR" altLang="pt-BR" sz="1800" b="1" dirty="0" err="1">
                <a:latin typeface="Calibri" panose="020F0502020204030204" pitchFamily="34" charset="0"/>
              </a:rPr>
              <a:t>sen</a:t>
            </a:r>
            <a:r>
              <a:rPr lang="pt-BR" altLang="pt-BR" sz="1800" b="1" dirty="0">
                <a:latin typeface="Calibri" panose="020F0502020204030204" pitchFamily="34" charset="0"/>
              </a:rPr>
              <a:t>(2</a:t>
            </a:r>
            <a:r>
              <a:rPr lang="el-GR" altLang="pt-BR" sz="1800" b="1" dirty="0">
                <a:latin typeface="Calibri" panose="020F0502020204030204" pitchFamily="34" charset="0"/>
              </a:rPr>
              <a:t>π</a:t>
            </a:r>
            <a:r>
              <a:rPr lang="pt-BR" altLang="pt-BR" sz="1800" b="1" dirty="0">
                <a:latin typeface="Calibri" panose="020F0502020204030204" pitchFamily="34" charset="0"/>
              </a:rPr>
              <a:t>ft+</a:t>
            </a:r>
            <a:r>
              <a:rPr lang="pt-BR" altLang="pt-BR" sz="1800" b="1" dirty="0">
                <a:solidFill>
                  <a:srgbClr val="0070C0"/>
                </a:solidFill>
                <a:latin typeface="Calibri" panose="020F0502020204030204" pitchFamily="34" charset="0"/>
              </a:rPr>
              <a:t>ɵ</a:t>
            </a:r>
            <a:r>
              <a:rPr lang="pt-BR" altLang="pt-BR" sz="1800" b="1" baseline="-25000" dirty="0">
                <a:solidFill>
                  <a:srgbClr val="0070C0"/>
                </a:solidFill>
                <a:latin typeface="Calibri" panose="020F0502020204030204" pitchFamily="34" charset="0"/>
              </a:rPr>
              <a:t>2</a:t>
            </a:r>
            <a:r>
              <a:rPr lang="pt-BR" altLang="pt-BR" sz="1800" b="1" dirty="0">
                <a:latin typeface="Calibri" panose="020F0502020204030204" pitchFamily="34" charset="0"/>
              </a:rPr>
              <a:t>)</a:t>
            </a:r>
          </a:p>
        </p:txBody>
      </p:sp>
      <mc:AlternateContent xmlns:mc="http://schemas.openxmlformats.org/markup-compatibility/2006" xmlns:a14="http://schemas.microsoft.com/office/drawing/2010/main">
        <mc:Choice Requires="a14">
          <p:sp>
            <p:nvSpPr>
              <p:cNvPr id="19471" name="Object 13">
                <a:extLst>
                  <a:ext uri="{FF2B5EF4-FFF2-40B4-BE49-F238E27FC236}">
                    <a16:creationId xmlns:a16="http://schemas.microsoft.com/office/drawing/2014/main" id="{1CED3DF3-6345-49EC-93B2-DEA230DD7E5A}"/>
                  </a:ext>
                </a:extLst>
              </p:cNvPr>
              <p:cNvSpPr txBox="1"/>
              <p:nvPr/>
            </p:nvSpPr>
            <p:spPr bwMode="auto">
              <a:xfrm>
                <a:off x="1901844" y="5109389"/>
                <a:ext cx="5693017" cy="628650"/>
              </a:xfrm>
              <a:prstGeom prst="rect">
                <a:avLst/>
              </a:prstGeom>
              <a:solidFill>
                <a:srgbClr val="FFC000"/>
              </a:solidFill>
              <a:ln>
                <a:noFill/>
              </a:ln>
            </p:spPr>
            <p:txBody>
              <a:bodyPr>
                <a:noAutofit/>
              </a:bodyPr>
              <a:lstStyle/>
              <a:p>
                <a:pPr/>
                <a14:m>
                  <m:oMathPara xmlns:m="http://schemas.openxmlformats.org/officeDocument/2006/math">
                    <m:oMathParaPr>
                      <m:jc m:val="center"/>
                    </m:oMathParaPr>
                    <m:oMath xmlns:m="http://schemas.openxmlformats.org/officeDocument/2006/math">
                      <m:r>
                        <a:rPr lang="pt-BR" sz="2000" b="1" i="0" smtClean="0">
                          <a:solidFill>
                            <a:srgbClr val="000000"/>
                          </a:solidFill>
                          <a:latin typeface="Cambria Math" panose="02040503050406030204" pitchFamily="18" charset="0"/>
                        </a:rPr>
                        <m:t>𝐃𝐞𝐟𝐚𝐬𝐚𝐠𝐞𝐦</m:t>
                      </m:r>
                      <m:r>
                        <a:rPr lang="pt-BR" sz="2000" b="1" i="0" smtClean="0">
                          <a:solidFill>
                            <a:srgbClr val="000000"/>
                          </a:solidFill>
                          <a:latin typeface="Cambria Math" panose="02040503050406030204" pitchFamily="18" charset="0"/>
                        </a:rPr>
                        <m:t>=</m:t>
                      </m:r>
                      <m:d>
                        <m:dPr>
                          <m:begChr m:val="|"/>
                          <m:endChr m:val="|"/>
                          <m:ctrlPr>
                            <a:rPr lang="pt-BR" sz="2000" b="1" i="1" smtClean="0">
                              <a:solidFill>
                                <a:srgbClr val="000000"/>
                              </a:solidFill>
                              <a:latin typeface="Cambria Math" panose="02040503050406030204" pitchFamily="18" charset="0"/>
                            </a:rPr>
                          </m:ctrlPr>
                        </m:dPr>
                        <m:e>
                          <m:sSub>
                            <m:sSubPr>
                              <m:ctrlPr>
                                <a:rPr lang="pt-BR" sz="2000" b="1" i="1" smtClean="0">
                                  <a:solidFill>
                                    <a:srgbClr val="000000"/>
                                  </a:solidFill>
                                  <a:latin typeface="Cambria Math" panose="02040503050406030204" pitchFamily="18" charset="0"/>
                                </a:rPr>
                              </m:ctrlPr>
                            </m:sSubPr>
                            <m:e>
                              <m:r>
                                <m:rPr>
                                  <m:nor/>
                                </m:rPr>
                                <a:rPr lang="pt-BR" b="1"/>
                                <m:t>Ɵ</m:t>
                              </m:r>
                            </m:e>
                            <m:sub>
                              <m:r>
                                <a:rPr lang="pt-BR" sz="2000" b="1" i="0" smtClean="0">
                                  <a:solidFill>
                                    <a:srgbClr val="000000"/>
                                  </a:solidFill>
                                  <a:latin typeface="Cambria Math" panose="02040503050406030204" pitchFamily="18" charset="0"/>
                                </a:rPr>
                                <m:t>𝟐</m:t>
                              </m:r>
                            </m:sub>
                          </m:sSub>
                          <m:r>
                            <a:rPr lang="pt-BR" sz="2000" b="1" i="0" smtClean="0">
                              <a:solidFill>
                                <a:srgbClr val="000000"/>
                              </a:solidFill>
                              <a:latin typeface="Cambria Math" panose="02040503050406030204" pitchFamily="18" charset="0"/>
                            </a:rPr>
                            <m:t>−</m:t>
                          </m:r>
                          <m:sSub>
                            <m:sSubPr>
                              <m:ctrlPr>
                                <a:rPr lang="pt-BR" sz="2000" b="1" i="1">
                                  <a:solidFill>
                                    <a:srgbClr val="000000"/>
                                  </a:solidFill>
                                  <a:latin typeface="Cambria Math" panose="02040503050406030204" pitchFamily="18" charset="0"/>
                                </a:rPr>
                              </m:ctrlPr>
                            </m:sSubPr>
                            <m:e>
                              <m:r>
                                <m:rPr>
                                  <m:nor/>
                                </m:rPr>
                                <a:rPr lang="pt-BR" sz="2000" b="1"/>
                                <m:t>Ɵ</m:t>
                              </m:r>
                            </m:e>
                            <m:sub>
                              <m:r>
                                <a:rPr lang="pt-BR" sz="2000" b="1" i="0" smtClean="0">
                                  <a:latin typeface="Cambria Math" panose="02040503050406030204" pitchFamily="18" charset="0"/>
                                </a:rPr>
                                <m:t>𝟏</m:t>
                              </m:r>
                            </m:sub>
                          </m:sSub>
                        </m:e>
                      </m:d>
                      <m:r>
                        <a:rPr lang="pt-BR" sz="2000" b="1" i="0">
                          <a:solidFill>
                            <a:srgbClr val="000000"/>
                          </a:solidFill>
                          <a:latin typeface="Cambria Math" panose="02040503050406030204" pitchFamily="18" charset="0"/>
                        </a:rPr>
                        <m:t>=</m:t>
                      </m:r>
                      <m:f>
                        <m:fPr>
                          <m:ctrlPr>
                            <a:rPr lang="pt-BR" sz="2000" b="1" i="1">
                              <a:solidFill>
                                <a:srgbClr val="000000"/>
                              </a:solidFill>
                              <a:latin typeface="Cambria Math" panose="02040503050406030204" pitchFamily="18" charset="0"/>
                            </a:rPr>
                          </m:ctrlPr>
                        </m:fPr>
                        <m:num>
                          <m:r>
                            <a:rPr lang="pt-BR" sz="2000" b="1" i="0">
                              <a:solidFill>
                                <a:srgbClr val="000000"/>
                              </a:solidFill>
                              <a:latin typeface="Cambria Math" panose="02040503050406030204" pitchFamily="18" charset="0"/>
                            </a:rPr>
                            <m:t>𝚫</m:t>
                          </m:r>
                          <m:r>
                            <a:rPr lang="pt-BR" sz="2000" b="1" i="0">
                              <a:solidFill>
                                <a:srgbClr val="000000"/>
                              </a:solidFill>
                              <a:latin typeface="Cambria Math" panose="02040503050406030204" pitchFamily="18" charset="0"/>
                            </a:rPr>
                            <m:t>𝐭</m:t>
                          </m:r>
                        </m:num>
                        <m:den>
                          <m:r>
                            <a:rPr lang="pt-BR" sz="2000" b="1" i="0">
                              <a:solidFill>
                                <a:srgbClr val="000000"/>
                              </a:solidFill>
                              <a:latin typeface="Cambria Math" panose="02040503050406030204" pitchFamily="18" charset="0"/>
                            </a:rPr>
                            <m:t>𝐓</m:t>
                          </m:r>
                        </m:den>
                      </m:f>
                      <m:r>
                        <a:rPr lang="pt-BR" sz="2000" b="1" i="0">
                          <a:solidFill>
                            <a:srgbClr val="000000"/>
                          </a:solidFill>
                          <a:latin typeface="Cambria Math" panose="02040503050406030204" pitchFamily="18" charset="0"/>
                        </a:rPr>
                        <m:t>𝟑𝟔</m:t>
                      </m:r>
                      <m:sSup>
                        <m:sSupPr>
                          <m:ctrlPr>
                            <a:rPr lang="pt-BR" sz="2000" b="1" i="1">
                              <a:solidFill>
                                <a:srgbClr val="000000"/>
                              </a:solidFill>
                              <a:latin typeface="Cambria Math" panose="02040503050406030204" pitchFamily="18" charset="0"/>
                            </a:rPr>
                          </m:ctrlPr>
                        </m:sSupPr>
                        <m:e>
                          <m:r>
                            <a:rPr lang="pt-BR" sz="2000" b="1" i="0">
                              <a:solidFill>
                                <a:srgbClr val="000000"/>
                              </a:solidFill>
                              <a:latin typeface="Cambria Math" panose="02040503050406030204" pitchFamily="18" charset="0"/>
                            </a:rPr>
                            <m:t>𝟎</m:t>
                          </m:r>
                        </m:e>
                        <m:sup>
                          <m:r>
                            <a:rPr lang="pt-BR" sz="2000" b="1" i="0">
                              <a:solidFill>
                                <a:srgbClr val="000000"/>
                              </a:solidFill>
                              <a:latin typeface="Cambria Math" panose="02040503050406030204" pitchFamily="18" charset="0"/>
                            </a:rPr>
                            <m:t>𝐨</m:t>
                          </m:r>
                        </m:sup>
                      </m:sSup>
                      <m:r>
                        <a:rPr lang="pt-BR" sz="2000" b="1" i="0">
                          <a:solidFill>
                            <a:srgbClr val="000000"/>
                          </a:solidFill>
                          <a:latin typeface="Cambria Math" panose="02040503050406030204" pitchFamily="18" charset="0"/>
                        </a:rPr>
                        <m:t>=</m:t>
                      </m:r>
                      <m:r>
                        <a:rPr lang="pt-BR" sz="2000" b="1" i="0">
                          <a:solidFill>
                            <a:srgbClr val="000000"/>
                          </a:solidFill>
                          <a:latin typeface="Cambria Math" panose="02040503050406030204" pitchFamily="18" charset="0"/>
                        </a:rPr>
                        <m:t>𝚫</m:t>
                      </m:r>
                      <m:r>
                        <a:rPr lang="pt-BR" sz="2000" b="1" i="0">
                          <a:solidFill>
                            <a:srgbClr val="000000"/>
                          </a:solidFill>
                          <a:latin typeface="Cambria Math" panose="02040503050406030204" pitchFamily="18" charset="0"/>
                        </a:rPr>
                        <m:t>𝐭𝐟𝟑𝟔</m:t>
                      </m:r>
                      <m:sSup>
                        <m:sSupPr>
                          <m:ctrlPr>
                            <a:rPr lang="pt-BR" sz="2000" b="1" i="1">
                              <a:solidFill>
                                <a:srgbClr val="000000"/>
                              </a:solidFill>
                              <a:latin typeface="Cambria Math" panose="02040503050406030204" pitchFamily="18" charset="0"/>
                            </a:rPr>
                          </m:ctrlPr>
                        </m:sSupPr>
                        <m:e>
                          <m:r>
                            <a:rPr lang="pt-BR" sz="2000" b="1" i="0">
                              <a:solidFill>
                                <a:srgbClr val="000000"/>
                              </a:solidFill>
                              <a:latin typeface="Cambria Math" panose="02040503050406030204" pitchFamily="18" charset="0"/>
                            </a:rPr>
                            <m:t>𝟎</m:t>
                          </m:r>
                        </m:e>
                        <m:sup>
                          <m:r>
                            <a:rPr lang="pt-BR" sz="2000" b="1" i="0">
                              <a:solidFill>
                                <a:srgbClr val="000000"/>
                              </a:solidFill>
                              <a:latin typeface="Cambria Math" panose="02040503050406030204" pitchFamily="18" charset="0"/>
                            </a:rPr>
                            <m:t>𝐨</m:t>
                          </m:r>
                        </m:sup>
                      </m:sSup>
                    </m:oMath>
                  </m:oMathPara>
                </a14:m>
                <a:endParaRPr lang="pt-BR" sz="2000" b="1" dirty="0"/>
              </a:p>
            </p:txBody>
          </p:sp>
        </mc:Choice>
        <mc:Fallback xmlns="">
          <p:sp>
            <p:nvSpPr>
              <p:cNvPr id="19471" name="Object 13">
                <a:extLst>
                  <a:ext uri="{FF2B5EF4-FFF2-40B4-BE49-F238E27FC236}">
                    <a16:creationId xmlns:a16="http://schemas.microsoft.com/office/drawing/2014/main" id="{1CED3DF3-6345-49EC-93B2-DEA230DD7E5A}"/>
                  </a:ext>
                </a:extLst>
              </p:cNvPr>
              <p:cNvSpPr txBox="1">
                <a:spLocks noRot="1" noChangeAspect="1" noMove="1" noResize="1" noEditPoints="1" noAdjustHandles="1" noChangeArrowheads="1" noChangeShapeType="1" noTextEdit="1"/>
              </p:cNvSpPr>
              <p:nvPr/>
            </p:nvSpPr>
            <p:spPr bwMode="auto">
              <a:xfrm>
                <a:off x="1901844" y="5109389"/>
                <a:ext cx="5693017" cy="628650"/>
              </a:xfrm>
              <a:prstGeom prst="rect">
                <a:avLst/>
              </a:prstGeom>
              <a:blipFill>
                <a:blip r:embed="rId2"/>
                <a:stretch>
                  <a:fillRect/>
                </a:stretch>
              </a:blipFill>
              <a:ln>
                <a:noFill/>
              </a:ln>
            </p:spPr>
            <p:txBody>
              <a:bodyPr/>
              <a:lstStyle/>
              <a:p>
                <a:r>
                  <a:rPr lang="pt-BR">
                    <a:noFill/>
                  </a:rPr>
                  <a:t> </a:t>
                </a:r>
              </a:p>
            </p:txBody>
          </p:sp>
        </mc:Fallback>
      </mc:AlternateContent>
      <p:sp>
        <p:nvSpPr>
          <p:cNvPr id="5" name="CaixaDeTexto 4">
            <a:extLst>
              <a:ext uri="{FF2B5EF4-FFF2-40B4-BE49-F238E27FC236}">
                <a16:creationId xmlns:a16="http://schemas.microsoft.com/office/drawing/2014/main" id="{813DAA18-31E1-410C-A1C2-34E7BA8410CE}"/>
              </a:ext>
            </a:extLst>
          </p:cNvPr>
          <p:cNvSpPr txBox="1"/>
          <p:nvPr/>
        </p:nvSpPr>
        <p:spPr>
          <a:xfrm>
            <a:off x="683567" y="1134106"/>
            <a:ext cx="8129573" cy="646331"/>
          </a:xfrm>
          <a:prstGeom prst="rect">
            <a:avLst/>
          </a:prstGeom>
          <a:noFill/>
        </p:spPr>
        <p:txBody>
          <a:bodyPr wrap="square" rtlCol="0">
            <a:spAutoFit/>
          </a:bodyPr>
          <a:lstStyle/>
          <a:p>
            <a:r>
              <a:rPr lang="pt-BR" dirty="0"/>
              <a:t>A figura abaixo ilustra o conceito de defasagem entre dois sinais variáveis no tempo, </a:t>
            </a:r>
            <a:r>
              <a:rPr lang="pt-BR" b="1" dirty="0">
                <a:solidFill>
                  <a:srgbClr val="FF0000"/>
                </a:solidFill>
              </a:rPr>
              <a:t>v</a:t>
            </a:r>
            <a:r>
              <a:rPr lang="pt-BR" b="1" baseline="-25000" dirty="0">
                <a:solidFill>
                  <a:srgbClr val="FF0000"/>
                </a:solidFill>
              </a:rPr>
              <a:t>1</a:t>
            </a:r>
            <a:r>
              <a:rPr lang="pt-BR" dirty="0"/>
              <a:t>(t) e </a:t>
            </a:r>
            <a:r>
              <a:rPr lang="pt-BR" b="1" dirty="0">
                <a:solidFill>
                  <a:srgbClr val="0070C0"/>
                </a:solidFill>
              </a:rPr>
              <a:t>v</a:t>
            </a:r>
            <a:r>
              <a:rPr lang="pt-BR" b="1" baseline="-25000" dirty="0">
                <a:solidFill>
                  <a:srgbClr val="0070C0"/>
                </a:solidFill>
              </a:rPr>
              <a:t>2</a:t>
            </a:r>
            <a:r>
              <a:rPr lang="pt-BR" dirty="0"/>
              <a:t>(t), com a mesma frequência (f).</a:t>
            </a:r>
          </a:p>
        </p:txBody>
      </p:sp>
      <p:pic>
        <p:nvPicPr>
          <p:cNvPr id="6" name="Imagem 5">
            <a:extLst>
              <a:ext uri="{FF2B5EF4-FFF2-40B4-BE49-F238E27FC236}">
                <a16:creationId xmlns:a16="http://schemas.microsoft.com/office/drawing/2014/main" id="{35E8DED7-E9C6-4D95-8E5D-F0897069EB10}"/>
              </a:ext>
            </a:extLst>
          </p:cNvPr>
          <p:cNvPicPr>
            <a:picLocks noChangeAspect="1"/>
          </p:cNvPicPr>
          <p:nvPr/>
        </p:nvPicPr>
        <p:blipFill>
          <a:blip r:embed="rId3"/>
          <a:stretch>
            <a:fillRect/>
          </a:stretch>
        </p:blipFill>
        <p:spPr>
          <a:xfrm>
            <a:off x="2915817" y="2410564"/>
            <a:ext cx="3105150" cy="2667000"/>
          </a:xfrm>
          <a:prstGeom prst="rect">
            <a:avLst/>
          </a:prstGeom>
        </p:spPr>
      </p:pic>
      <p:cxnSp>
        <p:nvCxnSpPr>
          <p:cNvPr id="11" name="Conector de Seta Reta 10">
            <a:extLst>
              <a:ext uri="{FF2B5EF4-FFF2-40B4-BE49-F238E27FC236}">
                <a16:creationId xmlns:a16="http://schemas.microsoft.com/office/drawing/2014/main" id="{153AD089-EEB7-4BF4-AA17-4DD37AA56C9B}"/>
              </a:ext>
            </a:extLst>
          </p:cNvPr>
          <p:cNvCxnSpPr/>
          <p:nvPr/>
        </p:nvCxnSpPr>
        <p:spPr>
          <a:xfrm>
            <a:off x="2578974" y="2786728"/>
            <a:ext cx="840898" cy="4272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6E874789-07DE-4F87-B3EA-F63E81FF09D6}"/>
              </a:ext>
            </a:extLst>
          </p:cNvPr>
          <p:cNvCxnSpPr>
            <a:cxnSpLocks/>
          </p:cNvCxnSpPr>
          <p:nvPr/>
        </p:nvCxnSpPr>
        <p:spPr>
          <a:xfrm flipH="1">
            <a:off x="5805330" y="2829089"/>
            <a:ext cx="552480" cy="33784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26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D0C4662C-2AA9-4523-ADA2-0EE5F29FDF06}"/>
              </a:ext>
            </a:extLst>
          </p:cNvPr>
          <p:cNvPicPr>
            <a:picLocks noChangeAspect="1"/>
          </p:cNvPicPr>
          <p:nvPr/>
        </p:nvPicPr>
        <p:blipFill>
          <a:blip r:embed="rId2"/>
          <a:stretch>
            <a:fillRect/>
          </a:stretch>
        </p:blipFill>
        <p:spPr>
          <a:xfrm>
            <a:off x="1161678" y="3519007"/>
            <a:ext cx="6820644" cy="2662333"/>
          </a:xfrm>
          <a:prstGeom prst="rect">
            <a:avLst/>
          </a:prstGeom>
        </p:spPr>
      </p:pic>
      <p:sp>
        <p:nvSpPr>
          <p:cNvPr id="10" name="CaixaDeTexto 9">
            <a:extLst>
              <a:ext uri="{FF2B5EF4-FFF2-40B4-BE49-F238E27FC236}">
                <a16:creationId xmlns:a16="http://schemas.microsoft.com/office/drawing/2014/main" id="{F9E6423A-C4CF-4C9B-BBA3-1B8F4EDD50CC}"/>
              </a:ext>
            </a:extLst>
          </p:cNvPr>
          <p:cNvSpPr txBox="1"/>
          <p:nvPr/>
        </p:nvSpPr>
        <p:spPr>
          <a:xfrm>
            <a:off x="683568" y="476672"/>
            <a:ext cx="7776864" cy="2862322"/>
          </a:xfrm>
          <a:prstGeom prst="rect">
            <a:avLst/>
          </a:prstGeom>
          <a:noFill/>
        </p:spPr>
        <p:txBody>
          <a:bodyPr wrap="square" rtlCol="0">
            <a:spAutoFit/>
          </a:bodyPr>
          <a:lstStyle/>
          <a:p>
            <a:pPr algn="just"/>
            <a:r>
              <a:rPr lang="pt-BR" dirty="0"/>
              <a:t>A medida da defasagem entre a tensão aplicada em um circuito por uma fonte de tensão e a corrente na fonte é realizada através de um osciloscópio, como ilustrado abaixo.  Um resistor foi acrescentado entre a fonte de tensão e o circuito para permitir a medição da defasagem entre a tensão aplicada e a corrente na fonte. </a:t>
            </a:r>
          </a:p>
          <a:p>
            <a:endParaRPr lang="pt-BR" dirty="0"/>
          </a:p>
          <a:p>
            <a:pPr algn="just"/>
            <a:r>
              <a:rPr lang="pt-BR" dirty="0"/>
              <a:t>Como a </a:t>
            </a:r>
            <a:r>
              <a:rPr lang="pt-BR" b="1" dirty="0">
                <a:solidFill>
                  <a:srgbClr val="FF0000"/>
                </a:solidFill>
              </a:rPr>
              <a:t>tensão  em um resistor </a:t>
            </a:r>
            <a:r>
              <a:rPr lang="pt-BR" dirty="0"/>
              <a:t>(medida pelo osciloscópio) </a:t>
            </a:r>
            <a:r>
              <a:rPr lang="pt-BR" b="1" dirty="0">
                <a:solidFill>
                  <a:srgbClr val="FF0000"/>
                </a:solidFill>
              </a:rPr>
              <a:t>e a corrente que passa por ele</a:t>
            </a:r>
            <a:r>
              <a:rPr lang="pt-BR" dirty="0"/>
              <a:t> (a mesma que passa na fonte) </a:t>
            </a:r>
            <a:r>
              <a:rPr lang="pt-BR" b="1" dirty="0">
                <a:solidFill>
                  <a:srgbClr val="FF0000"/>
                </a:solidFill>
              </a:rPr>
              <a:t>estão em fase </a:t>
            </a:r>
            <a:r>
              <a:rPr lang="pt-BR" dirty="0"/>
              <a:t>(defasagem é nula), a defasagem entre a tensão aplicada pela fonte e a corrente na fonte será a mesma daquela entre a tensão aplicada e a tensão no resistor. </a:t>
            </a:r>
          </a:p>
        </p:txBody>
      </p:sp>
      <p:sp>
        <p:nvSpPr>
          <p:cNvPr id="4" name="Retângulo 3">
            <a:extLst>
              <a:ext uri="{FF2B5EF4-FFF2-40B4-BE49-F238E27FC236}">
                <a16:creationId xmlns:a16="http://schemas.microsoft.com/office/drawing/2014/main" id="{81B666C5-D18A-4BD0-8B46-AD9AC5A13C7B}"/>
              </a:ext>
            </a:extLst>
          </p:cNvPr>
          <p:cNvSpPr/>
          <p:nvPr/>
        </p:nvSpPr>
        <p:spPr>
          <a:xfrm>
            <a:off x="282763" y="542492"/>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2">
            <a:extLst>
              <a:ext uri="{FF2B5EF4-FFF2-40B4-BE49-F238E27FC236}">
                <a16:creationId xmlns:a16="http://schemas.microsoft.com/office/drawing/2014/main" id="{08D514BF-059D-4F97-8C6E-EA0FB4FAEE31}"/>
              </a:ext>
            </a:extLst>
          </p:cNvPr>
          <p:cNvSpPr txBox="1">
            <a:spLocks noChangeArrowheads="1"/>
          </p:cNvSpPr>
          <p:nvPr/>
        </p:nvSpPr>
        <p:spPr bwMode="auto">
          <a:xfrm>
            <a:off x="1763688" y="389970"/>
            <a:ext cx="5957025" cy="461665"/>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None/>
            </a:pPr>
            <a:r>
              <a:rPr lang="pt-BR" altLang="pt-BR" sz="2400" b="1" dirty="0">
                <a:solidFill>
                  <a:schemeClr val="bg1"/>
                </a:solidFill>
                <a:latin typeface="Calibri" panose="020F0502020204030204" pitchFamily="34" charset="0"/>
              </a:rPr>
              <a:t>Valor Eficaz de Tensão (</a:t>
            </a:r>
            <a:r>
              <a:rPr lang="pt-BR" altLang="pt-BR" sz="2400" b="1" dirty="0" err="1">
                <a:solidFill>
                  <a:schemeClr val="bg1"/>
                </a:solidFill>
                <a:latin typeface="Calibri" panose="020F0502020204030204" pitchFamily="34" charset="0"/>
              </a:rPr>
              <a:t>V</a:t>
            </a:r>
            <a:r>
              <a:rPr lang="pt-BR" altLang="pt-BR" sz="2400" b="1" baseline="-25000" dirty="0" err="1">
                <a:solidFill>
                  <a:schemeClr val="bg1"/>
                </a:solidFill>
                <a:latin typeface="Calibri" panose="020F0502020204030204" pitchFamily="34" charset="0"/>
              </a:rPr>
              <a:t>rms</a:t>
            </a:r>
            <a:r>
              <a:rPr lang="pt-BR" altLang="pt-BR" sz="2400" b="1" dirty="0">
                <a:solidFill>
                  <a:schemeClr val="bg1"/>
                </a:solidFill>
                <a:latin typeface="Calibri" panose="020F0502020204030204" pitchFamily="34" charset="0"/>
              </a:rPr>
              <a:t>) e Corrente (</a:t>
            </a:r>
            <a:r>
              <a:rPr lang="pt-BR" altLang="pt-BR" sz="2400" b="1" dirty="0" err="1">
                <a:solidFill>
                  <a:schemeClr val="bg1"/>
                </a:solidFill>
                <a:latin typeface="Calibri" panose="020F0502020204030204" pitchFamily="34" charset="0"/>
              </a:rPr>
              <a:t>I</a:t>
            </a:r>
            <a:r>
              <a:rPr lang="pt-BR" altLang="pt-BR" sz="2400" b="1" baseline="-25000" dirty="0" err="1">
                <a:solidFill>
                  <a:schemeClr val="bg1"/>
                </a:solidFill>
                <a:latin typeface="Calibri" panose="020F0502020204030204" pitchFamily="34" charset="0"/>
              </a:rPr>
              <a:t>rms</a:t>
            </a:r>
            <a:r>
              <a:rPr lang="pt-BR" altLang="pt-BR" sz="2400" b="1" dirty="0">
                <a:solidFill>
                  <a:schemeClr val="bg1"/>
                </a:solidFill>
                <a:latin typeface="Calibri" panose="020F0502020204030204" pitchFamily="34" charset="0"/>
              </a:rPr>
              <a:t>)</a:t>
            </a:r>
          </a:p>
        </p:txBody>
      </p:sp>
      <p:sp>
        <p:nvSpPr>
          <p:cNvPr id="10" name="CaixaDeTexto 9">
            <a:extLst>
              <a:ext uri="{FF2B5EF4-FFF2-40B4-BE49-F238E27FC236}">
                <a16:creationId xmlns:a16="http://schemas.microsoft.com/office/drawing/2014/main" id="{F9E6423A-C4CF-4C9B-BBA3-1B8F4EDD50CC}"/>
              </a:ext>
            </a:extLst>
          </p:cNvPr>
          <p:cNvSpPr txBox="1"/>
          <p:nvPr/>
        </p:nvSpPr>
        <p:spPr>
          <a:xfrm>
            <a:off x="683568" y="1098762"/>
            <a:ext cx="7776864" cy="2585323"/>
          </a:xfrm>
          <a:prstGeom prst="rect">
            <a:avLst/>
          </a:prstGeom>
          <a:noFill/>
        </p:spPr>
        <p:txBody>
          <a:bodyPr wrap="square" rtlCol="0">
            <a:spAutoFit/>
          </a:bodyPr>
          <a:lstStyle/>
          <a:p>
            <a:pPr algn="just"/>
            <a:r>
              <a:rPr lang="pt-BR" dirty="0">
                <a:highlight>
                  <a:srgbClr val="FFFF00"/>
                </a:highlight>
              </a:rPr>
              <a:t>O conceito de valor eficaz de tensão e corrente permite entender a diferença entre correntes continuas e alternadas no que diz respeito à potência dissipada por uma carga. É possível calcular a amplitude de uma corrente alternada senoidal que forneça a mesma potência que uma corrente continua</a:t>
            </a:r>
            <a:r>
              <a:rPr lang="pt-BR" dirty="0"/>
              <a:t>. </a:t>
            </a:r>
          </a:p>
          <a:p>
            <a:endParaRPr lang="pt-BR" dirty="0"/>
          </a:p>
          <a:p>
            <a:pPr algn="just"/>
            <a:r>
              <a:rPr lang="pt-BR" dirty="0"/>
              <a:t>A partir do arranjo experimental ilustrado abaixo pode-se determinar uma relação fixa entre correntes e tensões continuas e alternadas. Um resistor em um recipiente com água é ligado a duas fontes de tensão, uma de corrente contínua e outra de corrente alternada. </a:t>
            </a:r>
          </a:p>
        </p:txBody>
      </p:sp>
      <p:pic>
        <p:nvPicPr>
          <p:cNvPr id="2" name="Imagem 1">
            <a:extLst>
              <a:ext uri="{FF2B5EF4-FFF2-40B4-BE49-F238E27FC236}">
                <a16:creationId xmlns:a16="http://schemas.microsoft.com/office/drawing/2014/main" id="{B48A1437-6E27-4CD2-9A89-603E576ABD2B}"/>
              </a:ext>
            </a:extLst>
          </p:cNvPr>
          <p:cNvPicPr>
            <a:picLocks noChangeAspect="1"/>
          </p:cNvPicPr>
          <p:nvPr/>
        </p:nvPicPr>
        <p:blipFill>
          <a:blip r:embed="rId2"/>
          <a:stretch>
            <a:fillRect/>
          </a:stretch>
        </p:blipFill>
        <p:spPr>
          <a:xfrm>
            <a:off x="2125188" y="3716675"/>
            <a:ext cx="4893622" cy="2700367"/>
          </a:xfrm>
          <a:prstGeom prst="rect">
            <a:avLst/>
          </a:prstGeom>
        </p:spPr>
      </p:pic>
      <p:sp>
        <p:nvSpPr>
          <p:cNvPr id="5" name="Retângulo 4">
            <a:extLst>
              <a:ext uri="{FF2B5EF4-FFF2-40B4-BE49-F238E27FC236}">
                <a16:creationId xmlns:a16="http://schemas.microsoft.com/office/drawing/2014/main" id="{204D4166-B3C2-49A4-B856-6C4BC236C43C}"/>
              </a:ext>
            </a:extLst>
          </p:cNvPr>
          <p:cNvSpPr/>
          <p:nvPr/>
        </p:nvSpPr>
        <p:spPr>
          <a:xfrm>
            <a:off x="251520" y="1170625"/>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Tree>
    <p:extLst>
      <p:ext uri="{BB962C8B-B14F-4D97-AF65-F5344CB8AC3E}">
        <p14:creationId xmlns:p14="http://schemas.microsoft.com/office/powerpoint/2010/main" val="731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48A1437-6E27-4CD2-9A89-603E576ABD2B}"/>
              </a:ext>
            </a:extLst>
          </p:cNvPr>
          <p:cNvPicPr>
            <a:picLocks noChangeAspect="1"/>
          </p:cNvPicPr>
          <p:nvPr/>
        </p:nvPicPr>
        <p:blipFill>
          <a:blip r:embed="rId2"/>
          <a:stretch>
            <a:fillRect/>
          </a:stretch>
        </p:blipFill>
        <p:spPr>
          <a:xfrm>
            <a:off x="3052723" y="60761"/>
            <a:ext cx="3038554" cy="1676716"/>
          </a:xfrm>
          <a:prstGeom prst="rect">
            <a:avLst/>
          </a:prstGeom>
        </p:spPr>
      </p:pic>
      <p:sp>
        <p:nvSpPr>
          <p:cNvPr id="3" name="CaixaDeTexto 2">
            <a:extLst>
              <a:ext uri="{FF2B5EF4-FFF2-40B4-BE49-F238E27FC236}">
                <a16:creationId xmlns:a16="http://schemas.microsoft.com/office/drawing/2014/main" id="{11DA0BFF-AE19-4D4D-88C8-BE6C9FD9A295}"/>
              </a:ext>
            </a:extLst>
          </p:cNvPr>
          <p:cNvSpPr txBox="1"/>
          <p:nvPr/>
        </p:nvSpPr>
        <p:spPr>
          <a:xfrm>
            <a:off x="542286" y="1844824"/>
            <a:ext cx="8059427" cy="1754326"/>
          </a:xfrm>
          <a:prstGeom prst="rect">
            <a:avLst/>
          </a:prstGeom>
          <a:noFill/>
        </p:spPr>
        <p:txBody>
          <a:bodyPr wrap="square" rtlCol="0">
            <a:spAutoFit/>
          </a:bodyPr>
          <a:lstStyle/>
          <a:p>
            <a:pPr algn="just"/>
            <a:r>
              <a:rPr lang="pt-BR" dirty="0">
                <a:highlight>
                  <a:srgbClr val="FFFF00"/>
                </a:highlight>
              </a:rPr>
              <a:t>Como é possível que uma corrente alternada forneça potência ao circuito, ao longo de um ciclo, se o seu valor médio é zero ?</a:t>
            </a:r>
            <a:r>
              <a:rPr lang="pt-BR" dirty="0"/>
              <a:t> Independente do sentido e do valor da corrente através de um resistor, ele dissipará potência. A potência dissipada em cada instante varia com a intensidade da corrente alternada, conforme figura abaixo, mas haverá uma potência efetiva durante cada um dos </a:t>
            </a:r>
            <a:r>
              <a:rPr lang="pt-BR" dirty="0" err="1"/>
              <a:t>semiciclos</a:t>
            </a:r>
            <a:r>
              <a:rPr lang="pt-BR" dirty="0"/>
              <a:t> e ao longo do ciclo completo, sendo igual a duas vezes </a:t>
            </a:r>
            <a:r>
              <a:rPr lang="pt-BR" sz="1600" dirty="0"/>
              <a:t>à </a:t>
            </a:r>
            <a:r>
              <a:rPr lang="pt-BR" dirty="0"/>
              <a:t>de um </a:t>
            </a:r>
            <a:r>
              <a:rPr lang="pt-BR" dirty="0" err="1"/>
              <a:t>semiciclo</a:t>
            </a:r>
            <a:r>
              <a:rPr lang="pt-BR" dirty="0"/>
              <a:t>.  </a:t>
            </a:r>
          </a:p>
        </p:txBody>
      </p:sp>
      <p:pic>
        <p:nvPicPr>
          <p:cNvPr id="4" name="Imagem 3">
            <a:extLst>
              <a:ext uri="{FF2B5EF4-FFF2-40B4-BE49-F238E27FC236}">
                <a16:creationId xmlns:a16="http://schemas.microsoft.com/office/drawing/2014/main" id="{58CA6713-30AA-44BA-A27C-BBF43533A920}"/>
              </a:ext>
            </a:extLst>
          </p:cNvPr>
          <p:cNvPicPr>
            <a:picLocks noChangeAspect="1"/>
          </p:cNvPicPr>
          <p:nvPr/>
        </p:nvPicPr>
        <p:blipFill>
          <a:blip r:embed="rId3"/>
          <a:stretch>
            <a:fillRect/>
          </a:stretch>
        </p:blipFill>
        <p:spPr>
          <a:xfrm>
            <a:off x="1691680" y="3599150"/>
            <a:ext cx="5299311" cy="3040132"/>
          </a:xfrm>
          <a:prstGeom prst="rect">
            <a:avLst/>
          </a:prstGeom>
        </p:spPr>
      </p:pic>
      <p:sp>
        <p:nvSpPr>
          <p:cNvPr id="5" name="CaixaDeTexto 4">
            <a:extLst>
              <a:ext uri="{FF2B5EF4-FFF2-40B4-BE49-F238E27FC236}">
                <a16:creationId xmlns:a16="http://schemas.microsoft.com/office/drawing/2014/main" id="{B9E3F6C1-85A0-4183-A722-61D9CF669083}"/>
              </a:ext>
            </a:extLst>
          </p:cNvPr>
          <p:cNvSpPr txBox="1"/>
          <p:nvPr/>
        </p:nvSpPr>
        <p:spPr>
          <a:xfrm>
            <a:off x="6990991" y="4224376"/>
            <a:ext cx="1872208" cy="1200329"/>
          </a:xfrm>
          <a:prstGeom prst="rect">
            <a:avLst/>
          </a:prstGeom>
          <a:noFill/>
        </p:spPr>
        <p:txBody>
          <a:bodyPr wrap="square" rtlCol="0">
            <a:spAutoFit/>
          </a:bodyPr>
          <a:lstStyle/>
          <a:p>
            <a:r>
              <a:rPr lang="pt-BR" dirty="0"/>
              <a:t>A potência é transferida em cada instante (exceto V</a:t>
            </a:r>
            <a:r>
              <a:rPr lang="pt-BR" baseline="-25000" dirty="0"/>
              <a:t>R</a:t>
            </a:r>
            <a:r>
              <a:rPr lang="pt-BR" dirty="0"/>
              <a:t> = o)</a:t>
            </a:r>
          </a:p>
        </p:txBody>
      </p:sp>
      <p:sp>
        <p:nvSpPr>
          <p:cNvPr id="6" name="Retângulo 5">
            <a:extLst>
              <a:ext uri="{FF2B5EF4-FFF2-40B4-BE49-F238E27FC236}">
                <a16:creationId xmlns:a16="http://schemas.microsoft.com/office/drawing/2014/main" id="{AE34AC7D-3FBD-4FE9-B611-5A654364391E}"/>
              </a:ext>
            </a:extLst>
          </p:cNvPr>
          <p:cNvSpPr/>
          <p:nvPr/>
        </p:nvSpPr>
        <p:spPr>
          <a:xfrm>
            <a:off x="179512" y="1916832"/>
            <a:ext cx="297554" cy="2836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Tree>
    <p:extLst>
      <p:ext uri="{BB962C8B-B14F-4D97-AF65-F5344CB8AC3E}">
        <p14:creationId xmlns:p14="http://schemas.microsoft.com/office/powerpoint/2010/main" val="363347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6864</TotalTime>
  <Words>2998</Words>
  <Application>Microsoft Office PowerPoint</Application>
  <PresentationFormat>Apresentação na tela (4:3)</PresentationFormat>
  <Paragraphs>376</Paragraphs>
  <Slides>38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38</vt:i4>
      </vt:variant>
    </vt:vector>
  </HeadingPairs>
  <TitlesOfParts>
    <vt:vector size="44" baseType="lpstr">
      <vt:lpstr>Arial</vt:lpstr>
      <vt:lpstr>Calibri</vt:lpstr>
      <vt:lpstr>Cambria Math</vt:lpstr>
      <vt:lpstr>Comic Sans MS</vt:lpstr>
      <vt:lpstr>Times New Roman</vt:lpstr>
      <vt:lpstr>Office Theme</vt:lpstr>
      <vt:lpstr>Laboratório 3  Medida de Potência com Wattímetro, Amperímetro e Voltímetro. </vt:lpstr>
      <vt:lpstr>Referência Bibliográfica</vt:lpstr>
      <vt:lpstr>Referência Bibliográfica</vt:lpstr>
      <vt:lpstr>Fundamentos Teóricos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Theorema de Thevenin (Circuitos DC)</dc:title>
  <dc:creator>José Marcos Alves</dc:creator>
  <cp:lastModifiedBy>José Marcos Alves</cp:lastModifiedBy>
  <cp:revision>256</cp:revision>
  <dcterms:created xsi:type="dcterms:W3CDTF">2013-05-19T23:05:47Z</dcterms:created>
  <dcterms:modified xsi:type="dcterms:W3CDTF">2021-01-22T18:44:14Z</dcterms:modified>
</cp:coreProperties>
</file>