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87" r:id="rId3"/>
    <p:sldId id="395" r:id="rId4"/>
    <p:sldId id="399" r:id="rId5"/>
    <p:sldId id="400" r:id="rId6"/>
    <p:sldId id="402" r:id="rId7"/>
    <p:sldId id="403" r:id="rId8"/>
    <p:sldId id="418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27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7" y="53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www.normasabnt.org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teses.usp.br/info/diretrizes.pdf" TargetMode="External"/><Relationship Id="rId5" Type="http://schemas.openxmlformats.org/officeDocument/2006/relationships/hyperlink" Target="https://www.gedweb.com.br/aplicacao/usuario/asp/main.asp" TargetMode="Externa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" y="0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18531" y="1521191"/>
            <a:ext cx="11354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</a:p>
          <a:p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(2023):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Quatro ou mais autores: </a:t>
            </a:r>
            <a:r>
              <a:rPr lang="pt-BR" altLang="pt-BR" sz="2600" dirty="0">
                <a:ea typeface="ＭＳ Ｐゴシック" panose="020B0600070205080204" pitchFamily="34" charset="-128"/>
              </a:rPr>
              <a:t>utiliza-se o primeiro autor e o et al.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As empresas avaliam direitos de propriedade intelectual e a qualidade de documentos de patentes a fim de desenvolver produtos inovadores e descobrir o estado da técnica em tendências tecnológicas (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Trappey</a:t>
            </a:r>
            <a:r>
              <a:rPr lang="pt-BR" altLang="pt-BR" sz="2600" dirty="0">
                <a:ea typeface="ＭＳ Ｐゴシック" panose="020B0600070205080204" pitchFamily="34" charset="-128"/>
              </a:rPr>
              <a:t> et al., 2012). </a:t>
            </a:r>
            <a:r>
              <a:rPr lang="pt-BR" altLang="pt-BR" sz="2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(CITAÇÃO INDIRETA)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“Ao destacar a experiência profissional na IE dos estudantes universitários, esta variável não teve influência na IE do estudante universitário, e isto foi registrado na perspectiva...” (Paiva et al., 2018, p. 744). </a:t>
            </a:r>
            <a:r>
              <a:rPr lang="pt-BR" altLang="pt-BR" sz="2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(CITAÇÃO DIRETA)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5418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(2023):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Citação direta longa (acima de 3 linhas):  </a:t>
            </a:r>
            <a:r>
              <a:rPr lang="pt-BR" altLang="pt-BR" sz="2600" dirty="0">
                <a:ea typeface="ＭＳ Ｐゴシック" panose="020B0600070205080204" pitchFamily="34" charset="-128"/>
              </a:rPr>
              <a:t>utilizada para definição de termos e conceitos. 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Evitar usar no início e no final das seções.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2FC3E7-7B44-C5D8-4088-510638FE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908" y="3867539"/>
            <a:ext cx="5173979" cy="2302297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B12E406-111C-1F5D-0994-B2220F747E9F}"/>
              </a:ext>
            </a:extLst>
          </p:cNvPr>
          <p:cNvSpPr/>
          <p:nvPr/>
        </p:nvSpPr>
        <p:spPr>
          <a:xfrm>
            <a:off x="1548883" y="4336151"/>
            <a:ext cx="3263538" cy="159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/>
              <a:t>-Recuo de 4cm é sugerido e não mais obrigatório na nova regra.</a:t>
            </a:r>
          </a:p>
          <a:p>
            <a:r>
              <a:rPr lang="pt-BR" sz="1200" dirty="0"/>
              <a:t>-Espaçamento simples.</a:t>
            </a:r>
          </a:p>
          <a:p>
            <a:r>
              <a:rPr lang="pt-BR" sz="1200" dirty="0"/>
              <a:t>-Fonte menor (10 ou 11) .</a:t>
            </a:r>
          </a:p>
        </p:txBody>
      </p:sp>
    </p:spTree>
    <p:extLst>
      <p:ext uri="{BB962C8B-B14F-4D97-AF65-F5344CB8AC3E}">
        <p14:creationId xmlns:p14="http://schemas.microsoft.com/office/powerpoint/2010/main" val="90290804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(2002):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APUD: </a:t>
            </a:r>
            <a:r>
              <a:rPr lang="pt-BR" altLang="pt-BR" sz="2600" dirty="0">
                <a:ea typeface="ＭＳ Ｐゴシック" panose="020B0600070205080204" pitchFamily="34" charset="-128"/>
              </a:rPr>
              <a:t>usado quando há citação de uma obra que foi citada em um texto mais recente.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De acordo com </a:t>
            </a:r>
            <a:r>
              <a:rPr lang="pt-BR" altLang="pt-BR" sz="2600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Ajzen</a:t>
            </a:r>
            <a:r>
              <a:rPr lang="pt-BR" altLang="pt-BR" sz="26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(1991</a:t>
            </a:r>
            <a:r>
              <a:rPr lang="pt-BR" altLang="pt-BR" sz="2600" dirty="0">
                <a:ea typeface="ＭＳ Ｐゴシック" panose="020B0600070205080204" pitchFamily="34" charset="-128"/>
              </a:rPr>
              <a:t>, </a:t>
            </a:r>
            <a:r>
              <a:rPr lang="pt-BR" altLang="pt-BR" sz="2600" i="1" dirty="0">
                <a:ea typeface="ＭＳ Ｐゴシック" panose="020B0600070205080204" pitchFamily="34" charset="-128"/>
              </a:rPr>
              <a:t>apud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Paiva et al., 2018, p</a:t>
            </a:r>
            <a:r>
              <a:rPr lang="pt-BR" altLang="pt-BR" sz="2600" dirty="0">
                <a:ea typeface="ＭＳ Ｐゴシック" panose="020B0600070205080204" pitchFamily="34" charset="-128"/>
              </a:rPr>
              <a:t>. 732) “a intenção é anterior ao comportamento real do empreendedorismo, isto é, antecipa a criação ou expansão de um determinado negócio”.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Sobre a  cooperação empresarial</a:t>
            </a:r>
            <a:r>
              <a:rPr lang="pt-BR" altLang="pt-BR" sz="26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, </a:t>
            </a:r>
            <a:r>
              <a:rPr lang="pt-BR" altLang="pt-BR" sz="2600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Balestrin</a:t>
            </a:r>
            <a:r>
              <a:rPr lang="pt-BR" altLang="pt-BR" sz="26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pt-BR" altLang="pt-BR" sz="2600" i="1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et al </a:t>
            </a:r>
            <a:r>
              <a:rPr lang="pt-BR" altLang="pt-BR" sz="26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(2014</a:t>
            </a:r>
            <a:r>
              <a:rPr lang="pt-BR" altLang="pt-BR" sz="2600" dirty="0">
                <a:ea typeface="ＭＳ Ｐゴシック" panose="020B0600070205080204" pitchFamily="34" charset="-128"/>
              </a:rPr>
              <a:t>,  </a:t>
            </a:r>
            <a:r>
              <a:rPr lang="pt-BR" altLang="pt-BR" sz="2600" i="1" dirty="0">
                <a:ea typeface="ＭＳ Ｐゴシック" panose="020B0600070205080204" pitchFamily="34" charset="-128"/>
              </a:rPr>
              <a:t>apud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highlight>
                  <a:srgbClr val="00FFFF"/>
                </a:highlight>
                <a:ea typeface="ＭＳ Ｐゴシック" panose="020B0600070205080204" pitchFamily="34" charset="-128"/>
              </a:rPr>
              <a:t>Luqueze</a:t>
            </a:r>
            <a:r>
              <a:rPr lang="pt-BR" altLang="pt-BR" sz="26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, 2018</a:t>
            </a:r>
            <a:r>
              <a:rPr lang="pt-BR" altLang="pt-BR" sz="2600" dirty="0">
                <a:ea typeface="ＭＳ Ｐゴシック" panose="020B0600070205080204" pitchFamily="34" charset="-128"/>
              </a:rPr>
              <a:t>, p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. 35</a:t>
            </a:r>
            <a:r>
              <a:rPr lang="pt-BR" altLang="pt-BR" sz="2600" dirty="0">
                <a:ea typeface="ＭＳ Ｐゴシック" panose="020B0600070205080204" pitchFamily="34" charset="-128"/>
              </a:rPr>
              <a:t>) afirmam que “as redes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interorganizacionais</a:t>
            </a:r>
            <a:r>
              <a:rPr lang="pt-BR" altLang="pt-BR" sz="2600" dirty="0">
                <a:ea typeface="ＭＳ Ｐゴシック" panose="020B0600070205080204" pitchFamily="34" charset="-128"/>
              </a:rPr>
              <a:t>, por meio de ações coletivas, promovem a colaboração entre clientes, fornecedores e concorrentes.”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7471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0061" y="1273815"/>
            <a:ext cx="11614123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Livros:</a:t>
            </a:r>
            <a:r>
              <a:rPr lang="pt-BR" altLang="pt-BR" sz="2600" dirty="0">
                <a:ea typeface="ＭＳ Ｐゴシック" panose="020B0600070205080204" pitchFamily="34" charset="-128"/>
              </a:rPr>
              <a:t> autor, título, subtítulo (se houver), edição(se houver), local, editora e data de publicação. Exemplo:</a:t>
            </a:r>
          </a:p>
          <a:p>
            <a:pPr algn="just">
              <a:buClr>
                <a:srgbClr val="0070C0"/>
              </a:buClr>
            </a:pPr>
            <a:r>
              <a:rPr lang="pt-BR" altLang="pt-BR" sz="2200" dirty="0">
                <a:ea typeface="ＭＳ Ｐゴシック" panose="020B0600070205080204" pitchFamily="34" charset="-128"/>
              </a:rPr>
              <a:t>VON SPERLING, M. </a:t>
            </a:r>
            <a:r>
              <a:rPr lang="pt-BR" altLang="pt-BR" sz="2200" b="1" dirty="0">
                <a:ea typeface="ＭＳ Ｐゴシック" panose="020B0600070205080204" pitchFamily="34" charset="-128"/>
              </a:rPr>
              <a:t>Introdução à Qualidade das Águas e ao Tratamento de Esgotos</a:t>
            </a:r>
            <a:r>
              <a:rPr lang="pt-BR" altLang="pt-BR" sz="2200" dirty="0">
                <a:ea typeface="ＭＳ Ｐゴシック" panose="020B0600070205080204" pitchFamily="34" charset="-128"/>
              </a:rPr>
              <a:t>. 2. ed. Belo Horizonte: Departamento de Engenharia Hidráulica e Sanitária, UFMG, 1996.</a:t>
            </a:r>
          </a:p>
          <a:p>
            <a:pPr algn="just">
              <a:buClr>
                <a:srgbClr val="0070C0"/>
              </a:buClr>
            </a:pPr>
            <a:endParaRPr lang="pt-BR" altLang="pt-BR" sz="22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Dissertações:</a:t>
            </a: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pt-BR" altLang="pt-BR" sz="2600" dirty="0">
                <a:ea typeface="ＭＳ Ｐゴシック" panose="020B0600070205080204" pitchFamily="34" charset="-128"/>
              </a:rPr>
              <a:t>autor, título, subtítulo (se houver), ano de depósito, tipo do trabalho (tese, dissertação, trabalho de conclusão de curso e outros), grau (especialização, doutorado, entre outros) e curso entre parênteses, vinculação acadêmica, local e data de apresentação ou defesa. Exemplo:</a:t>
            </a:r>
          </a:p>
          <a:p>
            <a:pPr algn="just">
              <a:buClr>
                <a:srgbClr val="0070C0"/>
              </a:buClr>
            </a:pPr>
            <a:r>
              <a:rPr lang="pt-BR" altLang="pt-BR" sz="2200" dirty="0">
                <a:ea typeface="ＭＳ Ｐゴシック" panose="020B0600070205080204" pitchFamily="34" charset="-128"/>
              </a:rPr>
              <a:t>ARAUJO, U. A. M. </a:t>
            </a:r>
            <a:r>
              <a:rPr lang="pt-BR" altLang="pt-BR" sz="2200" b="1" dirty="0">
                <a:ea typeface="ＭＳ Ｐゴシック" panose="020B0600070205080204" pitchFamily="34" charset="-128"/>
              </a:rPr>
              <a:t>Máscaras Inteiriças </a:t>
            </a:r>
            <a:r>
              <a:rPr lang="pt-BR" altLang="pt-BR" sz="2200" b="1" dirty="0" err="1">
                <a:ea typeface="ＭＳ Ｐゴシック" panose="020B0600070205080204" pitchFamily="34" charset="-128"/>
              </a:rPr>
              <a:t>Tukúna</a:t>
            </a:r>
            <a:r>
              <a:rPr lang="pt-BR" altLang="pt-BR" sz="2200" b="1" dirty="0">
                <a:ea typeface="ＭＳ Ｐゴシック" panose="020B0600070205080204" pitchFamily="34" charset="-128"/>
              </a:rPr>
              <a:t>:</a:t>
            </a:r>
            <a:r>
              <a:rPr lang="pt-BR" altLang="pt-BR" sz="2200" dirty="0">
                <a:ea typeface="ＭＳ Ｐゴシック" panose="020B0600070205080204" pitchFamily="34" charset="-128"/>
              </a:rPr>
              <a:t> Possibilidades de estudo de artefatos de museu para o conhecimento do universo indígena. 2005. Dissertação (Mestrado em Ciências Sociais) - Fundação Escola de Sociologia e Política de São Paulo, São Paulo, 2005.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37563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0061" y="1426840"/>
            <a:ext cx="1161412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Teses:</a:t>
            </a:r>
          </a:p>
          <a:p>
            <a:pPr algn="just">
              <a:buClr>
                <a:srgbClr val="0070C0"/>
              </a:buClr>
            </a:pPr>
            <a:r>
              <a:rPr lang="pt-BR" altLang="pt-BR" sz="2400" dirty="0">
                <a:ea typeface="ＭＳ Ｐゴシック" panose="020B0600070205080204" pitchFamily="34" charset="-128"/>
              </a:rPr>
              <a:t>BOLAÑOS, R. M. L. </a:t>
            </a:r>
            <a:r>
              <a:rPr lang="pt-BR" altLang="pt-BR" sz="2400" b="1" dirty="0">
                <a:ea typeface="ＭＳ Ｐゴシック" panose="020B0600070205080204" pitchFamily="34" charset="-128"/>
              </a:rPr>
              <a:t>Tratamento de Fenol em Reator Anaeróbio Horizontal de Leito Fixo (RAHLF) sob Condições </a:t>
            </a:r>
            <a:r>
              <a:rPr lang="pt-BR" altLang="pt-BR" sz="2400" b="1" dirty="0" err="1">
                <a:ea typeface="ＭＳ Ｐゴシック" panose="020B0600070205080204" pitchFamily="34" charset="-128"/>
              </a:rPr>
              <a:t>Mesofílicas</a:t>
            </a:r>
            <a:r>
              <a:rPr lang="pt-BR" altLang="pt-BR" sz="2400" dirty="0">
                <a:ea typeface="ＭＳ Ｐゴシック" panose="020B0600070205080204" pitchFamily="34" charset="-128"/>
              </a:rPr>
              <a:t>. 2001. Tese (Doutorado em Hidráulica e Saneamento) - Escola de Engenharia de São Carlos, Universidade de São Paulo, São Carlos, 2001.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Artigo de Periódico:</a:t>
            </a:r>
          </a:p>
          <a:p>
            <a:pPr algn="just">
              <a:buClr>
                <a:srgbClr val="0070C0"/>
              </a:buClr>
            </a:pPr>
            <a:r>
              <a:rPr lang="pt-BR" altLang="pt-BR" sz="2400" dirty="0">
                <a:ea typeface="ＭＳ Ｐゴシック" panose="020B0600070205080204" pitchFamily="34" charset="-128"/>
              </a:rPr>
              <a:t>MOHAMED, S. T. The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Impact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2400" dirty="0">
                <a:ea typeface="ＭＳ Ｐゴシック" panose="020B0600070205080204" pitchFamily="34" charset="-128"/>
              </a:rPr>
              <a:t> ISO 14000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on</a:t>
            </a:r>
            <a:r>
              <a:rPr lang="pt-BR" altLang="pt-BR" sz="2400" dirty="0">
                <a:ea typeface="ＭＳ Ｐゴシック" panose="020B0600070205080204" pitchFamily="34" charset="-128"/>
              </a:rPr>
              <a:t> </a:t>
            </a:r>
            <a:r>
              <a:rPr lang="pt-BR" altLang="pt-BR" sz="2400" dirty="0" err="1">
                <a:ea typeface="ＭＳ Ｐゴシック" panose="020B0600070205080204" pitchFamily="34" charset="-128"/>
              </a:rPr>
              <a:t>Developing</a:t>
            </a:r>
            <a:r>
              <a:rPr lang="pt-BR" altLang="pt-BR" sz="2400" dirty="0">
                <a:ea typeface="ＭＳ Ｐゴシック" panose="020B0600070205080204" pitchFamily="34" charset="-128"/>
              </a:rPr>
              <a:t> World Business. </a:t>
            </a:r>
            <a:r>
              <a:rPr lang="pt-BR" altLang="pt-BR" sz="2400" b="1" dirty="0" err="1">
                <a:ea typeface="ＭＳ Ｐゴシック" panose="020B0600070205080204" pitchFamily="34" charset="-128"/>
              </a:rPr>
              <a:t>Renewable</a:t>
            </a:r>
            <a:r>
              <a:rPr lang="pt-BR" altLang="pt-BR" sz="2400" b="1" dirty="0">
                <a:ea typeface="ＭＳ Ｐゴシック" panose="020B0600070205080204" pitchFamily="34" charset="-128"/>
              </a:rPr>
              <a:t> Energy</a:t>
            </a:r>
            <a:r>
              <a:rPr lang="pt-BR" altLang="pt-BR" sz="2400" dirty="0">
                <a:ea typeface="ＭＳ Ｐゴシック" panose="020B0600070205080204" pitchFamily="34" charset="-128"/>
              </a:rPr>
              <a:t>, London, v. 23, p. 579-584, 2001</a:t>
            </a:r>
            <a:r>
              <a:rPr lang="pt-BR" altLang="pt-BR" sz="2600" dirty="0">
                <a:ea typeface="ＭＳ Ｐゴシック" panose="020B0600070205080204" pitchFamily="34" charset="-128"/>
              </a:rPr>
              <a:t>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79223" y="5495108"/>
            <a:ext cx="46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https://ccn.ibict.br/busca.jsf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138688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0061" y="1426840"/>
            <a:ext cx="1161412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Partes de livro:</a:t>
            </a:r>
          </a:p>
          <a:p>
            <a:pPr algn="just">
              <a:buClr>
                <a:srgbClr val="0070C0"/>
              </a:buClr>
            </a:pPr>
            <a:r>
              <a:rPr lang="pt-BR" altLang="pt-BR" sz="2600" dirty="0">
                <a:ea typeface="ＭＳ Ｐゴシック" panose="020B0600070205080204" pitchFamily="34" charset="-128"/>
              </a:rPr>
              <a:t>ROMANO, G. Imagens da juventude na era moderna. In: LEVI, G.; SCHMIDT, J. (org.). </a:t>
            </a:r>
            <a:r>
              <a:rPr lang="pt-BR" altLang="pt-BR" sz="2600" b="1" dirty="0">
                <a:ea typeface="ＭＳ Ｐゴシック" panose="020B0600070205080204" pitchFamily="34" charset="-128"/>
              </a:rPr>
              <a:t>História dos jovens 2</a:t>
            </a:r>
            <a:r>
              <a:rPr lang="pt-BR" altLang="pt-BR" sz="2600" dirty="0">
                <a:ea typeface="ＭＳ Ｐゴシック" panose="020B0600070205080204" pitchFamily="34" charset="-128"/>
              </a:rPr>
              <a:t>: a época contemporânea. São Paulo: Companhia das Letras, p. 7-16, 1996.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81709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0061" y="1426840"/>
            <a:ext cx="11614123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Documento em meio eletrônico:</a:t>
            </a:r>
          </a:p>
          <a:p>
            <a:pPr algn="just">
              <a:buClr>
                <a:srgbClr val="0070C0"/>
              </a:buClr>
            </a:pPr>
            <a:r>
              <a:rPr lang="pt-BR" altLang="pt-BR" sz="2600" dirty="0">
                <a:ea typeface="ＭＳ Ｐゴシック" panose="020B0600070205080204" pitchFamily="34" charset="-128"/>
              </a:rPr>
              <a:t>LOETSCHER, Thomas.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Working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with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you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towards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appropriate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water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supply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and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sanitation</a:t>
            </a:r>
            <a:r>
              <a:rPr lang="pt-BR" altLang="pt-BR" sz="2600" dirty="0">
                <a:ea typeface="ＭＳ Ｐゴシック" panose="020B0600070205080204" pitchFamily="34" charset="-128"/>
              </a:rPr>
              <a:t>. 2015. Disponível em: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http</a:t>
            </a:r>
            <a:r>
              <a:rPr lang="pt-BR" altLang="pt-BR" sz="2600" dirty="0">
                <a:ea typeface="ＭＳ Ｐゴシック" panose="020B0600070205080204" pitchFamily="34" charset="-128"/>
              </a:rPr>
              <a:t>://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www.decisionscape.com.au. </a:t>
            </a:r>
            <a:r>
              <a:rPr lang="pt-BR" altLang="pt-BR" sz="2600" dirty="0">
                <a:ea typeface="ＭＳ Ｐゴシック" panose="020B0600070205080204" pitchFamily="34" charset="-128"/>
              </a:rPr>
              <a:t>Acesso em: 17 abr.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2016.</a:t>
            </a:r>
          </a:p>
          <a:p>
            <a:pPr algn="just">
              <a:buClr>
                <a:srgbClr val="0070C0"/>
              </a:buClr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Sites:</a:t>
            </a:r>
            <a:endParaRPr lang="pt-BR" altLang="pt-BR" sz="26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algn="just">
              <a:buClr>
                <a:srgbClr val="0070C0"/>
              </a:buClr>
            </a:pPr>
            <a:r>
              <a:rPr lang="pt-BR" altLang="pt-BR" sz="2600" dirty="0" smtClean="0">
                <a:ea typeface="ＭＳ Ｐゴシック" panose="020B0600070205080204" pitchFamily="34" charset="-128"/>
              </a:rPr>
              <a:t>EMPRESA BRASILEIRA DE PESQUISA AGROPECUÁRIA (EMBRAPA). Classificação de solos.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Disponível em: </a:t>
            </a:r>
            <a:r>
              <a:rPr lang="pt-BR" sz="2800" dirty="0" smtClean="0"/>
              <a:t>https://www.embrapa.br/solos/sibcs/classificacao-de-solos. Acesso em: 25 set. 2023.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096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0061" y="1426840"/>
            <a:ext cx="11614123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Dois autores: </a:t>
            </a:r>
          </a:p>
          <a:p>
            <a:pPr algn="just">
              <a:buClr>
                <a:srgbClr val="0070C0"/>
              </a:buClr>
            </a:pPr>
            <a:r>
              <a:rPr lang="pt-BR" altLang="pt-BR" sz="2600" dirty="0">
                <a:ea typeface="ＭＳ Ｐゴシック" panose="020B0600070205080204" pitchFamily="34" charset="-128"/>
              </a:rPr>
              <a:t>COOPER, D. R.; SCHINDLER, P. S. </a:t>
            </a:r>
            <a:r>
              <a:rPr lang="pt-BR" altLang="pt-BR" sz="2600" b="1" dirty="0">
                <a:ea typeface="ＭＳ Ｐゴシック" panose="020B0600070205080204" pitchFamily="34" charset="-128"/>
              </a:rPr>
              <a:t>Métodos de Pesquisa em Administração</a:t>
            </a:r>
            <a:r>
              <a:rPr lang="pt-BR" altLang="pt-BR" sz="2600" dirty="0">
                <a:ea typeface="ＭＳ Ｐゴシック" panose="020B0600070205080204" pitchFamily="34" charset="-128"/>
              </a:rPr>
              <a:t>. 7 ed. Porto Alegre: Bookman, 2003. 640 p.</a:t>
            </a:r>
          </a:p>
          <a:p>
            <a:pPr algn="just">
              <a:buClr>
                <a:srgbClr val="0070C0"/>
              </a:buClr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Três autores ou mais autores:</a:t>
            </a:r>
          </a:p>
          <a:p>
            <a:pPr algn="just">
              <a:buClr>
                <a:srgbClr val="0070C0"/>
              </a:buClr>
            </a:pPr>
            <a:r>
              <a:rPr lang="pt-BR" altLang="pt-BR" sz="2600" dirty="0">
                <a:ea typeface="ＭＳ Ｐゴシック" panose="020B0600070205080204" pitchFamily="34" charset="-128"/>
              </a:rPr>
              <a:t>ANDERSON, D. R.; SWEENEY, D. J.; WILLIAMS, T. A. </a:t>
            </a:r>
            <a:r>
              <a:rPr lang="pt-BR" altLang="pt-BR" sz="2600" b="1" dirty="0" err="1">
                <a:ea typeface="ＭＳ Ｐゴシック" panose="020B0600070205080204" pitchFamily="34" charset="-128"/>
              </a:rPr>
              <a:t>An</a:t>
            </a:r>
            <a:r>
              <a:rPr lang="pt-BR" altLang="pt-BR" sz="2600" b="1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b="1" dirty="0" err="1">
                <a:ea typeface="ＭＳ Ｐゴシック" panose="020B0600070205080204" pitchFamily="34" charset="-128"/>
              </a:rPr>
              <a:t>introduction</a:t>
            </a:r>
            <a:r>
              <a:rPr lang="pt-BR" altLang="pt-BR" sz="2600" b="1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b="1" dirty="0" err="1">
                <a:ea typeface="ＭＳ Ｐゴシック" panose="020B0600070205080204" pitchFamily="34" charset="-128"/>
              </a:rPr>
              <a:t>to</a:t>
            </a:r>
            <a:r>
              <a:rPr lang="pt-BR" altLang="pt-BR" sz="2600" b="1" dirty="0">
                <a:ea typeface="ＭＳ Ｐゴシック" panose="020B0600070205080204" pitchFamily="34" charset="-128"/>
              </a:rPr>
              <a:t> Management Science</a:t>
            </a:r>
            <a:r>
              <a:rPr lang="pt-BR" altLang="pt-BR" sz="2600" dirty="0">
                <a:ea typeface="ＭＳ Ｐゴシック" panose="020B0600070205080204" pitchFamily="34" charset="-128"/>
              </a:rPr>
              <a:t>: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Quantitative</a:t>
            </a:r>
            <a:r>
              <a:rPr lang="pt-BR" altLang="pt-BR" sz="2600" dirty="0">
                <a:ea typeface="ＭＳ Ｐゴシック" panose="020B0600070205080204" pitchFamily="34" charset="-128"/>
              </a:rPr>
              <a:t> approaches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to</a:t>
            </a:r>
            <a:r>
              <a:rPr lang="pt-BR" altLang="pt-BR" sz="2600" dirty="0">
                <a:ea typeface="ＭＳ Ｐゴシック" panose="020B0600070205080204" pitchFamily="34" charset="-128"/>
              </a:rPr>
              <a:t>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decision</a:t>
            </a:r>
            <a:r>
              <a:rPr lang="pt-BR" altLang="pt-BR" sz="2600" dirty="0">
                <a:ea typeface="ＭＳ Ｐゴシック" panose="020B0600070205080204" pitchFamily="34" charset="-128"/>
              </a:rPr>
              <a:t> making. 10 ed. Mason: Thomson, 2003. 881 p.</a:t>
            </a:r>
          </a:p>
          <a:p>
            <a:pPr algn="just">
              <a:buClr>
                <a:srgbClr val="0070C0"/>
              </a:buClr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Referências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246959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51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1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714103" y="1896691"/>
            <a:ext cx="10763794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cs typeface="Arial" panose="020B0604020202020204" pitchFamily="34" charset="0"/>
              </a:rPr>
              <a:t>Onde acessar as normas: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  <a:hlinkClick r:id="rId5"/>
              </a:rPr>
              <a:t>https://www.gedweb.com.br/aplicacao/usuario/asp/main.asp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  <a:hlinkClick r:id="rId6"/>
              </a:rPr>
              <a:t>http://www.teses.usp.br/info/diretrizes.pdf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  <a:hlinkClick r:id="rId7"/>
              </a:rPr>
              <a:t>https://www.normasabnt.org/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591446" y="899094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1216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51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1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71048" y="1831870"/>
            <a:ext cx="11638175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cs typeface="Arial" panose="020B0604020202020204" pitchFamily="34" charset="0"/>
              </a:rPr>
              <a:t>Principais normas: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14724 (2011): Informação e Documentação – Trabalhos Acadêmicos – Apresentação;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10520 (2023): Informação e Documentação – Citações em Documentos – Apresentação;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6023 (2018): Informação e Documentação – Referências – Elaboração.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6024 (2012): Numeração progressiva das seções de um documento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6027 (2012): Sumário;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6028 (2021): Resumos;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10719 (2015): Apresentação de relatórios técnico-científicos;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ea typeface="ＭＳ Ｐゴシック" panose="020B0600070205080204" pitchFamily="34" charset="-128"/>
              </a:rPr>
              <a:t>NBR 6022 (2018): Apresentação de artigos em publicações periódicas;</a:t>
            </a: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591446" y="899094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55265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0625"/>
              </p:ext>
            </p:extLst>
          </p:nvPr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6024 (2012): Numeração progressiva das seções de um documento: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NÃO se usa sinais entre o número e o texto: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1  INTRODUÇÃO                1. INTRODUÇÃO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Errata, agradecimentos, listas de ilustrações, lista de tabelas, lista de abreviaturas e sigla, lista e símbolos, resumos, sumário, referências, glossário, apêndice, anexo e índice devem ser centralizados e não numerados;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Todas as seções devem conter texto entre elas: 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Numeração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49756F-69AA-2A25-0DAF-40F3A53D13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435"/>
          <a:stretch/>
        </p:blipFill>
        <p:spPr>
          <a:xfrm>
            <a:off x="2773397" y="1765533"/>
            <a:ext cx="5623660" cy="669236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30FF395F-34F7-A6EF-3656-6D4616EED5CC}"/>
              </a:ext>
            </a:extLst>
          </p:cNvPr>
          <p:cNvSpPr/>
          <p:nvPr/>
        </p:nvSpPr>
        <p:spPr>
          <a:xfrm>
            <a:off x="4978890" y="2766944"/>
            <a:ext cx="821635" cy="669235"/>
          </a:xfrm>
          <a:prstGeom prst="mathMultiply">
            <a:avLst>
              <a:gd name="adj1" fmla="val 107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2FACFC-C2CB-A2BE-D4E6-EB37A7E16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036" y="5690152"/>
            <a:ext cx="2846094" cy="9534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81612E-884F-FE87-7AAE-AD2544DBF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227" y="5752515"/>
            <a:ext cx="2246645" cy="899381"/>
          </a:xfrm>
          <a:prstGeom prst="rect">
            <a:avLst/>
          </a:prstGeom>
        </p:spPr>
      </p:pic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3B155F35-6D70-074D-4A58-0D4E855DCB8B}"/>
              </a:ext>
            </a:extLst>
          </p:cNvPr>
          <p:cNvSpPr/>
          <p:nvPr/>
        </p:nvSpPr>
        <p:spPr>
          <a:xfrm>
            <a:off x="5984907" y="5832246"/>
            <a:ext cx="821635" cy="669235"/>
          </a:xfrm>
          <a:prstGeom prst="mathMultiply">
            <a:avLst>
              <a:gd name="adj1" fmla="val 107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64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6024 (2012): Numeração progressiva das seções de um documento: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A seção primária sempre começa em nova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folha. </a:t>
            </a:r>
            <a:r>
              <a:rPr lang="pt-BR" altLang="pt-BR" sz="2600" dirty="0">
                <a:ea typeface="ＭＳ Ｐゴシック" panose="020B0600070205080204" pitchFamily="34" charset="-128"/>
              </a:rPr>
              <a:t>Entre a seção primária e o texto tem-se dois espaços de separação: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Entre os outros é apenas 1: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Numeração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3870FD-1029-425B-19FA-4991C007B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04" y="3429000"/>
            <a:ext cx="5462368" cy="10509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A275DB-6BCA-39AE-D0D0-0628B9B75D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201"/>
          <a:stretch/>
        </p:blipFill>
        <p:spPr>
          <a:xfrm>
            <a:off x="4890661" y="5339327"/>
            <a:ext cx="3024033" cy="11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95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6028 (2021): Resumos: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Deve ressaltar o objetivo, o método, os resultados e as conclusões;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Utilizar o verbo na voz ativa e na terceira pessoa do singular;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Evite: símbolos e contrações que não sejam de uso corrente: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 err="1">
                <a:ea typeface="ＭＳ Ｐゴシック" panose="020B0600070205080204" pitchFamily="34" charset="-128"/>
              </a:rPr>
              <a:t>Ex</a:t>
            </a:r>
            <a:r>
              <a:rPr lang="pt-BR" altLang="pt-BR" sz="2600" dirty="0">
                <a:ea typeface="ＭＳ Ｐゴシック" panose="020B0600070205080204" pitchFamily="34" charset="-128"/>
              </a:rPr>
              <a:t>: ABNT             PPGAO       WIND ENERGY (WE)		WE.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Evite fórmulas, equações diagramas (figuras);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As palavras-chave devem ser  separadas por ponto;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Quanto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à </a:t>
            </a:r>
            <a:r>
              <a:rPr lang="pt-BR" altLang="pt-BR" sz="2600" dirty="0">
                <a:ea typeface="ＭＳ Ｐゴシック" panose="020B0600070205080204" pitchFamily="34" charset="-128"/>
              </a:rPr>
              <a:t>extensão: </a:t>
            </a:r>
          </a:p>
          <a:p>
            <a:pPr marL="571500" indent="-5715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altLang="pt-BR" sz="2600" dirty="0">
                <a:ea typeface="ＭＳ Ｐゴシック" panose="020B0600070205080204" pitchFamily="34" charset="-128"/>
              </a:rPr>
              <a:t>para trabalhos acadêmicos 150 a 500;</a:t>
            </a:r>
          </a:p>
          <a:p>
            <a:pPr marL="571500" indent="-5715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altLang="pt-BR" sz="2600" dirty="0">
                <a:ea typeface="ＭＳ Ｐゴシック" panose="020B0600070205080204" pitchFamily="34" charset="-128"/>
              </a:rPr>
              <a:t>para artigos de periódicos 100 a 250;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Resumo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3" name="Gráfico 2" descr="Sinal de polegar para cima ">
            <a:extLst>
              <a:ext uri="{FF2B5EF4-FFF2-40B4-BE49-F238E27FC236}">
                <a16:creationId xmlns:a16="http://schemas.microsoft.com/office/drawing/2014/main" id="{F6767FCB-D35F-C39B-AD88-9E3C075514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6530" y="3653327"/>
            <a:ext cx="412559" cy="412559"/>
          </a:xfrm>
          <a:prstGeom prst="rect">
            <a:avLst/>
          </a:prstGeom>
        </p:spPr>
      </p:pic>
      <p:pic>
        <p:nvPicPr>
          <p:cNvPr id="5" name="Gráfico 4" descr="Sinal de polegar para cima ">
            <a:extLst>
              <a:ext uri="{FF2B5EF4-FFF2-40B4-BE49-F238E27FC236}">
                <a16:creationId xmlns:a16="http://schemas.microsoft.com/office/drawing/2014/main" id="{C2D948A5-C334-BD67-D771-3159347657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3949" y="3653327"/>
            <a:ext cx="412559" cy="4125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137A1E-2A77-4A59-8138-1863BA7D6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926" y="3685984"/>
            <a:ext cx="518205" cy="438950"/>
          </a:xfrm>
          <a:prstGeom prst="rect">
            <a:avLst/>
          </a:prstGeom>
        </p:spPr>
      </p:pic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8798D743-B9F7-0A6E-9BE7-EA4C59E8702A}"/>
              </a:ext>
            </a:extLst>
          </p:cNvPr>
          <p:cNvSpPr/>
          <p:nvPr/>
        </p:nvSpPr>
        <p:spPr>
          <a:xfrm>
            <a:off x="8448714" y="3653327"/>
            <a:ext cx="821635" cy="669235"/>
          </a:xfrm>
          <a:prstGeom prst="mathMultiply">
            <a:avLst>
              <a:gd name="adj1" fmla="val 107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505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(2023):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Citação </a:t>
            </a:r>
            <a:r>
              <a:rPr lang="pt-BR" altLang="pt-BR" sz="2600" dirty="0">
                <a:ea typeface="ＭＳ Ｐゴシック" panose="020B0600070205080204" pitchFamily="34" charset="-128"/>
              </a:rPr>
              <a:t>é feita com o objetivo de colocar o trabalho no contexto da temática, conferir a ele credibilidade, confrontar dados, fatos e argumentos, e registrar opiniões similares ou conclusões opostas (FSPUSP, 2019).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Citação indireta: </a:t>
            </a:r>
            <a:r>
              <a:rPr lang="pt-BR" altLang="pt-BR" sz="2600" dirty="0">
                <a:ea typeface="ＭＳ Ｐゴシック" panose="020B0600070205080204" pitchFamily="34" charset="-128"/>
              </a:rPr>
              <a:t>faz se uma interpretação do que o autor original quis dizer.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Citação direta: </a:t>
            </a:r>
            <a:r>
              <a:rPr lang="pt-BR" altLang="pt-BR" sz="2600" dirty="0">
                <a:ea typeface="ＭＳ Ｐゴシック" panose="020B0600070205080204" pitchFamily="34" charset="-128"/>
              </a:rPr>
              <a:t>utiliza-se as mesmas palavras que o autor original (aponta-se a página); </a:t>
            </a:r>
          </a:p>
          <a:p>
            <a:pPr marL="571500" indent="-5715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altLang="pt-BR" sz="2600" dirty="0">
                <a:ea typeface="ＭＳ Ｐゴシック" panose="020B0600070205080204" pitchFamily="34" charset="-128"/>
              </a:rPr>
              <a:t>Citação direta longa (mais de três linhas): fonte menor e espaçamento simples. Recuo de  4cm a direita da página é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RECOMENDADO </a:t>
            </a:r>
            <a:r>
              <a:rPr lang="pt-BR" altLang="pt-BR" sz="2600" dirty="0">
                <a:ea typeface="ＭＳ Ｐゴシック" panose="020B0600070205080204" pitchFamily="34" charset="-128"/>
              </a:rPr>
              <a:t>na norma NOVA.</a:t>
            </a:r>
          </a:p>
          <a:p>
            <a:pPr marL="571500" indent="-5715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pt-BR" altLang="pt-BR" sz="2600" dirty="0">
                <a:ea typeface="ＭＳ Ｐゴシック" panose="020B0600070205080204" pitchFamily="34" charset="-128"/>
              </a:rPr>
              <a:t>Citação direta curta: segue no decorrer no texto entre aspas com referência do autor, ano e página.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3696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(2023):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Principais alterações: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a typeface="ＭＳ Ｐゴシック" panose="020B0600070205080204" pitchFamily="34" charset="-128"/>
              </a:rPr>
              <a:t>1. Citação da fonte no texto: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a typeface="ＭＳ Ｐゴシック" panose="020B0600070205080204" pitchFamily="34" charset="-128"/>
              </a:rPr>
              <a:t>2. Fontes com quatro ou mais autores: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a typeface="ＭＳ Ｐゴシック" panose="020B0600070205080204" pitchFamily="34" charset="-128"/>
              </a:rPr>
              <a:t>Na citação pode indicar o primeiro autor seguido pela expressão </a:t>
            </a:r>
            <a:r>
              <a:rPr lang="pt-BR" altLang="pt-BR" sz="2800" i="1" dirty="0">
                <a:ea typeface="ＭＳ Ｐゴシック" panose="020B0600070205080204" pitchFamily="34" charset="-128"/>
              </a:rPr>
              <a:t>et al.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ea typeface="ＭＳ Ｐゴシック" panose="020B0600070205080204" pitchFamily="34" charset="-128"/>
              </a:rPr>
              <a:t>Nas referências, citar todos os autores. </a:t>
            </a:r>
          </a:p>
          <a:p>
            <a:pPr algn="just">
              <a:buClr>
                <a:srgbClr val="0070C0"/>
              </a:buClr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26285D31-480C-62AD-ED3B-20179D713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66482"/>
              </p:ext>
            </p:extLst>
          </p:nvPr>
        </p:nvGraphicFramePr>
        <p:xfrm>
          <a:off x="780012" y="3908310"/>
          <a:ext cx="1063197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91">
                  <a:extLst>
                    <a:ext uri="{9D8B030D-6E8A-4147-A177-3AD203B41FA5}">
                      <a16:colId xmlns:a16="http://schemas.microsoft.com/office/drawing/2014/main" val="2767498253"/>
                    </a:ext>
                  </a:extLst>
                </a:gridCol>
                <a:gridCol w="3543991">
                  <a:extLst>
                    <a:ext uri="{9D8B030D-6E8A-4147-A177-3AD203B41FA5}">
                      <a16:colId xmlns:a16="http://schemas.microsoft.com/office/drawing/2014/main" val="4274881737"/>
                    </a:ext>
                  </a:extLst>
                </a:gridCol>
                <a:gridCol w="3543991">
                  <a:extLst>
                    <a:ext uri="{9D8B030D-6E8A-4147-A177-3AD203B41FA5}">
                      <a16:colId xmlns:a16="http://schemas.microsoft.com/office/drawing/2014/main" val="29676950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Regra anterior (2002)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Regra atual (2023)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Nas referências permanece CAIXA </a:t>
                      </a:r>
                      <a:r>
                        <a:rPr lang="pt-BR" dirty="0" smtClean="0"/>
                        <a:t>ALTA.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6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(SILVA, 2023, p. 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(Silva</a:t>
                      </a:r>
                      <a:r>
                        <a:rPr lang="pt-BR" dirty="0"/>
                        <a:t>, 2023, p. </a:t>
                      </a:r>
                      <a:r>
                        <a:rPr lang="pt-BR" dirty="0" smtClean="0"/>
                        <a:t>14)</a:t>
                      </a:r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73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9489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88938" y="1273774"/>
            <a:ext cx="11614123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ea typeface="ＭＳ Ｐゴシック" panose="020B0600070205080204" pitchFamily="34" charset="-128"/>
              </a:rPr>
              <a:t>NBR 10520 (2023): Informação e Documentação – Citações em Documentos – Apresentação</a:t>
            </a: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Um, dois e três autores: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>
                <a:ea typeface="ＭＳ Ｐゴシック" panose="020B0600070205080204" pitchFamily="34" charset="-128"/>
              </a:rPr>
              <a:t>“As possibilidades de desenvolver ideias e tecnologias fora da empresa sob a forma de spin-offs...” (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Luqueze</a:t>
            </a:r>
            <a:r>
              <a:rPr lang="pt-BR" altLang="pt-BR" sz="2600" dirty="0">
                <a:ea typeface="ＭＳ Ｐゴシック" panose="020B0600070205080204" pitchFamily="34" charset="-128"/>
              </a:rPr>
              <a:t>, 2018, p.18). </a:t>
            </a: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(CITAÇÃO DIRETA)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ea typeface="ＭＳ Ｐゴシック" panose="020B0600070205080204" pitchFamily="34" charset="-128"/>
              </a:rPr>
              <a:t>Segundo Teixeira e </a:t>
            </a:r>
            <a:r>
              <a:rPr lang="pt-BR" altLang="pt-BR" sz="2600" dirty="0" err="1" smtClean="0">
                <a:ea typeface="ＭＳ Ｐゴシック" panose="020B0600070205080204" pitchFamily="34" charset="-128"/>
              </a:rPr>
              <a:t>Davey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 (2010), o </a:t>
            </a:r>
            <a:r>
              <a:rPr lang="pt-BR" altLang="pt-BR" sz="2600" dirty="0">
                <a:ea typeface="ＭＳ Ｐゴシック" panose="020B0600070205080204" pitchFamily="34" charset="-128"/>
              </a:rPr>
              <a:t>empreendedorismo, nas últimas décadas, tem sido considerado preponderante para o desenvolvimento econômico de um </a:t>
            </a:r>
            <a:r>
              <a:rPr lang="pt-BR" altLang="pt-BR" sz="2600" dirty="0" smtClean="0">
                <a:ea typeface="ＭＳ Ｐゴシック" panose="020B0600070205080204" pitchFamily="34" charset="-128"/>
              </a:rPr>
              <a:t>país. </a:t>
            </a: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(CITAÇÃO INDIRETA)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altLang="pt-BR" sz="2600" dirty="0" err="1">
                <a:ea typeface="ＭＳ Ｐゴシック" panose="020B0600070205080204" pitchFamily="34" charset="-128"/>
              </a:rPr>
              <a:t>Liñán</a:t>
            </a:r>
            <a:r>
              <a:rPr lang="pt-BR" altLang="pt-BR" sz="2600" dirty="0">
                <a:ea typeface="ＭＳ Ｐゴシック" panose="020B0600070205080204" pitchFamily="34" charset="-128"/>
              </a:rPr>
              <a:t> e Chen (2009), Thompson (2009), Teixeira e </a:t>
            </a:r>
            <a:r>
              <a:rPr lang="pt-BR" altLang="pt-BR" sz="2600" dirty="0" err="1">
                <a:ea typeface="ＭＳ Ｐゴシック" panose="020B0600070205080204" pitchFamily="34" charset="-128"/>
              </a:rPr>
              <a:t>Davey</a:t>
            </a:r>
            <a:r>
              <a:rPr lang="pt-BR" altLang="pt-BR" sz="2600" dirty="0">
                <a:ea typeface="ＭＳ Ｐゴシック" panose="020B0600070205080204" pitchFamily="34" charset="-128"/>
              </a:rPr>
              <a:t> (2010) apontam inúmeros modelos baseados na intenção empreendedora, que dependem da previsão de empreendedores potenciais.  </a:t>
            </a:r>
            <a:r>
              <a:rPr lang="pt-BR" altLang="pt-BR" sz="2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(CITAÇÃO INDIRETA)</a:t>
            </a: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6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marL="571500" indent="-5715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altLang="pt-BR" sz="2800" dirty="0">
              <a:ea typeface="ＭＳ Ｐゴシック" panose="020B0600070205080204" pitchFamily="34" charset="-128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695259" y="5387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Normas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Técnicas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Citações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7035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1511</Words>
  <Application>Microsoft Office PowerPoint</Application>
  <PresentationFormat>Widescreen</PresentationFormat>
  <Paragraphs>217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415</cp:revision>
  <dcterms:created xsi:type="dcterms:W3CDTF">2018-01-25T22:05:53Z</dcterms:created>
  <dcterms:modified xsi:type="dcterms:W3CDTF">2023-09-25T12:02:35Z</dcterms:modified>
</cp:coreProperties>
</file>