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315" r:id="rId5"/>
    <p:sldId id="259" r:id="rId6"/>
    <p:sldId id="261" r:id="rId7"/>
    <p:sldId id="262" r:id="rId8"/>
    <p:sldId id="379" r:id="rId9"/>
    <p:sldId id="380" r:id="rId10"/>
    <p:sldId id="383" r:id="rId11"/>
    <p:sldId id="382" r:id="rId12"/>
    <p:sldId id="323" r:id="rId13"/>
    <p:sldId id="384" r:id="rId14"/>
    <p:sldId id="263" r:id="rId15"/>
  </p:sldIdLst>
  <p:sldSz cx="9144000" cy="6858000" type="screen4x3"/>
  <p:notesSz cx="6761163" cy="99425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6" autoAdjust="0"/>
    <p:restoredTop sz="94660"/>
  </p:normalViewPr>
  <p:slideViewPr>
    <p:cSldViewPr>
      <p:cViewPr varScale="1">
        <p:scale>
          <a:sx n="101" d="100"/>
          <a:sy n="101" d="100"/>
        </p:scale>
        <p:origin x="1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0092A-F8CA-4B92-9F95-D1BB2E404F72}" type="datetimeFigureOut">
              <a:rPr lang="pt-BR" smtClean="0"/>
              <a:t>19/11/2020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75163-99F2-40DC-9FD3-861323D984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849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BD55-9767-4BB0-BCF6-88353AD3D8BE}" type="datetimeFigureOut">
              <a:rPr lang="pt-BR" smtClean="0"/>
              <a:t>19/11/2020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6E7C-A00A-4DBC-AAA9-6C384364F38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BD55-9767-4BB0-BCF6-88353AD3D8BE}" type="datetimeFigureOut">
              <a:rPr lang="pt-BR" smtClean="0"/>
              <a:t>19/11/2020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6E7C-A00A-4DBC-AAA9-6C384364F3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BD55-9767-4BB0-BCF6-88353AD3D8BE}" type="datetimeFigureOut">
              <a:rPr lang="pt-BR" smtClean="0"/>
              <a:t>19/11/2020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6E7C-A00A-4DBC-AAA9-6C384364F3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BD55-9767-4BB0-BCF6-88353AD3D8BE}" type="datetimeFigureOut">
              <a:rPr lang="pt-BR" smtClean="0"/>
              <a:t>19/11/2020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6E7C-A00A-4DBC-AAA9-6C384364F3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BD55-9767-4BB0-BCF6-88353AD3D8BE}" type="datetimeFigureOut">
              <a:rPr lang="pt-BR" smtClean="0"/>
              <a:t>19/11/2020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6E7C-A00A-4DBC-AAA9-6C384364F38C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BD55-9767-4BB0-BCF6-88353AD3D8BE}" type="datetimeFigureOut">
              <a:rPr lang="pt-BR" smtClean="0"/>
              <a:t>19/11/2020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6E7C-A00A-4DBC-AAA9-6C384364F3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BD55-9767-4BB0-BCF6-88353AD3D8BE}" type="datetimeFigureOut">
              <a:rPr lang="pt-BR" smtClean="0"/>
              <a:t>19/11/2020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6E7C-A00A-4DBC-AAA9-6C384364F3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BD55-9767-4BB0-BCF6-88353AD3D8BE}" type="datetimeFigureOut">
              <a:rPr lang="pt-BR" smtClean="0"/>
              <a:t>19/11/2020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6E7C-A00A-4DBC-AAA9-6C384364F3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BD55-9767-4BB0-BCF6-88353AD3D8BE}" type="datetimeFigureOut">
              <a:rPr lang="pt-BR" smtClean="0"/>
              <a:t>19/11/2020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6E7C-A00A-4DBC-AAA9-6C384364F38C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BD55-9767-4BB0-BCF6-88353AD3D8BE}" type="datetimeFigureOut">
              <a:rPr lang="pt-BR" smtClean="0"/>
              <a:t>19/11/2020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6E7C-A00A-4DBC-AAA9-6C384364F3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BD55-9767-4BB0-BCF6-88353AD3D8BE}" type="datetimeFigureOut">
              <a:rPr lang="pt-BR" smtClean="0"/>
              <a:t>19/11/2020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6E7C-A00A-4DBC-AAA9-6C384364F38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A4BD55-9767-4BB0-BCF6-88353AD3D8BE}" type="datetimeFigureOut">
              <a:rPr lang="pt-BR" smtClean="0"/>
              <a:t>19/11/2020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566E7C-A00A-4DBC-AAA9-6C384364F38C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648" y="1916832"/>
            <a:ext cx="7406640" cy="190423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SEGUNDO GOVERNO DILMA</a:t>
            </a:r>
            <a:br>
              <a:rPr lang="pt-BR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(</a:t>
            </a:r>
            <a:r>
              <a:rPr lang="pt-BR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jan</a:t>
            </a: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/2015 a maio/2016)</a:t>
            </a:r>
            <a:b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pt-BR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Crise Econômica e Política</a:t>
            </a:r>
          </a:p>
        </p:txBody>
      </p:sp>
    </p:spTree>
    <p:extLst>
      <p:ext uri="{BB962C8B-B14F-4D97-AF65-F5344CB8AC3E}">
        <p14:creationId xmlns:p14="http://schemas.microsoft.com/office/powerpoint/2010/main" val="2506056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6D72C06F-D32A-4205-9D9E-DB1BC2626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460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552C36AB-3BD7-4166-8775-6C52E437C9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0"/>
            <a:ext cx="55705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60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1">
            <a:extLst>
              <a:ext uri="{FF2B5EF4-FFF2-40B4-BE49-F238E27FC236}">
                <a16:creationId xmlns:a16="http://schemas.microsoft.com/office/drawing/2014/main" id="{44AA02B6-26D9-45B5-9C71-A7F693CE1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35B7B85-E56E-44D3-8768-F4DFACF51251}" type="slidenum">
              <a:rPr lang="pt-BR" altLang="pt-BR" smtClean="0"/>
              <a:pPr/>
              <a:t>12</a:t>
            </a:fld>
            <a:endParaRPr lang="pt-BR" altLang="pt-BR"/>
          </a:p>
        </p:txBody>
      </p:sp>
      <p:pic>
        <p:nvPicPr>
          <p:cNvPr id="30723" name="Imagem 2">
            <a:extLst>
              <a:ext uri="{FF2B5EF4-FFF2-40B4-BE49-F238E27FC236}">
                <a16:creationId xmlns:a16="http://schemas.microsoft.com/office/drawing/2014/main" id="{EB72CAE2-D9FC-4715-9A10-964B9D7C68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6838"/>
            <a:ext cx="8620125" cy="664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E4513FB7-F41B-4CE3-A2A8-E29C908EE9EA}"/>
              </a:ext>
            </a:extLst>
          </p:cNvPr>
          <p:cNvSpPr/>
          <p:nvPr/>
        </p:nvSpPr>
        <p:spPr>
          <a:xfrm>
            <a:off x="4283968" y="548680"/>
            <a:ext cx="2448272" cy="5756870"/>
          </a:xfrm>
          <a:prstGeom prst="rect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67B097EC-4165-4F3B-8C45-D6782C74B42F}"/>
              </a:ext>
            </a:extLst>
          </p:cNvPr>
          <p:cNvSpPr/>
          <p:nvPr/>
        </p:nvSpPr>
        <p:spPr>
          <a:xfrm>
            <a:off x="5148064" y="2348880"/>
            <a:ext cx="648072" cy="432048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9F06F63B-AC4F-4C68-82AE-2C168EFFE2C9}"/>
              </a:ext>
            </a:extLst>
          </p:cNvPr>
          <p:cNvSpPr/>
          <p:nvPr/>
        </p:nvSpPr>
        <p:spPr>
          <a:xfrm>
            <a:off x="5148064" y="4973489"/>
            <a:ext cx="576064" cy="327719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B41526E1-4920-4D30-88B7-80B1DD192696}"/>
              </a:ext>
            </a:extLst>
          </p:cNvPr>
          <p:cNvSpPr/>
          <p:nvPr/>
        </p:nvSpPr>
        <p:spPr>
          <a:xfrm>
            <a:off x="5148064" y="5621562"/>
            <a:ext cx="576064" cy="367406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9D1A401B-A93F-4163-9E02-B1E3082CBDFE}"/>
              </a:ext>
            </a:extLst>
          </p:cNvPr>
          <p:cNvSpPr/>
          <p:nvPr/>
        </p:nvSpPr>
        <p:spPr>
          <a:xfrm>
            <a:off x="6012160" y="1733129"/>
            <a:ext cx="576064" cy="327719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6281302E-D6E2-44F9-8E81-3E079328CE6B}"/>
              </a:ext>
            </a:extLst>
          </p:cNvPr>
          <p:cNvSpPr/>
          <p:nvPr/>
        </p:nvSpPr>
        <p:spPr>
          <a:xfrm>
            <a:off x="6012160" y="2348880"/>
            <a:ext cx="576064" cy="432048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2550B871-25C2-4BD2-9D4C-B303CB7E4ED8}"/>
              </a:ext>
            </a:extLst>
          </p:cNvPr>
          <p:cNvSpPr/>
          <p:nvPr/>
        </p:nvSpPr>
        <p:spPr>
          <a:xfrm>
            <a:off x="6012160" y="3933056"/>
            <a:ext cx="576064" cy="288032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E480A5AD-1CDB-4781-A1A1-A7D1BBC27D49}"/>
              </a:ext>
            </a:extLst>
          </p:cNvPr>
          <p:cNvSpPr/>
          <p:nvPr/>
        </p:nvSpPr>
        <p:spPr>
          <a:xfrm>
            <a:off x="6012160" y="4973489"/>
            <a:ext cx="576064" cy="327719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F650EEE8-8195-423E-8ADC-83DF3DB02DFE}"/>
              </a:ext>
            </a:extLst>
          </p:cNvPr>
          <p:cNvSpPr/>
          <p:nvPr/>
        </p:nvSpPr>
        <p:spPr>
          <a:xfrm>
            <a:off x="6012160" y="5621562"/>
            <a:ext cx="576064" cy="327719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Cambria" panose="02040503050406030204" pitchFamily="18" charset="0"/>
              </a:rPr>
              <a:t>Resultados da Política Econômica de Levy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12776"/>
            <a:ext cx="8064896" cy="5051648"/>
          </a:xfrm>
        </p:spPr>
        <p:txBody>
          <a:bodyPr>
            <a:normAutofit/>
          </a:bodyPr>
          <a:lstStyle/>
          <a:p>
            <a:r>
              <a:rPr lang="pt-BR" sz="2500" b="1" dirty="0">
                <a:solidFill>
                  <a:srgbClr val="0000FF"/>
                </a:solidFill>
                <a:latin typeface="Cambria" panose="02040503050406030204" pitchFamily="18" charset="0"/>
              </a:rPr>
              <a:t>Recessão</a:t>
            </a:r>
          </a:p>
          <a:p>
            <a:pPr lvl="1"/>
            <a:r>
              <a:rPr 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Contração fiscal e monetária: Selic: 11,75% </a:t>
            </a:r>
            <a:r>
              <a:rPr lang="pt-BR" sz="2100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 14,25%</a:t>
            </a:r>
          </a:p>
          <a:p>
            <a:pPr lvl="2"/>
            <a:r>
              <a:rPr lang="pt-BR" sz="1700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Piorou a confiança dos investidores</a:t>
            </a:r>
          </a:p>
          <a:p>
            <a:pPr lvl="1"/>
            <a:r>
              <a:rPr 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Enorme queda dos investimentos</a:t>
            </a:r>
          </a:p>
          <a:p>
            <a:pPr lvl="2"/>
            <a:r>
              <a:rPr lang="pt-BR" sz="1700" dirty="0">
                <a:solidFill>
                  <a:srgbClr val="0000FF"/>
                </a:solidFill>
                <a:latin typeface="Cambria" panose="02040503050406030204" pitchFamily="18" charset="0"/>
              </a:rPr>
              <a:t>Corte de 37% nos investimentos públicos</a:t>
            </a:r>
          </a:p>
          <a:p>
            <a:pPr lvl="1"/>
            <a:r>
              <a:rPr 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Taxa de desemprego: 9,6% </a:t>
            </a:r>
            <a:r>
              <a:rPr lang="pt-BR" sz="2100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 10 milhões de desempregados</a:t>
            </a:r>
            <a:endParaRPr lang="pt-BR" sz="21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r>
              <a:rPr lang="pt-BR" sz="2500" b="1" dirty="0">
                <a:solidFill>
                  <a:srgbClr val="0000FF"/>
                </a:solidFill>
                <a:latin typeface="Cambria" panose="02040503050406030204" pitchFamily="18" charset="0"/>
              </a:rPr>
              <a:t>Forte aceleração da inflação: 10,67%</a:t>
            </a:r>
          </a:p>
          <a:p>
            <a:pPr lvl="1"/>
            <a:r>
              <a:rPr lang="pt-BR" sz="2100" b="1" dirty="0">
                <a:solidFill>
                  <a:srgbClr val="FF0000"/>
                </a:solidFill>
                <a:latin typeface="Cambria" panose="02040503050406030204" pitchFamily="18" charset="0"/>
              </a:rPr>
              <a:t>Tarifaço</a:t>
            </a:r>
            <a:r>
              <a:rPr 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: </a:t>
            </a:r>
            <a:r>
              <a:rPr lang="pt-BR" sz="2050" dirty="0">
                <a:solidFill>
                  <a:srgbClr val="0000FF"/>
                </a:solidFill>
                <a:latin typeface="Cambria" panose="02040503050406030204" pitchFamily="18" charset="0"/>
              </a:rPr>
              <a:t>Política de preços públicos realista: aumento de 18,1%</a:t>
            </a:r>
          </a:p>
          <a:p>
            <a:pPr lvl="2"/>
            <a:r>
              <a:rPr lang="pt-BR" sz="1700" dirty="0">
                <a:solidFill>
                  <a:srgbClr val="0000FF"/>
                </a:solidFill>
                <a:latin typeface="Cambria" panose="02040503050406030204" pitchFamily="18" charset="0"/>
              </a:rPr>
              <a:t>Energia elétrica: + 51%</a:t>
            </a:r>
          </a:p>
          <a:p>
            <a:pPr lvl="2"/>
            <a:r>
              <a:rPr lang="pt-BR" sz="1700" dirty="0">
                <a:solidFill>
                  <a:srgbClr val="0000FF"/>
                </a:solidFill>
                <a:latin typeface="Cambria" panose="02040503050406030204" pitchFamily="18" charset="0"/>
              </a:rPr>
              <a:t>Gasolina: + 20%</a:t>
            </a:r>
          </a:p>
          <a:p>
            <a:pPr lvl="1"/>
            <a:r>
              <a:rPr lang="pt-BR" sz="2100" b="1" dirty="0">
                <a:solidFill>
                  <a:srgbClr val="FF0000"/>
                </a:solidFill>
                <a:latin typeface="Cambria" panose="02040503050406030204" pitchFamily="18" charset="0"/>
              </a:rPr>
              <a:t>Desvalorização cambial</a:t>
            </a:r>
            <a:r>
              <a:rPr 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: R$ 2,65 </a:t>
            </a:r>
            <a:r>
              <a:rPr lang="pt-BR" sz="2100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 R$ 3,94  + 48%</a:t>
            </a:r>
          </a:p>
          <a:p>
            <a:pPr lvl="2"/>
            <a:r>
              <a:rPr lang="pt-BR" sz="1700" dirty="0">
                <a:solidFill>
                  <a:srgbClr val="0000FF"/>
                </a:solidFill>
                <a:latin typeface="Cambria" panose="02040503050406030204" pitchFamily="18" charset="0"/>
              </a:rPr>
              <a:t>Fuga de capitais dos países emergentes: Brasil como líder</a:t>
            </a:r>
          </a:p>
          <a:p>
            <a:pPr lvl="2"/>
            <a:r>
              <a:rPr lang="pt-BR" sz="1700" dirty="0">
                <a:solidFill>
                  <a:srgbClr val="0000FF"/>
                </a:solidFill>
                <a:latin typeface="Cambria" panose="02040503050406030204" pitchFamily="18" charset="0"/>
              </a:rPr>
              <a:t>Perda do Grau de Investimento</a:t>
            </a:r>
          </a:p>
          <a:p>
            <a:endParaRPr 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687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93610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Cambria" panose="02040503050406030204" pitchFamily="18" charset="0"/>
              </a:rPr>
              <a:t>Sai Levy entra Nelson Barbosa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052736"/>
            <a:ext cx="8100392" cy="532859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Mudança no Ministério da Fazenda </a:t>
            </a:r>
            <a:r>
              <a:rPr 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(dez/2015)</a:t>
            </a:r>
          </a:p>
          <a:p>
            <a:pPr lvl="1"/>
            <a:r>
              <a:rPr lang="pt-BR" sz="2700" dirty="0">
                <a:solidFill>
                  <a:srgbClr val="0000FF"/>
                </a:solidFill>
                <a:latin typeface="Cambria" panose="02040503050406030204" pitchFamily="18" charset="0"/>
              </a:rPr>
              <a:t>Nelson Barbosa: então Ministro do Planejamento</a:t>
            </a:r>
          </a:p>
          <a:p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Propostas de Barbosa:</a:t>
            </a:r>
          </a:p>
          <a:p>
            <a:pPr lvl="1"/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Superávit primário para 2016: 0,5% do PIB</a:t>
            </a:r>
          </a:p>
          <a:p>
            <a:pPr lvl="1"/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Fixar um limite para o crescimento do gasto público</a:t>
            </a:r>
          </a:p>
          <a:p>
            <a:pPr lvl="1"/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Reforma da Previdência (idade mínima)</a:t>
            </a:r>
          </a:p>
          <a:p>
            <a:pPr marL="82296" indent="0">
              <a:buNone/>
            </a:pPr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 Ajuste fiscal mais gradual</a:t>
            </a:r>
            <a:endParaRPr lang="pt-BR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lvl="2"/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“Neste contexto de retração, achamos adequado mudar a meta fiscal para que o governo não empurre ainda mais a economia para baixo”</a:t>
            </a:r>
          </a:p>
        </p:txBody>
      </p:sp>
    </p:spTree>
    <p:extLst>
      <p:ext uri="{BB962C8B-B14F-4D97-AF65-F5344CB8AC3E}">
        <p14:creationId xmlns:p14="http://schemas.microsoft.com/office/powerpoint/2010/main" val="68246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93610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Cambria" panose="02040503050406030204" pitchFamily="18" charset="0"/>
              </a:rPr>
              <a:t>Crise Política Aguda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052736"/>
            <a:ext cx="7992888" cy="519566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Crise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econômica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e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política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constante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: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Vitória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apertada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sobre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Aécio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Neves:</a:t>
            </a:r>
          </a:p>
          <a:p>
            <a:pPr lvl="2"/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51,64% X 48,36%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“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Inimaginável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alcance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da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Operação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Lava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Jato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”</a:t>
            </a:r>
          </a:p>
          <a:p>
            <a:pPr lvl="1"/>
            <a:r>
              <a:rPr lang="en-US" i="1" dirty="0">
                <a:solidFill>
                  <a:srgbClr val="0000FF"/>
                </a:solidFill>
                <a:latin typeface="Cambria" panose="02040503050406030204" pitchFamily="18" charset="0"/>
              </a:rPr>
              <a:t>Impeachment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:</a:t>
            </a:r>
          </a:p>
          <a:p>
            <a:pPr lvl="2"/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02/12/2015: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Abertura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do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Processo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(Eduardo Cunha)</a:t>
            </a:r>
          </a:p>
          <a:p>
            <a:pPr lvl="2"/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17/04/2016: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Aprovação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na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Câmara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dos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Deputados</a:t>
            </a:r>
            <a:endParaRPr lang="en-US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lvl="2"/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12/05/2016: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Aceitação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do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Processo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pelo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Senado</a:t>
            </a:r>
            <a:endParaRPr lang="en-US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lvl="2"/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31/08/2016: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Aprovação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no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Senado</a:t>
            </a:r>
            <a:endParaRPr lang="en-US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82296" indent="0">
              <a:buNone/>
            </a:pP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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Impacto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negativo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sobre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as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expectativas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dos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agentes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econômicos</a:t>
            </a:r>
            <a:endParaRPr lang="en-US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82296" indent="0">
              <a:buNone/>
            </a:pP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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Incertezas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políticas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e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recessão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econômica</a:t>
            </a:r>
            <a:endParaRPr lang="en-US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05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93610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Cambria" panose="02040503050406030204" pitchFamily="18" charset="0"/>
              </a:rPr>
              <a:t>De Dilma para Dilma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5195664"/>
          </a:xfrm>
        </p:spPr>
        <p:txBody>
          <a:bodyPr>
            <a:normAutofit fontScale="92500" lnSpcReduction="10000"/>
          </a:bodyPr>
          <a:lstStyle/>
          <a:p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Situação ao final do primeiro mandato:</a:t>
            </a:r>
          </a:p>
          <a:p>
            <a:pPr lvl="1"/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Desaceleração da economia</a:t>
            </a:r>
          </a:p>
          <a:p>
            <a:pPr lvl="1"/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Inflação em alta</a:t>
            </a:r>
          </a:p>
          <a:p>
            <a:pPr lvl="1"/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Grande redução dos investimentos</a:t>
            </a:r>
          </a:p>
          <a:p>
            <a:pPr lvl="1"/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Elevado nível de endividamento das famílias e empresas</a:t>
            </a:r>
          </a:p>
          <a:p>
            <a:pPr lvl="1"/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Preços administrados represados</a:t>
            </a:r>
          </a:p>
          <a:p>
            <a:pPr lvl="1"/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Deterioração das contas externas</a:t>
            </a:r>
          </a:p>
          <a:p>
            <a:pPr lvl="1"/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Taxa de juros elevada: Selic (dez/2014): 11,75%</a:t>
            </a:r>
          </a:p>
          <a:p>
            <a:pPr lvl="1"/>
            <a:r>
              <a:rPr lang="pt-BR" b="1" dirty="0">
                <a:solidFill>
                  <a:srgbClr val="FF0000"/>
                </a:solidFill>
                <a:latin typeface="Cambria" panose="02040503050406030204" pitchFamily="18" charset="0"/>
              </a:rPr>
              <a:t>Forte deterioração das contas públicas</a:t>
            </a:r>
          </a:p>
          <a:p>
            <a:pPr lvl="1"/>
            <a:r>
              <a:rPr lang="pt-BR" b="1" dirty="0">
                <a:solidFill>
                  <a:srgbClr val="00B050"/>
                </a:solidFill>
                <a:latin typeface="Cambria" panose="02040503050406030204" pitchFamily="18" charset="0"/>
              </a:rPr>
              <a:t>Taxa de desemprego baixa</a:t>
            </a:r>
          </a:p>
        </p:txBody>
      </p:sp>
    </p:spTree>
    <p:extLst>
      <p:ext uri="{BB962C8B-B14F-4D97-AF65-F5344CB8AC3E}">
        <p14:creationId xmlns:p14="http://schemas.microsoft.com/office/powerpoint/2010/main" val="3239785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1">
            <a:extLst>
              <a:ext uri="{FF2B5EF4-FFF2-40B4-BE49-F238E27FC236}">
                <a16:creationId xmlns:a16="http://schemas.microsoft.com/office/drawing/2014/main" id="{31F04F41-E878-4D36-AC0E-952868951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114FA3F-96FC-47DA-8C64-768F21FF9884}" type="slidenum">
              <a:rPr lang="pt-BR" altLang="pt-BR" smtClean="0"/>
              <a:pPr/>
              <a:t>4</a:t>
            </a:fld>
            <a:endParaRPr lang="pt-BR" altLang="pt-BR"/>
          </a:p>
        </p:txBody>
      </p:sp>
      <p:pic>
        <p:nvPicPr>
          <p:cNvPr id="18435" name="Imagem 2">
            <a:extLst>
              <a:ext uri="{FF2B5EF4-FFF2-40B4-BE49-F238E27FC236}">
                <a16:creationId xmlns:a16="http://schemas.microsoft.com/office/drawing/2014/main" id="{616830A4-3A15-4159-94B5-0BCA6407C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333375"/>
            <a:ext cx="8951912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93610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Cambria" panose="02040503050406030204" pitchFamily="18" charset="0"/>
              </a:rPr>
              <a:t>A “Traição” de Dilma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052736"/>
            <a:ext cx="7920880" cy="54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Campanha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eleitoral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de 2014:</a:t>
            </a:r>
          </a:p>
          <a:p>
            <a:pPr lvl="1"/>
            <a:r>
              <a:rPr lang="en-US" b="1" dirty="0" err="1">
                <a:solidFill>
                  <a:srgbClr val="0000FF"/>
                </a:solidFill>
                <a:latin typeface="Cambria" panose="02040503050406030204" pitchFamily="18" charset="0"/>
              </a:rPr>
              <a:t>Manutenção</a:t>
            </a:r>
            <a:r>
              <a:rPr 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 da </a:t>
            </a:r>
            <a:r>
              <a:rPr lang="en-US" b="1" dirty="0" err="1">
                <a:solidFill>
                  <a:srgbClr val="0000FF"/>
                </a:solidFill>
                <a:latin typeface="Cambria" panose="02040503050406030204" pitchFamily="18" charset="0"/>
              </a:rPr>
              <a:t>política</a:t>
            </a:r>
            <a:r>
              <a:rPr 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 de </a:t>
            </a:r>
            <a:r>
              <a:rPr lang="en-US" b="1" dirty="0" err="1">
                <a:solidFill>
                  <a:srgbClr val="0000FF"/>
                </a:solidFill>
                <a:latin typeface="Cambria" panose="02040503050406030204" pitchFamily="18" charset="0"/>
              </a:rPr>
              <a:t>crescimento</a:t>
            </a:r>
            <a:endParaRPr lang="en-US" b="1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Depois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da posse: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“</a:t>
            </a:r>
            <a:r>
              <a:rPr lang="en-US" b="1" dirty="0" err="1">
                <a:solidFill>
                  <a:srgbClr val="0000FF"/>
                </a:solidFill>
                <a:latin typeface="Cambria" panose="02040503050406030204" pitchFamily="18" charset="0"/>
              </a:rPr>
              <a:t>Mudou</a:t>
            </a:r>
            <a:r>
              <a:rPr 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 o </a:t>
            </a:r>
            <a:r>
              <a:rPr lang="en-US" b="1" dirty="0" err="1">
                <a:solidFill>
                  <a:srgbClr val="0000FF"/>
                </a:solidFill>
                <a:latin typeface="Cambria" panose="02040503050406030204" pitchFamily="18" charset="0"/>
              </a:rPr>
              <a:t>mundo</a:t>
            </a:r>
            <a:r>
              <a:rPr 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Cambria" panose="02040503050406030204" pitchFamily="18" charset="0"/>
              </a:rPr>
              <a:t>temos</a:t>
            </a:r>
            <a:r>
              <a:rPr 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 que mudar”</a:t>
            </a:r>
          </a:p>
          <a:p>
            <a:endParaRPr lang="en-US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Nov/2014: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Indicação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de Joaquim Levy:</a:t>
            </a:r>
          </a:p>
          <a:p>
            <a:pPr lvl="1"/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Tentativa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reverter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as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expectativas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negativas</a:t>
            </a:r>
            <a:endParaRPr lang="en-US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Fazer o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ajuste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o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mais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possível</a:t>
            </a:r>
            <a:endParaRPr lang="en-US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lvl="1"/>
            <a:endParaRPr lang="en-US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r>
              <a:rPr lang="en-US" sz="2800" dirty="0" err="1">
                <a:solidFill>
                  <a:srgbClr val="0000FF"/>
                </a:solidFill>
                <a:latin typeface="Cambria" panose="02040503050406030204" pitchFamily="18" charset="0"/>
              </a:rPr>
              <a:t>Dezembro</a:t>
            </a:r>
            <a:r>
              <a:rPr 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/2014: </a:t>
            </a:r>
            <a:r>
              <a:rPr lang="en-US" sz="2800" dirty="0" err="1">
                <a:solidFill>
                  <a:srgbClr val="0000FF"/>
                </a:solidFill>
                <a:latin typeface="Cambria" panose="02040503050406030204" pitchFamily="18" charset="0"/>
              </a:rPr>
              <a:t>Medidas</a:t>
            </a:r>
            <a:r>
              <a:rPr 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ambria" panose="02040503050406030204" pitchFamily="18" charset="0"/>
              </a:rPr>
              <a:t>Provisórias</a:t>
            </a:r>
            <a:r>
              <a:rPr 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:</a:t>
            </a:r>
          </a:p>
          <a:p>
            <a:pPr lvl="1"/>
            <a:r>
              <a:rPr lang="en-US" sz="2400" dirty="0" err="1">
                <a:solidFill>
                  <a:srgbClr val="0000FF"/>
                </a:solidFill>
                <a:latin typeface="Cambria" panose="02040503050406030204" pitchFamily="18" charset="0"/>
              </a:rPr>
              <a:t>Endurecimento</a:t>
            </a:r>
            <a:r>
              <a:rPr lang="en-US" sz="2400" dirty="0">
                <a:solidFill>
                  <a:srgbClr val="0000FF"/>
                </a:solidFill>
                <a:latin typeface="Cambria" panose="02040503050406030204" pitchFamily="18" charset="0"/>
              </a:rPr>
              <a:t> das </a:t>
            </a:r>
            <a:r>
              <a:rPr lang="en-US" sz="2400" dirty="0" err="1">
                <a:solidFill>
                  <a:srgbClr val="0000FF"/>
                </a:solidFill>
                <a:latin typeface="Cambria" panose="02040503050406030204" pitchFamily="18" charset="0"/>
              </a:rPr>
              <a:t>regras</a:t>
            </a:r>
            <a:r>
              <a:rPr lang="en-US" sz="2400" dirty="0">
                <a:solidFill>
                  <a:srgbClr val="0000FF"/>
                </a:solidFill>
                <a:latin typeface="Cambria" panose="02040503050406030204" pitchFamily="18" charset="0"/>
              </a:rPr>
              <a:t> de </a:t>
            </a:r>
            <a:r>
              <a:rPr lang="en-US" sz="2400" dirty="0" err="1">
                <a:solidFill>
                  <a:srgbClr val="0000FF"/>
                </a:solidFill>
                <a:latin typeface="Cambria" panose="02040503050406030204" pitchFamily="18" charset="0"/>
              </a:rPr>
              <a:t>acesso</a:t>
            </a:r>
            <a:r>
              <a:rPr lang="en-US" sz="2400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ambria" panose="02040503050406030204" pitchFamily="18" charset="0"/>
              </a:rPr>
              <a:t>ao</a:t>
            </a:r>
            <a:r>
              <a:rPr lang="en-US" sz="2400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ambria" panose="02040503050406030204" pitchFamily="18" charset="0"/>
              </a:rPr>
              <a:t>abono</a:t>
            </a:r>
            <a:r>
              <a:rPr lang="en-US" sz="2400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ambria" panose="02040503050406030204" pitchFamily="18" charset="0"/>
              </a:rPr>
              <a:t>salarial</a:t>
            </a:r>
            <a:r>
              <a:rPr lang="en-US" sz="2400" dirty="0">
                <a:solidFill>
                  <a:srgbClr val="0000FF"/>
                </a:solidFill>
                <a:latin typeface="Cambria" panose="020405030504060302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Cambria" panose="02040503050406030204" pitchFamily="18" charset="0"/>
              </a:rPr>
              <a:t>seguro-desemprego</a:t>
            </a:r>
            <a:r>
              <a:rPr lang="en-US" sz="2400" dirty="0">
                <a:solidFill>
                  <a:srgbClr val="0000FF"/>
                </a:solidFill>
                <a:latin typeface="Cambria" panose="020405030504060302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Cambria" panose="02040503050406030204" pitchFamily="18" charset="0"/>
              </a:rPr>
              <a:t>pensão</a:t>
            </a:r>
            <a:r>
              <a:rPr lang="en-US" sz="2400" dirty="0">
                <a:solidFill>
                  <a:srgbClr val="0000FF"/>
                </a:solidFill>
                <a:latin typeface="Cambria" panose="02040503050406030204" pitchFamily="18" charset="0"/>
              </a:rPr>
              <a:t> por </a:t>
            </a:r>
            <a:r>
              <a:rPr lang="en-US" sz="2400" dirty="0" err="1">
                <a:solidFill>
                  <a:srgbClr val="0000FF"/>
                </a:solidFill>
                <a:latin typeface="Cambria" panose="02040503050406030204" pitchFamily="18" charset="0"/>
              </a:rPr>
              <a:t>morte</a:t>
            </a:r>
            <a:r>
              <a:rPr lang="en-US" sz="2400" dirty="0">
                <a:solidFill>
                  <a:srgbClr val="0000FF"/>
                </a:solidFill>
                <a:latin typeface="Cambria" panose="020405030504060302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Cambria" panose="02040503050406030204" pitchFamily="18" charset="0"/>
              </a:rPr>
              <a:t>seguro-defeso</a:t>
            </a:r>
            <a:r>
              <a:rPr lang="en-US" sz="2400" dirty="0">
                <a:solidFill>
                  <a:srgbClr val="0000FF"/>
                </a:solidFill>
                <a:latin typeface="Cambria" panose="02040503050406030204" pitchFamily="18" charset="0"/>
              </a:rPr>
              <a:t> e </a:t>
            </a:r>
            <a:r>
              <a:rPr lang="en-US" sz="2400" dirty="0" err="1">
                <a:solidFill>
                  <a:srgbClr val="0000FF"/>
                </a:solidFill>
                <a:latin typeface="Cambria" panose="02040503050406030204" pitchFamily="18" charset="0"/>
              </a:rPr>
              <a:t>auxílio-doença</a:t>
            </a:r>
            <a:endParaRPr lang="en-US" sz="24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lvl="2"/>
            <a:r>
              <a:rPr lang="en-US" sz="2000" dirty="0" err="1">
                <a:solidFill>
                  <a:srgbClr val="0000FF"/>
                </a:solidFill>
                <a:latin typeface="Cambria" panose="02040503050406030204" pitchFamily="18" charset="0"/>
              </a:rPr>
              <a:t>Previsão</a:t>
            </a:r>
            <a:r>
              <a:rPr lang="en-US" sz="2000" dirty="0">
                <a:solidFill>
                  <a:srgbClr val="0000FF"/>
                </a:solidFill>
                <a:latin typeface="Cambria" panose="02040503050406030204" pitchFamily="18" charset="0"/>
              </a:rPr>
              <a:t> de </a:t>
            </a:r>
            <a:r>
              <a:rPr lang="en-US" sz="2000" dirty="0" err="1">
                <a:solidFill>
                  <a:srgbClr val="0000FF"/>
                </a:solidFill>
                <a:latin typeface="Cambria" panose="02040503050406030204" pitchFamily="18" charset="0"/>
              </a:rPr>
              <a:t>economia</a:t>
            </a:r>
            <a:r>
              <a:rPr lang="en-US" sz="2000" dirty="0">
                <a:solidFill>
                  <a:srgbClr val="0000FF"/>
                </a:solidFill>
                <a:latin typeface="Cambria" panose="02040503050406030204" pitchFamily="18" charset="0"/>
              </a:rPr>
              <a:t> de R$ 18 </a:t>
            </a:r>
            <a:r>
              <a:rPr lang="en-US" sz="2000" dirty="0" err="1">
                <a:solidFill>
                  <a:srgbClr val="0000FF"/>
                </a:solidFill>
                <a:latin typeface="Cambria" panose="02040503050406030204" pitchFamily="18" charset="0"/>
              </a:rPr>
              <a:t>bilhões</a:t>
            </a:r>
            <a:r>
              <a:rPr lang="en-US" sz="2000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ambria" panose="02040503050406030204" pitchFamily="18" charset="0"/>
              </a:rPr>
              <a:t>em</a:t>
            </a:r>
            <a:r>
              <a:rPr lang="en-US" sz="2000" dirty="0">
                <a:solidFill>
                  <a:srgbClr val="0000FF"/>
                </a:solidFill>
                <a:latin typeface="Cambria" panose="02040503050406030204" pitchFamily="18" charset="0"/>
              </a:rPr>
              <a:t> 2015</a:t>
            </a:r>
          </a:p>
          <a:p>
            <a:endParaRPr lang="en-US" sz="28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r>
              <a:rPr lang="en-US" sz="2800" dirty="0" err="1">
                <a:solidFill>
                  <a:srgbClr val="0000FF"/>
                </a:solidFill>
                <a:latin typeface="Cambria" panose="02040503050406030204" pitchFamily="18" charset="0"/>
              </a:rPr>
              <a:t>Aumento</a:t>
            </a:r>
            <a:r>
              <a:rPr 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 da taxa de </a:t>
            </a:r>
            <a:r>
              <a:rPr lang="en-US" sz="2800" dirty="0" err="1">
                <a:solidFill>
                  <a:srgbClr val="0000FF"/>
                </a:solidFill>
                <a:latin typeface="Cambria" panose="02040503050406030204" pitchFamily="18" charset="0"/>
              </a:rPr>
              <a:t>juros</a:t>
            </a:r>
            <a:r>
              <a:rPr 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ambria" panose="02040503050406030204" pitchFamily="18" charset="0"/>
              </a:rPr>
              <a:t>em</a:t>
            </a:r>
            <a:r>
              <a:rPr 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1263434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93610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Cambria" panose="02040503050406030204" pitchFamily="18" charset="0"/>
              </a:rPr>
              <a:t>A “Traição” de Dilma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052736"/>
            <a:ext cx="7746064" cy="519566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Programa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de Levy:</a:t>
            </a:r>
          </a:p>
          <a:p>
            <a:pPr lvl="1"/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Realinhamento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preços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e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tarifas</a:t>
            </a:r>
            <a:endParaRPr lang="en-US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lvl="1"/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Retomada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da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responsabilidade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fiscal</a:t>
            </a:r>
          </a:p>
          <a:p>
            <a:pPr lvl="2"/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Metas de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Superávit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Primário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:</a:t>
            </a:r>
          </a:p>
          <a:p>
            <a:pPr lvl="3"/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2015: 1,2% do PIB</a:t>
            </a:r>
          </a:p>
          <a:p>
            <a:pPr lvl="3"/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2016 e 2017: 2,0% do PIB</a:t>
            </a:r>
          </a:p>
          <a:p>
            <a:pPr lvl="1"/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Fim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do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repasse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recursos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para o BNDES</a:t>
            </a:r>
          </a:p>
          <a:p>
            <a:pPr lvl="1"/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Revisão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programas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sociais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:</a:t>
            </a:r>
          </a:p>
          <a:p>
            <a:pPr lvl="2"/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Pronatec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Fies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Minha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Casa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Minha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Vida,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Ciência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sem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Fronteira</a:t>
            </a:r>
            <a:endParaRPr lang="en-US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lvl="1"/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Necessidade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reformas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mbria" panose="02040503050406030204" pitchFamily="18" charset="0"/>
              </a:rPr>
              <a:t>econômicas</a:t>
            </a:r>
            <a:endParaRPr lang="en-US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710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Cambria" panose="02040503050406030204" pitchFamily="18" charset="0"/>
              </a:rPr>
              <a:t>Resultados da Política Econômica de Levy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30474" y="1412776"/>
            <a:ext cx="7848872" cy="5051648"/>
          </a:xfrm>
        </p:spPr>
        <p:txBody>
          <a:bodyPr>
            <a:normAutofit fontScale="92500" lnSpcReduction="10000"/>
          </a:bodyPr>
          <a:lstStyle/>
          <a:p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Arrecadação de tributos caiu muito acima do previsto </a:t>
            </a:r>
            <a:r>
              <a:rPr 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(</a:t>
            </a:r>
            <a:r>
              <a:rPr lang="pt-BR" sz="2500" dirty="0" err="1">
                <a:solidFill>
                  <a:srgbClr val="0000FF"/>
                </a:solidFill>
                <a:latin typeface="Cambria" panose="02040503050406030204" pitchFamily="18" charset="0"/>
              </a:rPr>
              <a:t>abr</a:t>
            </a:r>
            <a:r>
              <a:rPr 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/maio 2015)</a:t>
            </a:r>
          </a:p>
          <a:p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Eduardo Cunha: “pautas-bomba”</a:t>
            </a:r>
          </a:p>
          <a:p>
            <a:pPr lvl="1"/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Aumento de gastos</a:t>
            </a:r>
          </a:p>
          <a:p>
            <a:pPr lvl="1"/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Rejeição de medidas para acabar com algumas desonerações e aumento de impostos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Grande aumento do déficit público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Grande crescimento da dívida pública</a:t>
            </a:r>
          </a:p>
          <a:p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Brasil perde o grau de investimento</a:t>
            </a:r>
          </a:p>
          <a:p>
            <a:pPr lvl="1"/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Empréstimos externos mais caros</a:t>
            </a:r>
          </a:p>
          <a:p>
            <a:pPr lvl="1"/>
            <a:r>
              <a:rPr lang="pt-BR" dirty="0">
                <a:solidFill>
                  <a:srgbClr val="0000FF"/>
                </a:solidFill>
                <a:latin typeface="Cambria" panose="02040503050406030204" pitchFamily="18" charset="0"/>
              </a:rPr>
              <a:t>Perda de investidores externos institucionais</a:t>
            </a:r>
          </a:p>
        </p:txBody>
      </p:sp>
    </p:spTree>
    <p:extLst>
      <p:ext uri="{BB962C8B-B14F-4D97-AF65-F5344CB8AC3E}">
        <p14:creationId xmlns:p14="http://schemas.microsoft.com/office/powerpoint/2010/main" val="291415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>
            <a:extLst>
              <a:ext uri="{FF2B5EF4-FFF2-40B4-BE49-F238E27FC236}">
                <a16:creationId xmlns:a16="http://schemas.microsoft.com/office/drawing/2014/main" id="{8995F867-ECEE-4557-9837-1339E017CB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9592" y="180975"/>
            <a:ext cx="7787208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3500" b="1" dirty="0">
                <a:solidFill>
                  <a:srgbClr val="C00000"/>
                </a:solidFill>
                <a:latin typeface="Cambria" panose="02040503050406030204" pitchFamily="18" charset="0"/>
              </a:rPr>
              <a:t>Necessidade de Financiamento do Setor Público: Resultado Primário</a:t>
            </a:r>
            <a:br>
              <a:rPr lang="pt-BR" altLang="pt-BR" sz="3500" b="1" dirty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pt-BR" altLang="pt-BR" sz="3500" b="1" dirty="0">
                <a:solidFill>
                  <a:srgbClr val="C00000"/>
                </a:solidFill>
                <a:latin typeface="Cambria" panose="02040503050406030204" pitchFamily="18" charset="0"/>
              </a:rPr>
              <a:t>e Nominal – Brasil: 2014-2016</a:t>
            </a:r>
            <a:endParaRPr lang="pt-BR" altLang="pt-BR" sz="35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41987" name="Espaço Reservado para Número de Slide 3">
            <a:extLst>
              <a:ext uri="{FF2B5EF4-FFF2-40B4-BE49-F238E27FC236}">
                <a16:creationId xmlns:a16="http://schemas.microsoft.com/office/drawing/2014/main" id="{CCE9977A-D36E-4620-9594-4C1141FA1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E38C01-3FC8-474B-8C9F-8F63BABAB743}" type="slidenum">
              <a:rPr lang="pt-BR" altLang="en-US">
                <a:latin typeface="Garamond" panose="02020404030301010803" pitchFamily="18" charset="0"/>
              </a:rPr>
              <a:pPr/>
              <a:t>8</a:t>
            </a:fld>
            <a:endParaRPr lang="pt-BR" altLang="en-US">
              <a:latin typeface="Garamond" panose="02020404030301010803" pitchFamily="18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E9AF3FA-B19A-410A-9BFD-539F4E70F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631811"/>
              </p:ext>
            </p:extLst>
          </p:nvPr>
        </p:nvGraphicFramePr>
        <p:xfrm>
          <a:off x="107504" y="2001838"/>
          <a:ext cx="8963344" cy="3702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52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07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8492">
                <a:tc>
                  <a:txBody>
                    <a:bodyPr/>
                    <a:lstStyle/>
                    <a:p>
                      <a:endParaRPr lang="pt-BR" sz="2200" dirty="0"/>
                    </a:p>
                  </a:txBody>
                  <a:tcPr marL="91439" marR="91439" marT="45742" marB="45742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200" dirty="0">
                          <a:solidFill>
                            <a:schemeClr val="bg1"/>
                          </a:solidFill>
                        </a:rPr>
                        <a:t>2014</a:t>
                      </a:r>
                    </a:p>
                  </a:txBody>
                  <a:tcPr marL="91439" marR="91439" marT="45742" marB="45742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200" dirty="0">
                          <a:solidFill>
                            <a:schemeClr val="bg1"/>
                          </a:solidFill>
                        </a:rPr>
                        <a:t>2015</a:t>
                      </a:r>
                    </a:p>
                  </a:txBody>
                  <a:tcPr marL="91439" marR="91439" marT="45742" marB="45742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200" dirty="0">
                          <a:solidFill>
                            <a:schemeClr val="bg1"/>
                          </a:solidFill>
                        </a:rPr>
                        <a:t>2016</a:t>
                      </a:r>
                    </a:p>
                  </a:txBody>
                  <a:tcPr marL="91439" marR="91439" marT="45742" marB="45742"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91441" marR="91441" marT="45736" marB="457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8390">
                <a:tc>
                  <a:txBody>
                    <a:bodyPr/>
                    <a:lstStyle/>
                    <a:p>
                      <a:endParaRPr lang="pt-BR" sz="2200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FF5050"/>
                          </a:solidFill>
                        </a:rPr>
                        <a:t>R$ Bilhões</a:t>
                      </a:r>
                    </a:p>
                  </a:txBody>
                  <a:tcPr marL="91439" marR="91439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FF5050"/>
                          </a:solidFill>
                        </a:rPr>
                        <a:t>% PIB</a:t>
                      </a:r>
                    </a:p>
                  </a:txBody>
                  <a:tcPr marL="91439" marR="91439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C00000"/>
                          </a:solidFill>
                        </a:rPr>
                        <a:t>R$ Bilhões</a:t>
                      </a:r>
                    </a:p>
                  </a:txBody>
                  <a:tcPr marL="91439" marR="91439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C00000"/>
                          </a:solidFill>
                        </a:rPr>
                        <a:t>% PIB</a:t>
                      </a:r>
                    </a:p>
                  </a:txBody>
                  <a:tcPr marL="91439" marR="91439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FF0000"/>
                          </a:solidFill>
                        </a:rPr>
                        <a:t>R$ Bilhões</a:t>
                      </a:r>
                    </a:p>
                  </a:txBody>
                  <a:tcPr marL="91439" marR="91439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FF0000"/>
                          </a:solidFill>
                        </a:rPr>
                        <a:t>% PIB</a:t>
                      </a:r>
                    </a:p>
                  </a:txBody>
                  <a:tcPr marL="91439" marR="91439" marT="45742" marB="4574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8390"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rgbClr val="0000CC"/>
                          </a:solidFill>
                        </a:rPr>
                        <a:t>Resultado Primário</a:t>
                      </a:r>
                    </a:p>
                  </a:txBody>
                  <a:tcPr marL="91439" marR="91439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FF5050"/>
                          </a:solidFill>
                          <a:latin typeface="Cambria" panose="02040503050406030204" pitchFamily="18" charset="0"/>
                        </a:rPr>
                        <a:t>32.536</a:t>
                      </a:r>
                    </a:p>
                  </a:txBody>
                  <a:tcPr marL="91453" marR="91453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FF5050"/>
                          </a:solidFill>
                          <a:latin typeface="Cambria" panose="02040503050406030204" pitchFamily="18" charset="0"/>
                        </a:rPr>
                        <a:t>0,56</a:t>
                      </a:r>
                    </a:p>
                  </a:txBody>
                  <a:tcPr marL="91453" marR="91453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111.249</a:t>
                      </a:r>
                    </a:p>
                  </a:txBody>
                  <a:tcPr marL="91439" marR="91439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1,86</a:t>
                      </a:r>
                    </a:p>
                  </a:txBody>
                  <a:tcPr marL="91439" marR="91439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155.791</a:t>
                      </a:r>
                    </a:p>
                  </a:txBody>
                  <a:tcPr marL="91439" marR="91439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2,49</a:t>
                      </a:r>
                    </a:p>
                  </a:txBody>
                  <a:tcPr marL="91439" marR="91439" marT="45742" marB="4574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390"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rgbClr val="0000CC"/>
                          </a:solidFill>
                        </a:rPr>
                        <a:t>Juros Nominais</a:t>
                      </a:r>
                    </a:p>
                  </a:txBody>
                  <a:tcPr marL="91439" marR="91439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FF5050"/>
                          </a:solidFill>
                          <a:latin typeface="Cambria" panose="02040503050406030204" pitchFamily="18" charset="0"/>
                        </a:rPr>
                        <a:t>311.380</a:t>
                      </a:r>
                    </a:p>
                  </a:txBody>
                  <a:tcPr marL="91453" marR="91453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FF5050"/>
                          </a:solidFill>
                          <a:latin typeface="Cambria" panose="02040503050406030204" pitchFamily="18" charset="0"/>
                        </a:rPr>
                        <a:t>5,39</a:t>
                      </a:r>
                    </a:p>
                  </a:txBody>
                  <a:tcPr marL="91453" marR="91453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501.786</a:t>
                      </a:r>
                    </a:p>
                  </a:txBody>
                  <a:tcPr marL="91439" marR="91439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8,37</a:t>
                      </a:r>
                    </a:p>
                  </a:txBody>
                  <a:tcPr marL="91439" marR="91439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407.024</a:t>
                      </a:r>
                    </a:p>
                  </a:txBody>
                  <a:tcPr marL="91439" marR="91439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6,50</a:t>
                      </a:r>
                    </a:p>
                  </a:txBody>
                  <a:tcPr marL="91439" marR="91439" marT="45742" marB="4574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8390"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rgbClr val="0000CC"/>
                          </a:solidFill>
                        </a:rPr>
                        <a:t>Resultado</a:t>
                      </a:r>
                      <a:r>
                        <a:rPr lang="pt-BR" sz="2200" b="1" baseline="0" dirty="0">
                          <a:solidFill>
                            <a:srgbClr val="0000CC"/>
                          </a:solidFill>
                        </a:rPr>
                        <a:t> Nominal</a:t>
                      </a:r>
                      <a:endParaRPr lang="pt-BR" sz="22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FF5050"/>
                          </a:solidFill>
                          <a:latin typeface="Cambria" panose="02040503050406030204" pitchFamily="18" charset="0"/>
                        </a:rPr>
                        <a:t>343.916</a:t>
                      </a:r>
                    </a:p>
                  </a:txBody>
                  <a:tcPr marL="91453" marR="91453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FF5050"/>
                          </a:solidFill>
                          <a:latin typeface="Cambria" panose="02040503050406030204" pitchFamily="18" charset="0"/>
                        </a:rPr>
                        <a:t>5,95</a:t>
                      </a:r>
                    </a:p>
                  </a:txBody>
                  <a:tcPr marL="91453" marR="91453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613.035</a:t>
                      </a:r>
                    </a:p>
                  </a:txBody>
                  <a:tcPr marL="91439" marR="91439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10,22</a:t>
                      </a:r>
                    </a:p>
                  </a:txBody>
                  <a:tcPr marL="91439" marR="91439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562.815</a:t>
                      </a:r>
                    </a:p>
                  </a:txBody>
                  <a:tcPr marL="91439" marR="91439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8,99</a:t>
                      </a:r>
                    </a:p>
                  </a:txBody>
                  <a:tcPr marL="91439" marR="91439" marT="45742" marB="4574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ntendendo a dívida pública brasileira | InfoMoney">
            <a:extLst>
              <a:ext uri="{FF2B5EF4-FFF2-40B4-BE49-F238E27FC236}">
                <a16:creationId xmlns:a16="http://schemas.microsoft.com/office/drawing/2014/main" id="{DDB6B085-FB2B-4012-88A1-8C2B5DE51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956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621</Words>
  <Application>Microsoft Office PowerPoint</Application>
  <PresentationFormat>Apresentação na tela (4:3)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</vt:lpstr>
      <vt:lpstr>Garamond</vt:lpstr>
      <vt:lpstr>Gill Sans MT</vt:lpstr>
      <vt:lpstr>Verdana</vt:lpstr>
      <vt:lpstr>Wingdings</vt:lpstr>
      <vt:lpstr>Wingdings 2</vt:lpstr>
      <vt:lpstr>Solstício</vt:lpstr>
      <vt:lpstr>SEGUNDO GOVERNO DILMA (jan/2015 a maio/2016) Crise Econômica e Política</vt:lpstr>
      <vt:lpstr>Crise Política Aguda</vt:lpstr>
      <vt:lpstr>De Dilma para Dilma</vt:lpstr>
      <vt:lpstr>Apresentação do PowerPoint</vt:lpstr>
      <vt:lpstr>A “Traição” de Dilma</vt:lpstr>
      <vt:lpstr>A “Traição” de Dilma</vt:lpstr>
      <vt:lpstr>Resultados da Política Econômica de Levy</vt:lpstr>
      <vt:lpstr>Necessidade de Financiamento do Setor Público: Resultado Primário e Nominal – Brasil: 2014-2016</vt:lpstr>
      <vt:lpstr>Apresentação do PowerPoint</vt:lpstr>
      <vt:lpstr>Apresentação do PowerPoint</vt:lpstr>
      <vt:lpstr>Apresentação do PowerPoint</vt:lpstr>
      <vt:lpstr>Apresentação do PowerPoint</vt:lpstr>
      <vt:lpstr>Resultados da Política Econômica de Levy</vt:lpstr>
      <vt:lpstr>Sai Levy entra Nelson Barbosa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GOVERNO DILMA da euforia ao desencanto</dc:title>
  <dc:creator>Julio Pires</dc:creator>
  <cp:lastModifiedBy>Julio Pires</cp:lastModifiedBy>
  <cp:revision>28</cp:revision>
  <dcterms:created xsi:type="dcterms:W3CDTF">2020-11-12T18:04:20Z</dcterms:created>
  <dcterms:modified xsi:type="dcterms:W3CDTF">2020-11-19T18:32:03Z</dcterms:modified>
</cp:coreProperties>
</file>