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256" r:id="rId2"/>
    <p:sldId id="301" r:id="rId3"/>
    <p:sldId id="302" r:id="rId4"/>
    <p:sldId id="303" r:id="rId5"/>
    <p:sldId id="304" r:id="rId6"/>
    <p:sldId id="311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00" r:id="rId15"/>
    <p:sldId id="294" r:id="rId16"/>
    <p:sldId id="295" r:id="rId17"/>
    <p:sldId id="296" r:id="rId18"/>
    <p:sldId id="297" r:id="rId19"/>
    <p:sldId id="298" r:id="rId20"/>
    <p:sldId id="299" r:id="rId21"/>
    <p:sldId id="268" r:id="rId22"/>
    <p:sldId id="271" r:id="rId23"/>
    <p:sldId id="275" r:id="rId24"/>
    <p:sldId id="276" r:id="rId25"/>
    <p:sldId id="277" r:id="rId26"/>
    <p:sldId id="278" r:id="rId27"/>
    <p:sldId id="291" r:id="rId28"/>
    <p:sldId id="272" r:id="rId29"/>
    <p:sldId id="282" r:id="rId30"/>
    <p:sldId id="279" r:id="rId31"/>
    <p:sldId id="280" r:id="rId32"/>
    <p:sldId id="285" r:id="rId33"/>
    <p:sldId id="283" r:id="rId34"/>
    <p:sldId id="286" r:id="rId35"/>
    <p:sldId id="287" r:id="rId36"/>
    <p:sldId id="288" r:id="rId37"/>
    <p:sldId id="289" r:id="rId38"/>
    <p:sldId id="290" r:id="rId39"/>
    <p:sldId id="292" r:id="rId40"/>
    <p:sldId id="284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09D5-47B6-4CD4-AE68-C19B11181FD4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AA1D-88F1-4903-BD24-9329B97C24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D434E2A6-6E05-4101-8BC5-D137A0924914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5430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4501CF48-DB07-40E7-9840-0317F98455B8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0161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AA1D-88F1-4903-BD24-9329B97C24A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28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61912D-A0E3-4349-BECF-C351E2A3A4D9}" type="slidenum">
              <a:rPr lang="en-US" altLang="pt-BR" smtClean="0">
                <a:latin typeface="Times New Roman" pitchFamily="18" charset="0"/>
              </a:rPr>
              <a:pPr/>
              <a:t>21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4817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DA0AB-2889-46AC-AD22-7B2F2C05B439}" type="slidenum">
              <a:rPr lang="en-US" altLang="pt-BR" smtClean="0">
                <a:latin typeface="Times New Roman" pitchFamily="18" charset="0"/>
              </a:rPr>
              <a:pPr/>
              <a:t>22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9088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CC1C3A-34A0-4691-AB98-177EF5CC7636}" type="slidenum">
              <a:rPr lang="en-US" altLang="pt-BR" smtClean="0">
                <a:latin typeface="Times New Roman" pitchFamily="18" charset="0"/>
              </a:rPr>
              <a:pPr/>
              <a:t>23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5817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210844-3AC1-4406-9000-0626F0A60691}" type="slidenum">
              <a:rPr lang="en-US" altLang="pt-BR" smtClean="0">
                <a:latin typeface="Times New Roman" pitchFamily="18" charset="0"/>
              </a:rPr>
              <a:pPr/>
              <a:t>24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2596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F3725-9F34-4D74-B3F4-47932B1DF361}" type="slidenum">
              <a:rPr lang="en-US" altLang="pt-BR" smtClean="0">
                <a:latin typeface="Times New Roman" pitchFamily="18" charset="0"/>
              </a:rPr>
              <a:pPr/>
              <a:t>25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4305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F3725-9F34-4D74-B3F4-47932B1DF361}" type="slidenum">
              <a:rPr lang="en-US" altLang="pt-BR" smtClean="0">
                <a:latin typeface="Times New Roman" pitchFamily="18" charset="0"/>
              </a:rPr>
              <a:pPr/>
              <a:t>26</a:t>
            </a:fld>
            <a:endParaRPr lang="en-US" altLang="pt-BR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7017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fld id="{D434E2A6-6E05-4101-8BC5-D137A0924914}" type="slidenum">
              <a:rPr lang="en-GB" altLang="pt-B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en-GB" altLang="pt-B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555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D9E2-48E7-4DC1-8452-2F1EAB0BA2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5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0813" cy="1433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08413" cy="4233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2147888"/>
            <a:ext cx="3810000" cy="4233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Novembro de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Marcos L. Mucheroni &amp; Daniel C. Paiva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93C3-C969-4662-B64A-FB994E84EF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3D687D-F6D7-47C8-AA2B-D23FF1BC0ECE}" type="datetimeFigureOut">
              <a:rPr lang="pt-BR" smtClean="0"/>
              <a:t>29/08/2016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9690C5-E9BF-463A-BC05-210C7AAB1A1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Ng6AusJh9K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9/98/Sanzio_01_Plato_Aristotl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Documento_do_Microsoft_Word_97_-_20031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br/url?sa=i&amp;rct=j&amp;q=&amp;esrc=s&amp;source=images&amp;cd=&amp;cad=rja&amp;uact=8&amp;docid=zK_Uol-8EytVmM&amp;tbnid=Fq43aBa-pgWQfM:&amp;ved=0CAUQjRw&amp;url=http://olibat.com.br/&amp;ei=AaQZU-3-IYat0QHJ1oCgAQ&amp;bvm=bv.62578216,d.dmQ&amp;psig=AFQjCNFHYoIqrkrSzjCcuVELu2NMat3Fhw&amp;ust=139427569005840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Ng6AusJh9KQ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76216" y="3789040"/>
            <a:ext cx="7772400" cy="1470025"/>
          </a:xfrm>
        </p:spPr>
        <p:txBody>
          <a:bodyPr/>
          <a:lstStyle/>
          <a:p>
            <a:r>
              <a:rPr lang="pt-BR" dirty="0" smtClean="0"/>
              <a:t>Marcos Luiz </a:t>
            </a:r>
            <a:r>
              <a:rPr lang="pt-BR" dirty="0" err="1" smtClean="0"/>
              <a:t>Mucheroni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Ontologias e Informação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3583" y="5419937"/>
            <a:ext cx="6400800" cy="1752600"/>
          </a:xfrm>
        </p:spPr>
        <p:txBody>
          <a:bodyPr/>
          <a:lstStyle/>
          <a:p>
            <a:r>
              <a:rPr lang="pt-BR" dirty="0"/>
              <a:t>5</a:t>
            </a:r>
            <a:r>
              <a:rPr lang="pt-BR" dirty="0" smtClean="0"/>
              <a:t>ª. Aula – Documentação e Informática</a:t>
            </a:r>
          </a:p>
        </p:txBody>
      </p:sp>
    </p:spTree>
    <p:extLst>
      <p:ext uri="{BB962C8B-B14F-4D97-AF65-F5344CB8AC3E}">
        <p14:creationId xmlns:p14="http://schemas.microsoft.com/office/powerpoint/2010/main" val="547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é a universalidade do ser simples – engloba tanto a pluralidade dos entes (diferença) com ela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diferenciação – problema do saber (e do </a:t>
            </a:r>
            <a:r>
              <a:rPr lang="pt-BR" dirty="0" err="1" smtClean="0"/>
              <a:t>in-formar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como predicar-se aos diversos tipos de ente ?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Três soluções:</a:t>
            </a:r>
          </a:p>
          <a:p>
            <a:pPr marL="0" indent="0">
              <a:buNone/>
            </a:pPr>
            <a:r>
              <a:rPr lang="pt-BR" dirty="0" smtClean="0"/>
              <a:t>-Empiristas e nominalistas- </a:t>
            </a:r>
            <a:r>
              <a:rPr lang="pt-BR" b="1" dirty="0" smtClean="0"/>
              <a:t>equívoco</a:t>
            </a:r>
            <a:r>
              <a:rPr lang="pt-BR" dirty="0" smtClean="0"/>
              <a:t>: sujeito dá sentido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sz="2000" b="1" dirty="0" smtClean="0"/>
              <a:t>Unívoco</a:t>
            </a:r>
            <a:r>
              <a:rPr lang="pt-BR" dirty="0" smtClean="0"/>
              <a:t>: só significação para o conceito de ser – refere-    se a essência ou </a:t>
            </a:r>
            <a:r>
              <a:rPr lang="pt-BR" dirty="0" err="1" smtClean="0"/>
              <a:t>quididade</a:t>
            </a:r>
            <a:r>
              <a:rPr lang="pt-BR" dirty="0"/>
              <a:t> </a:t>
            </a:r>
            <a:r>
              <a:rPr lang="pt-BR" dirty="0" smtClean="0"/>
              <a:t>– </a:t>
            </a:r>
            <a:r>
              <a:rPr lang="pt-BR" dirty="0" err="1" smtClean="0"/>
              <a:t>possib</a:t>
            </a:r>
            <a:r>
              <a:rPr lang="pt-BR" dirty="0" smtClean="0"/>
              <a:t>. /não contradição.</a:t>
            </a:r>
          </a:p>
          <a:p>
            <a:pPr marL="0" indent="0">
              <a:buNone/>
            </a:pPr>
            <a:r>
              <a:rPr lang="pt-BR" dirty="0" smtClean="0"/>
              <a:t>-</a:t>
            </a:r>
            <a:r>
              <a:rPr lang="pt-BR" sz="2000" b="1" dirty="0" smtClean="0"/>
              <a:t>Análogo</a:t>
            </a:r>
            <a:r>
              <a:rPr lang="pt-BR" dirty="0" smtClean="0"/>
              <a:t>:  supera antinomia uno e múltiplo – ontológico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Univocidade, analogia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76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Considerar a significação do ser idêntica e distinta –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leva a significação do ente e realização modo único 0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unidade ontológica dos entes, a sua participação no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“</a:t>
            </a:r>
            <a:r>
              <a:rPr lang="pt-BR" dirty="0" err="1" smtClean="0"/>
              <a:t>ens</a:t>
            </a:r>
            <a:r>
              <a:rPr lang="pt-BR" dirty="0" smtClean="0"/>
              <a:t> </a:t>
            </a:r>
            <a:r>
              <a:rPr lang="pt-BR" dirty="0" err="1" smtClean="0"/>
              <a:t>commune</a:t>
            </a:r>
            <a:r>
              <a:rPr lang="pt-BR" dirty="0" smtClean="0"/>
              <a:t>” ao mesmo tempo sua </a:t>
            </a:r>
            <a:r>
              <a:rPr lang="pt-BR" dirty="0" err="1"/>
              <a:t>h</a:t>
            </a:r>
            <a:r>
              <a:rPr lang="pt-BR" dirty="0" err="1" smtClean="0"/>
              <a:t>aecceidade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ou</a:t>
            </a:r>
          </a:p>
          <a:p>
            <a:r>
              <a:rPr lang="pt-BR" dirty="0" smtClean="0"/>
              <a:t>Individuação, proporcional ao grau de perfeição da</a:t>
            </a:r>
          </a:p>
          <a:p>
            <a:pPr marL="0" indent="0">
              <a:buNone/>
            </a:pPr>
            <a:r>
              <a:rPr lang="pt-BR"/>
              <a:t> </a:t>
            </a:r>
            <a:r>
              <a:rPr lang="pt-BR" smtClean="0"/>
              <a:t>    essência, </a:t>
            </a:r>
            <a:r>
              <a:rPr lang="pt-BR" dirty="0" smtClean="0"/>
              <a:t>que os configura e determina.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ontológica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84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ARISTÓTELES</a:t>
            </a:r>
            <a:r>
              <a:rPr lang="pt-BR" dirty="0"/>
              <a:t>. Metafísica: livro alfa. São Paulo: Abril Cultural, 1978. (Coleção Os </a:t>
            </a:r>
            <a:r>
              <a:rPr lang="pt-BR" dirty="0" smtClean="0"/>
              <a:t>Pensadores)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BLANC, M. Introdução a Ontologia, Lisboa: Instituto Piaget, 2011.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KANT, I</a:t>
            </a:r>
            <a:r>
              <a:rPr lang="pt-BR" dirty="0"/>
              <a:t>. Crítica da razão pura. 2. ed. São Paulo: Abril Cultural, 1983. (Coleção </a:t>
            </a:r>
            <a:r>
              <a:rPr lang="pt-BR" dirty="0" smtClean="0"/>
              <a:t>Os Pensadores</a:t>
            </a:r>
            <a:r>
              <a:rPr lang="pt-BR" dirty="0"/>
              <a:t>, Kant I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LOHARD</a:t>
            </a:r>
            <a:r>
              <a:rPr lang="pt-BR" dirty="0"/>
              <a:t>, J. </a:t>
            </a:r>
            <a:r>
              <a:rPr lang="pt-BR" dirty="0" err="1"/>
              <a:t>Diagraph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Metaphysic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Ontology</a:t>
            </a:r>
            <a:r>
              <a:rPr lang="pt-BR" dirty="0"/>
              <a:t>. In: ______.  </a:t>
            </a:r>
            <a:r>
              <a:rPr lang="pt-BR" dirty="0" err="1"/>
              <a:t>Ogdoas</a:t>
            </a:r>
            <a:r>
              <a:rPr lang="pt-BR" dirty="0"/>
              <a:t> </a:t>
            </a:r>
            <a:r>
              <a:rPr lang="pt-BR" dirty="0" err="1"/>
              <a:t>Scholastica</a:t>
            </a:r>
            <a:r>
              <a:rPr lang="pt-BR" dirty="0"/>
              <a:t>. </a:t>
            </a:r>
            <a:r>
              <a:rPr lang="pt-BR" dirty="0" smtClean="0"/>
              <a:t> Tradução </a:t>
            </a:r>
            <a:r>
              <a:rPr lang="pt-BR" dirty="0"/>
              <a:t>de Sara </a:t>
            </a:r>
            <a:r>
              <a:rPr lang="pt-BR" dirty="0" err="1"/>
              <a:t>Uckelman</a:t>
            </a:r>
            <a:r>
              <a:rPr lang="pt-BR" dirty="0"/>
              <a:t>. St. </a:t>
            </a:r>
            <a:r>
              <a:rPr lang="pt-BR" dirty="0" err="1"/>
              <a:t>Gallen</a:t>
            </a:r>
            <a:r>
              <a:rPr lang="pt-BR" dirty="0"/>
              <a:t>: </a:t>
            </a:r>
            <a:r>
              <a:rPr lang="pt-BR" dirty="0" err="1"/>
              <a:t>Institute</a:t>
            </a:r>
            <a:r>
              <a:rPr lang="pt-BR" dirty="0"/>
              <a:t> for </a:t>
            </a:r>
            <a:r>
              <a:rPr lang="pt-BR" dirty="0" err="1"/>
              <a:t>Logic</a:t>
            </a:r>
            <a:r>
              <a:rPr lang="pt-BR" dirty="0"/>
              <a:t>, </a:t>
            </a:r>
            <a:r>
              <a:rPr lang="pt-BR" dirty="0" err="1"/>
              <a:t>Language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</a:t>
            </a:r>
            <a:r>
              <a:rPr lang="pt-BR" dirty="0"/>
              <a:t>, </a:t>
            </a:r>
            <a:r>
              <a:rPr lang="pt-BR" dirty="0" smtClean="0"/>
              <a:t>2008.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SOWA, J. F.  Knowledge representation: logical, philosophical, and computational </a:t>
            </a:r>
          </a:p>
          <a:p>
            <a:pPr marL="0" indent="0">
              <a:buNone/>
            </a:pPr>
            <a:r>
              <a:rPr lang="en-US" dirty="0"/>
              <a:t>foundations. Pacific Grove: Brooks/Cole, 2000.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TOMÁS DE AQUINO. </a:t>
            </a:r>
            <a:r>
              <a:rPr lang="pt-BR" dirty="0"/>
              <a:t>O Ente e a </a:t>
            </a:r>
            <a:r>
              <a:rPr lang="pt-BR" dirty="0" smtClean="0"/>
              <a:t>Essência, Porto: </a:t>
            </a:r>
            <a:r>
              <a:rPr lang="pt-BR" dirty="0"/>
              <a:t>Edições Contraponto, tradução de Mário Santiago de Carvalho, 1995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WOLFF, C. </a:t>
            </a:r>
            <a:r>
              <a:rPr lang="en-US" dirty="0" err="1"/>
              <a:t>Philosophia</a:t>
            </a:r>
            <a:r>
              <a:rPr lang="en-US" dirty="0"/>
              <a:t> prima </a:t>
            </a:r>
            <a:r>
              <a:rPr lang="en-US" dirty="0" err="1"/>
              <a:t>sive</a:t>
            </a:r>
            <a:r>
              <a:rPr lang="en-US" dirty="0"/>
              <a:t> </a:t>
            </a:r>
            <a:r>
              <a:rPr lang="en-US" dirty="0" err="1"/>
              <a:t>ontologia</a:t>
            </a:r>
            <a:r>
              <a:rPr lang="en-US" dirty="0"/>
              <a:t>. Frankfurt and Leipzig, 1729.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1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8" y="1097281"/>
            <a:ext cx="7745505" cy="3877815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Se houver tempo Heidegger (senão no fim da aula)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32" y="4509120"/>
            <a:ext cx="2160240" cy="17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2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569325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400" b="1" dirty="0">
                <a:solidFill>
                  <a:srgbClr val="FF0000"/>
                </a:solidFill>
                <a:latin typeface="Times New Roman" pitchFamily="18" charset="0"/>
              </a:rPr>
              <a:t>Metafísica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i="1" dirty="0">
                <a:solidFill>
                  <a:srgbClr val="FFFF00"/>
                </a:solidFill>
                <a:latin typeface="Times New Roman" pitchFamily="18" charset="0"/>
              </a:rPr>
              <a:t>do grego </a:t>
            </a:r>
            <a:r>
              <a:rPr lang="pt-BR" sz="3600" i="1" dirty="0" err="1">
                <a:solidFill>
                  <a:srgbClr val="FFFF00"/>
                </a:solidFill>
                <a:latin typeface="Times New Roman" pitchFamily="18" charset="0"/>
              </a:rPr>
              <a:t>μετ</a:t>
            </a:r>
            <a:r>
              <a:rPr lang="pt-BR" sz="3600" i="1" dirty="0">
                <a:solidFill>
                  <a:srgbClr val="FFFF00"/>
                </a:solidFill>
                <a:latin typeface="Times New Roman" pitchFamily="18" charset="0"/>
              </a:rPr>
              <a:t>α = depois de/além de/ entre/ através de 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i="1" dirty="0" err="1">
                <a:solidFill>
                  <a:srgbClr val="FFFF00"/>
                </a:solidFill>
                <a:latin typeface="Times New Roman" pitchFamily="18" charset="0"/>
              </a:rPr>
              <a:t>Φυσις</a:t>
            </a:r>
            <a:r>
              <a:rPr lang="pt-BR" sz="3600" i="1" dirty="0">
                <a:solidFill>
                  <a:srgbClr val="FFFF00"/>
                </a:solidFill>
                <a:latin typeface="Times New Roman" pitchFamily="18" charset="0"/>
              </a:rPr>
              <a:t> = natureza ou físico</a:t>
            </a:r>
            <a:r>
              <a:rPr lang="pt-BR" sz="3600" dirty="0">
                <a:solidFill>
                  <a:srgbClr val="FFFF00"/>
                </a:solidFill>
                <a:latin typeface="Times New Roman" pitchFamily="18" charset="0"/>
              </a:rPr>
              <a:t> é um ramo da filosofia que estuda a essência do mundo.</a:t>
            </a:r>
            <a:r>
              <a:rPr lang="pt-BR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5400" i="1" dirty="0">
                <a:latin typeface="Times New Roman" pitchFamily="18" charset="0"/>
              </a:rPr>
              <a:t>A saber, é o estudo do ser ou da realidade. </a:t>
            </a:r>
          </a:p>
        </p:txBody>
      </p:sp>
    </p:spTree>
    <p:extLst>
      <p:ext uri="{BB962C8B-B14F-4D97-AF65-F5344CB8AC3E}">
        <p14:creationId xmlns:p14="http://schemas.microsoft.com/office/powerpoint/2010/main" val="86674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80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i="1" dirty="0">
                <a:latin typeface="Times New Roman" panose="02020603050405020304" pitchFamily="18" charset="0"/>
              </a:rPr>
              <a:t>Pensar metafisicamente é pensar, sem arbitrariedade nem dogmatismo, nos mais básicos problemas da existência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850" y="602138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/>
              <a:t>“Apenas um esforço extraordinariamente obstinado para pensar com clareza".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211638" y="6308725"/>
            <a:ext cx="410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1600" dirty="0"/>
              <a:t>William James </a:t>
            </a:r>
          </a:p>
        </p:txBody>
      </p:sp>
    </p:spTree>
    <p:extLst>
      <p:ext uri="{BB962C8B-B14F-4D97-AF65-F5344CB8AC3E}">
        <p14:creationId xmlns:p14="http://schemas.microsoft.com/office/powerpoint/2010/main" val="321850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95738" y="333375"/>
            <a:ext cx="48974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Metafísica</a:t>
            </a: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é uma das principais obras de Aristóteles e o primeiro grande trabalho sobre a própria metafísica.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Examina o que pode ser afirmado sobre qualquer coisa que existe por causa de sua existência e não por causa de alguma qualidade especial que se tenha.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Também aborda os diferentes tipos de causas, forma e matéria, a existência dos objetos matemáticos e Deus. </a:t>
            </a:r>
          </a:p>
        </p:txBody>
      </p:sp>
      <p:pic>
        <p:nvPicPr>
          <p:cNvPr id="5123" name="Picture 5" descr="Ficheiro:Sanzio 01 Plato Aristo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0289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5373216"/>
            <a:ext cx="8208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termo surge por volta de 50 a.C., quando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Andronico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Rodes (século I a.C.), ao organizar a coleção da obra de Aristóteles, dá o nome de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metà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physiká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conjunto de textos que se seguiam aos da física ("</a:t>
            </a:r>
            <a:r>
              <a:rPr lang="pt-BR" altLang="pt-B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metà</a:t>
            </a:r>
            <a:r>
              <a:rPr lang="pt-BR" alt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quer dizer além). </a:t>
            </a:r>
          </a:p>
        </p:txBody>
      </p:sp>
    </p:spTree>
    <p:extLst>
      <p:ext uri="{BB962C8B-B14F-4D97-AF65-F5344CB8AC3E}">
        <p14:creationId xmlns:p14="http://schemas.microsoft.com/office/powerpoint/2010/main" val="275195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400" y="0"/>
            <a:ext cx="8893175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Na metafísica, Aristóteles definiu as quatro causas, explicada aqui em termos gerais:</a:t>
            </a:r>
          </a:p>
          <a:p>
            <a:pPr eaLnBrk="1" hangingPunct="1"/>
            <a:endParaRPr lang="pt-BR" altLang="pt-B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Causa formal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-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É a forma ou essência das coisas. </a:t>
            </a:r>
          </a:p>
          <a:p>
            <a:pPr eaLnBrk="1" hangingPunct="1">
              <a:buFontTx/>
              <a:buAutoNum type="arabicPeriod"/>
            </a:pPr>
            <a:endParaRPr lang="pt-BR" altLang="pt-B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pt-BR" alt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Causa</a:t>
            </a:r>
            <a:r>
              <a:rPr lang="pt-BR" alt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material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É a matéria de que é feita uma coisa. Realismo: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experiência era apenas uma causa material do conhecimento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pt-BR" alt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/>
            <a:r>
              <a:rPr lang="pt-BR" alt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Causa </a:t>
            </a: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eficiente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É a origem das coisas. Nominalismo: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experiência sensível é conhecimento</a:t>
            </a:r>
            <a:endParaRPr lang="pt-BR" altLang="pt-BR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/>
            <a:endParaRPr lang="pt-BR" altLang="pt-BR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/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</a:t>
            </a:r>
            <a:r>
              <a:rPr lang="pt-BR" alt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Causa </a:t>
            </a:r>
            <a:r>
              <a:rPr lang="pt-BR" alt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final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pt-BR" alt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É a razão de algo existir.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1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23850" y="1916113"/>
            <a:ext cx="4826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 ramo central da metafísica é a </a:t>
            </a:r>
            <a:r>
              <a:rPr lang="pt-BR" altLang="pt-BR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ontologia</a:t>
            </a:r>
            <a:r>
              <a:rPr lang="pt-BR" alt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pt-BR" alt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que investiga em quais categorias as coisas estão no mundo e quais as relações dessas coisas entre si.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79" y="2204864"/>
            <a:ext cx="2993895" cy="23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3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79388" y="4005263"/>
            <a:ext cx="874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metafísica também tenta </a:t>
            </a:r>
            <a:r>
              <a:rPr lang="pt-BR" altLang="pt-BR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esclarecer as noções de como as pessoas entendem o mundo</a:t>
            </a:r>
            <a:r>
              <a:rPr lang="pt-BR" altLang="pt-BR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pt-BR" alt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incluindo a existência e a natureza do relacionamento entre objetos e suas propriedades, espaço, tempo, causalidade, e possibilidade</a:t>
            </a:r>
            <a:r>
              <a:rPr lang="pt-BR" altLang="pt-BR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195" name="Picture 5" descr="neomatrix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5148262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5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08520" y="1988840"/>
            <a:ext cx="9145016" cy="502417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Mafalda Blanc – Portuguesa – Faculdade de filosofia da Universidade de  Letras de Lisboa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Suas reflexões iniciais:</a:t>
            </a:r>
            <a:endParaRPr lang="pt-BR" dirty="0"/>
          </a:p>
          <a:p>
            <a:r>
              <a:rPr lang="pt-BR" dirty="0"/>
              <a:t>Vida cotidiana o Ser aparece – num “voo” criador age a sua volta de modo </a:t>
            </a:r>
            <a:r>
              <a:rPr lang="pt-BR" dirty="0" err="1"/>
              <a:t>inaparente</a:t>
            </a:r>
            <a:r>
              <a:rPr lang="pt-BR" dirty="0"/>
              <a:t>, há um ocultar e preterir pela instância das coisas em torno e a urgência da ação.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“Mistério ontológico” Gabriel Marcel, vive alheio a ele – busca a urgência da existência.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Mas pelas vias do sentimento, experiência súbita de um choque ou afecção – isso que é e há: o ente e o próprio. 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Instantes breves e fugazes que, pelo espanto ou dúvida – ser se ilumina – já sendo entre outros.</a:t>
            </a:r>
          </a:p>
          <a:p>
            <a:endParaRPr lang="pt-BR" dirty="0"/>
          </a:p>
          <a:p>
            <a:r>
              <a:rPr lang="pt-BR" dirty="0"/>
              <a:t>Apagado pela rotina do hábito – o homem contorna o encontro com o ser – tenta “escapar”.</a:t>
            </a:r>
          </a:p>
          <a:p>
            <a:endParaRPr lang="pt-BR" dirty="0"/>
          </a:p>
          <a:p>
            <a:r>
              <a:rPr lang="pt-BR" dirty="0"/>
              <a:t>Lançar ao mundo um olhar interrogativo e surpreso – eclosão do ser e plenitude da verdade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ideia da ontologia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35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7950" y="836613"/>
            <a:ext cx="597621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Digo, por exemplo, “Vejo esta casa vermelha, próxima da azul”. A ontologia indaga: O que é ver, qual a essência da visão? O que é uma casa ou qual a essência da habitação? Que é vermelho ou azul ou qual é a essência da cor? Que é ver cores? O que é a cor?</a:t>
            </a:r>
          </a:p>
          <a:p>
            <a:pPr eaLnBrk="1" hangingPunct="1"/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Pergunto, por exemplo, “Que horas são?”. A ontologia indaga: O que é o tempo? Qual a essência da temporalidade?</a:t>
            </a:r>
          </a:p>
          <a:p>
            <a:pPr eaLnBrk="1" hangingPunct="1"/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Pedro fala: “A cidade já está perto”. A ontologia indaga: O que é o espaço?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Qual é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essência da espacialidade? Que é perto e longe? Que é distância?</a:t>
            </a:r>
          </a:p>
          <a:p>
            <a:pPr eaLnBrk="1" hangingPunct="1"/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João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diz a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Pedro: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Aqueles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duas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informações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são idênticas, mas a terceira é diferente”. A ontologia indaga: O que é identidade? E a diferença? O que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são as “duas” ou “três” ? Ou </a:t>
            </a:r>
            <a:r>
              <a:rPr lang="pt-BR" alt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seja, </a:t>
            </a:r>
            <a:r>
              <a:rPr lang="pt-BR" alt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há “uma informação” ?</a:t>
            </a:r>
            <a:endParaRPr lang="pt-BR" altLang="pt-BR" sz="2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0713" y="188640"/>
            <a:ext cx="473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Indagações ontológicas (metafísicas)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24744"/>
            <a:ext cx="2786618" cy="37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32038"/>
            <a:ext cx="5794424" cy="4525962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O que é o ser?</a:t>
            </a:r>
          </a:p>
          <a:p>
            <a:pPr eaLnBrk="1" hangingPunct="1"/>
            <a:r>
              <a:rPr lang="pt-BR" altLang="pt-BR" sz="2400" dirty="0" smtClean="0"/>
              <a:t>O que são as coisas?</a:t>
            </a:r>
          </a:p>
          <a:p>
            <a:pPr eaLnBrk="1" hangingPunct="1"/>
            <a:r>
              <a:rPr lang="pt-BR" altLang="pt-BR" sz="2400" dirty="0" smtClean="0"/>
              <a:t>Como eu sei que as coisas são o que são?</a:t>
            </a:r>
          </a:p>
          <a:p>
            <a:pPr eaLnBrk="1" hangingPunct="1"/>
            <a:r>
              <a:rPr lang="pt-BR" altLang="pt-BR" sz="2400" dirty="0" smtClean="0"/>
              <a:t>Por que eu sei que o que eu sei é o que eu sei?</a:t>
            </a:r>
          </a:p>
          <a:p>
            <a:pPr eaLnBrk="1" hangingPunct="1"/>
            <a:r>
              <a:rPr lang="pt-BR" altLang="pt-BR" sz="2400" dirty="0" smtClean="0"/>
              <a:t>O que é o conhecimento?</a:t>
            </a:r>
          </a:p>
          <a:p>
            <a:pPr eaLnBrk="1" hangingPunct="1"/>
            <a:r>
              <a:rPr lang="pt-BR" altLang="pt-BR" sz="2400" dirty="0" smtClean="0"/>
              <a:t>Para que serve o conhecimento?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dirty="0" smtClean="0"/>
              <a:t>Perguntas sugerem outras perguntas: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31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4400" dirty="0" smtClean="0"/>
              <a:t>Os primeiros sábios – essência !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3028035"/>
              </p:ext>
            </p:extLst>
          </p:nvPr>
        </p:nvGraphicFramePr>
        <p:xfrm>
          <a:off x="1543050" y="1555750"/>
          <a:ext cx="53213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Document" r:id="rId4" imgW="7749468" imgH="5660654" progId="Word.Document.8">
                  <p:embed/>
                </p:oleObj>
              </mc:Choice>
              <mc:Fallback>
                <p:oleObj name="Document" r:id="rId4" imgW="7749468" imgH="56606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555750"/>
                        <a:ext cx="5321300" cy="387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331640" y="534740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Apeiron significa </a:t>
            </a:r>
            <a:r>
              <a:rPr lang="pt-PT" i="1" dirty="0" smtClean="0"/>
              <a:t>ilimitado</a:t>
            </a:r>
            <a:r>
              <a:rPr lang="pt-PT" dirty="0" smtClean="0"/>
              <a:t>, </a:t>
            </a:r>
            <a:r>
              <a:rPr lang="pt-PT" i="1" dirty="0" smtClean="0"/>
              <a:t>infinito</a:t>
            </a:r>
            <a:r>
              <a:rPr lang="pt-PT" dirty="0" smtClean="0"/>
              <a:t> ou </a:t>
            </a:r>
            <a:r>
              <a:rPr lang="pt-PT" i="1" dirty="0" smtClean="0"/>
              <a:t>indefinido...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94423" y="5904303"/>
            <a:ext cx="690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Nous significa </a:t>
            </a:r>
            <a:r>
              <a:rPr lang="pt-PT" i="1" dirty="0" smtClean="0"/>
              <a:t>oposição ao material</a:t>
            </a:r>
            <a:r>
              <a:rPr lang="pt-PT" dirty="0" smtClean="0"/>
              <a:t>, </a:t>
            </a:r>
            <a:r>
              <a:rPr lang="pt-PT" i="1" dirty="0" smtClean="0"/>
              <a:t>o sensorial</a:t>
            </a:r>
            <a:r>
              <a:rPr lang="pt-PT" dirty="0" smtClean="0"/>
              <a:t> ou </a:t>
            </a:r>
            <a:r>
              <a:rPr lang="pt-PT" i="1" dirty="0" smtClean="0"/>
              <a:t>“olho da mente” 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2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Sofistas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7584" y="2204864"/>
            <a:ext cx="79208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Do interesse cosmológico para o interesse antropológico;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Interesse pelo bem estar do homem;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Interesse pela competência da razão humana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Protágoras - o homem como medida de todas as coisas;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 err="1"/>
              <a:t>Gorgias</a:t>
            </a:r>
            <a:r>
              <a:rPr lang="pt-BR" altLang="pt-BR" sz="2800" dirty="0"/>
              <a:t> - existe verdade?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 dirty="0"/>
              <a:t>Sofistas - o homem como espelho da realidade.</a:t>
            </a:r>
          </a:p>
        </p:txBody>
      </p:sp>
    </p:spTree>
    <p:extLst>
      <p:ext uri="{BB962C8B-B14F-4D97-AF65-F5344CB8AC3E}">
        <p14:creationId xmlns:p14="http://schemas.microsoft.com/office/powerpoint/2010/main" val="1949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/>
              <a:t>Sócrates  (469-399)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2132856"/>
            <a:ext cx="53355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Aristófanes e Platão.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Do subjetivismo dos sofistas para uma verdade além da experiência individual.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Como aferir as opiniões?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Resposta: Método dialético – depuração dos conceitos.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 smtClean="0"/>
              <a:t>Explicação: Conceitos puros - conceitos morais apoiados na razão da consciência moral.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8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476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Sócrates: </a:t>
            </a:r>
            <a:r>
              <a:rPr lang="pt-BR" altLang="pt-BR" sz="2400" dirty="0" smtClean="0"/>
              <a:t>Conhece-te a ti mesmo </a:t>
            </a:r>
            <a:r>
              <a:rPr lang="pt-BR" altLang="pt-BR" sz="2400" dirty="0" err="1" smtClean="0"/>
              <a:t>mesmo</a:t>
            </a:r>
            <a:endParaRPr lang="pt-BR" altLang="pt-BR" sz="2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Como trazer os princípios morais inatos na razão prática?</a:t>
            </a:r>
          </a:p>
          <a:p>
            <a:pPr eaLnBrk="1" hangingPunct="1"/>
            <a:r>
              <a:rPr lang="pt-BR" altLang="pt-BR" dirty="0" smtClean="0"/>
              <a:t>Existiu? Diálogos em Aristófanes e Platão.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9751"/>
            <a:ext cx="5061056" cy="33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Platão: </a:t>
            </a:r>
            <a:r>
              <a:rPr lang="pt-BR" altLang="pt-BR" sz="2400" dirty="0" smtClean="0"/>
              <a:t>o ser e o mundo das “ideias”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064896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No-ética do ser Parmênides – </a:t>
            </a:r>
            <a:r>
              <a:rPr lang="pt-BR" altLang="pt-BR" dirty="0" smtClean="0">
                <a:solidFill>
                  <a:srgbClr val="FF0000"/>
                </a:solidFill>
              </a:rPr>
              <a:t>ser é </a:t>
            </a:r>
            <a:r>
              <a:rPr lang="pt-BR" altLang="pt-BR" dirty="0" smtClean="0"/>
              <a:t>e </a:t>
            </a:r>
            <a:r>
              <a:rPr lang="pt-BR" altLang="pt-BR" dirty="0" smtClean="0">
                <a:solidFill>
                  <a:srgbClr val="FF0000"/>
                </a:solidFill>
              </a:rPr>
              <a:t>não-ser</a:t>
            </a:r>
            <a:r>
              <a:rPr lang="pt-BR" altLang="pt-BR" dirty="0" smtClean="0"/>
              <a:t> não é.</a:t>
            </a:r>
          </a:p>
          <a:p>
            <a:pPr eaLnBrk="1" hangingPunct="1"/>
            <a:r>
              <a:rPr lang="pt-BR" altLang="pt-BR" dirty="0" smtClean="0"/>
              <a:t>Platão – “Sofista” (258c-259b) – ser gênero supremo.</a:t>
            </a:r>
          </a:p>
          <a:p>
            <a:pPr eaLnBrk="1" hangingPunct="1"/>
            <a:r>
              <a:rPr lang="pt-BR" altLang="pt-BR" dirty="0" smtClean="0"/>
              <a:t>Ser: como tensão “</a:t>
            </a:r>
            <a:r>
              <a:rPr lang="pt-BR" altLang="pt-BR" dirty="0" err="1" smtClean="0">
                <a:solidFill>
                  <a:srgbClr val="FF0000"/>
                </a:solidFill>
              </a:rPr>
              <a:t>noética</a:t>
            </a:r>
            <a:r>
              <a:rPr lang="pt-BR" altLang="pt-BR" dirty="0" smtClean="0"/>
              <a:t>” do ser e não-ser.</a:t>
            </a:r>
          </a:p>
          <a:p>
            <a:pPr eaLnBrk="1" hangingPunct="1"/>
            <a:r>
              <a:rPr lang="pt-BR" altLang="pt-BR" dirty="0" smtClean="0"/>
              <a:t>“</a:t>
            </a:r>
            <a:r>
              <a:rPr lang="pt-BR" altLang="pt-BR" dirty="0" err="1" smtClean="0">
                <a:solidFill>
                  <a:srgbClr val="FF0000"/>
                </a:solidFill>
              </a:rPr>
              <a:t>ousía</a:t>
            </a:r>
            <a:r>
              <a:rPr lang="pt-BR" altLang="pt-BR" dirty="0" smtClean="0"/>
              <a:t>” – forma ou ideia, o universal definível – conhecimento – Mito da caverna e “mundo das ideias”</a:t>
            </a:r>
          </a:p>
          <a:p>
            <a:pPr eaLnBrk="1" hangingPunct="1"/>
            <a:endParaRPr lang="pt-BR" altLang="pt-BR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312368" cy="21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entender Platão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951820" y="2276872"/>
            <a:ext cx="277230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Mundo Relativo</a:t>
            </a:r>
          </a:p>
          <a:p>
            <a:pPr algn="ctr"/>
            <a:r>
              <a:rPr lang="pt-BR" dirty="0" smtClean="0"/>
              <a:t>Dos Sentidos </a:t>
            </a:r>
          </a:p>
          <a:p>
            <a:pPr algn="ctr"/>
            <a:r>
              <a:rPr lang="pt-BR" dirty="0" smtClean="0"/>
              <a:t>Da Forma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2267744" y="3465004"/>
            <a:ext cx="41044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068245" y="3465004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Plano </a:t>
            </a:r>
          </a:p>
          <a:p>
            <a:r>
              <a:rPr lang="pt-BR" dirty="0" smtClean="0"/>
              <a:t> Físico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24128" y="3532366"/>
            <a:ext cx="2028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Mundo Sensível</a:t>
            </a:r>
          </a:p>
          <a:p>
            <a:r>
              <a:rPr lang="pt-BR" dirty="0" smtClean="0"/>
              <a:t>Tudo é mutável</a:t>
            </a:r>
          </a:p>
          <a:p>
            <a:r>
              <a:rPr lang="pt-BR" dirty="0" smtClean="0"/>
              <a:t>Tudo é imperfeito</a:t>
            </a:r>
            <a:endParaRPr lang="pt-BR" dirty="0"/>
          </a:p>
        </p:txBody>
      </p:sp>
      <p:sp>
        <p:nvSpPr>
          <p:cNvPr id="14" name="Corda 13"/>
          <p:cNvSpPr/>
          <p:nvPr/>
        </p:nvSpPr>
        <p:spPr>
          <a:xfrm rot="5400000">
            <a:off x="3250304" y="1755906"/>
            <a:ext cx="2175339" cy="2941003"/>
          </a:xfrm>
          <a:prstGeom prst="chord">
            <a:avLst>
              <a:gd name="adj1" fmla="val 4811755"/>
              <a:gd name="adj2" fmla="val 167300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pt-BR" dirty="0">
                <a:solidFill>
                  <a:schemeClr val="tx1"/>
                </a:solidFill>
              </a:rPr>
              <a:t>Mundo </a:t>
            </a:r>
            <a:r>
              <a:rPr lang="pt-BR" dirty="0" smtClean="0">
                <a:solidFill>
                  <a:schemeClr val="tx1"/>
                </a:solidFill>
              </a:rPr>
              <a:t>Absoluto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das </a:t>
            </a:r>
            <a:r>
              <a:rPr lang="pt-BR" sz="1600" dirty="0">
                <a:solidFill>
                  <a:schemeClr val="tx1"/>
                </a:solidFill>
              </a:rPr>
              <a:t>ideias </a:t>
            </a:r>
            <a:r>
              <a:rPr lang="pt-BR" sz="1600" dirty="0" smtClean="0">
                <a:solidFill>
                  <a:schemeClr val="tx1"/>
                </a:solidFill>
              </a:rPr>
              <a:t>- essência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47664" y="263691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Plano</a:t>
            </a:r>
          </a:p>
          <a:p>
            <a:r>
              <a:rPr lang="pt-BR" dirty="0" smtClean="0"/>
              <a:t>Metafísico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25549" y="2359913"/>
            <a:ext cx="2566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Tudo é fixo</a:t>
            </a:r>
          </a:p>
          <a:p>
            <a:r>
              <a:rPr lang="pt-BR" dirty="0" smtClean="0"/>
              <a:t>Tudo é perfeito</a:t>
            </a:r>
          </a:p>
          <a:p>
            <a:r>
              <a:rPr lang="pt-BR" dirty="0" smtClean="0"/>
              <a:t>MUNDO </a:t>
            </a:r>
            <a:r>
              <a:rPr lang="pt-BR" b="1" dirty="0" smtClean="0">
                <a:solidFill>
                  <a:srgbClr val="FF0000"/>
                </a:solidFill>
              </a:rPr>
              <a:t>IN</a:t>
            </a:r>
            <a:r>
              <a:rPr lang="pt-BR" dirty="0" smtClean="0"/>
              <a:t>SENSÍVEL</a:t>
            </a:r>
            <a:endParaRPr lang="pt-BR" dirty="0"/>
          </a:p>
        </p:txBody>
      </p:sp>
      <p:sp>
        <p:nvSpPr>
          <p:cNvPr id="2" name="AutoShape 2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TEhUUEhQWFhUXGBcXFhcYGBcaGBccFxcYFxcXGBwaHCggGBolHRUUITEhJSkrLi4vFx8zODMsNygtLisBCgoKDg0OGhAQGywkHyQsLCwsLCwsLCwsLCwsLCwsLCwsLCwsLCwsLCwsLCwsLCwsLCwsLCwsLCwsLCwsLCwsLP/AABEIAJwBQwMBIgACEQEDEQH/xAAcAAACAwEBAQEAAAAAAAAAAAAEBQIDBgEABwj/xAA/EAACAQIEAwYDBgQFAwUAAAABAhEAAwQSITEFQVEGImFxgZETMqFCUrHB0fAUI+HxB2JygqIWM5IVJEOy0v/EABoBAAMBAQEBAAAAAAAAAAAAAAECAwAEBQb/xAAkEQACAgICAgMBAQEBAAAAAAAAAQIREiEDMRNBBFFhgXEiFP/aAAwDAQACEQMRAD8AzqppNTov4PdNUImse1eHlZ7VEYqBoq8kChiKKdgKHM0JicGDqNDRjDU1xadOgNWJHQgwajTfG4bMs8xSmrwlkRkqYTw9oYeda09qb1pMph9IUncdJP2h4GsfhPmFNOJCR6UH2Yc8K7ZXgy/GytbJhtIKzzBHSmF/ttazPkS4TBCHMAvnG9Yi0JUiqrG9CkajUcJ7a3UVkvD4nMGYPl5Va3a66WBFu2AOWp05iZ/KsjiFIb60Vh3kVmg0bW/24tqpyofidCogHzP5Um4V2zurdLOAys0gbZfBTy9aWYyyGXMNxSs9RyNZJAo3eO7bazbt6H5g2keUaHzqlO2rZStu0BoQCzTHpFZe7qAw9agilWHQ6isbFDPgPHLlnEFnJYOT8QdZ5gdRyrV8Q7T21+VGPWYHtWDxKQ4PXWm2KbNbBHrQkajXcP7RWbi/NlJ3DA6eu1OTi1cArlP+YQf7V8s4Y+pFH2+LXLJi2dzJXkf0paNifQRaJ1gwN9Y/rXku5J0kdOdJk49ZyqXYqxAkQYB8+lMMNirdwd05iOasNOkiZrIVoKw9vUswVQdtARrXLtonp58qrnr/AF8vCrVWRoR5c6zdsFUQNkbAEbEnU/0qb2cwC2xMbzyrwIqSzrln0P5UMjUQuK5Xr5aa0LatkaRm6hhP9qItXIfXY9eXhFGPcOUwOW/5VS9C0BsmusAVSzGSCSRtryo62ylZ1keBroYdD6CaVMJXbACgAmD807fWh+K8RtrbKESWBCDYswGYBep032A1MVNy7NksW8zaBmPyW+8oIPVgGnL09KD4fibp7yLbBR3t3Lt3Qu+Yj4duBKp3VkZTodzqapCEpb9EuTkUdIDw3F1FsTZvA5FuCIl1YwCgE5vp4U2w7OTl+BOaMksNZUMWGmijMASeegk0Fg+Io4Y4hjhnV2W4LWYfCa1mlw+uZdDoVjvLoJmm+Cs3cQWc/EtWWRFWYF1wCzEkR/LnMPbaq+NNkfLJCri4v2FuOWsoqQ1wrN24gkAd0qIBk667exKYaXw4N5M7WsxzWwyXCCTmJJBUkRoI+X2d8N4OLKlEYlDyYBj+S/8AH3ozEcNR1IbNJEZwxVwP8pWMnpFUXGl6JObfbFWBtYTFK4tHvBWR9XDANMAhjJTQlZ06U54bh3WygeWZVAZt5I6nmfGh+H8MFrLLFyilFdoz5SQYYj5tVHKnSYoQB4VVIUDr1dJrlEB8ke1ofKhMndBpqy0MbWkV87GZ9I0B3tqpa3Rj2641vaqKQjQqddTVYoy8lDKNKsmIW2zprSHHWcjnodaejSgeNW5Ab0NPxupCzWgDCnWml8yB5UnstBFOLggCqy7JIFwm5FVuMrkVG03eFdx+jzW9hLsYkgMOWhqpkywRsaMwozIVPOqrCyCh3FCzBuDIZZFLcSmR45GieGXMjZTvNS47Y2cUF2YGsGCUO3Kr7ST3TuNRQ24VuhimSJqrUJMZI9jrH8pSOR/WjbVubR8q7dszbPgaJsrFompZa/pq2IcEMudjyqeATMxc8qss4bMGA50wt4PKgA3O9M5oOIqvsXaTsNqZcPxP8PN2BJEQedcvWgu+w+tJ8ZiC58OQrReQWqHy9sr2aQiR01mtLwvilu+JUw3NToR+or53bWNTXhiCDK908op2iVH1lbwEDLJ5zprXS3p6zXzhO0mIQCWkDqBJ9a23B+JW8RbDrBP2l5g8xrWkhaoZSDvEjy9v6163lmdJqXcAEQJ8IqrDW8vPMPAfv3rKP2LYVl13oPijsEC22IuOVS3tqzHTltEk+ANGHyrHdtONvau2Vw7fzFLTESucZRE7Nlz+NaKuVGd0OuCdoyhbDWLb3fhOyEZTmkElnYgmWYlj0Gg5Sfcc4niXVhYwDZsy3M7pC5xADREswgewpr/h7wP+HsMzj+ZdOYnqABH5+elakrXdGDa7OKTSfR8r4Xw7FWbZvYm0Wf4kszZSxZmzZgo3UmJ226V9IwrFlUncgE6R9ORq+7bBEHUHcV5VpowonOWR7LXjUjXKcU5FSVKiGrxNYJeFFeqnNXqIbR8wNQyUNa4pbZykkMDEGjQK+Wacez6ZNPoDuLrXnTarsQm3mKAGb48Z5BUkr93aPzqsdoSRHEW6BVdTTe8lAMkNVoSEaKGG1U49Jtt7+1E3xUCJBHhTp9MmzMUxa4SV8qXRrFHN+ldciCOWll6s4nb2Ndwwlqljzypb2ElgWireIjKyuOe9CYRqYXEzrl60PYQfFroLo9aNRPi2ivMVVwyy/wALMy/y2JQHTcfXka7w0lLxX08wdqSQUAYK2Srp01HpTnh6ZkFCXLXw8QOjUw4euS4yctx60nJIeKsZnDfyiK4LP8mKZWLWhHhRCYUG1puDr5H+tcK5X0O1QBwvhGXIWEhtTHQmI89DU8bgsrHoJj6/pWu4fhJtqOn70oLimDjujwM+hB/E1WSlVkI8qyPmvEJZvCh1w+UZj6U+xuFynzpbjVJB6Crcc/RacRTdJYwKKXCrbEtqeQojAYeO8d6B4pdkwOe9dFkQDFXi7eFRtsymVJB6gkH3FWrZ1FV3F1NPYKHOD7S4pdPi5gPvgN9TrRv/AFtiV3Fs/wC0j8DSLALoae4Tgam98N1JAWS3ekHKG2Gw1A1BoOgOkcPazFXARmRPFV116E7UV2V7ONdf41wu7Nm+Gqtla4QBnbOflyykk9Y81CYW5kJXeO6I1zMYA86+pYfhlrD/AAx8O7mjvXEAyoxTLcMk93MAo0+6vOqcKTtkPkvFKifZfjShEsuZZJW67NbXI4MZIzd4xrInSK1tnKwlSCOo1B8utZzgXDcMUDW7aG1/8YID6gnM5JnvEwPDL4mtGjV2QVI47OtaqDW6vDVA0xgVlqDGiri0My1hGiquzXStcAoC0crtSy16saj4X2kwmS5nH22keEASfem3D+MW3UZmAbQEHTWqeM4M3C2ZoyKWQBd9NczdZG1J7/B2BUKc2ZSw5bCY8TXhpQ5IJSez6Ftxk2ujV37gEEkASBPvWX4lxEi85twPs5huQKb8GtkJDDunIRO2qjNpSXHYc3MQyooHeKjkO7Q4YxjJpm5G2kPOG4k3bYZt5gx4VDELrVbhsNYWIJB73jJ5VbeuBgCNiARS1u10MnqmBOZr3KusNa41UEM9iEi4fOim/rVXEx/NPpVjHQ+VdV6RH2WYEa014O9r4xF5VZWUgAie9Iy+WtK8KNKtsYhVcMQDG06gHkSARPl40sgoZce7OtZusbKs9k6ggFsvVTH0NB4MyyjnIFaPh/a10U5wCotodtzm1X119qV8WxguYnMq5evjJLKf/FlHpSptiq+hlwTgRbCRGRjczk6kwAVUZeQ3NIsShS+J3BIPmDFaHB8XaxhxAzNkDnMSdGfKPy06UDc4WbmGbEy2ZXJaYgidSBy1NLYV+g3GbMotwfZING3Lf/buDnANUWe9YYGiMD3sOAd1/I1Hk0kWh2aSwoyz1FMuEcPMMT028m/vSjB3ZVetazh76zIPWPECfqK5uGCc9kvkTajQwwlmAfGq8RhtDG50o1HEVF7g2r1nCONHn27MLxzhoy5gNcxHpG/761jsSNYr6fxu+pXKATy0GvU188FjM5nedpFcFJPR6PDNuNMCxTZLcis4ZLSedaLjhkRSp8OTlCiTtA510QehmiIs/KfGqsThGz5VBYk6ACST0A51rMPwVUA+K+UECRGsnkDz86PxGMS3bnD21zjZ2X9dSfbyo5bEbT6LezPYC2LIfGO2Z9AiMAFnkxgy3WNB404xvY+6iMcOwnKR3jIKBYyjnm0GppT2T41fxWdbkRbULpOrFt/AwfIRW/u4v4Nof7VE9SYrqShJHJJzUqZ837LYPNesA7Bi5/2gkD3itpxTAXXvWblu6VCHvp9lhv8A+W2vSsvwu41vEkvoZY7ATJmRGkEVu6PxacWv0n8u8kyGDsrbRUUBQOQ26n6miviUI90DpQWJxbAE6ADzrro5Nhj8VVXRJ+ae9ykRp56imSNXzG9iJvSvJtn5MfmgAGeVbrg+OF1BDFiogtEAnnBiJ8PGhdGhK3THGWag1ug8RiwkiWnSQoLETsTAPQ11bzlQyMrqRIO379q2SKUEG3QxdZiRVNwM3ztA6CvIqp8o9TRbFCdOv416hvjeNepdhPiFvj1yCGCtMjbqKLwfGFzAuCIUKvOPvHwnT2rPoKsIry3wweqPZU2a/h8Mi5TpqdDtLE+lBrY0V41F9j5gsV//ADWVN5lMqSD1BijMNxO4Fy5tJB1AOxnz3qf/AJ2m2mN5U+zRdoLJa0Y3BB9BvSWzdP8ADmDqs+ms0Qe0RIIZd+YNCjE22JggKy95Tp3hsRW44SjGmjSkm7RfbvyEO8wPXnVppbgiAd9ARHqCDTJaacaYIuxLxUfzPQV27sfSvcRIN3yioYm4NPerLpE32POy+FW5ftqwldSw6gAmPeK+g4jhVhlK/Ct7aHIojodqxX+H4m8zxoqED1IE1vsNiQZBn0pWhJOmZRrVlibbKhMCVgTvA8eZ969i+yga0cRZvKwUgXANSuwmfAEadKX4zCsOIuF1DwwM7KMpI+kVuOy+Ccq3xVjOmRpac4AIBAHyAAn3qcYO6saU6VowmNwwzgG4MoQWzKkNoUYtGxGoO9O/4ZsOHsl81i4Pmg90NpJkeRPlS7CcKuLeuLcRmAvOpbLJjKveEeABHKjLt+414fGQPa7qBgZDQzTLLrzGnnWelTNZbh8ILllGJ/7RKOogK2sCI8Y15ik2BxICsvUnTzovEi4hvWUzWlUs0MokqDKwTvtvrUOG421a+wpPNm1PtU5rRWCe2XW1JEZio6Cp2uL3bB/lKrzOhJB8dhEUfb7QWo1VfYVy9h8Hf1zfDb/KdPakjDYXL7RV/wBb4oaGwijqWbKPOAaoPbbFyf5CnxzMB6abVcOyNtvlxPuAfzqxew9vniT6KP1q6jZO+JegW3xy7cBzkKdsskxOuu0fWrrSgAtABO5H60db7NYa2IzsxP2s0R5CgMfZa02XdTqp6j9am4UxsovoR41ZehsUkQRoQZ8oopjLGmF9LVuwrXLed3n7ZXJ90xzB6nqKeKC5V2BYa8zasZPWmFvaKU4Jo0plbalfYGP+F9k0CKXNxbjnOMlx7ZUfZnKY9wfmpzxzgl17IVL9xipDBXKiY2gqoJYEA670Baxb2bLXA5zfLbU6rMAZoO/yz6CleB4zfvNDOSw9B5wP3rXV5IY4nLU28gjDBrndujLeTYnTMOhFazh1621pZGoEHzGlZbjGKmFePijdhuBGgPjRfZwvqrK6gwVbKcp8JI6VvjyqdC/IjcLNIRb+6fek3afKLUrPMEZgJHPf8NZ/Brljc0s4jesuDbfM+o7qhpPTbcV6KPOtsyWHthmGTOX2KgwTMQZnTpFbfgFpEtiAydQZBJjfc0isYVlvh7eHZUVcqgwIJgM3sPPvGnnFHVLLMSZA010k7UstbYYwdozva7Cu+KU2Lx7yqrgPGUqTBYeR+lbHAsq2kUEd1Qu45Dxr5tiLL23BMgnv6+Nazgt5siC8NHkqfTn46TXJDkqezslG4JfQ8dupUetV/Et83murw9R1Pr+kV1uHqeUV2aOY98az1X2avV7+AX95f0r1HQT4Agrtw1JRVN015qPVBrpmrkTSqCdaIQ07AVPVa6mp366ulYB3LUrbkHQkVFjtXJisEheaTJ3qNSK6TR6YUSrBSAqguTzY7R4foaN0KzZf4e2Y+J4BF/EmtZv08PAVm+xAYWWYAd5zE+AitFh1ETBnaBH19qi+wMyPErJGPuMSVVVtAZdTD7keqkVseB44OwT4iKfuEFWeNYjZfICs7xW2f4m4DoDh1YeBS435kUfhuGBk+Ihb4ikMmvMQYo070F047L+3F5FuWmuyFuqFaNCCpYSOh23pXxHGjKtjDgvltm4pG+jKC3mYo7/EgC8uFuDRWV9PElD9IageO8JVbNq7aEOFNt4O4eIMdQykafepeSP/AEwcbpRsG7V4gtYt52QXFMlQwJhiAB5np4GsxtJbb8at49jJNkfcWD4mTE/U+tDXMUGjMYUbeNKk6OiOlQbg8OX7zEKvjR4xeFtjYuazWKx7XNF0FRtmN6Hjb7Ca+12jtD5cP7xRlvtMh+ayB61iVxQ2GvgKNsWrjbLHnp+NBwoGMTXriLNzVJUnx0qTy6m2+rL3kPXqPaswMJcWDpPQEH6U0sYtu6dmXUT9RU6pmxvoK7O8IW58W7dnJbIAXbOxOx8II261R/FC7dZPhqVIyhZgKojbXTYa+FNsNxS0LXwlIBbOTrENoR/9QKUYvG2wxa2hz8yTIEnoPPnV0qRGSlk0/QvvWAhlZNs7NG3+Unad6YcJtZ211AiR96TAUeJ19jVacSZliJU6Oraz0P4UwweJt21Z0UoJBknMisAQP8wHennS0M5PGmd4xjwzi2p0QQf9Uyx/L0ofDYpUbQgXGhQTtyPPU9fMAVy3h7dibr5rjv8AIhABPiR9ka7HWrsJYuXmZ7hyZgFhQNtYUHc6E6+NDQtaod8JNtSTbGZhq11tZY9KOdyTJJJ8aFwlgW1CrsP3NWC6Oe9N6Fa2MsBdJbKdek/hTBRNILF6GB6bz+X1p+x2YefnXXxTaVM5eXjTdo5fuKi5mYAbbGlZU4ltv5KkGY/7hH5cqb3sPavqA67GYkjUeW41NH27YAgQANgOVVtyf4SUUv8AT5j2840qX/hhCzBFBMgDWTEeUH1px2a4h/FWChXJlAymZIjQHbSI+tYfttwrE3OIXclpjmYsgESyqAJ38D51qP8ADLB3ZLMMqQVIbckayB5jn0qKrM9SfDxL42n/ANUvfs1uFxcDLc0YdTv4jwon4oq3GcPVwCTBXUHp+orDYjiROJN1WOQECNsy8tD71XLHTPMUHJ2bYXPCu0VYhlBjcV6nyExf2fnVBQV9taLLUDiDrXEj1WcsrOtXM0VC0NKg77+1MA4TUSa5NWWUk60THgI1qC761Ze1mpYLDNcYBZgakjkOZrIzG9nCKqAOgYuNJkZZ2A138aquuq3CCpIgsTJ31A8xLAUddGYgAksuszsNJk+wE6+9A45R8RlAMZQD5zqB4Sv1pbsDRv8AsekYW3m3MseveYkaeVOlQCY5+Pr6UHhRFpF2IVQfYe1XW7wBEQPAxB8qmIYjtXdJx6TIARQPEEsT9T9K+g8BwuQ2+jT+Eivm3bXEf+8Ugg5VT07zfrX1fhiEranlp7D+9W4/sXkdKjN9uy1uwCgB+FevnXkNGA/5gUj4Vx65ctIxZRka2Csbj5SdZ1nKeVN+3OPRcQlljmz52ddR3XRFBnnqre1fPGz4azcTMD8RSNPGPYzU51k0U41cUL71/MSepJ+s1TqTrtXbfSrSpOg9TTdFiIfkKtW1zb2q21ZC1y5dFLYS21dy6KKMXD3HEgx50AmMVdompjibciaVpmGuHwLjd1FMv4K61u4wuBvhrmb3A36wT7Ui4e9264RFLMdgP67edaq3YNiy1p2XNcabhQ5gqINp6ks2nlS07N5MGmuzC3mLPPIdNvDXn/SvpK3Hs4YWiBpbzMABvcEKD13n08KzmGtgusIoBYQIHkJ01j8q0alboJckCcx8dIX6R7mtKaaD8nkzaozuHR2OVUM+EUeuHyNqrFhl7pCwCJJMjU65YHhThcVAy2UCjmT+dC38Uqbd9zz6eVRz+ieLfZUmG1z3jryE6/0oi1jQ15VX5VBP0j86WG27GTqT9KN7P4aXdugC+/8AatHsZpJDovNdQ6HSenT1qxbYqTJV0RbKTbn9NI9q0eB71pdZgR7Ujy034L8jedU4u6JcnR0ry51WWYbEj1o64k6jeqgAd6q0STErSL4YnUoRPPQ1LB38jOoMGQ4/3b/Wauxq5byCNGBA9DJqi7bi6BHzDT/buPrUXp/0quv4XcSx974T5DLZTA016/SawLYmRtJ9favoAEUBhOD2bdwuFM7qOS9Y/elM8n7FVIP4XiLotIHaGjUAbdPpFeqeZfGvUf6KfDmFC4m3BHjRrChH1bypUdrPHaqhbopkrltZ15cqNgopupoBVlsQKg5k1cLRMRseulYwTgSfhmCR3pPjpz67GuBApLA5PvAbMPDpRS2ALcEwCekkkgyQNNI61JbSKBkbNG2dTI8jtRi1exZ3WmWYC2CIZsoJDEx9kagAcyT+FSu4fPfRbcnM4nTwBY+wn1NQW/mULuzEFvCDoK0HZfCSWvc5Kr4DmfoBSGu0aR/GOsTV9ts0KAJ3JzSAPHSBQzLO4H761wSBo30pULRlO32A1t3lWDPw3jbXVD5zm18RX1fhwhFG0b/X9DWPxFoXFKv3gdwdZ96pvYMtCtqNozNlA/0zH4065XH1YJwy9in/ABFuquJ/iFKs2S2o1lTlmRA2M1gS7MSWaZjflHKvp/Fuzlt8ruDcgRroAOUAcqzON7J22M23KHoRI9OlT8sVKpdlYrSozltJ296It2woop+yd8fKVbyNR/6exPOB5n+lNlH7HT/AG/d5ASap/g2PzGKZngl5fuHyMV1OC3X3ZVHnJoZxXsYWraRfE9TVtlSx0FaDBdnbK63HZz02FNkFtdFUDyFJLlXoGwZsKcPaVbUM7gfEbzE5RBnKI8JoWxg8Rc3KhemgHtTlQToLc+JFU3cAg1cx4LSeWxMaf6Qs8MKEN8XvAyIUZfWd/pR1+8Tr3QByiF+smkWPBA7mcjxoMW7sE94DmaFZLsahtjMcZjP6CjMGoQZmjXryrJ/xGU6b9T+VQfH3XIGck8gNSfQc6bxgyNbexm4Ub044NhzbSGMEnMfUba9KTdnOF3QQ98xzFuBPgW008q0vnRjHFizaapE9NpPq0fhUTp97yk71zTXbTbxqTOvIEHrP7mqEzucfsk034LiAcy89/wAqTKAecfv8aJ4ZcC3VJPUe4/Cmg6khZLRoEOtcvWeYqtsSjXCgYZwAxHODsf31FCcW4uuHtlm31yLzY9PLXU1dtJHPTAcZiS2It2l3SXc8lGgA8zXeL4gG5aS33rskxyURBLHkKR8O4ylq09zR8Redjl+6J0zes6c5FPOCcEa0pdzN25q5PKdcv7/KoLZToOWwYEmTzMRNQNur85G4qQcGqULYJlr1HCK9WxNZ8Du9KgiAVcthzrEVw4UczNSs7gd45moMzHRQYo9LA5CpfDitkahdbwrUZZw7gaAkdeQ/KrCKLtYUj5mLdESTPhtWuzNUVWrcKM56kmNydAo9Pxqdi+h7qqvUlmLEeMCAKaJ2ev3QCVFpdgG3A6AcvXWnnB+zlqyZMM/3jt6D9aOVCNoRcI4IxYsZUHTPEEjmEB11+8a12Gwy27YCgBRpH1k1apGzHTnz/KRVhtLugJgazpH01oNt7EVJUigETH4/0q/4Yic0Dy/rUTZnXn4GK8UO2n40E0bZEqOTj2gio3JEQZg77VJLYHL2/c10Cddh9TWujUSz6EQB11/KKV4jhrTodPr7U0FmBmjTqST+JrqATuuvUmaScFPbCpOPQlWwV+0f/E11lPj5lTTtnj+5qt29+mtJ4v0fyGfOCzbk+gq23whf83tThrh5SfSfxivOS3LLG+oM+VOuNUDyMWrw5QPlJ8zFWJZYfLbUeZo1bOu/7/OrWA60MEbJi67aukfZ9zH0FD/+mXX+0g9/0p1pIBXfnO/6VKEA3JjpFN4hfJQjTg3V1nyJ/E1cnCEHzZnI66D0A/WjwddjHLT8a6zzyj2/CioJBc2ykcPVR/2geRzqD7TNX4fLoNjyAEfhpXg/Mgz414EnUCPQflTNoTZxxqfaf161E3HJ3Ajb9YipXHJ6A+A/etQRtYkadf60P8DSOknnqfT+lcYH+9SQSdwDy/pUzOs6zpJ39KFBInYbefPz8K5aw5+z7zUkjYgH/UTHoBqfSpEss7eMA7fj/anr2xbJ4ZAl1bmpcArEjUdKVdqGu4hlIAypML9rvRJM7/KKYoo2zDXy/vXja3BAHr+FCXVApWCdkuBCBfubgnIp02PzN6gwPCnvEeOC2cqKbr/dXYeJbb01NK0sEcvUmf6V42zz19v39aydKkBwvs01tyQCywSBI3jqKkbArOJiGXQMw6amKtTF3OTMef8AenU17FfGx98CvUkPFLnUVyj5Ig8cjLYnskpCm25558x9iAPWqk7Krzuf8T+taA/KagMQ3WuPJtnTbQvfspbGvxHjyUflUrXAsOhBKEjq+oJ8tAKcgcySdJ1r16+SVHIzpyroS9E3JkBYtgAKiZeUBf0Fe0HSrwdttwPcgVJlzTy15UK2ZMqTTp6Hl7VK2oLag+1V3O7AH4Dwqu9iW2nSDTUCwm7h1HKfKJ/fjVVxMpkgx47+tVYm4Qwg8l+tRt3T8QqSSPH96Vq0CwqR18ZqFxwupJj/AEgiuoZXWr8JbAAIA1NBIYr/AIpD8x/4xFUnU6dP1/KrOKXSGgRUVWNpnrz5UJGRV8SJ0JnQwJNTXKR9r2j8ahicW0xPMfWum8TE85156Tp5aUySNZaLO0EkeEx7wCa9lE6j/j+tDtiW+8YzARJj6GiDWegI8/8AbwqoOB59K9cNcUaUgxZbltAD7iuIDJkrHTn6RXFuEgiYHhpPnVVFujVZK6RzqZsqflEn0/KoWHhmiPlqm28nkJ6CqKNoRvYTkI6epqHeJEEaHaCZ+n51zGGCI01Ncuk93UySNedIvsayy6ORYhumgGvOr/j93K5AHhz8fOgbl0hxsY0115URetA8uQ/Cm0lYOyK5Dsa9Zu5ZPL61QzZDA/U0XasAzO2mn9q3vRn1s8MQGGgknmREfqKjmcjWSPpVrYcB9Cdid+lWEZSI5iY/Si1YEyt3IHdgnw5ULaRy0HeOen96k0m4xk66eFVrcMjU89fU9aV6GSbLEw65Z7vlzPh57VfaywCp9CKFuvkMgCT1E0TbY+4B96z+wKzrjTSPbavW76kQSs8zH9a6LQL89d4JqzHAIndA1NBdBKLzLyMxE+4qGaq8O+bflVt+7k2AMjmNfQ0OwlL4pSZIefBR+teqIxb/AHjXqOgU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227138"/>
            <a:ext cx="52863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62" y="4797152"/>
            <a:ext cx="2962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Natureza e Discurso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pt-BR" altLang="pt-BR" sz="2000" b="1" dirty="0" smtClean="0"/>
              <a:t>Tales-Pitágoras</a:t>
            </a:r>
          </a:p>
          <a:p>
            <a:pPr eaLnBrk="1" hangingPunct="1"/>
            <a:r>
              <a:rPr lang="pt-BR" altLang="pt-BR" sz="2000" dirty="0" smtClean="0"/>
              <a:t>Instrumental e formal</a:t>
            </a:r>
          </a:p>
          <a:p>
            <a:pPr eaLnBrk="1" hangingPunct="1"/>
            <a:r>
              <a:rPr lang="pt-BR" altLang="pt-BR" sz="2000" dirty="0" smtClean="0"/>
              <a:t>Observação empírica</a:t>
            </a:r>
          </a:p>
          <a:p>
            <a:pPr eaLnBrk="1" hangingPunct="1"/>
            <a:r>
              <a:rPr lang="pt-BR" altLang="pt-BR" sz="2000" dirty="0" smtClean="0"/>
              <a:t>Conceitos, </a:t>
            </a:r>
          </a:p>
          <a:p>
            <a:pPr eaLnBrk="1" hangingPunct="1"/>
            <a:r>
              <a:rPr lang="pt-BR" altLang="pt-BR" sz="2000" dirty="0" smtClean="0"/>
              <a:t>Números </a:t>
            </a:r>
          </a:p>
          <a:p>
            <a:pPr eaLnBrk="1" hangingPunct="1"/>
            <a:r>
              <a:rPr lang="pt-BR" altLang="pt-BR" sz="2000" dirty="0" smtClean="0"/>
              <a:t>Figuras</a:t>
            </a:r>
          </a:p>
          <a:p>
            <a:r>
              <a:rPr lang="pt-BR" altLang="pt-BR" sz="2000" dirty="0" smtClean="0"/>
              <a:t>Explanação do cosmos mediante instrumental geométrico, a partir da cultura egípcia. 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pt-BR" altLang="pt-BR" sz="2000" b="1" dirty="0" smtClean="0"/>
              <a:t>Heráclito-Parmênides</a:t>
            </a:r>
          </a:p>
          <a:p>
            <a:pPr eaLnBrk="1" hangingPunct="1"/>
            <a:r>
              <a:rPr lang="pt-BR" altLang="pt-BR" sz="2000" dirty="0" smtClean="0"/>
              <a:t>O devir ou o </a:t>
            </a:r>
            <a:r>
              <a:rPr lang="pt-BR" altLang="pt-BR" sz="2000" dirty="0" err="1" smtClean="0"/>
              <a:t>ser-é</a:t>
            </a:r>
            <a:r>
              <a:rPr lang="pt-BR" altLang="pt-BR" sz="2000" dirty="0" smtClean="0"/>
              <a:t> e o não-ser não-é ... A ideia.</a:t>
            </a:r>
          </a:p>
          <a:p>
            <a:pPr eaLnBrk="1" hangingPunct="1"/>
            <a:r>
              <a:rPr lang="pt-BR" altLang="pt-BR" sz="2000" dirty="0" smtClean="0"/>
              <a:t>Submeteram o mundo físico ao discurso. </a:t>
            </a:r>
          </a:p>
          <a:p>
            <a:pPr eaLnBrk="1" hangingPunct="1"/>
            <a:r>
              <a:rPr lang="pt-BR" altLang="pt-BR" sz="2000" dirty="0" smtClean="0"/>
              <a:t>Modelo de comunicação e de expressão</a:t>
            </a:r>
          </a:p>
          <a:p>
            <a:pPr eaLnBrk="1" hangingPunct="1"/>
            <a:r>
              <a:rPr lang="pt-BR" altLang="pt-BR" sz="2000" dirty="0" smtClean="0"/>
              <a:t>Submeteram o mundo humano ao discurso. “Ser”</a:t>
            </a:r>
          </a:p>
          <a:p>
            <a:pPr eaLnBrk="1" hangingPunct="1"/>
            <a:r>
              <a:rPr lang="pt-BR" altLang="pt-BR" sz="2000" dirty="0" smtClean="0"/>
              <a:t>Fórmula de discurso e de verbalização teórica. </a:t>
            </a:r>
          </a:p>
        </p:txBody>
      </p:sp>
    </p:spTree>
    <p:extLst>
      <p:ext uri="{BB962C8B-B14F-4D97-AF65-F5344CB8AC3E}">
        <p14:creationId xmlns:p14="http://schemas.microsoft.com/office/powerpoint/2010/main" val="3228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844824"/>
            <a:ext cx="7745505" cy="38778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err="1"/>
              <a:t>Mecanização</a:t>
            </a:r>
            <a:r>
              <a:rPr lang="en-US" altLang="pt-BR" sz="2000" b="1" dirty="0"/>
              <a:t> dos </a:t>
            </a:r>
            <a:r>
              <a:rPr lang="en-US" altLang="pt-BR" sz="2000" b="1" dirty="0" err="1"/>
              <a:t>processos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raciocínio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pela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manipulação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símbolos</a:t>
            </a:r>
            <a:r>
              <a:rPr lang="en-US" altLang="pt-BR" sz="2000" b="1" dirty="0"/>
              <a:t> </a:t>
            </a:r>
            <a:r>
              <a:rPr lang="en-US" altLang="pt-BR" sz="2000" b="1" dirty="0" err="1" smtClean="0"/>
              <a:t>lógicos</a:t>
            </a:r>
            <a:endParaRPr lang="en-US" altLang="pt-BR" sz="2000" b="1" dirty="0" smtClean="0"/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Aristóteles</a:t>
            </a:r>
            <a:r>
              <a:rPr lang="en-US" altLang="pt-BR" sz="2000" b="1" dirty="0" smtClean="0"/>
              <a:t> da “</a:t>
            </a:r>
            <a:r>
              <a:rPr lang="en-US" altLang="pt-BR" sz="2000" b="1" dirty="0" err="1" smtClean="0"/>
              <a:t>ideia</a:t>
            </a:r>
            <a:r>
              <a:rPr lang="en-US" altLang="pt-BR" sz="2000" b="1" dirty="0" smtClean="0"/>
              <a:t>” de </a:t>
            </a:r>
            <a:r>
              <a:rPr lang="en-US" altLang="pt-BR" sz="2000" b="1" dirty="0" err="1" smtClean="0"/>
              <a:t>Platão</a:t>
            </a:r>
            <a:r>
              <a:rPr lang="en-US" altLang="pt-BR" sz="2000" b="1" dirty="0" smtClean="0"/>
              <a:t> para “</a:t>
            </a:r>
            <a:r>
              <a:rPr lang="en-US" altLang="pt-BR" sz="2000" b="1" dirty="0" err="1" smtClean="0"/>
              <a:t>ente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supremo</a:t>
            </a:r>
            <a:r>
              <a:rPr lang="en-US" altLang="pt-BR" sz="2000" b="1" dirty="0" smtClean="0"/>
              <a:t>”, “causa </a:t>
            </a:r>
            <a:r>
              <a:rPr lang="en-US" altLang="pt-BR" sz="2000" b="1" dirty="0" err="1" smtClean="0"/>
              <a:t>primeira</a:t>
            </a:r>
            <a:r>
              <a:rPr lang="en-US" altLang="pt-BR" sz="2000" b="1" dirty="0" smtClean="0"/>
              <a:t>” e “</a:t>
            </a:r>
            <a:r>
              <a:rPr lang="en-US" altLang="pt-BR" sz="2000" b="1" dirty="0" err="1" smtClean="0"/>
              <a:t>ato</a:t>
            </a:r>
            <a:r>
              <a:rPr lang="en-US" altLang="pt-BR" sz="2000" b="1" dirty="0" smtClean="0"/>
              <a:t>” puro, </a:t>
            </a:r>
            <a:r>
              <a:rPr lang="en-US" altLang="pt-BR" sz="2000" b="1" dirty="0" err="1" smtClean="0"/>
              <a:t>sua</a:t>
            </a:r>
            <a:r>
              <a:rPr lang="en-US" altLang="pt-BR" sz="2000" b="1" dirty="0" smtClean="0"/>
              <a:t> “</a:t>
            </a:r>
            <a:r>
              <a:rPr lang="en-US" altLang="pt-BR" sz="2000" b="1" dirty="0" err="1" smtClean="0"/>
              <a:t>filosofia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primeira</a:t>
            </a:r>
            <a:r>
              <a:rPr lang="en-US" altLang="pt-BR" sz="2000" b="1" dirty="0" smtClean="0"/>
              <a:t>”, entre a </a:t>
            </a:r>
            <a:r>
              <a:rPr lang="en-US" altLang="pt-BR" sz="2000" b="1" dirty="0" err="1" smtClean="0"/>
              <a:t>fúsis</a:t>
            </a:r>
            <a:r>
              <a:rPr lang="en-US" altLang="pt-BR" sz="2000" b="1" dirty="0" smtClean="0"/>
              <a:t> (</a:t>
            </a:r>
            <a:r>
              <a:rPr lang="en-US" altLang="pt-BR" sz="2000" b="1" dirty="0" err="1" smtClean="0"/>
              <a:t>ou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) e a meta-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smtClean="0"/>
              <a:t>A “</a:t>
            </a:r>
            <a:r>
              <a:rPr lang="en-US" altLang="pt-BR" sz="2000" b="1" dirty="0" err="1" smtClean="0"/>
              <a:t>physis</a:t>
            </a:r>
            <a:r>
              <a:rPr lang="en-US" altLang="pt-BR" sz="2000" b="1" dirty="0" smtClean="0"/>
              <a:t>” para a </a:t>
            </a:r>
            <a:r>
              <a:rPr lang="en-US" altLang="pt-BR" sz="2000" b="1" dirty="0" err="1" smtClean="0"/>
              <a:t>qual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vai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escrever</a:t>
            </a:r>
            <a:r>
              <a:rPr lang="en-US" altLang="pt-BR" sz="2000" b="1" dirty="0" smtClean="0"/>
              <a:t> “</a:t>
            </a:r>
            <a:r>
              <a:rPr lang="en-US" altLang="pt-BR" sz="2000" b="1" dirty="0" err="1" smtClean="0">
                <a:solidFill>
                  <a:srgbClr val="FF0000"/>
                </a:solidFill>
              </a:rPr>
              <a:t>Organon</a:t>
            </a:r>
            <a:r>
              <a:rPr lang="en-US" altLang="pt-BR" sz="2000" b="1" dirty="0" smtClean="0"/>
              <a:t>” – </a:t>
            </a:r>
            <a:r>
              <a:rPr lang="en-US" altLang="pt-BR" sz="2000" b="1" dirty="0" err="1" smtClean="0"/>
              <a:t>classificação</a:t>
            </a:r>
            <a:r>
              <a:rPr lang="en-US" altLang="pt-BR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smtClean="0">
                <a:solidFill>
                  <a:srgbClr val="FF0000"/>
                </a:solidFill>
              </a:rPr>
              <a:t>Onto</a:t>
            </a:r>
            <a:r>
              <a:rPr lang="en-US" altLang="pt-BR" sz="2000" b="1" dirty="0" smtClean="0"/>
              <a:t>-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teo</a:t>
            </a:r>
            <a:r>
              <a:rPr lang="en-US" altLang="pt-BR" sz="2000" b="1" dirty="0" smtClean="0"/>
              <a:t>-</a:t>
            </a:r>
            <a:r>
              <a:rPr lang="en-US" altLang="pt-BR" sz="2000" b="1" dirty="0" smtClean="0">
                <a:solidFill>
                  <a:srgbClr val="002060"/>
                </a:solidFill>
              </a:rPr>
              <a:t>logia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que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vai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substistir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até</a:t>
            </a:r>
            <a:r>
              <a:rPr lang="en-US" altLang="pt-BR" sz="2000" b="1" dirty="0" smtClean="0"/>
              <a:t> a </a:t>
            </a:r>
            <a:r>
              <a:rPr lang="en-US" altLang="pt-BR" sz="2000" b="1" dirty="0" err="1" smtClean="0"/>
              <a:t>crítica</a:t>
            </a:r>
            <a:r>
              <a:rPr lang="en-US" altLang="pt-BR" sz="2000" b="1" dirty="0" smtClean="0"/>
              <a:t> de Kant (</a:t>
            </a:r>
            <a:r>
              <a:rPr lang="pt-PT" sz="2000" dirty="0"/>
              <a:t>1787</a:t>
            </a:r>
            <a:r>
              <a:rPr lang="en-US" altLang="pt-BR" sz="2000" b="1" dirty="0" smtClean="0"/>
              <a:t>)</a:t>
            </a: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Depois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iremos</a:t>
            </a:r>
            <a:r>
              <a:rPr lang="en-US" altLang="pt-BR" sz="2000" b="1" dirty="0" smtClean="0"/>
              <a:t> de Kant </a:t>
            </a:r>
            <a:r>
              <a:rPr lang="en-US" altLang="pt-BR" sz="2000" b="1" dirty="0" err="1" smtClean="0"/>
              <a:t>até</a:t>
            </a:r>
            <a:r>
              <a:rPr lang="en-US" altLang="pt-BR" sz="2000" b="1" dirty="0" smtClean="0"/>
              <a:t> a “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crise</a:t>
            </a:r>
            <a:r>
              <a:rPr lang="en-US" altLang="pt-BR" sz="2000" b="1" dirty="0" smtClean="0">
                <a:solidFill>
                  <a:srgbClr val="00B050"/>
                </a:solidFill>
              </a:rPr>
              <a:t> da 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modernidade</a:t>
            </a:r>
            <a:r>
              <a:rPr lang="en-US" altLang="pt-BR" sz="2000" b="1" dirty="0" smtClean="0"/>
              <a:t>”.</a:t>
            </a:r>
          </a:p>
          <a:p>
            <a:pPr>
              <a:lnSpc>
                <a:spcPct val="80000"/>
              </a:lnSpc>
            </a:pPr>
            <a:r>
              <a:rPr lang="en-US" altLang="pt-BR" sz="2000" b="1" dirty="0" err="1" smtClean="0"/>
              <a:t>Aristóteles</a:t>
            </a:r>
            <a:r>
              <a:rPr lang="en-US" altLang="pt-BR" sz="2000" b="1" dirty="0" smtClean="0"/>
              <a:t> </a:t>
            </a:r>
            <a:r>
              <a:rPr lang="en-US" altLang="pt-BR" sz="2000" b="1" dirty="0"/>
              <a:t>( 384-322 AC ) </a:t>
            </a:r>
            <a:r>
              <a:rPr lang="en-US" altLang="pt-BR" sz="2000" b="1" dirty="0" err="1"/>
              <a:t>Mecanização</a:t>
            </a:r>
            <a:r>
              <a:rPr lang="en-US" altLang="pt-BR" sz="2000" b="1" dirty="0"/>
              <a:t> do </a:t>
            </a:r>
            <a:r>
              <a:rPr lang="en-US" altLang="pt-BR" sz="2000" b="1" dirty="0" err="1"/>
              <a:t>pensamento</a:t>
            </a:r>
            <a:r>
              <a:rPr lang="en-US" altLang="pt-BR" sz="2000" b="1" dirty="0"/>
              <a:t> </a:t>
            </a:r>
            <a:r>
              <a:rPr lang="en-US" altLang="pt-BR" sz="2000" b="1" dirty="0" err="1"/>
              <a:t>através</a:t>
            </a:r>
            <a:r>
              <a:rPr lang="en-US" altLang="pt-BR" sz="2000" b="1" dirty="0"/>
              <a:t> dos </a:t>
            </a:r>
            <a:r>
              <a:rPr lang="en-US" altLang="pt-BR" sz="2000" b="1" dirty="0" err="1" smtClean="0">
                <a:solidFill>
                  <a:srgbClr val="00B050"/>
                </a:solidFill>
              </a:rPr>
              <a:t>silogismos</a:t>
            </a:r>
            <a:r>
              <a:rPr lang="en-US" altLang="pt-BR" sz="2000" b="1" dirty="0" smtClean="0"/>
              <a:t> (</a:t>
            </a:r>
            <a:r>
              <a:rPr lang="en-US" altLang="pt-BR" sz="2000" b="1" dirty="0" err="1" smtClean="0"/>
              <a:t>raciocínio</a:t>
            </a:r>
            <a:r>
              <a:rPr lang="en-US" altLang="pt-BR" sz="2000" b="1" dirty="0" smtClean="0"/>
              <a:t> </a:t>
            </a:r>
            <a:r>
              <a:rPr lang="en-US" altLang="pt-BR" sz="2000" b="1" dirty="0" err="1" smtClean="0"/>
              <a:t>dedutivo</a:t>
            </a:r>
            <a:r>
              <a:rPr lang="en-US" altLang="pt-BR" sz="2000" b="1" dirty="0" smtClean="0"/>
              <a:t>)</a:t>
            </a:r>
            <a:endParaRPr lang="en-US" altLang="pt-BR" sz="2000" b="1" dirty="0"/>
          </a:p>
          <a:p>
            <a:pPr>
              <a:lnSpc>
                <a:spcPct val="80000"/>
              </a:lnSpc>
            </a:pPr>
            <a:r>
              <a:rPr lang="en-US" altLang="pt-BR" sz="2000" b="1" dirty="0" smtClean="0"/>
              <a:t>São </a:t>
            </a:r>
            <a:r>
              <a:rPr lang="en-US" altLang="pt-BR" sz="2000" b="1" dirty="0" err="1" smtClean="0"/>
              <a:t>Tomás</a:t>
            </a:r>
            <a:r>
              <a:rPr lang="en-US" altLang="pt-BR" sz="2000" b="1" dirty="0" smtClean="0"/>
              <a:t> de Aquino  (</a:t>
            </a:r>
            <a:r>
              <a:rPr lang="en-US" altLang="pt-BR" sz="2000" b="1" dirty="0" err="1" smtClean="0"/>
              <a:t>unidade</a:t>
            </a:r>
            <a:r>
              <a:rPr lang="en-US" altLang="pt-BR" sz="2000" b="1" dirty="0" smtClean="0"/>
              <a:t> da meta-</a:t>
            </a:r>
            <a:r>
              <a:rPr lang="en-US" altLang="pt-BR" sz="2000" b="1" dirty="0" err="1" smtClean="0"/>
              <a:t>física</a:t>
            </a:r>
            <a:r>
              <a:rPr lang="en-US" altLang="pt-BR" sz="2000" b="1" dirty="0" smtClean="0"/>
              <a:t>) </a:t>
            </a:r>
            <a:endParaRPr lang="en-US" altLang="pt-BR" sz="1800" b="1" i="1" dirty="0"/>
          </a:p>
          <a:p>
            <a:pPr lvl="1">
              <a:lnSpc>
                <a:spcPct val="80000"/>
              </a:lnSpc>
            </a:pPr>
            <a:r>
              <a:rPr lang="en-US" altLang="pt-BR" sz="1800" b="1" i="1" dirty="0" err="1" smtClean="0"/>
              <a:t>Objeto</a:t>
            </a:r>
            <a:r>
              <a:rPr lang="en-US" altLang="pt-BR" sz="1800" b="1" i="1" dirty="0" smtClean="0"/>
              <a:t> da </a:t>
            </a:r>
            <a:r>
              <a:rPr lang="en-US" altLang="pt-BR" sz="1800" b="1" i="1" dirty="0" err="1" smtClean="0"/>
              <a:t>metafísica</a:t>
            </a:r>
            <a:r>
              <a:rPr lang="en-US" altLang="pt-BR" sz="1800" b="1" i="1" dirty="0" smtClean="0"/>
              <a:t> é o “</a:t>
            </a:r>
            <a:r>
              <a:rPr lang="en-US" altLang="pt-BR" sz="1800" b="1" i="1" dirty="0" err="1" smtClean="0"/>
              <a:t>ente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enquanto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ente</a:t>
            </a:r>
            <a:r>
              <a:rPr lang="en-US" altLang="pt-BR" sz="1800" b="1" i="1" dirty="0" smtClean="0"/>
              <a:t>”, o “</a:t>
            </a:r>
            <a:r>
              <a:rPr lang="en-US" altLang="pt-BR" sz="1800" b="1" i="1" dirty="0" err="1" smtClean="0"/>
              <a:t>ens</a:t>
            </a:r>
            <a:r>
              <a:rPr lang="en-US" altLang="pt-BR" sz="1800" b="1" i="1" dirty="0" smtClean="0"/>
              <a:t> </a:t>
            </a:r>
            <a:r>
              <a:rPr lang="en-US" altLang="pt-BR" sz="1800" b="1" i="1" dirty="0" err="1" smtClean="0"/>
              <a:t>comune</a:t>
            </a:r>
            <a:r>
              <a:rPr lang="en-US" altLang="pt-BR" sz="1800" b="1" i="1" dirty="0" smtClean="0"/>
              <a:t>”.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alt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Antiguidade clássica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5805264"/>
            <a:ext cx="513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juventude</a:t>
            </a:r>
            <a:r>
              <a:rPr lang="en-US" dirty="0" smtClean="0"/>
              <a:t>, </a:t>
            </a:r>
            <a:r>
              <a:rPr lang="en-US" dirty="0" err="1" smtClean="0"/>
              <a:t>opúsculo</a:t>
            </a:r>
            <a:r>
              <a:rPr lang="en-US" dirty="0" smtClean="0"/>
              <a:t>: </a:t>
            </a:r>
            <a:r>
              <a:rPr lang="pt-BR" dirty="0"/>
              <a:t>O Ente e a Essência</a:t>
            </a:r>
          </a:p>
        </p:txBody>
      </p:sp>
    </p:spTree>
    <p:extLst>
      <p:ext uri="{BB962C8B-B14F-4D97-AF65-F5344CB8AC3E}">
        <p14:creationId xmlns:p14="http://schemas.microsoft.com/office/powerpoint/2010/main" val="7576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08520" y="1988840"/>
            <a:ext cx="9145016" cy="5024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Qual é a questão ontológica ?</a:t>
            </a:r>
          </a:p>
          <a:p>
            <a:pPr marL="0" lvl="0" indent="0">
              <a:buNone/>
            </a:pPr>
            <a:r>
              <a:rPr lang="pt-BR" dirty="0" smtClean="0"/>
              <a:t> .  </a:t>
            </a:r>
            <a:r>
              <a:rPr lang="pt-BR" dirty="0"/>
              <a:t>O que é o ente enquanto ente </a:t>
            </a:r>
            <a:r>
              <a:rPr lang="pt-BR" dirty="0" smtClean="0"/>
              <a:t>?</a:t>
            </a:r>
          </a:p>
          <a:p>
            <a:pPr marL="0" lvl="0" indent="0">
              <a:buNone/>
            </a:pPr>
            <a:r>
              <a:rPr lang="pt-BR" dirty="0"/>
              <a:t> </a:t>
            </a:r>
            <a:r>
              <a:rPr lang="pt-BR" dirty="0" smtClean="0"/>
              <a:t>.  Porque </a:t>
            </a:r>
            <a:r>
              <a:rPr lang="pt-BR" dirty="0"/>
              <a:t>o ente e não o nada ?</a:t>
            </a:r>
          </a:p>
          <a:p>
            <a:pPr marL="0" lvl="0" indent="0">
              <a:buNone/>
            </a:pPr>
            <a:r>
              <a:rPr lang="pt-BR" dirty="0" smtClean="0"/>
              <a:t> .  Que </a:t>
            </a:r>
            <a:r>
              <a:rPr lang="pt-BR" dirty="0"/>
              <a:t>significa ser ?</a:t>
            </a:r>
          </a:p>
          <a:p>
            <a:r>
              <a:rPr lang="pt-BR" dirty="0"/>
              <a:t>Planos do sucessivo aprofundamento ontológico – </a:t>
            </a:r>
            <a:r>
              <a:rPr lang="pt-BR" dirty="0" smtClean="0"/>
              <a:t>Aristóteles, </a:t>
            </a:r>
            <a:r>
              <a:rPr lang="pt-BR" dirty="0"/>
              <a:t>Metafísica – Heidegger e outros</a:t>
            </a:r>
            <a:r>
              <a:rPr lang="pt-BR" dirty="0" smtClean="0"/>
              <a:t>. Tomás de Aquino – </a:t>
            </a:r>
            <a:r>
              <a:rPr lang="pt-BR" dirty="0" err="1" smtClean="0"/>
              <a:t>onto-teo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endParaRPr lang="pt-BR" dirty="0"/>
          </a:p>
          <a:p>
            <a:r>
              <a:rPr lang="pt-BR" dirty="0"/>
              <a:t>Porque há um progresso do conhecimento (não necessariamente informação) – “eu sou</a:t>
            </a:r>
            <a:r>
              <a:rPr lang="pt-BR" dirty="0" smtClean="0"/>
              <a:t>”.</a:t>
            </a:r>
          </a:p>
          <a:p>
            <a:endParaRPr lang="pt-BR" dirty="0"/>
          </a:p>
          <a:p>
            <a:r>
              <a:rPr lang="pt-BR" dirty="0"/>
              <a:t>Primeiro fio para o </a:t>
            </a:r>
            <a:r>
              <a:rPr lang="pt-BR" dirty="0" err="1"/>
              <a:t>desocultamento</a:t>
            </a:r>
            <a:r>
              <a:rPr lang="pt-BR" dirty="0"/>
              <a:t> do ser do ente: sujeito (o indivíduo) essência (predicado).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ideia da ontologia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50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421"/>
            <a:ext cx="7772400" cy="114300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dirty="0"/>
              <a:t>O </a:t>
            </a:r>
            <a:r>
              <a:rPr lang="en-GB" altLang="pt-BR" dirty="0" err="1"/>
              <a:t>que</a:t>
            </a:r>
            <a:r>
              <a:rPr lang="en-GB" altLang="pt-BR" dirty="0"/>
              <a:t> é </a:t>
            </a:r>
            <a:r>
              <a:rPr lang="en-GB" altLang="pt-BR" dirty="0" err="1"/>
              <a:t>ontologia</a:t>
            </a:r>
            <a:endParaRPr lang="en-GB" altLang="pt-B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36295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1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smtClean="0"/>
              <a:t>Grego </a:t>
            </a:r>
            <a:r>
              <a:rPr lang="en-GB" altLang="pt-BR" sz="2800" i="1" smtClean="0"/>
              <a:t>ontos </a:t>
            </a:r>
            <a:r>
              <a:rPr lang="en-GB" altLang="pt-BR" sz="2800" smtClean="0"/>
              <a:t>(ser ou ente)+</a:t>
            </a:r>
            <a:r>
              <a:rPr lang="en-GB" altLang="pt-BR" sz="2800" i="1" smtClean="0"/>
              <a:t>logos </a:t>
            </a:r>
            <a:r>
              <a:rPr lang="en-GB" altLang="pt-BR" sz="2800" smtClean="0"/>
              <a:t>(palavra). Filósofo Franz Brentano (1838-1918) organizou as categorias de Aristóteles na forma de árvore, ramos – rótulos, citado em Sowa (2000):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3813"/>
            <a:ext cx="75596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55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48680"/>
            <a:ext cx="8856984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4000" dirty="0" smtClean="0">
                <a:solidFill>
                  <a:srgbClr val="003399"/>
                </a:solidFill>
              </a:rPr>
              <a:t>   </a:t>
            </a:r>
            <a:r>
              <a:rPr lang="en-GB" altLang="pt-BR" sz="4400" dirty="0" err="1"/>
              <a:t>Categorias</a:t>
            </a:r>
            <a:r>
              <a:rPr lang="en-GB" altLang="pt-BR" sz="4400" dirty="0"/>
              <a:t> </a:t>
            </a:r>
            <a:r>
              <a:rPr lang="en-GB" altLang="pt-BR" sz="4400" dirty="0" err="1"/>
              <a:t>básicas</a:t>
            </a:r>
            <a:r>
              <a:rPr lang="en-GB" altLang="pt-BR" sz="4400" dirty="0"/>
              <a:t> – </a:t>
            </a:r>
            <a:r>
              <a:rPr lang="en-GB" altLang="pt-BR" sz="4400" dirty="0" err="1"/>
              <a:t>Aristóteles</a:t>
            </a:r>
            <a:endParaRPr lang="en-GB" altLang="pt-BR" sz="44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2060848"/>
            <a:ext cx="80645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Segundo </a:t>
            </a:r>
            <a:r>
              <a:rPr lang="en-GB" altLang="pt-BR" sz="1200" dirty="0" err="1" smtClean="0"/>
              <a:t>García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Morente</a:t>
            </a:r>
            <a:r>
              <a:rPr lang="en-GB" altLang="pt-BR" sz="1200" dirty="0" smtClean="0"/>
              <a:t> (1964) </a:t>
            </a:r>
            <a:r>
              <a:rPr lang="en-GB" altLang="pt-BR" sz="1200" dirty="0" err="1" smtClean="0"/>
              <a:t>dez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categorias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propostas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Aristóteles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são</a:t>
            </a:r>
            <a:r>
              <a:rPr lang="en-GB" altLang="pt-BR" sz="1200" dirty="0" smtClean="0"/>
              <a:t> as </a:t>
            </a:r>
            <a:r>
              <a:rPr lang="en-GB" altLang="pt-BR" sz="1200" dirty="0" err="1" smtClean="0"/>
              <a:t>seguintes</a:t>
            </a:r>
            <a:r>
              <a:rPr lang="en-GB" altLang="pt-BR" sz="1200" dirty="0" smtClean="0"/>
              <a:t>: </a:t>
            </a:r>
            <a:br>
              <a:rPr lang="en-GB" altLang="pt-BR" sz="1200" dirty="0" smtClean="0"/>
            </a:br>
            <a:r>
              <a:rPr lang="en-GB" altLang="pt-BR" sz="1200" dirty="0" smtClean="0"/>
              <a:t> 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Substância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seria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algo</a:t>
            </a:r>
            <a:r>
              <a:rPr lang="en-GB" altLang="pt-BR" sz="1200" dirty="0" smtClean="0"/>
              <a:t> "é".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considerar</a:t>
            </a:r>
            <a:r>
              <a:rPr lang="en-GB" altLang="pt-BR" sz="1200" dirty="0" smtClean="0"/>
              <a:t> a </a:t>
            </a:r>
            <a:r>
              <a:rPr lang="en-GB" altLang="pt-BR" sz="1200" dirty="0" err="1" smtClean="0"/>
              <a:t>substância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diz</a:t>
            </a:r>
            <a:r>
              <a:rPr lang="en-GB" altLang="pt-BR" sz="1200" dirty="0" smtClean="0"/>
              <a:t> de </a:t>
            </a:r>
            <a:r>
              <a:rPr lang="en-GB" altLang="pt-BR" sz="1200" dirty="0" err="1" smtClean="0"/>
              <a:t>algo</a:t>
            </a:r>
            <a:r>
              <a:rPr lang="en-GB" altLang="pt-BR" sz="1200" dirty="0" smtClean="0"/>
              <a:t> e </a:t>
            </a:r>
            <a:r>
              <a:rPr lang="en-GB" altLang="pt-BR" sz="1200" dirty="0" err="1" smtClean="0"/>
              <a:t>isto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ele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este</a:t>
            </a:r>
            <a:r>
              <a:rPr lang="en-GB" altLang="pt-BR" sz="1200" dirty="0" smtClean="0"/>
              <a:t> é o </a:t>
            </a:r>
            <a:r>
              <a:rPr lang="en-GB" altLang="pt-BR" sz="1200" dirty="0" err="1" smtClean="0"/>
              <a:t>homem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este</a:t>
            </a:r>
            <a:r>
              <a:rPr lang="en-GB" altLang="pt-BR" sz="1200" dirty="0" smtClean="0"/>
              <a:t> é o </a:t>
            </a:r>
            <a:r>
              <a:rPr lang="en-GB" altLang="pt-BR" sz="1200" dirty="0" err="1" smtClean="0"/>
              <a:t>gato</a:t>
            </a:r>
            <a:r>
              <a:rPr lang="en-GB" altLang="pt-BR" sz="1200" dirty="0" smtClean="0"/>
              <a:t>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Quantidade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quanto</a:t>
            </a:r>
            <a:r>
              <a:rPr lang="en-GB" altLang="pt-BR" sz="1200" dirty="0" smtClean="0"/>
              <a:t> é", se é </a:t>
            </a:r>
            <a:r>
              <a:rPr lang="en-GB" altLang="pt-BR" sz="1200" dirty="0" err="1" smtClean="0"/>
              <a:t>muito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ou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pouco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um </a:t>
            </a:r>
            <a:r>
              <a:rPr lang="en-GB" altLang="pt-BR" sz="1200" dirty="0" err="1" smtClean="0"/>
              <a:t>homem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pequeno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ou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grande</a:t>
            </a:r>
            <a:r>
              <a:rPr lang="en-GB" altLang="pt-BR" sz="1200" dirty="0" smtClean="0"/>
              <a:t>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Qualidade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é".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é </a:t>
            </a:r>
            <a:r>
              <a:rPr lang="en-GB" altLang="pt-BR" sz="1200" dirty="0" err="1" smtClean="0"/>
              <a:t>azul</a:t>
            </a:r>
            <a:r>
              <a:rPr lang="en-GB" altLang="pt-BR" sz="1200" dirty="0" smtClean="0"/>
              <a:t>, bonito,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err="1" smtClean="0">
                <a:solidFill>
                  <a:srgbClr val="00B050"/>
                </a:solidFill>
              </a:rPr>
              <a:t>Relação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considerar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uns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seres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relação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aos</a:t>
            </a:r>
            <a:r>
              <a:rPr lang="en-GB" altLang="pt-BR" sz="1200" dirty="0" smtClean="0"/>
              <a:t> outros.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de um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 se </a:t>
            </a:r>
            <a:r>
              <a:rPr lang="en-GB" altLang="pt-BR" sz="1200" dirty="0" err="1" smtClean="0"/>
              <a:t>predicar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menor</a:t>
            </a:r>
            <a:r>
              <a:rPr lang="en-GB" altLang="pt-BR" sz="1200" dirty="0" smtClean="0"/>
              <a:t> do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o outro, </a:t>
            </a:r>
            <a:r>
              <a:rPr lang="en-GB" altLang="pt-BR" sz="1200" dirty="0" err="1" smtClean="0"/>
              <a:t>igual</a:t>
            </a:r>
            <a:r>
              <a:rPr lang="en-GB" altLang="pt-BR" sz="1200" dirty="0" smtClean="0"/>
              <a:t> a outro,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dirty="0" smtClean="0"/>
              <a:t> 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Lugar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ante um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determinar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onde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lá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Paris,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smtClean="0">
                <a:solidFill>
                  <a:srgbClr val="00B050"/>
                </a:solidFill>
              </a:rPr>
              <a:t>Tempo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predicar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é", 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deixa</a:t>
            </a:r>
            <a:r>
              <a:rPr lang="en-GB" altLang="pt-BR" sz="1200" dirty="0" smtClean="0"/>
              <a:t> de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quando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foi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século</a:t>
            </a:r>
            <a:r>
              <a:rPr lang="en-GB" altLang="pt-BR" sz="1200" dirty="0" smtClean="0"/>
              <a:t> XX, é agora,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Ação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"</a:t>
            </a:r>
            <a:r>
              <a:rPr lang="en-GB" altLang="pt-BR" sz="1200" dirty="0" err="1" smtClean="0"/>
              <a:t>aquilo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aquele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faz</a:t>
            </a:r>
            <a:r>
              <a:rPr lang="en-GB" altLang="pt-BR" sz="1200" dirty="0" smtClean="0"/>
              <a:t>".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ato</a:t>
            </a:r>
            <a:r>
              <a:rPr lang="en-GB" altLang="pt-BR" sz="1200" dirty="0" smtClean="0"/>
              <a:t> da </a:t>
            </a:r>
            <a:r>
              <a:rPr lang="en-GB" altLang="pt-BR" sz="1200" dirty="0" err="1" smtClean="0"/>
              <a:t>semente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germinar</a:t>
            </a:r>
            <a:r>
              <a:rPr lang="en-GB" altLang="pt-BR" sz="12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Paixão</a:t>
            </a:r>
            <a:r>
              <a:rPr lang="en-GB" altLang="pt-BR" sz="1200" dirty="0" smtClean="0"/>
              <a:t> 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que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ele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padece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sofre</a:t>
            </a:r>
            <a:r>
              <a:rPr lang="en-GB" altLang="pt-BR" sz="1200" dirty="0" smtClean="0"/>
              <a:t>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o </a:t>
            </a:r>
            <a:r>
              <a:rPr lang="en-GB" altLang="pt-BR" sz="1200" dirty="0" err="1" smtClean="0"/>
              <a:t>gato</a:t>
            </a:r>
            <a:r>
              <a:rPr lang="en-GB" altLang="pt-BR" sz="1200" dirty="0" smtClean="0"/>
              <a:t> é </a:t>
            </a:r>
            <a:r>
              <a:rPr lang="en-GB" altLang="pt-BR" sz="1200" dirty="0" err="1" smtClean="0"/>
              <a:t>morto</a:t>
            </a:r>
            <a:r>
              <a:rPr lang="en-GB" altLang="pt-BR" sz="1200" dirty="0" smtClean="0"/>
              <a:t>, etc. 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err="1" smtClean="0">
                <a:solidFill>
                  <a:srgbClr val="00B050"/>
                </a:solidFill>
              </a:rPr>
              <a:t>Posição</a:t>
            </a:r>
            <a:r>
              <a:rPr lang="en-GB" altLang="pt-BR" sz="1200" b="1" dirty="0" smtClean="0">
                <a:solidFill>
                  <a:srgbClr val="00B050"/>
                </a:solidFill>
              </a:rPr>
              <a:t>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sobre</a:t>
            </a:r>
            <a:r>
              <a:rPr lang="en-GB" altLang="pt-BR" sz="1200" dirty="0" smtClean="0"/>
              <a:t> a </a:t>
            </a:r>
            <a:r>
              <a:rPr lang="en-GB" altLang="pt-BR" sz="1200" dirty="0" err="1" smtClean="0"/>
              <a:t>posição</a:t>
            </a:r>
            <a:r>
              <a:rPr lang="en-GB" altLang="pt-BR" sz="1200" dirty="0" smtClean="0"/>
              <a:t> do ser.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em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pé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sentado</a:t>
            </a:r>
            <a:r>
              <a:rPr lang="en-GB" altLang="pt-BR" sz="1200" dirty="0" smtClean="0"/>
              <a:t>, etc.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200" dirty="0" smtClean="0"/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SzPct val="229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200" b="1" dirty="0" smtClean="0">
                <a:solidFill>
                  <a:srgbClr val="00B050"/>
                </a:solidFill>
              </a:rPr>
              <a:t>Estado </a:t>
            </a:r>
            <a:r>
              <a:rPr lang="en-GB" altLang="pt-BR" sz="1200" dirty="0" smtClean="0"/>
              <a:t>- </a:t>
            </a:r>
            <a:r>
              <a:rPr lang="en-GB" altLang="pt-BR" sz="1200" dirty="0" err="1" smtClean="0"/>
              <a:t>pode</a:t>
            </a:r>
            <a:r>
              <a:rPr lang="en-GB" altLang="pt-BR" sz="1200" dirty="0" smtClean="0"/>
              <a:t>-se </a:t>
            </a:r>
            <a:r>
              <a:rPr lang="en-GB" altLang="pt-BR" sz="1200" dirty="0" err="1" smtClean="0"/>
              <a:t>dizer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sobre</a:t>
            </a:r>
            <a:r>
              <a:rPr lang="en-GB" altLang="pt-BR" sz="1200" dirty="0" smtClean="0"/>
              <a:t> o </a:t>
            </a:r>
            <a:r>
              <a:rPr lang="en-GB" altLang="pt-BR" sz="1200" dirty="0" err="1" smtClean="0"/>
              <a:t>estado</a:t>
            </a:r>
            <a:r>
              <a:rPr lang="en-GB" altLang="pt-BR" sz="1200" dirty="0" smtClean="0"/>
              <a:t> do ser. </a:t>
            </a:r>
            <a:r>
              <a:rPr lang="en-GB" altLang="pt-BR" sz="1200" dirty="0" err="1" smtClean="0"/>
              <a:t>Por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exemplo</a:t>
            </a:r>
            <a:r>
              <a:rPr lang="en-GB" altLang="pt-BR" sz="1200" dirty="0" smtClean="0"/>
              <a:t>: </a:t>
            </a:r>
            <a:r>
              <a:rPr lang="en-GB" altLang="pt-BR" sz="1200" dirty="0" err="1" smtClean="0"/>
              <a:t>está</a:t>
            </a:r>
            <a:r>
              <a:rPr lang="en-GB" altLang="pt-BR" sz="1200" dirty="0" smtClean="0"/>
              <a:t> </a:t>
            </a:r>
            <a:r>
              <a:rPr lang="en-GB" altLang="pt-BR" sz="1200" dirty="0" err="1" smtClean="0"/>
              <a:t>florescido</a:t>
            </a:r>
            <a:r>
              <a:rPr lang="en-GB" altLang="pt-BR" sz="1200" dirty="0" smtClean="0"/>
              <a:t>, </a:t>
            </a:r>
            <a:r>
              <a:rPr lang="en-GB" altLang="pt-BR" sz="1200" dirty="0" err="1" smtClean="0"/>
              <a:t>seco</a:t>
            </a:r>
            <a:r>
              <a:rPr lang="en-GB" altLang="pt-BR" sz="1200" dirty="0" smtClean="0"/>
              <a:t>, etc. </a:t>
            </a:r>
            <a:br>
              <a:rPr lang="en-GB" altLang="pt-BR" sz="1200" dirty="0" smtClean="0"/>
            </a:br>
            <a:r>
              <a:rPr lang="en-GB" altLang="pt-BR" sz="1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30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São Tomás de Aquino: “Suma Teológica”: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00B050"/>
                </a:solidFill>
              </a:rPr>
              <a:t>ente</a:t>
            </a:r>
            <a:r>
              <a:rPr lang="pt-BR" dirty="0" smtClean="0"/>
              <a:t>” (</a:t>
            </a:r>
            <a:r>
              <a:rPr lang="pt-BR" i="1" dirty="0" err="1" smtClean="0"/>
              <a:t>essentia</a:t>
            </a:r>
            <a:r>
              <a:rPr lang="pt-BR" dirty="0" smtClean="0"/>
              <a:t>, matéria e forma), causa eficiente ou extrínseca de outros entes. </a:t>
            </a:r>
            <a:r>
              <a:rPr lang="pt-BR" dirty="0" smtClean="0">
                <a:solidFill>
                  <a:srgbClr val="FF0000"/>
                </a:solidFill>
              </a:rPr>
              <a:t>Substância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Deus como causa eficiente universal de todos seres.</a:t>
            </a:r>
          </a:p>
          <a:p>
            <a:r>
              <a:rPr lang="pt-BR" dirty="0" smtClean="0"/>
              <a:t>Confunde-se com “</a:t>
            </a:r>
            <a:r>
              <a:rPr lang="pt-BR" dirty="0" smtClean="0">
                <a:solidFill>
                  <a:srgbClr val="FF0000"/>
                </a:solidFill>
              </a:rPr>
              <a:t>teologia natural</a:t>
            </a:r>
            <a:r>
              <a:rPr lang="pt-BR" dirty="0" smtClean="0"/>
              <a:t>”, mas difere na ordem radical da “existência” – temporal – finita.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Disputationes</a:t>
            </a:r>
            <a:r>
              <a:rPr lang="pt-BR" dirty="0" smtClean="0"/>
              <a:t> </a:t>
            </a:r>
            <a:r>
              <a:rPr lang="pt-BR" dirty="0" err="1" smtClean="0"/>
              <a:t>Metahysicae</a:t>
            </a:r>
            <a:r>
              <a:rPr lang="pt-BR" dirty="0" smtClean="0"/>
              <a:t>” (Francisco Soares):</a:t>
            </a:r>
          </a:p>
          <a:p>
            <a:r>
              <a:rPr lang="pt-BR" dirty="0" smtClean="0"/>
              <a:t>Objeto da metafísica: </a:t>
            </a:r>
            <a:r>
              <a:rPr lang="pt-BR" dirty="0" smtClean="0">
                <a:solidFill>
                  <a:srgbClr val="FF0000"/>
                </a:solidFill>
              </a:rPr>
              <a:t>Ato</a:t>
            </a:r>
            <a:r>
              <a:rPr lang="pt-BR" dirty="0" smtClean="0"/>
              <a:t> – plano formal da </a:t>
            </a:r>
            <a:r>
              <a:rPr lang="pt-BR" dirty="0" smtClean="0">
                <a:solidFill>
                  <a:srgbClr val="00B050"/>
                </a:solidFill>
              </a:rPr>
              <a:t>essência.</a:t>
            </a:r>
          </a:p>
          <a:p>
            <a:r>
              <a:rPr lang="pt-BR" dirty="0" smtClean="0"/>
              <a:t>Duns </a:t>
            </a:r>
            <a:r>
              <a:rPr lang="pt-BR" dirty="0" err="1" smtClean="0"/>
              <a:t>Scoto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Nominal</a:t>
            </a:r>
            <a:r>
              <a:rPr lang="pt-BR" dirty="0" smtClean="0"/>
              <a:t> – plano abstrato da </a:t>
            </a:r>
            <a:r>
              <a:rPr lang="pt-BR" dirty="0" smtClean="0">
                <a:solidFill>
                  <a:srgbClr val="00B050"/>
                </a:solidFill>
              </a:rPr>
              <a:t>possibilidade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 Medieval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6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pt-BR" sz="2000" dirty="0"/>
              <a:t>Leibniz - </a:t>
            </a:r>
            <a:r>
              <a:rPr lang="en-US" altLang="pt-BR" sz="2000" dirty="0" err="1"/>
              <a:t>primeiro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sistema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axiomático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lógica</a:t>
            </a:r>
            <a:r>
              <a:rPr lang="en-US" altLang="pt-BR" sz="2000" dirty="0"/>
              <a:t> formal (</a:t>
            </a:r>
            <a:r>
              <a:rPr lang="en-US" altLang="pt-BR" sz="2000" dirty="0" err="1"/>
              <a:t>cálculo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predicados</a:t>
            </a:r>
            <a:r>
              <a:rPr lang="en-US" altLang="pt-BR" sz="2000" dirty="0"/>
              <a:t>) – Lingua universal</a:t>
            </a:r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Cristhian</a:t>
            </a:r>
            <a:r>
              <a:rPr lang="en-US" altLang="pt-BR" sz="2000" dirty="0"/>
              <a:t> Wolff (1729) e </a:t>
            </a:r>
            <a:r>
              <a:rPr lang="en-GB" altLang="pt-BR" sz="2000" dirty="0"/>
              <a:t>Jacob </a:t>
            </a:r>
            <a:r>
              <a:rPr lang="en-GB" altLang="pt-BR" sz="2000" dirty="0" err="1"/>
              <a:t>Lorhard</a:t>
            </a:r>
            <a:r>
              <a:rPr lang="en-GB" altLang="pt-BR" sz="2000" dirty="0"/>
              <a:t> (1606)</a:t>
            </a:r>
            <a:r>
              <a:rPr lang="ar-SA" altLang="pt-BR" sz="2000" dirty="0"/>
              <a:t>‏</a:t>
            </a:r>
            <a:endParaRPr lang="pt-BR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Sistemas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classificação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formais</a:t>
            </a:r>
            <a:r>
              <a:rPr lang="en-US" altLang="pt-BR" sz="2000" dirty="0"/>
              <a:t> </a:t>
            </a:r>
            <a:r>
              <a:rPr lang="en-US" altLang="pt-BR" sz="2000" dirty="0" smtClean="0"/>
              <a:t>– </a:t>
            </a:r>
            <a:r>
              <a:rPr lang="en-US" altLang="pt-BR" sz="2000" dirty="0" err="1" smtClean="0"/>
              <a:t>sistemática</a:t>
            </a:r>
            <a:r>
              <a:rPr lang="en-US" altLang="pt-BR" sz="2000" dirty="0" smtClean="0"/>
              <a:t> ( </a:t>
            </a:r>
            <a:r>
              <a:rPr lang="en-US" altLang="pt-BR" sz="2000" dirty="0" err="1" smtClean="0"/>
              <a:t>esquecidos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pt-BR" sz="2000" dirty="0" smtClean="0"/>
              <a:t>O </a:t>
            </a:r>
            <a:r>
              <a:rPr lang="en-US" altLang="pt-BR" sz="2000" dirty="0" err="1" smtClean="0"/>
              <a:t>próprio</a:t>
            </a:r>
            <a:r>
              <a:rPr lang="en-US" altLang="pt-BR" sz="2000" dirty="0" smtClean="0"/>
              <a:t> Kant (</a:t>
            </a:r>
            <a:r>
              <a:rPr lang="pt-BR" sz="2000" dirty="0" smtClean="0"/>
              <a:t>1724/1804) usou parte de seu “sistema”.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Euler – </a:t>
            </a:r>
            <a:r>
              <a:rPr lang="en-US" altLang="pt-BR" sz="2000" dirty="0" err="1"/>
              <a:t>Teoria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grafos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Bertrand </a:t>
            </a:r>
            <a:r>
              <a:rPr lang="en-US" altLang="pt-BR" sz="2000" dirty="0" err="1"/>
              <a:t>Russel</a:t>
            </a:r>
            <a:r>
              <a:rPr lang="en-US" altLang="pt-BR" sz="2000" dirty="0"/>
              <a:t> (1872) - </a:t>
            </a:r>
            <a:r>
              <a:rPr lang="en-US" altLang="pt-BR" sz="2000" dirty="0" err="1"/>
              <a:t>Positivismo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lógico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Conhecimento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baseado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experiência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Franz Brentano (1838/1917):  subcategoria do “ser” – consciência.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Edmund Husserl, pai da fenomenologia e aluno de Brentano:</a:t>
            </a:r>
            <a:br>
              <a:rPr lang="pt-BR" altLang="pt-BR" sz="2000" dirty="0" smtClean="0"/>
            </a:br>
            <a:r>
              <a:rPr lang="pt-BR" altLang="pt-BR" sz="2000" dirty="0" smtClean="0"/>
              <a:t>“precisamos voltar as coisas por elas mesmas”.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Deles vieram a retomada ontológica com – Heidegger, mas sem eles ...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Voltaremos depois ...</a:t>
            </a: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Ontologias “esquecidas”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4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228012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pt-BR" b="1" dirty="0" err="1" smtClean="0"/>
              <a:t>Fundamentos</a:t>
            </a:r>
            <a:r>
              <a:rPr lang="en-US" altLang="pt-BR" b="1" dirty="0" smtClean="0"/>
              <a:t> da </a:t>
            </a:r>
            <a:r>
              <a:rPr lang="en-US" altLang="pt-BR" b="1" dirty="0" err="1" smtClean="0"/>
              <a:t>Inteligência</a:t>
            </a:r>
            <a:r>
              <a:rPr lang="en-US" altLang="pt-BR" b="1" dirty="0" smtClean="0"/>
              <a:t> Humana</a:t>
            </a:r>
          </a:p>
          <a:p>
            <a:pPr lvl="1"/>
            <a:r>
              <a:rPr lang="en-US" altLang="pt-BR" b="1" dirty="0" smtClean="0"/>
              <a:t>René Descartes (1596-1650)</a:t>
            </a:r>
          </a:p>
          <a:p>
            <a:pPr lvl="2"/>
            <a:r>
              <a:rPr lang="en-US" altLang="pt-BR" b="1" dirty="0" err="1" smtClean="0"/>
              <a:t>Dualismo</a:t>
            </a:r>
            <a:r>
              <a:rPr lang="en-US" altLang="pt-BR" b="1" dirty="0" smtClean="0"/>
              <a:t> ( </a:t>
            </a:r>
            <a:r>
              <a:rPr lang="en-US" altLang="pt-BR" b="1" dirty="0" err="1" smtClean="0"/>
              <a:t>matéria</a:t>
            </a:r>
            <a:r>
              <a:rPr lang="en-US" altLang="pt-BR" b="1" dirty="0" smtClean="0"/>
              <a:t> e o </a:t>
            </a:r>
            <a:r>
              <a:rPr lang="en-US" altLang="pt-BR" b="1" dirty="0" err="1" smtClean="0"/>
              <a:t>espírito</a:t>
            </a:r>
            <a:r>
              <a:rPr lang="en-US" altLang="pt-BR" b="1" dirty="0" smtClean="0"/>
              <a:t>) </a:t>
            </a:r>
          </a:p>
          <a:p>
            <a:pPr lvl="3"/>
            <a:r>
              <a:rPr lang="en-US" altLang="pt-BR" b="1" dirty="0" err="1" smtClean="0"/>
              <a:t>Cartesianismo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discute</a:t>
            </a:r>
            <a:r>
              <a:rPr lang="en-US" altLang="pt-BR" b="1" dirty="0" smtClean="0"/>
              <a:t> o </a:t>
            </a:r>
            <a:r>
              <a:rPr lang="en-US" altLang="pt-BR" b="1" dirty="0" err="1" smtClean="0"/>
              <a:t>lado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mecânico</a:t>
            </a:r>
            <a:r>
              <a:rPr lang="en-US" altLang="pt-BR" b="1" dirty="0" smtClean="0"/>
              <a:t> do </a:t>
            </a:r>
            <a:r>
              <a:rPr lang="en-US" altLang="pt-BR" b="1" dirty="0" err="1" smtClean="0"/>
              <a:t>homem</a:t>
            </a:r>
            <a:r>
              <a:rPr lang="en-US" altLang="pt-BR" b="1" dirty="0" smtClean="0"/>
              <a:t> e a </a:t>
            </a:r>
            <a:r>
              <a:rPr lang="en-US" altLang="pt-BR" b="1" dirty="0" err="1" smtClean="0"/>
              <a:t>possibilidade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olhar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mente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como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uma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entidade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independente</a:t>
            </a:r>
            <a:r>
              <a:rPr lang="en-US" altLang="pt-BR" b="1" dirty="0" smtClean="0"/>
              <a:t> do </a:t>
            </a:r>
            <a:r>
              <a:rPr lang="en-US" altLang="pt-BR" b="1" dirty="0" err="1" smtClean="0"/>
              <a:t>corpo</a:t>
            </a:r>
            <a:endParaRPr lang="en-US" altLang="pt-BR" b="1" dirty="0"/>
          </a:p>
          <a:p>
            <a:pPr marL="1188720" lvl="3" indent="0">
              <a:buNone/>
            </a:pPr>
            <a:r>
              <a:rPr lang="en-US" altLang="pt-BR" b="1" dirty="0" err="1" smtClean="0"/>
              <a:t>Levou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aos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pensamentos</a:t>
            </a:r>
            <a:r>
              <a:rPr lang="en-US" altLang="pt-BR" b="1" dirty="0" smtClean="0"/>
              <a:t> “</a:t>
            </a:r>
            <a:r>
              <a:rPr lang="en-US" altLang="pt-BR" b="1" dirty="0" err="1" smtClean="0"/>
              <a:t>modernos</a:t>
            </a:r>
            <a:r>
              <a:rPr lang="en-US" altLang="pt-BR" b="1" dirty="0" smtClean="0"/>
              <a:t>”</a:t>
            </a:r>
          </a:p>
          <a:p>
            <a:pPr lvl="2"/>
            <a:r>
              <a:rPr lang="en-US" altLang="pt-BR" b="1" dirty="0" err="1" smtClean="0"/>
              <a:t>Primeiros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psicólogos</a:t>
            </a:r>
            <a:r>
              <a:rPr lang="en-US" altLang="pt-BR" b="1" dirty="0" smtClean="0"/>
              <a:t> ( James, Wundt) </a:t>
            </a:r>
            <a:r>
              <a:rPr lang="en-US" altLang="pt-BR" b="1" dirty="0" err="1" smtClean="0"/>
              <a:t>pensamento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por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introspecção</a:t>
            </a:r>
            <a:r>
              <a:rPr lang="en-US" altLang="pt-BR" b="1" dirty="0" smtClean="0"/>
              <a:t>.</a:t>
            </a:r>
          </a:p>
          <a:p>
            <a:pPr lvl="2"/>
            <a:r>
              <a:rPr lang="en-US" altLang="pt-BR" b="1" dirty="0" err="1" smtClean="0"/>
              <a:t>Condutivistas</a:t>
            </a:r>
            <a:r>
              <a:rPr lang="en-US" altLang="pt-BR" b="1" dirty="0" smtClean="0"/>
              <a:t> ( Skinner) – </a:t>
            </a:r>
            <a:r>
              <a:rPr lang="en-US" altLang="pt-BR" b="1" dirty="0" err="1" smtClean="0"/>
              <a:t>Mente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como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uma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caixa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negra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capaz</a:t>
            </a:r>
            <a:r>
              <a:rPr lang="en-US" altLang="pt-BR" b="1" dirty="0" smtClean="0"/>
              <a:t> de </a:t>
            </a:r>
            <a:r>
              <a:rPr lang="en-US" altLang="pt-BR" b="1" dirty="0" err="1" smtClean="0"/>
              <a:t>associar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estímulos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respostas</a:t>
            </a:r>
            <a:r>
              <a:rPr lang="en-US" altLang="pt-BR" b="1" dirty="0" smtClean="0"/>
              <a:t> a </a:t>
            </a:r>
            <a:r>
              <a:rPr lang="en-US" altLang="pt-BR" b="1" dirty="0" err="1" smtClean="0"/>
              <a:t>esses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estímulos</a:t>
            </a:r>
            <a:r>
              <a:rPr lang="en-US" altLang="pt-BR" b="1" dirty="0" smtClean="0"/>
              <a:t>.</a:t>
            </a:r>
            <a:endParaRPr lang="en-US" altLang="pt-BR" b="1" dirty="0"/>
          </a:p>
          <a:p>
            <a:pPr marL="777240" lvl="2" indent="0">
              <a:buNone/>
            </a:pPr>
            <a:r>
              <a:rPr lang="en-US" altLang="pt-BR" b="1" dirty="0" err="1" smtClean="0"/>
              <a:t>Primeira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crítica</a:t>
            </a:r>
            <a:r>
              <a:rPr lang="en-US" altLang="pt-BR" b="1" dirty="0" smtClean="0"/>
              <a:t>: Emanuel Kant (</a:t>
            </a:r>
            <a:r>
              <a:rPr lang="pt-BR" dirty="0"/>
              <a:t>1724/1804</a:t>
            </a:r>
            <a:r>
              <a:rPr lang="en-US" altLang="pt-BR" b="1" dirty="0" smtClean="0"/>
              <a:t>) – </a:t>
            </a:r>
            <a:r>
              <a:rPr lang="en-US" altLang="pt-BR" b="1" dirty="0" err="1" smtClean="0"/>
              <a:t>Crítica</a:t>
            </a:r>
            <a:r>
              <a:rPr lang="en-US" altLang="pt-BR" b="1" dirty="0" smtClean="0"/>
              <a:t> da </a:t>
            </a:r>
            <a:r>
              <a:rPr lang="en-US" altLang="pt-BR" b="1" dirty="0" err="1" smtClean="0"/>
              <a:t>razão</a:t>
            </a:r>
            <a:r>
              <a:rPr lang="en-US" altLang="pt-BR" b="1" dirty="0" smtClean="0"/>
              <a:t> </a:t>
            </a:r>
            <a:r>
              <a:rPr lang="en-US" altLang="pt-BR" b="1" dirty="0" err="1" smtClean="0"/>
              <a:t>pura</a:t>
            </a:r>
            <a:r>
              <a:rPr lang="en-US" altLang="pt-BR" b="1" dirty="0" smtClean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692696"/>
            <a:ext cx="717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Pensamento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GB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lógica</a:t>
            </a:r>
            <a:r>
              <a:rPr lang="en-GB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formal</a:t>
            </a:r>
            <a:endParaRPr lang="pt-B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2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204864"/>
            <a:ext cx="8424936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“nominalistas” Duns </a:t>
            </a:r>
            <a:r>
              <a:rPr lang="pt-BR" dirty="0" err="1" smtClean="0"/>
              <a:t>Scoto</a:t>
            </a:r>
            <a:r>
              <a:rPr lang="pt-BR" dirty="0" smtClean="0"/>
              <a:t> – “</a:t>
            </a:r>
            <a:r>
              <a:rPr lang="pt-BR" dirty="0" err="1" smtClean="0"/>
              <a:t>noumenos</a:t>
            </a:r>
            <a:r>
              <a:rPr lang="pt-BR" dirty="0" smtClean="0"/>
              <a:t>” - Kant</a:t>
            </a:r>
          </a:p>
          <a:p>
            <a:r>
              <a:rPr lang="pt-BR" dirty="0" smtClean="0"/>
              <a:t>“</a:t>
            </a:r>
            <a:r>
              <a:rPr lang="pt-BR" dirty="0" smtClean="0">
                <a:solidFill>
                  <a:srgbClr val="00B050"/>
                </a:solidFill>
              </a:rPr>
              <a:t>possibilidade</a:t>
            </a:r>
            <a:r>
              <a:rPr lang="pt-BR" dirty="0" smtClean="0"/>
              <a:t>” (</a:t>
            </a:r>
            <a:r>
              <a:rPr lang="pt-BR" i="1" dirty="0" err="1" smtClean="0"/>
              <a:t>essencia</a:t>
            </a:r>
            <a:r>
              <a:rPr lang="pt-BR" dirty="0" smtClean="0"/>
              <a:t>) não-contradição e </a:t>
            </a:r>
            <a:r>
              <a:rPr lang="pt-BR" dirty="0" smtClean="0">
                <a:solidFill>
                  <a:srgbClr val="FF0000"/>
                </a:solidFill>
              </a:rPr>
              <a:t>conhecer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Wolff “</a:t>
            </a:r>
            <a:r>
              <a:rPr lang="pt-BR" dirty="0" smtClean="0">
                <a:solidFill>
                  <a:srgbClr val="FF0000"/>
                </a:solidFill>
              </a:rPr>
              <a:t>metafísica </a:t>
            </a:r>
            <a:r>
              <a:rPr lang="pt-BR" dirty="0" err="1" smtClean="0">
                <a:solidFill>
                  <a:srgbClr val="FF0000"/>
                </a:solidFill>
              </a:rPr>
              <a:t>generalis</a:t>
            </a:r>
            <a:r>
              <a:rPr lang="pt-BR" dirty="0" err="1" smtClean="0"/>
              <a:t>”ou</a:t>
            </a:r>
            <a:r>
              <a:rPr lang="pt-BR" dirty="0" smtClean="0"/>
              <a:t> “</a:t>
            </a:r>
            <a:r>
              <a:rPr lang="pt-BR" dirty="0" smtClean="0">
                <a:solidFill>
                  <a:srgbClr val="FF0000"/>
                </a:solidFill>
              </a:rPr>
              <a:t>ontologia</a:t>
            </a:r>
            <a:r>
              <a:rPr lang="pt-BR" dirty="0" smtClean="0"/>
              <a:t>” separada da </a:t>
            </a:r>
            <a:r>
              <a:rPr lang="pt-BR" dirty="0"/>
              <a:t>“</a:t>
            </a:r>
            <a:r>
              <a:rPr lang="pt-BR" dirty="0">
                <a:solidFill>
                  <a:srgbClr val="FF0000"/>
                </a:solidFill>
              </a:rPr>
              <a:t>metafísica </a:t>
            </a:r>
            <a:r>
              <a:rPr lang="pt-BR" dirty="0" err="1" smtClean="0">
                <a:solidFill>
                  <a:srgbClr val="FF0000"/>
                </a:solidFill>
              </a:rPr>
              <a:t>specialis</a:t>
            </a:r>
            <a:r>
              <a:rPr lang="pt-BR" dirty="0" smtClean="0"/>
              <a:t>”: Deus, o homem e o mundo.</a:t>
            </a:r>
          </a:p>
          <a:p>
            <a:r>
              <a:rPr lang="pt-BR" dirty="0" smtClean="0"/>
              <a:t>Antecipada em Francis </a:t>
            </a:r>
            <a:r>
              <a:rPr lang="pt-BR" dirty="0" err="1" smtClean="0"/>
              <a:t>Bancon</a:t>
            </a:r>
            <a:r>
              <a:rPr lang="pt-BR" dirty="0" smtClean="0"/>
              <a:t>, consolidada em Wolff:</a:t>
            </a:r>
          </a:p>
          <a:p>
            <a:r>
              <a:rPr lang="pt-BR" dirty="0" smtClean="0"/>
              <a:t>Separação entre a Ontologia e a Metafísica.</a:t>
            </a:r>
          </a:p>
          <a:p>
            <a:r>
              <a:rPr lang="pt-BR" dirty="0" smtClean="0"/>
              <a:t>Em Kant: </a:t>
            </a:r>
            <a:r>
              <a:rPr lang="pt-BR" dirty="0" smtClean="0">
                <a:solidFill>
                  <a:srgbClr val="FF0000"/>
                </a:solidFill>
              </a:rPr>
              <a:t>sujeito (o </a:t>
            </a:r>
            <a:r>
              <a:rPr lang="pt-BR" dirty="0" smtClean="0">
                <a:solidFill>
                  <a:srgbClr val="00B050"/>
                </a:solidFill>
              </a:rPr>
              <a:t>ser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r>
              <a:rPr lang="pt-BR" dirty="0" smtClean="0">
                <a:solidFill>
                  <a:schemeClr val="tx1"/>
                </a:solidFill>
              </a:rPr>
              <a:t> separado </a:t>
            </a:r>
            <a:r>
              <a:rPr lang="pt-BR" dirty="0" smtClean="0"/>
              <a:t>plano formal </a:t>
            </a:r>
            <a:r>
              <a:rPr lang="pt-BR" dirty="0" smtClean="0">
                <a:solidFill>
                  <a:srgbClr val="FF0000"/>
                </a:solidFill>
              </a:rPr>
              <a:t>objeto</a:t>
            </a:r>
            <a:r>
              <a:rPr lang="pt-BR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i="1" dirty="0" smtClean="0"/>
              <a:t>coisas conhecemos </a:t>
            </a:r>
            <a:r>
              <a:rPr lang="pt-BR" b="1" i="1" dirty="0"/>
              <a:t>a priori </a:t>
            </a:r>
            <a:r>
              <a:rPr lang="pt-BR" i="1" dirty="0"/>
              <a:t>só o que nós mesmos colocamos nelas</a:t>
            </a:r>
            <a:r>
              <a:rPr lang="pt-BR" dirty="0"/>
              <a:t>” (1983, p. 13, B XVIII</a:t>
            </a:r>
            <a:r>
              <a:rPr lang="pt-BR" dirty="0" smtClean="0"/>
              <a:t>).   * Crítica da Razão Pura.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Modernidade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0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2" cy="3877815"/>
          </a:xfrm>
        </p:spPr>
        <p:txBody>
          <a:bodyPr>
            <a:normAutofit/>
          </a:bodyPr>
          <a:lstStyle/>
          <a:p>
            <a:r>
              <a:rPr lang="pt-BR" dirty="0" smtClean="0"/>
              <a:t>Kant divide: </a:t>
            </a:r>
            <a:r>
              <a:rPr lang="pt-BR" dirty="0" smtClean="0">
                <a:solidFill>
                  <a:srgbClr val="00B050"/>
                </a:solidFill>
              </a:rPr>
              <a:t>Metafísica Especulativa </a:t>
            </a:r>
            <a:r>
              <a:rPr lang="pt-BR" dirty="0" smtClean="0"/>
              <a:t>(natureza) e </a:t>
            </a:r>
            <a:r>
              <a:rPr lang="pt-BR" dirty="0">
                <a:solidFill>
                  <a:srgbClr val="00B050"/>
                </a:solidFill>
              </a:rPr>
              <a:t>Metafísica Prática</a:t>
            </a:r>
            <a:r>
              <a:rPr lang="pt-BR" dirty="0" smtClean="0"/>
              <a:t> (Moral), mas baseada no “</a:t>
            </a:r>
            <a:r>
              <a:rPr lang="pt-BR" dirty="0" err="1" smtClean="0">
                <a:solidFill>
                  <a:srgbClr val="FF0000"/>
                </a:solidFill>
              </a:rPr>
              <a:t>ser-em-si</a:t>
            </a:r>
            <a:r>
              <a:rPr lang="pt-BR" dirty="0" smtClean="0"/>
              <a:t>”.</a:t>
            </a:r>
          </a:p>
          <a:p>
            <a:r>
              <a:rPr lang="pt-BR" dirty="0" smtClean="0"/>
              <a:t>Esvaziamento da metafísica – em </a:t>
            </a:r>
            <a:r>
              <a:rPr lang="pt-BR" dirty="0" smtClean="0">
                <a:solidFill>
                  <a:srgbClr val="00B050"/>
                </a:solidFill>
              </a:rPr>
              <a:t>consequência</a:t>
            </a:r>
            <a:r>
              <a:rPr lang="pt-BR" dirty="0" smtClean="0"/>
              <a:t> da </a:t>
            </a:r>
            <a:r>
              <a:rPr lang="pt-BR" dirty="0" smtClean="0">
                <a:solidFill>
                  <a:srgbClr val="00B050"/>
                </a:solidFill>
              </a:rPr>
              <a:t>Ontologia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Exagero especulativo do idealismo – Hegel: “</a:t>
            </a:r>
            <a:r>
              <a:rPr lang="pt-BR" dirty="0" smtClean="0">
                <a:solidFill>
                  <a:srgbClr val="FF0000"/>
                </a:solidFill>
              </a:rPr>
              <a:t>ser-para-si</a:t>
            </a:r>
            <a:r>
              <a:rPr lang="pt-BR" dirty="0" smtClean="0"/>
              <a:t>”: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solidFill>
                  <a:srgbClr val="FF0000"/>
                </a:solidFill>
              </a:rPr>
              <a:t>essência=consciência</a:t>
            </a:r>
            <a:r>
              <a:rPr lang="pt-BR" dirty="0" smtClean="0"/>
              <a:t>  (depois Marx </a:t>
            </a:r>
            <a:r>
              <a:rPr lang="pt-BR" dirty="0" smtClean="0">
                <a:solidFill>
                  <a:srgbClr val="FF0000"/>
                </a:solidFill>
              </a:rPr>
              <a:t>consciência</a:t>
            </a:r>
            <a:r>
              <a:rPr lang="pt-BR" dirty="0" smtClean="0"/>
              <a:t>=essência).</a:t>
            </a:r>
          </a:p>
          <a:p>
            <a:r>
              <a:rPr lang="pt-BR" dirty="0" smtClean="0"/>
              <a:t>Limites método “</a:t>
            </a:r>
            <a:r>
              <a:rPr lang="pt-BR" dirty="0" smtClean="0">
                <a:solidFill>
                  <a:srgbClr val="FF0000"/>
                </a:solidFill>
              </a:rPr>
              <a:t>apriorístico</a:t>
            </a:r>
            <a:r>
              <a:rPr lang="pt-BR" dirty="0" smtClean="0"/>
              <a:t>”: </a:t>
            </a:r>
            <a:r>
              <a:rPr lang="pt-BR" dirty="0" smtClean="0">
                <a:solidFill>
                  <a:srgbClr val="FF0000"/>
                </a:solidFill>
              </a:rPr>
              <a:t>existência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possibilidade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Schelling</a:t>
            </a:r>
            <a:r>
              <a:rPr lang="pt-BR" dirty="0" smtClean="0"/>
              <a:t>: complemento=filosofia </a:t>
            </a:r>
            <a:r>
              <a:rPr lang="pt-BR" dirty="0" smtClean="0">
                <a:solidFill>
                  <a:srgbClr val="00B050"/>
                </a:solidFill>
              </a:rPr>
              <a:t>positiva</a:t>
            </a:r>
            <a:r>
              <a:rPr lang="pt-BR" dirty="0" smtClean="0"/>
              <a:t> + </a:t>
            </a:r>
            <a:r>
              <a:rPr lang="pt-BR" dirty="0" smtClean="0">
                <a:solidFill>
                  <a:srgbClr val="00B050"/>
                </a:solidFill>
              </a:rPr>
              <a:t>experimental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Positivismo</a:t>
            </a:r>
            <a:r>
              <a:rPr lang="pt-BR" dirty="0" smtClean="0"/>
              <a:t> de Augusto Comte e </a:t>
            </a:r>
            <a:r>
              <a:rPr lang="pt-BR" dirty="0" err="1" smtClean="0">
                <a:solidFill>
                  <a:srgbClr val="00B050"/>
                </a:solidFill>
              </a:rPr>
              <a:t>neo</a:t>
            </a:r>
            <a:r>
              <a:rPr lang="pt-BR" dirty="0" smtClean="0">
                <a:solidFill>
                  <a:srgbClr val="00B050"/>
                </a:solidFill>
              </a:rPr>
              <a:t>-kantismo</a:t>
            </a:r>
            <a:r>
              <a:rPr lang="pt-BR" dirty="0"/>
              <a:t>-</a:t>
            </a:r>
            <a:r>
              <a:rPr lang="pt-BR" dirty="0" err="1" smtClean="0"/>
              <a:t>Marburgo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Crise da ontologia – Sec. XIX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53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963857"/>
            <a:ext cx="8280920" cy="417646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Brentano: </a:t>
            </a:r>
            <a:r>
              <a:rPr lang="pt-BR" dirty="0" err="1" smtClean="0">
                <a:solidFill>
                  <a:srgbClr val="00B050"/>
                </a:solidFill>
              </a:rPr>
              <a:t>consciencia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, subcategoria do tomismo sobre o ser.</a:t>
            </a:r>
          </a:p>
          <a:p>
            <a:r>
              <a:rPr lang="pt-BR" dirty="0" smtClean="0"/>
              <a:t>Husserl – fenomenologia tem como </a:t>
            </a:r>
            <a:r>
              <a:rPr lang="pt-BR" dirty="0" smtClean="0">
                <a:solidFill>
                  <a:srgbClr val="FF0000"/>
                </a:solidFill>
              </a:rPr>
              <a:t>consequência</a:t>
            </a:r>
            <a:r>
              <a:rPr lang="pt-BR" dirty="0" smtClean="0"/>
              <a:t> a </a:t>
            </a:r>
            <a:r>
              <a:rPr lang="pt-BR" dirty="0" smtClean="0">
                <a:solidFill>
                  <a:srgbClr val="00B050"/>
                </a:solidFill>
              </a:rPr>
              <a:t>Ontologia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Fenomenologia: “</a:t>
            </a:r>
            <a:r>
              <a:rPr lang="pt-PT" dirty="0"/>
              <a:t>do grego </a:t>
            </a:r>
            <a:r>
              <a:rPr lang="pt-PT" i="1" dirty="0"/>
              <a:t>phainesthai</a:t>
            </a:r>
            <a:r>
              <a:rPr lang="pt-PT" dirty="0"/>
              <a:t> - aquilo que se apresenta ou que se mostra - e </a:t>
            </a:r>
            <a:r>
              <a:rPr lang="pt-PT" i="1" dirty="0"/>
              <a:t>logos</a:t>
            </a:r>
            <a:r>
              <a:rPr lang="pt-PT" dirty="0"/>
              <a:t> - explicação, </a:t>
            </a:r>
            <a:r>
              <a:rPr lang="pt-PT" dirty="0" smtClean="0"/>
              <a:t>estudo”</a:t>
            </a:r>
          </a:p>
          <a:p>
            <a:r>
              <a:rPr lang="pt-PT" dirty="0" smtClean="0"/>
              <a:t>Fenômenos da consciência – como ela se apresenta a intuição.</a:t>
            </a:r>
          </a:p>
          <a:p>
            <a:r>
              <a:rPr lang="pt-PT" dirty="0" smtClean="0"/>
              <a:t>Essenciais </a:t>
            </a:r>
            <a:r>
              <a:rPr lang="pt-PT" dirty="0"/>
              <a:t>dos atos (</a:t>
            </a:r>
            <a:r>
              <a:rPr lang="pt-PT" dirty="0">
                <a:solidFill>
                  <a:srgbClr val="00B050"/>
                </a:solidFill>
              </a:rPr>
              <a:t>noesis</a:t>
            </a:r>
            <a:r>
              <a:rPr lang="pt-PT" dirty="0"/>
              <a:t>) e as entidades objetivas que correspondem a elas (</a:t>
            </a:r>
            <a:r>
              <a:rPr lang="pt-PT" dirty="0">
                <a:solidFill>
                  <a:srgbClr val="00B050"/>
                </a:solidFill>
              </a:rPr>
              <a:t>noema</a:t>
            </a:r>
            <a:r>
              <a:rPr lang="pt-PT" dirty="0" smtClean="0"/>
              <a:t>), supera a divisão “dialética” entre sujeito e objeto.</a:t>
            </a:r>
            <a:endParaRPr lang="pt-BR" dirty="0" smtClean="0"/>
          </a:p>
          <a:p>
            <a:r>
              <a:rPr lang="pt-BR" dirty="0" smtClean="0"/>
              <a:t>Heidegger: “</a:t>
            </a:r>
            <a:r>
              <a:rPr lang="pt-BR" dirty="0" smtClean="0">
                <a:solidFill>
                  <a:srgbClr val="FF0000"/>
                </a:solidFill>
              </a:rPr>
              <a:t>ser e o tempo</a:t>
            </a:r>
            <a:r>
              <a:rPr lang="pt-BR" dirty="0" smtClean="0"/>
              <a:t>” – retorno a </a:t>
            </a:r>
            <a:r>
              <a:rPr lang="pt-BR" dirty="0" smtClean="0">
                <a:solidFill>
                  <a:srgbClr val="FF0000"/>
                </a:solidFill>
              </a:rPr>
              <a:t>ontologia</a:t>
            </a:r>
            <a:r>
              <a:rPr lang="pt-BR" dirty="0" smtClean="0"/>
              <a:t> propriamente dita.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 smtClean="0">
                <a:solidFill>
                  <a:srgbClr val="FF0000"/>
                </a:solidFill>
              </a:rPr>
              <a:t>essência invariável</a:t>
            </a:r>
            <a:r>
              <a:rPr lang="pt-BR" dirty="0" smtClean="0"/>
              <a:t>  pois o indivíduo escapa de uma análise formal.</a:t>
            </a:r>
          </a:p>
          <a:p>
            <a:r>
              <a:rPr lang="pt-BR" dirty="0" smtClean="0"/>
              <a:t>Intuição categoria de Brentano: questão de </a:t>
            </a:r>
            <a:r>
              <a:rPr lang="pt-BR" dirty="0" smtClean="0">
                <a:solidFill>
                  <a:srgbClr val="FF0000"/>
                </a:solidFill>
              </a:rPr>
              <a:t>sentido</a:t>
            </a:r>
            <a:r>
              <a:rPr lang="pt-BR" dirty="0" smtClean="0"/>
              <a:t> + </a:t>
            </a:r>
            <a:r>
              <a:rPr lang="pt-BR" dirty="0" err="1" smtClean="0">
                <a:solidFill>
                  <a:srgbClr val="FF0000"/>
                </a:solidFill>
              </a:rPr>
              <a:t>generos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rgbClr val="FF0000"/>
                </a:solidFill>
              </a:rPr>
              <a:t>espécies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Sentidos</a:t>
            </a:r>
            <a:r>
              <a:rPr lang="pt-BR" dirty="0" smtClean="0"/>
              <a:t> de </a:t>
            </a:r>
            <a:r>
              <a:rPr lang="pt-BR" dirty="0" err="1" smtClean="0"/>
              <a:t>presencialidade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00B050"/>
                </a:solidFill>
              </a:rPr>
              <a:t>grandes domínios </a:t>
            </a:r>
            <a:r>
              <a:rPr lang="pt-BR" dirty="0" smtClean="0"/>
              <a:t>(natureza, história ...) Significação temporal do ser enquanto </a:t>
            </a:r>
            <a:r>
              <a:rPr lang="pt-BR" dirty="0" smtClean="0">
                <a:solidFill>
                  <a:srgbClr val="FF0000"/>
                </a:solidFill>
              </a:rPr>
              <a:t>possibilidade</a:t>
            </a:r>
            <a:r>
              <a:rPr lang="pt-BR" dirty="0" smtClean="0"/>
              <a:t> – existência.</a:t>
            </a:r>
          </a:p>
          <a:p>
            <a:r>
              <a:rPr lang="pt-BR" dirty="0" err="1" smtClean="0">
                <a:solidFill>
                  <a:srgbClr val="00B050"/>
                </a:solidFill>
              </a:rPr>
              <a:t>Hermeneutica</a:t>
            </a:r>
            <a:r>
              <a:rPr lang="pt-BR" dirty="0" smtClean="0"/>
              <a:t>: </a:t>
            </a:r>
            <a:r>
              <a:rPr lang="pt-BR" dirty="0" err="1" smtClean="0">
                <a:solidFill>
                  <a:srgbClr val="FF0000"/>
                </a:solidFill>
              </a:rPr>
              <a:t>des-ocultamento</a:t>
            </a:r>
            <a:r>
              <a:rPr lang="pt-BR" dirty="0" smtClean="0"/>
              <a:t> do ser e não uma </a:t>
            </a:r>
            <a:r>
              <a:rPr lang="pt-BR" dirty="0" smtClean="0">
                <a:solidFill>
                  <a:srgbClr val="00B050"/>
                </a:solidFill>
              </a:rPr>
              <a:t>ontologia sistemática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Crítica: excessivo discurso predicativo, lógica e objeto de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produção técnica.</a:t>
            </a:r>
          </a:p>
          <a:p>
            <a:r>
              <a:rPr lang="pt-BR" dirty="0" smtClean="0"/>
              <a:t>Linguagem e Informação (</a:t>
            </a:r>
            <a:r>
              <a:rPr lang="pt-BR" dirty="0" err="1" smtClean="0"/>
              <a:t>video</a:t>
            </a:r>
            <a:r>
              <a:rPr lang="pt-BR" dirty="0"/>
              <a:t>).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Reabilitação ontológica</a:t>
            </a:r>
            <a:endParaRPr lang="pt-BR" sz="44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22359"/>
            <a:ext cx="2160240" cy="17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Ontologias: Hegel, </a:t>
            </a:r>
            <a:r>
              <a:rPr lang="pt-BR" dirty="0" err="1" smtClean="0"/>
              <a:t>Hartman</a:t>
            </a:r>
            <a:r>
              <a:rPr lang="pt-BR" dirty="0" smtClean="0"/>
              <a:t> e </a:t>
            </a:r>
            <a:r>
              <a:rPr lang="pt-BR" dirty="0" err="1" smtClean="0"/>
              <a:t>Jaspers</a:t>
            </a:r>
            <a:r>
              <a:rPr lang="pt-BR" dirty="0" smtClean="0"/>
              <a:t> (Blanc, pg. 27 a 30).</a:t>
            </a:r>
          </a:p>
          <a:p>
            <a:r>
              <a:rPr lang="pt-BR" dirty="0" smtClean="0"/>
              <a:t>Círculo de Viena: </a:t>
            </a:r>
            <a:r>
              <a:rPr lang="pt-BR" dirty="0" err="1" smtClean="0"/>
              <a:t>Carnap</a:t>
            </a:r>
            <a:r>
              <a:rPr lang="pt-BR" dirty="0" smtClean="0"/>
              <a:t>, </a:t>
            </a:r>
            <a:r>
              <a:rPr lang="pt-BR" dirty="0" err="1" smtClean="0"/>
              <a:t>Schlick</a:t>
            </a:r>
            <a:r>
              <a:rPr lang="pt-BR" dirty="0" smtClean="0"/>
              <a:t> e outros.</a:t>
            </a:r>
          </a:p>
          <a:p>
            <a:r>
              <a:rPr lang="pt-BR" dirty="0" smtClean="0"/>
              <a:t>Escola de Oxford: Austin e Searle.</a:t>
            </a:r>
          </a:p>
          <a:p>
            <a:r>
              <a:rPr lang="pt-BR" dirty="0" smtClean="0"/>
              <a:t>Wittgenstein – estudo da linguagem.</a:t>
            </a:r>
          </a:p>
          <a:p>
            <a:r>
              <a:rPr lang="pt-BR" dirty="0" smtClean="0"/>
              <a:t>A questão da “representação”.</a:t>
            </a:r>
          </a:p>
          <a:p>
            <a:r>
              <a:rPr lang="pt-BR" dirty="0" smtClean="0"/>
              <a:t>Entender os problemas de </a:t>
            </a:r>
            <a:r>
              <a:rPr lang="pt-BR" dirty="0" err="1" smtClean="0"/>
              <a:t>A.Shannon</a:t>
            </a:r>
            <a:r>
              <a:rPr lang="pt-BR" dirty="0" smtClean="0"/>
              <a:t> e Alan Turing.</a:t>
            </a:r>
          </a:p>
          <a:p>
            <a:r>
              <a:rPr lang="pt-BR" dirty="0" smtClean="0"/>
              <a:t>Os problemas do cognitivismo e da </a:t>
            </a:r>
            <a:r>
              <a:rPr lang="pt-BR" dirty="0" err="1" smtClean="0"/>
              <a:t>Inteligencia</a:t>
            </a:r>
            <a:r>
              <a:rPr lang="pt-BR" dirty="0" smtClean="0"/>
              <a:t> Artificial.</a:t>
            </a:r>
          </a:p>
          <a:p>
            <a:r>
              <a:rPr lang="pt-BR" dirty="0" smtClean="0"/>
              <a:t>Crise da I.A. e aparecimento da Web.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Antes da ontologia digital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44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421"/>
            <a:ext cx="7772400" cy="1143001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dirty="0"/>
              <a:t>O </a:t>
            </a:r>
            <a:r>
              <a:rPr lang="en-GB" altLang="pt-BR" dirty="0" err="1"/>
              <a:t>que</a:t>
            </a:r>
            <a:r>
              <a:rPr lang="en-GB" altLang="pt-BR" dirty="0"/>
              <a:t> é </a:t>
            </a:r>
            <a:r>
              <a:rPr lang="en-GB" altLang="pt-BR" dirty="0" err="1"/>
              <a:t>ontologia</a:t>
            </a:r>
            <a:endParaRPr lang="en-GB" altLang="pt-BR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362950" cy="175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1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smtClean="0"/>
              <a:t>Grego </a:t>
            </a:r>
            <a:r>
              <a:rPr lang="en-GB" altLang="pt-BR" sz="2800" i="1" smtClean="0"/>
              <a:t>ontos </a:t>
            </a:r>
            <a:r>
              <a:rPr lang="en-GB" altLang="pt-BR" sz="2800" smtClean="0"/>
              <a:t>(ser ou ente)+</a:t>
            </a:r>
            <a:r>
              <a:rPr lang="en-GB" altLang="pt-BR" sz="2800" i="1" smtClean="0"/>
              <a:t>logos </a:t>
            </a:r>
            <a:r>
              <a:rPr lang="en-GB" altLang="pt-BR" sz="2800" smtClean="0"/>
              <a:t>(palavra). Filósofo Franz Brentano (1838-1918) organizou as categorias de Aristóteles na forma de árvore, ramos – rótulos, citado em Sowa (2000):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3813"/>
            <a:ext cx="75596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24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ARISTÓTELES</a:t>
            </a:r>
            <a:r>
              <a:rPr lang="pt-BR" dirty="0"/>
              <a:t>. Metafísica: livro alfa. São Paulo: Abril Cultural, 1978. (Coleção Os </a:t>
            </a:r>
            <a:r>
              <a:rPr lang="pt-BR" dirty="0" smtClean="0"/>
              <a:t>Pensadores)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BLANC, M. Introdução a Ontologia, Lisboa: Instituto Piaget, 2011.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KANT, I</a:t>
            </a:r>
            <a:r>
              <a:rPr lang="pt-BR" dirty="0"/>
              <a:t>. Crítica da razão pura. 2. ed. São Paulo: Abril Cultural, 1983. (Coleção </a:t>
            </a:r>
            <a:r>
              <a:rPr lang="pt-BR" dirty="0" smtClean="0"/>
              <a:t>Os Pensadores</a:t>
            </a:r>
            <a:r>
              <a:rPr lang="pt-BR" dirty="0"/>
              <a:t>, Kant I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LOHARD</a:t>
            </a:r>
            <a:r>
              <a:rPr lang="pt-BR" dirty="0"/>
              <a:t>, J. </a:t>
            </a:r>
            <a:r>
              <a:rPr lang="pt-BR" dirty="0" err="1"/>
              <a:t>Diagraph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Metaphysic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Ontology</a:t>
            </a:r>
            <a:r>
              <a:rPr lang="pt-BR" dirty="0"/>
              <a:t>. In: ______.  </a:t>
            </a:r>
            <a:r>
              <a:rPr lang="pt-BR" dirty="0" err="1"/>
              <a:t>Ogdoas</a:t>
            </a:r>
            <a:r>
              <a:rPr lang="pt-BR" dirty="0"/>
              <a:t> </a:t>
            </a:r>
            <a:r>
              <a:rPr lang="pt-BR" dirty="0" err="1"/>
              <a:t>Scholastica</a:t>
            </a:r>
            <a:r>
              <a:rPr lang="pt-BR" dirty="0"/>
              <a:t>. </a:t>
            </a:r>
            <a:r>
              <a:rPr lang="pt-BR" dirty="0" smtClean="0"/>
              <a:t> Tradução </a:t>
            </a:r>
            <a:r>
              <a:rPr lang="pt-BR" dirty="0"/>
              <a:t>de Sara </a:t>
            </a:r>
            <a:r>
              <a:rPr lang="pt-BR" dirty="0" err="1"/>
              <a:t>Uckelman</a:t>
            </a:r>
            <a:r>
              <a:rPr lang="pt-BR" dirty="0"/>
              <a:t>. St. </a:t>
            </a:r>
            <a:r>
              <a:rPr lang="pt-BR" dirty="0" err="1"/>
              <a:t>Gallen</a:t>
            </a:r>
            <a:r>
              <a:rPr lang="pt-BR" dirty="0"/>
              <a:t>: </a:t>
            </a:r>
            <a:r>
              <a:rPr lang="pt-BR" dirty="0" err="1"/>
              <a:t>Institute</a:t>
            </a:r>
            <a:r>
              <a:rPr lang="pt-BR" dirty="0"/>
              <a:t> for </a:t>
            </a:r>
            <a:r>
              <a:rPr lang="pt-BR" dirty="0" err="1"/>
              <a:t>Logic</a:t>
            </a:r>
            <a:r>
              <a:rPr lang="pt-BR" dirty="0"/>
              <a:t>, </a:t>
            </a:r>
            <a:r>
              <a:rPr lang="pt-BR" dirty="0" err="1"/>
              <a:t>Language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</a:t>
            </a:r>
            <a:r>
              <a:rPr lang="pt-BR" dirty="0"/>
              <a:t>, </a:t>
            </a:r>
            <a:r>
              <a:rPr lang="pt-BR" dirty="0" smtClean="0"/>
              <a:t>2008.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SOWA, J. F.  Knowledge representation: logical, philosophical, and computational </a:t>
            </a:r>
          </a:p>
          <a:p>
            <a:pPr marL="0" indent="0">
              <a:buNone/>
            </a:pPr>
            <a:r>
              <a:rPr lang="en-US" dirty="0"/>
              <a:t>foundations. Pacific Grove: Brooks/Cole, 2000.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TOMÁS DE AQUINO. </a:t>
            </a:r>
            <a:r>
              <a:rPr lang="pt-BR" dirty="0"/>
              <a:t>O Ente e a </a:t>
            </a:r>
            <a:r>
              <a:rPr lang="pt-BR" dirty="0" smtClean="0"/>
              <a:t>Essência, Porto: </a:t>
            </a:r>
            <a:r>
              <a:rPr lang="pt-BR" dirty="0"/>
              <a:t>Edições Contraponto, tradução de Mário Santiago de Carvalho, 1995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WOLFF, C. </a:t>
            </a:r>
            <a:r>
              <a:rPr lang="en-US" dirty="0" err="1"/>
              <a:t>Philosophia</a:t>
            </a:r>
            <a:r>
              <a:rPr lang="en-US" dirty="0"/>
              <a:t> prima </a:t>
            </a:r>
            <a:r>
              <a:rPr lang="en-US" dirty="0" err="1"/>
              <a:t>sive</a:t>
            </a:r>
            <a:r>
              <a:rPr lang="en-US" dirty="0"/>
              <a:t> </a:t>
            </a:r>
            <a:r>
              <a:rPr lang="en-US" dirty="0" err="1"/>
              <a:t>ontologia</a:t>
            </a:r>
            <a:r>
              <a:rPr lang="en-US" dirty="0"/>
              <a:t>. Frankfurt and Leipzig, 1729.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1194" y="2204864"/>
            <a:ext cx="8193233" cy="43490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pt-BR" sz="2000" dirty="0"/>
              <a:t>Leibniz - </a:t>
            </a:r>
            <a:r>
              <a:rPr lang="en-US" altLang="pt-BR" sz="2000" dirty="0" err="1"/>
              <a:t>primeiro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sistema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axiomático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lógica</a:t>
            </a:r>
            <a:r>
              <a:rPr lang="en-US" altLang="pt-BR" sz="2000" dirty="0"/>
              <a:t> formal (</a:t>
            </a:r>
            <a:r>
              <a:rPr lang="en-US" altLang="pt-BR" sz="2000" dirty="0" err="1"/>
              <a:t>cálculo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predicados</a:t>
            </a:r>
            <a:r>
              <a:rPr lang="en-US" altLang="pt-BR" sz="2000" dirty="0"/>
              <a:t>) – Lingua universal</a:t>
            </a:r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Cristhian</a:t>
            </a:r>
            <a:r>
              <a:rPr lang="en-US" altLang="pt-BR" sz="2000" dirty="0"/>
              <a:t> Wolff (1729) e </a:t>
            </a:r>
            <a:r>
              <a:rPr lang="en-GB" altLang="pt-BR" sz="2000" dirty="0"/>
              <a:t>Jacob </a:t>
            </a:r>
            <a:r>
              <a:rPr lang="en-GB" altLang="pt-BR" sz="2000" dirty="0" err="1"/>
              <a:t>Lorhard</a:t>
            </a:r>
            <a:r>
              <a:rPr lang="en-GB" altLang="pt-BR" sz="2000" dirty="0"/>
              <a:t> (1606)</a:t>
            </a:r>
            <a:r>
              <a:rPr lang="ar-SA" altLang="pt-BR" sz="2000" dirty="0"/>
              <a:t>‏</a:t>
            </a:r>
            <a:endParaRPr lang="pt-BR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 err="1"/>
              <a:t>Sistemas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classificação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formais</a:t>
            </a:r>
            <a:r>
              <a:rPr lang="en-US" altLang="pt-BR" sz="2000" dirty="0"/>
              <a:t> </a:t>
            </a:r>
            <a:r>
              <a:rPr lang="en-US" altLang="pt-BR" sz="2000" dirty="0" smtClean="0"/>
              <a:t>– </a:t>
            </a:r>
            <a:r>
              <a:rPr lang="en-US" altLang="pt-BR" sz="2000" dirty="0" err="1" smtClean="0"/>
              <a:t>sistemática</a:t>
            </a:r>
            <a:r>
              <a:rPr lang="en-US" altLang="pt-BR" sz="2000" dirty="0" smtClean="0"/>
              <a:t> ( </a:t>
            </a:r>
            <a:r>
              <a:rPr lang="en-US" altLang="pt-BR" sz="2000" dirty="0" err="1" smtClean="0"/>
              <a:t>esquecidos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pt-BR" sz="2000" dirty="0" smtClean="0"/>
              <a:t>O </a:t>
            </a:r>
            <a:r>
              <a:rPr lang="en-US" altLang="pt-BR" sz="2000" dirty="0" err="1" smtClean="0"/>
              <a:t>próprio</a:t>
            </a:r>
            <a:r>
              <a:rPr lang="en-US" altLang="pt-BR" sz="2000" dirty="0" smtClean="0"/>
              <a:t> Kant (</a:t>
            </a:r>
            <a:r>
              <a:rPr lang="pt-BR" sz="2000" dirty="0" smtClean="0"/>
              <a:t>1724/1804) usou parte de seu “sistema”.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Euler – </a:t>
            </a:r>
            <a:r>
              <a:rPr lang="en-US" altLang="pt-BR" sz="2000" dirty="0" err="1"/>
              <a:t>Teoria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grafos</a:t>
            </a:r>
            <a:endParaRPr lang="en-US" altLang="pt-BR" sz="2000" dirty="0"/>
          </a:p>
          <a:p>
            <a:pPr>
              <a:lnSpc>
                <a:spcPct val="80000"/>
              </a:lnSpc>
            </a:pPr>
            <a:r>
              <a:rPr lang="en-US" altLang="pt-BR" sz="2000" dirty="0"/>
              <a:t>Bertrand </a:t>
            </a:r>
            <a:r>
              <a:rPr lang="en-US" altLang="pt-BR" sz="2000" dirty="0" err="1"/>
              <a:t>Russel</a:t>
            </a:r>
            <a:r>
              <a:rPr lang="en-US" altLang="pt-BR" sz="2000" dirty="0"/>
              <a:t> (1872) - </a:t>
            </a:r>
            <a:r>
              <a:rPr lang="en-US" altLang="pt-BR" sz="2000" dirty="0" err="1"/>
              <a:t>Positivismo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lógico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Conhecimento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baseado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experiência</a:t>
            </a:r>
            <a:r>
              <a:rPr lang="en-US" altLang="pt-B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pt-BR" sz="2000" dirty="0" smtClean="0"/>
              <a:t>Franz Brentano (1838/1917):  subcategoria do “ser” – consciência.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Edmund Husserl, pai da fenomenologia e aluno de Brentano:</a:t>
            </a:r>
            <a:br>
              <a:rPr lang="pt-BR" altLang="pt-BR" sz="2000" dirty="0" smtClean="0"/>
            </a:br>
            <a:r>
              <a:rPr lang="pt-BR" altLang="pt-BR" sz="2000" dirty="0" smtClean="0"/>
              <a:t>“precisamos voltar as coisas por elas mesmas”.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Deles vieram a retomada ontológica com – Heidegger, mas sem eles ...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Voltaremos depois ...</a:t>
            </a: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altLang="pt-BR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Ontologias “esquecidas”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2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solidFill>
                  <a:srgbClr val="002060"/>
                </a:solidFill>
              </a:rPr>
              <a:t>Quididade</a:t>
            </a:r>
            <a:r>
              <a:rPr lang="pt-BR" dirty="0" smtClean="0"/>
              <a:t>: </a:t>
            </a:r>
            <a:r>
              <a:rPr lang="pt-BR" dirty="0"/>
              <a:t>os </a:t>
            </a:r>
            <a:r>
              <a:rPr lang="pt-BR" dirty="0" smtClean="0"/>
              <a:t>escolásticos – o que </a:t>
            </a:r>
            <a:r>
              <a:rPr lang="pt-BR" dirty="0"/>
              <a:t>é fundamental ou essencial (em alguma coisa); a essência de algo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Contingente não é falso nem verdadeiro. Há 3 luas.</a:t>
            </a:r>
          </a:p>
          <a:p>
            <a:r>
              <a:rPr lang="pt-BR" dirty="0" smtClean="0"/>
              <a:t>Nomen – radical latino para nominal, nomenclatura, e que significava essência - nominalistas (</a:t>
            </a:r>
            <a:r>
              <a:rPr lang="pt-BR" dirty="0" err="1" smtClean="0"/>
              <a:t>Ockham</a:t>
            </a:r>
            <a:r>
              <a:rPr lang="pt-BR" dirty="0" smtClean="0"/>
              <a:t>).</a:t>
            </a:r>
          </a:p>
          <a:p>
            <a:r>
              <a:rPr lang="pt-BR" dirty="0" smtClean="0"/>
              <a:t>Participial – forma nominal de um verbo: torna-o adjetivo e substantivo – passado: vendido, feito ou na forma do gerúndio (presente): vendendo, fazendo</a:t>
            </a:r>
          </a:p>
          <a:p>
            <a:r>
              <a:rPr lang="pt-BR" dirty="0" smtClean="0"/>
              <a:t>Lógica: P | S    </a:t>
            </a:r>
            <a:r>
              <a:rPr lang="pt-BR" dirty="0" err="1" smtClean="0"/>
              <a:t>S</a:t>
            </a:r>
            <a:r>
              <a:rPr lang="pt-BR" dirty="0" smtClean="0"/>
              <a:t>         ou “existe P que S”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987824" y="5517232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319446" y="5540983"/>
            <a:ext cx="513713" cy="8165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588224" y="5503209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020272" y="5503209"/>
            <a:ext cx="86409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59492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452320" y="59352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</a:t>
            </a:r>
            <a:endParaRPr lang="pt-BR" dirty="0"/>
          </a:p>
        </p:txBody>
      </p:sp>
      <p:cxnSp>
        <p:nvCxnSpPr>
          <p:cNvPr id="11" name="Conector reto 10"/>
          <p:cNvCxnSpPr>
            <a:stCxn id="7" idx="2"/>
            <a:endCxn id="6" idx="7"/>
          </p:cNvCxnSpPr>
          <p:nvPr/>
        </p:nvCxnSpPr>
        <p:spPr>
          <a:xfrm flipV="1">
            <a:off x="7020272" y="5629753"/>
            <a:ext cx="305504" cy="3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7084624" y="5813982"/>
            <a:ext cx="323944" cy="35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7173024" y="6061801"/>
            <a:ext cx="241936" cy="24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3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70004" y="2132856"/>
            <a:ext cx="8193233" cy="460965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Esclarecimento terminológicos:</a:t>
            </a:r>
          </a:p>
          <a:p>
            <a:r>
              <a:rPr lang="pt-BR" dirty="0"/>
              <a:t>Ente pode ser tomado “ut nomen” ou “ut </a:t>
            </a:r>
            <a:r>
              <a:rPr lang="pt-BR" dirty="0" err="1"/>
              <a:t>participium</a:t>
            </a:r>
            <a:r>
              <a:rPr lang="pt-BR" dirty="0"/>
              <a:t>” – essência, entidade (</a:t>
            </a:r>
            <a:r>
              <a:rPr lang="pt-BR" i="1" dirty="0" err="1"/>
              <a:t>ousía</a:t>
            </a:r>
            <a:r>
              <a:rPr lang="pt-BR" i="1" dirty="0"/>
              <a:t>), </a:t>
            </a:r>
            <a:r>
              <a:rPr lang="pt-BR" dirty="0"/>
              <a:t>conforme refere a “natureza” ou a “</a:t>
            </a:r>
            <a:r>
              <a:rPr lang="pt-BR" dirty="0" err="1"/>
              <a:t>quididade</a:t>
            </a:r>
            <a:r>
              <a:rPr lang="pt-BR" dirty="0"/>
              <a:t>” que é objeto definição.</a:t>
            </a:r>
          </a:p>
          <a:p>
            <a:r>
              <a:rPr lang="pt-BR" dirty="0" err="1"/>
              <a:t>Participialmente</a:t>
            </a:r>
            <a:r>
              <a:rPr lang="pt-BR" dirty="0"/>
              <a:t>, ente significa o existente em ato, sujeito lançado sem efetiva razão de ser.</a:t>
            </a:r>
          </a:p>
          <a:p>
            <a:r>
              <a:rPr lang="pt-BR" dirty="0"/>
              <a:t>Conforme assumem a </a:t>
            </a:r>
            <a:r>
              <a:rPr lang="pt-BR" dirty="0" smtClean="0"/>
              <a:t>acessão </a:t>
            </a:r>
            <a:r>
              <a:rPr lang="pt-BR" dirty="0"/>
              <a:t>nominal ou participial – ontologia essencial ou existencial.</a:t>
            </a:r>
          </a:p>
          <a:p>
            <a:r>
              <a:rPr lang="pt-BR" dirty="0"/>
              <a:t>Ser é um verbo – verbos significam e pressupõe – possibilidade de participação relativa ao a um sujeito, ou copulativo, no primeiro caso “existir” e no segundo pertença lógica entre um sujeito e um predicado, se afirma ou nega certas propriedades de um qualquer sujeito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Esclarecimentos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1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060973"/>
          </a:xfrm>
        </p:spPr>
        <p:txBody>
          <a:bodyPr>
            <a:normAutofit/>
          </a:bodyPr>
          <a:lstStyle/>
          <a:p>
            <a:r>
              <a:rPr lang="pt-BR" dirty="0" smtClean="0"/>
              <a:t>Ser (alemão </a:t>
            </a:r>
            <a:r>
              <a:rPr lang="pt-BR" dirty="0" err="1" smtClean="0"/>
              <a:t>Sein</a:t>
            </a:r>
            <a:r>
              <a:rPr lang="pt-BR" dirty="0" smtClean="0"/>
              <a:t> – daí o Dasein de Heidegger)</a:t>
            </a:r>
          </a:p>
          <a:p>
            <a:r>
              <a:rPr lang="pt-BR" dirty="0" smtClean="0"/>
              <a:t>Relativa a um sujeito – atua consumando.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</a:t>
            </a:r>
            <a:r>
              <a:rPr lang="pt-BR" dirty="0" err="1" smtClean="0"/>
              <a:t>entitativo</a:t>
            </a:r>
            <a:r>
              <a:rPr lang="pt-BR" dirty="0" smtClean="0"/>
              <a:t> – o mesmo que “existir”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copulativo – lógica entre sujeito e predicado.</a:t>
            </a:r>
          </a:p>
          <a:p>
            <a:r>
              <a:rPr lang="pt-BR" dirty="0" err="1" smtClean="0"/>
              <a:t>Linguas</a:t>
            </a:r>
            <a:r>
              <a:rPr lang="pt-BR" dirty="0" smtClean="0"/>
              <a:t> </a:t>
            </a:r>
            <a:r>
              <a:rPr lang="pt-BR" dirty="0" err="1" smtClean="0"/>
              <a:t>indo-européias</a:t>
            </a:r>
            <a:r>
              <a:rPr lang="pt-BR" dirty="0" smtClean="0"/>
              <a:t> – copulativo – sobrepõe S|P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dirty="0" smtClean="0"/>
              <a:t>existencial </a:t>
            </a:r>
            <a:r>
              <a:rPr lang="pt-BR" dirty="0" smtClean="0"/>
              <a:t>– </a:t>
            </a:r>
            <a:r>
              <a:rPr lang="pt-BR" dirty="0" err="1" smtClean="0"/>
              <a:t>originariedade</a:t>
            </a:r>
            <a:r>
              <a:rPr lang="pt-BR" dirty="0" smtClean="0"/>
              <a:t> predicado “existe P em S”</a:t>
            </a:r>
          </a:p>
          <a:p>
            <a:pPr marL="0" indent="0">
              <a:buNone/>
            </a:pPr>
            <a:r>
              <a:rPr lang="pt-BR" dirty="0" smtClean="0"/>
              <a:t>Semântico: verbo “ser” contém, não abstrato, flexões:</a:t>
            </a:r>
          </a:p>
          <a:p>
            <a:pPr marL="0" indent="0">
              <a:buNone/>
            </a:pPr>
            <a:r>
              <a:rPr lang="pt-BR" b="1" dirty="0" smtClean="0"/>
              <a:t>Viver</a:t>
            </a:r>
            <a:r>
              <a:rPr lang="pt-BR" dirty="0" smtClean="0"/>
              <a:t> (raiz es), </a:t>
            </a:r>
            <a:r>
              <a:rPr lang="pt-BR" b="1" dirty="0"/>
              <a:t>crescer</a:t>
            </a:r>
            <a:r>
              <a:rPr lang="pt-BR" dirty="0" smtClean="0"/>
              <a:t> (raiz </a:t>
            </a:r>
            <a:r>
              <a:rPr lang="pt-BR" dirty="0" err="1" smtClean="0"/>
              <a:t>be</a:t>
            </a:r>
            <a:r>
              <a:rPr lang="pt-BR" dirty="0" smtClean="0"/>
              <a:t>, bin, </a:t>
            </a:r>
            <a:r>
              <a:rPr lang="pt-BR" dirty="0" err="1" smtClean="0"/>
              <a:t>fuein</a:t>
            </a:r>
            <a:r>
              <a:rPr lang="pt-BR" dirty="0" smtClean="0"/>
              <a:t>, fui, </a:t>
            </a:r>
            <a:r>
              <a:rPr lang="pt-BR" dirty="0" err="1" smtClean="0"/>
              <a:t>bhu</a:t>
            </a:r>
            <a:r>
              <a:rPr lang="pt-BR" dirty="0" smtClean="0"/>
              <a:t>), </a:t>
            </a:r>
          </a:p>
          <a:p>
            <a:pPr marL="0" indent="0">
              <a:buNone/>
            </a:pPr>
            <a:r>
              <a:rPr lang="pt-BR" b="1" dirty="0" smtClean="0"/>
              <a:t>Permanecer</a:t>
            </a:r>
            <a:r>
              <a:rPr lang="pt-BR" dirty="0" smtClean="0"/>
              <a:t> (raiz </a:t>
            </a:r>
            <a:r>
              <a:rPr lang="pt-BR" dirty="0" err="1" smtClean="0"/>
              <a:t>wes</a:t>
            </a:r>
            <a:r>
              <a:rPr lang="pt-BR" dirty="0" smtClean="0"/>
              <a:t>, germânico </a:t>
            </a:r>
            <a:r>
              <a:rPr lang="pt-BR" dirty="0" err="1" smtClean="0"/>
              <a:t>war</a:t>
            </a:r>
            <a:r>
              <a:rPr lang="pt-BR" dirty="0" smtClean="0"/>
              <a:t>, </a:t>
            </a:r>
            <a:r>
              <a:rPr lang="pt-BR" dirty="0" err="1" smtClean="0"/>
              <a:t>gewesen</a:t>
            </a:r>
            <a:r>
              <a:rPr lang="pt-BR" dirty="0" smtClean="0"/>
              <a:t>, </a:t>
            </a:r>
            <a:r>
              <a:rPr lang="pt-BR" dirty="0" err="1" smtClean="0"/>
              <a:t>wesen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verbo 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43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Universalidade do ser # da genérica.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modalidade própria – transcendental (ir-além)</a:t>
            </a:r>
          </a:p>
          <a:p>
            <a:r>
              <a:rPr lang="pt-BR" dirty="0" smtClean="0"/>
              <a:t>Genérica (querela</a:t>
            </a:r>
            <a:r>
              <a:rPr lang="pt-BR" sz="1100" dirty="0" smtClean="0"/>
              <a:t> </a:t>
            </a:r>
            <a:r>
              <a:rPr lang="pt-BR" dirty="0" smtClean="0"/>
              <a:t>dos</a:t>
            </a:r>
            <a:r>
              <a:rPr lang="pt-BR" sz="1100" dirty="0"/>
              <a:t> </a:t>
            </a:r>
            <a:r>
              <a:rPr lang="pt-BR" dirty="0" smtClean="0"/>
              <a:t>universais</a:t>
            </a:r>
            <a:r>
              <a:rPr lang="pt-BR" sz="1100" dirty="0" smtClean="0"/>
              <a:t> - </a:t>
            </a:r>
            <a:r>
              <a:rPr lang="pt-BR" dirty="0" smtClean="0"/>
              <a:t>Boécio idade média)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 - determinações comuns às diversas espécies #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- não diferença exterior – teria ou ser coisa nenhuma.</a:t>
            </a:r>
          </a:p>
          <a:p>
            <a:r>
              <a:rPr lang="pt-BR" dirty="0" smtClean="0"/>
              <a:t>Ser – inclui todas diferenças – determinações dos ser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não é um </a:t>
            </a:r>
            <a:r>
              <a:rPr lang="pt-BR" dirty="0" err="1" smtClean="0"/>
              <a:t>genero</a:t>
            </a:r>
            <a:r>
              <a:rPr lang="pt-BR" dirty="0" smtClean="0"/>
              <a:t> máximo e diversidades extrínsecas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concreta e transcende – determinação intrínsecas ...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Universalidade do 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0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1241</TotalTime>
  <Words>3028</Words>
  <Application>Microsoft Office PowerPoint</Application>
  <PresentationFormat>Apresentação na tela (4:3)</PresentationFormat>
  <Paragraphs>342</Paragraphs>
  <Slides>40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8" baseType="lpstr">
      <vt:lpstr>Arial</vt:lpstr>
      <vt:lpstr>Book Antiqua</vt:lpstr>
      <vt:lpstr>Calibri</vt:lpstr>
      <vt:lpstr>Tahoma</vt:lpstr>
      <vt:lpstr>Times New Roman</vt:lpstr>
      <vt:lpstr>Wingdings</vt:lpstr>
      <vt:lpstr>Capa Dura</vt:lpstr>
      <vt:lpstr>Document</vt:lpstr>
      <vt:lpstr>Marcos Luiz Mucheroni  Ontologias e Informação</vt:lpstr>
      <vt:lpstr>A ideia da ontologia</vt:lpstr>
      <vt:lpstr>A ideia da ontologia</vt:lpstr>
      <vt:lpstr>O que é ontologia</vt:lpstr>
      <vt:lpstr>Ontologias “esquecidas”</vt:lpstr>
      <vt:lpstr>Conceitos </vt:lpstr>
      <vt:lpstr>Esclarecimentos</vt:lpstr>
      <vt:lpstr>O verbo ser</vt:lpstr>
      <vt:lpstr>Universalidade do ser</vt:lpstr>
      <vt:lpstr>Univocidade, analogia</vt:lpstr>
      <vt:lpstr>Solução ontológica</vt:lpstr>
      <vt:lpstr>Referências:</vt:lpstr>
      <vt:lpstr>Questões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Perguntas sugerem outras perguntas:</vt:lpstr>
      <vt:lpstr>Os primeiros sábios – essência !</vt:lpstr>
      <vt:lpstr>Sofistas </vt:lpstr>
      <vt:lpstr>Sócrates  (469-399)</vt:lpstr>
      <vt:lpstr>Sócrates: Conhece-te a ti mesmo mesmo</vt:lpstr>
      <vt:lpstr>Platão: o ser e o mundo das “ideias”</vt:lpstr>
      <vt:lpstr>Para entender Platão</vt:lpstr>
      <vt:lpstr>Natureza e Discurso</vt:lpstr>
      <vt:lpstr>Antiguidade clássica</vt:lpstr>
      <vt:lpstr>O que é ontologia</vt:lpstr>
      <vt:lpstr>   Categorias básicas – Aristóteles</vt:lpstr>
      <vt:lpstr>Ontologia Medieval</vt:lpstr>
      <vt:lpstr>Ontologias “esquecidas”</vt:lpstr>
      <vt:lpstr>Apresentação do PowerPoint</vt:lpstr>
      <vt:lpstr>Modernidade</vt:lpstr>
      <vt:lpstr>Crise da ontologia – Sec. XIX</vt:lpstr>
      <vt:lpstr>Reabilitação ontológica</vt:lpstr>
      <vt:lpstr>Antes da ontologia digital</vt:lpstr>
      <vt:lpstr>Discussão </vt:lpstr>
      <vt:lpstr>Referências: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</dc:creator>
  <cp:lastModifiedBy>marcos</cp:lastModifiedBy>
  <cp:revision>77</cp:revision>
  <dcterms:created xsi:type="dcterms:W3CDTF">2014-02-27T11:09:15Z</dcterms:created>
  <dcterms:modified xsi:type="dcterms:W3CDTF">2016-08-29T10:19:29Z</dcterms:modified>
</cp:coreProperties>
</file>