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548" r:id="rId3"/>
    <p:sldId id="549" r:id="rId4"/>
    <p:sldId id="550" r:id="rId5"/>
    <p:sldId id="551" r:id="rId6"/>
    <p:sldId id="330" r:id="rId7"/>
    <p:sldId id="552" r:id="rId8"/>
    <p:sldId id="554" r:id="rId9"/>
    <p:sldId id="555" r:id="rId10"/>
    <p:sldId id="556" r:id="rId11"/>
    <p:sldId id="557" r:id="rId12"/>
    <p:sldId id="561" r:id="rId13"/>
    <p:sldId id="562" r:id="rId14"/>
    <p:sldId id="553" r:id="rId15"/>
    <p:sldId id="558" r:id="rId16"/>
    <p:sldId id="560" r:id="rId17"/>
    <p:sldId id="559" r:id="rId18"/>
    <p:sldId id="564" r:id="rId19"/>
    <p:sldId id="565" r:id="rId20"/>
    <p:sldId id="563" r:id="rId21"/>
    <p:sldId id="56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8F34-1C40-4A78-B9BF-0309A00F582B}" type="datetimeFigureOut">
              <a:rPr lang="pt-BR" smtClean="0"/>
              <a:t>07/09/2020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3AD1D-B388-40CF-BA63-5AAF7227BE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5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id="{F21E6C11-C9E8-4F27-BEA0-6C4116C4D6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id="{D53BD80E-CC2F-4911-BBFC-621C74E7C8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id="{0FB7AD4F-320F-4B41-8AF4-BB3153E4F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643B52-97CE-4201-AA55-443633854B7A}" type="slidenum">
              <a:rPr lang="pt-BR" altLang="pt-BR"/>
              <a:pPr>
                <a:spcBef>
                  <a:spcPct val="0"/>
                </a:spcBef>
              </a:pPr>
              <a:t>6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977867-76CC-45BB-8E3F-54C0F4BF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300B-B8F0-4FD8-B899-8724ADE96BA8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15486C-F43C-4AF2-960D-C888914B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0F6E3-CBC6-4E3C-83F0-B8246940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6D602-4C7D-4DCF-AD20-BBADD1392C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116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A21220-A7A7-44F2-8C4F-BDD5D0E9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F574-916D-4929-A2FB-483BD3045186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DE7075-30CD-4F15-A7F3-EBCD07B4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4E869A-EE83-42AE-9DF0-0DF050BD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41E3-762E-4960-8A91-77B90FA6A2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577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4AD0D-80E7-430D-845C-02E17C22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5E6E-4726-4B83-80DD-09C67A82BED0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0ED546-6489-493D-B67F-7AD398E6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F2CB1A-8C5B-443D-B909-0C2C1212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544B3-6C41-4D26-9F1E-0B5DCB4310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010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570FAC-FB21-4858-8EC5-17DF90BB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2BA3-BF73-4A5A-A300-45046B12C627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E02A4B-072D-4247-9502-EB8B2858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EDE77D-6B1B-4E65-96D4-5BA6CC9C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26DD1-9432-47D8-AE1A-7F99029098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22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E46E88-0584-404B-B55D-E7749F4C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CD5E-C942-4E33-9861-E9B0ABCCFD4C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BC0938-5C33-4A9E-AD99-7C54962E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C0E30-0C15-40DB-9068-020CEC2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326A9-CB25-4042-8195-33AFA86425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844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77A5AA6-D92A-44AA-8CA1-954FB143B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4F1C-0A35-4B61-B01C-B93700DA0A69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2FDAA82-A7D8-4783-B7DE-E50F2920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91C425F-988D-4CA7-8B98-D69A0D87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36DBF-04B7-424B-BDEA-341602C043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51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1536E5A6-1D51-41C0-98D4-C3F30D97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196C-29DC-4167-8A81-E16AFE4B4DAB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F33D05D-695B-4022-9B51-53E090E4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05813374-986F-47CA-99AD-70A973B4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9A2D9-5CB6-4872-A53F-D8C0F0562D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748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C96E5CDE-0826-4F3F-9FB9-D6E06DD9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86A0-E622-4A17-A282-332A6E7D59E7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E30BB20-29C0-4A55-BD17-BDA28E092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B7E58824-D3EE-4A32-BB01-D134A612B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B7A8F-059B-4BF0-BC97-80048C036E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631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B89EFA3-E993-4545-8AAB-DC9B412B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8803-F7DD-42B6-83FD-6E848C94F08C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AC386872-E1A1-4241-A7BC-E0FFC7C4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5C7A1ED2-8DB2-4087-9176-ECCA4064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95045-9056-4CB6-A0D6-B426B7699A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76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89E191C-80D0-4DFE-A940-2F5344B47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5F50-028A-4737-8020-0829F2C84BC2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B66C2A9-FF42-4B96-907C-4AE545B9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AD7A49A-7DAC-459F-9CF6-F66C6B40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9536-83BD-469A-9E66-2D7C08822B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35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B9DD3EB-4587-497B-8CFB-CCDCD335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249B-5D91-4042-A955-AC7C704A1D89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AE8BFA8-F6D7-422A-B7D6-29300190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B922830-D51E-48F5-951F-4242E230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3CB71-55E2-42CB-A759-CA9975840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209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86246C47-0783-4EC9-A6CF-7568BCAB91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AC661FE-70D3-434D-B409-3E6F753399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7E0375-C0D5-4CE9-8F9F-E3E40BF8D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F5E854-9CB4-491D-9A1C-1944DA76A6BC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48A79E-6F2C-428C-A79F-BAE5C0C96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2BF38-EE44-43AC-A3D6-F0C429D52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03F8C209-47C1-482C-B655-A4A62CCF22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673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FBEFD-C385-4CB5-BA9E-4924A0156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b="1" dirty="0"/>
              <a:t>Instrumentos normativos negociados: convenções e acordos coletivos</a:t>
            </a:r>
            <a:br>
              <a:rPr lang="pt-BR" sz="4400" b="1" dirty="0"/>
            </a:br>
            <a:br>
              <a:rPr lang="pt-BR" b="1" dirty="0"/>
            </a:br>
            <a:r>
              <a:rPr lang="pt-BR" sz="4400" b="1" dirty="0"/>
              <a:t>Natureza jurídica, campo de aplicação</a:t>
            </a:r>
            <a:r>
              <a:rPr lang="pt-BR" b="1" dirty="0"/>
              <a:t>, c</a:t>
            </a:r>
            <a:r>
              <a:rPr lang="pt-BR" sz="4400" b="1" dirty="0"/>
              <a:t>onteúdo e condições de validade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ADE765-5F34-4CD6-BA08-55F0F46D4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774" y="4707835"/>
            <a:ext cx="8534400" cy="1752600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Professor Otavio Pinto e Silva</a:t>
            </a:r>
          </a:p>
          <a:p>
            <a:r>
              <a:rPr lang="pt-BR" dirty="0"/>
              <a:t>Faculdade de Direito - USP</a:t>
            </a:r>
          </a:p>
        </p:txBody>
      </p:sp>
    </p:spTree>
    <p:extLst>
      <p:ext uri="{BB962C8B-B14F-4D97-AF65-F5344CB8AC3E}">
        <p14:creationId xmlns:p14="http://schemas.microsoft.com/office/powerpoint/2010/main" val="3130804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Conteúdo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45A8765-5B73-4FC2-AC5D-9D76444BDB1E}"/>
              </a:ext>
            </a:extLst>
          </p:cNvPr>
          <p:cNvSpPr/>
          <p:nvPr/>
        </p:nvSpPr>
        <p:spPr>
          <a:xfrm>
            <a:off x="699051" y="936590"/>
            <a:ext cx="105487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/>
              <a:t>Cláusulas obrigacionais</a:t>
            </a:r>
            <a:r>
              <a:rPr lang="pt-BR" sz="4000" dirty="0"/>
              <a:t> </a:t>
            </a:r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São aquelas que estabelecem as obrigações assumidas, em nome próprio, pelos sindicatos ou empresas, uns frente aos outros </a:t>
            </a:r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(compromissos diretos e concretos, que vinculam não as categorias alcançadas pelos convênios, mas sim os próprios convenentes)</a:t>
            </a:r>
          </a:p>
        </p:txBody>
      </p:sp>
    </p:spTree>
    <p:extLst>
      <p:ext uri="{BB962C8B-B14F-4D97-AF65-F5344CB8AC3E}">
        <p14:creationId xmlns:p14="http://schemas.microsoft.com/office/powerpoint/2010/main" val="42691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Conteúdo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45A8765-5B73-4FC2-AC5D-9D76444BDB1E}"/>
              </a:ext>
            </a:extLst>
          </p:cNvPr>
          <p:cNvSpPr/>
          <p:nvPr/>
        </p:nvSpPr>
        <p:spPr>
          <a:xfrm>
            <a:off x="699051" y="936590"/>
            <a:ext cx="105487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600" b="1" dirty="0"/>
          </a:p>
          <a:p>
            <a:pPr algn="just"/>
            <a:r>
              <a:rPr lang="pt-BR" sz="4000" b="1" dirty="0"/>
              <a:t>Cláusulas normativas</a:t>
            </a:r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São aquelas que criam condições de trabalho, mediante a indicação das normas que, com força obrigatória, devem ser respeitadas na celebração e execução dos contratos individuais</a:t>
            </a:r>
          </a:p>
        </p:txBody>
      </p:sp>
    </p:spTree>
    <p:extLst>
      <p:ext uri="{BB962C8B-B14F-4D97-AF65-F5344CB8AC3E}">
        <p14:creationId xmlns:p14="http://schemas.microsoft.com/office/powerpoint/2010/main" val="200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Conteúdo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45A8765-5B73-4FC2-AC5D-9D76444BDB1E}"/>
              </a:ext>
            </a:extLst>
          </p:cNvPr>
          <p:cNvSpPr/>
          <p:nvPr/>
        </p:nvSpPr>
        <p:spPr>
          <a:xfrm>
            <a:off x="791816" y="582866"/>
            <a:ext cx="10548729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just">
              <a:spcBef>
                <a:spcPct val="20000"/>
              </a:spcBef>
              <a:buClr>
                <a:srgbClr val="292934">
                  <a:shade val="95000"/>
                </a:srgbClr>
              </a:buClr>
              <a:defRPr/>
            </a:pPr>
            <a:r>
              <a:rPr lang="pt-BR" sz="3600" b="1" dirty="0">
                <a:solidFill>
                  <a:srgbClr val="292934"/>
                </a:solidFill>
              </a:rPr>
              <a:t>Art. 611-A da CLT – o que pode ser negociado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>
                <a:solidFill>
                  <a:srgbClr val="292934"/>
                </a:solidFill>
              </a:rPr>
              <a:t>15 incisos prevendo diversos temas, entre eles: jornada de trabalho, intervalo intrajornada, plano de cargos, salários e funções, regulamento empresarial, representação dos trabalhadores no local de trabalho, teletrabalho, sobreaviso, trabalho intermitente,  remuneração por produtividade e por desempenho individual, troca do dia de feriado, grau de insalubridade e prorrogação de jornada em ambientes insalubres, prêmios de incentivo em bens ou serviços, PLR</a:t>
            </a:r>
          </a:p>
        </p:txBody>
      </p:sp>
    </p:spTree>
    <p:extLst>
      <p:ext uri="{BB962C8B-B14F-4D97-AF65-F5344CB8AC3E}">
        <p14:creationId xmlns:p14="http://schemas.microsoft.com/office/powerpoint/2010/main" val="357042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Conteúdo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45A8765-5B73-4FC2-AC5D-9D76444BDB1E}"/>
              </a:ext>
            </a:extLst>
          </p:cNvPr>
          <p:cNvSpPr/>
          <p:nvPr/>
        </p:nvSpPr>
        <p:spPr>
          <a:xfrm>
            <a:off x="924338" y="1274933"/>
            <a:ext cx="10548729" cy="55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just">
              <a:spcBef>
                <a:spcPct val="20000"/>
              </a:spcBef>
              <a:buClr>
                <a:srgbClr val="292934">
                  <a:shade val="95000"/>
                </a:srgbClr>
              </a:buClr>
              <a:defRPr/>
            </a:pPr>
            <a:r>
              <a:rPr lang="pt-BR" sz="2800" b="1" dirty="0">
                <a:solidFill>
                  <a:srgbClr val="292934"/>
                </a:solidFill>
              </a:rPr>
              <a:t>Art. 611-B da CLT – vedação de redução ou supressão </a:t>
            </a:r>
          </a:p>
          <a:p>
            <a:pPr marL="137160" lvl="0" algn="just">
              <a:spcBef>
                <a:spcPct val="20000"/>
              </a:spcBef>
              <a:buClr>
                <a:srgbClr val="292934">
                  <a:shade val="95000"/>
                </a:srgbClr>
              </a:buClr>
              <a:defRPr/>
            </a:pPr>
            <a:r>
              <a:rPr lang="pt-BR" sz="2800" dirty="0">
                <a:solidFill>
                  <a:srgbClr val="292934"/>
                </a:solidFill>
              </a:rPr>
              <a:t>30 incisos prevendo vários temas, dentre eles: anotações na CTPS, seguro-desemprego, FGTS, salário mínimo, remuneração do trabalho noturno e do serviço extraordinário, repouso semanal, número de dias de férias, gozo e remuneração, licença-maternidade e </a:t>
            </a:r>
            <a:r>
              <a:rPr lang="pt-BR" sz="2800" dirty="0" err="1">
                <a:solidFill>
                  <a:srgbClr val="292934"/>
                </a:solidFill>
              </a:rPr>
              <a:t>licença-paternidade</a:t>
            </a:r>
            <a:r>
              <a:rPr lang="pt-BR" sz="2800" dirty="0">
                <a:solidFill>
                  <a:srgbClr val="292934"/>
                </a:solidFill>
              </a:rPr>
              <a:t>, proteção do trabalho da mulher, aviso prévio, normas de saúde, higiene e segurança do trabalho, aposentadoria, seguro contra acidentes de trabalho, prescrição do direito de ação, proibição de discriminação, medidas de proteção legal de crianças e adolescentes, liberdade de associação profissional ou sindical, direito de greve, tributos e outros créditos de terceiros  </a:t>
            </a:r>
          </a:p>
          <a:p>
            <a:pPr marL="137160" lvl="0" algn="just">
              <a:spcBef>
                <a:spcPct val="20000"/>
              </a:spcBef>
              <a:buClr>
                <a:srgbClr val="292934">
                  <a:shade val="95000"/>
                </a:srgbClr>
              </a:buClr>
              <a:defRPr/>
            </a:pPr>
            <a:endParaRPr lang="pt-BR" sz="36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17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Aprovação em assembleia</a:t>
            </a:r>
            <a:r>
              <a:rPr lang="pt-BR" altLang="pt-BR" sz="4000" dirty="0"/>
              <a:t>: art. 612 CLT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Participação dos sujeitos</a:t>
            </a:r>
            <a:r>
              <a:rPr lang="pt-BR" altLang="pt-BR" sz="4000" dirty="0"/>
              <a:t>: sindicatos profissional e patronal (ou empresa)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dirty="0"/>
              <a:t>Na falta ou recusa do sindicato: Federação ou Confederação, conforme artigos 611, </a:t>
            </a:r>
            <a:r>
              <a:rPr lang="pt-BR" sz="4000" dirty="0"/>
              <a:t>§ 1º e </a:t>
            </a:r>
            <a:r>
              <a:rPr lang="pt-BR" altLang="pt-BR" sz="4000" dirty="0"/>
              <a:t>617, </a:t>
            </a:r>
            <a:r>
              <a:rPr lang="pt-BR" sz="4000" dirty="0"/>
              <a:t>§ 1º da CLT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204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4000" b="1" dirty="0"/>
              <a:t>Art. 611, § 2º, CLT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4000" dirty="0"/>
              <a:t>As Federações e, na falta desta, as Confederações representativas de categorias   econômicas ou profissionais poderão celebrar convenções coletivas de trabalho para reger as relações das categorias a elas vinculadas, inorganizadas em Sindicatos, no âmbito de   suas representações   </a:t>
            </a:r>
          </a:p>
        </p:txBody>
      </p:sp>
    </p:spTree>
    <p:extLst>
      <p:ext uri="{BB962C8B-B14F-4D97-AF65-F5344CB8AC3E}">
        <p14:creationId xmlns:p14="http://schemas.microsoft.com/office/powerpoint/2010/main" val="198972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600" b="1" dirty="0"/>
              <a:t>Art. 617, § 1º, CLT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600" dirty="0"/>
              <a:t>Expirado o prazo de 8 dias sem que o sindicato tenha se desincumbido do encargo recebido, poderão os interessados dar conhecimento do fato à Federação a que estiver vinculado o Sindicato e, em falta dessa, à correspondente Confederação, para que, no mesmo prazo, assuma a direção dos entendimentos. Esgotado esse prazo, poderão os interessados prosseguir      diretamente na negociação coletiva até final       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4242365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Publicidade</a:t>
            </a:r>
            <a:r>
              <a:rPr lang="pt-BR" altLang="pt-BR" sz="4000" dirty="0"/>
              <a:t>: registro no Sistema Mediador (art. 614, CLT)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Prazo</a:t>
            </a:r>
            <a:r>
              <a:rPr lang="pt-BR" altLang="pt-BR" sz="4000" dirty="0"/>
              <a:t> (art. 613, II, CLT – máximo 2 anos)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61808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 na pandemia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MP 936 (convertida na Lei 14.020/2020)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dirty="0"/>
              <a:t>Art. 17, II - Durante o estado de calamidade pública, poderão ser utilizados meios eletrônicos para atendimento aos requisitos formais previstos no Título VI da CLT, inclusive para convocação, deliberação, decisão, formalização e publicidade de convenção coletiva ou acordo coletivo de trabalho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dirty="0"/>
              <a:t>III - os prazos previstos no Título VI da CLT, aprovada pelo Decreto-Lei nº 5.452, de 1º de maio de 1943, ficarão reduzidos pela metade;</a:t>
            </a:r>
          </a:p>
        </p:txBody>
      </p:sp>
    </p:spTree>
    <p:extLst>
      <p:ext uri="{BB962C8B-B14F-4D97-AF65-F5344CB8AC3E}">
        <p14:creationId xmlns:p14="http://schemas.microsoft.com/office/powerpoint/2010/main" val="1057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 na pandemia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MP 936 (convertida na Lei 14.020/2020)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dirty="0"/>
              <a:t>Art. 17, III - Durante o estado de calamidade pública, os prazos previstos no Título VI da CLT, ficarão reduzidos pela metade</a:t>
            </a:r>
          </a:p>
        </p:txBody>
      </p:sp>
    </p:spTree>
    <p:extLst>
      <p:ext uri="{BB962C8B-B14F-4D97-AF65-F5344CB8AC3E}">
        <p14:creationId xmlns:p14="http://schemas.microsoft.com/office/powerpoint/2010/main" val="202756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Instrumentos normativos negociados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33476"/>
            <a:ext cx="9601200" cy="51863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4000" b="1" dirty="0"/>
              <a:t>Convenção coletiva de trabalho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000" dirty="0"/>
              <a:t>Art. 611, CLT: acordo de caráter normativo, pelo qual dois ou mais Sindicatos representativos de categorias econômicas e profissionais estipulam condições de trabalho aplicáveis, no âmbito das respectivas representações, às relações individuais de trabalho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Condições de validade na pandemia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MP 927 (não convertida em lei)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dirty="0"/>
              <a:t>Art. 30 - Os acordos e as convenções coletivos vencidos ou vincendos, no prazo de cento e oitenta dias, contado da data de entrada em vigor desta Medida Provisória (01/04/2020), poderão ser prorrogados, a critério do empregador, pelo prazo de noventa dias, após o termo final deste prazo.</a:t>
            </a:r>
          </a:p>
        </p:txBody>
      </p:sp>
    </p:spTree>
    <p:extLst>
      <p:ext uri="{BB962C8B-B14F-4D97-AF65-F5344CB8AC3E}">
        <p14:creationId xmlns:p14="http://schemas.microsoft.com/office/powerpoint/2010/main" val="1871057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4EEA2-2899-41EB-A24A-C19FC61E69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b="1" dirty="0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30651D-6E85-4862-A25F-055EE9264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/>
              <a:t>otavio@siqueiracastro.com.br</a:t>
            </a:r>
          </a:p>
        </p:txBody>
      </p:sp>
    </p:spTree>
    <p:extLst>
      <p:ext uri="{BB962C8B-B14F-4D97-AF65-F5344CB8AC3E}">
        <p14:creationId xmlns:p14="http://schemas.microsoft.com/office/powerpoint/2010/main" val="12007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/>
              <a:t>Instrumentos normativos negociados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4000" b="1" dirty="0"/>
              <a:t>Acordo coletivo de trabalho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4000" b="1" dirty="0"/>
              <a:t> </a:t>
            </a:r>
            <a:r>
              <a:rPr lang="pt-BR" sz="4000" dirty="0"/>
              <a:t>Art. 611, §1º, CLT: acordos que estipulem condições de trabalho, aplicáveis no âmbito da empresa ou das acordantes respectivas relações de trabalho</a:t>
            </a:r>
            <a:endParaRPr lang="pt-BR" altLang="pt-BR" sz="40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54352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Natureza jurídica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4000" b="1" dirty="0"/>
              <a:t>NEGÓCIO JURÍDICO </a:t>
            </a:r>
            <a:r>
              <a:rPr lang="pt-BR" altLang="pt-BR" sz="4000" dirty="0"/>
              <a:t>p</a:t>
            </a:r>
            <a:r>
              <a:rPr lang="pt-BR" sz="4000" dirty="0"/>
              <a:t>or meio do qual sindicatos estipulam normas e condições de trabalho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sz="40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4000" dirty="0"/>
              <a:t>Existência, validade e eficácia (</a:t>
            </a:r>
            <a:r>
              <a:rPr lang="pt-BR" altLang="pt-BR" sz="4000" dirty="0" err="1"/>
              <a:t>Antonio</a:t>
            </a:r>
            <a:r>
              <a:rPr lang="pt-BR" altLang="pt-BR" sz="4000" dirty="0"/>
              <a:t> Junqueira de Azevedo)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7472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Natureza jurídica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r>
              <a:rPr lang="pt-BR" sz="4000" b="1" dirty="0"/>
              <a:t>Código Civil, art. 104</a:t>
            </a:r>
          </a:p>
          <a:p>
            <a:r>
              <a:rPr lang="pt-BR" sz="4000" dirty="0"/>
              <a:t>A validade do negócio jurídico requer:</a:t>
            </a:r>
          </a:p>
          <a:p>
            <a:r>
              <a:rPr lang="pt-BR" sz="4000" dirty="0"/>
              <a:t>I - agente capaz</a:t>
            </a:r>
          </a:p>
          <a:p>
            <a:r>
              <a:rPr lang="pt-BR" sz="4000" dirty="0"/>
              <a:t>II - objeto lícito, possível, determinado ou determinável</a:t>
            </a:r>
          </a:p>
          <a:p>
            <a:r>
              <a:rPr lang="pt-BR" sz="4000" dirty="0"/>
              <a:t>III - forma prescrita ou não defesa em lei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3697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6453F137-5693-4981-91BE-AFCD2A0E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/>
              <a:t>Negociado x Legislado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403A76-DBFB-465F-B3F0-31DD1E8BE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3600" b="1" dirty="0"/>
              <a:t>Art. 8º, § 3º, CLT 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pt-BR" sz="3600" b="1" dirty="0"/>
              <a:t> </a:t>
            </a:r>
            <a:r>
              <a:rPr lang="pt-BR" sz="3600" dirty="0"/>
              <a:t>No exame de convenção coletiva ou acordo coletivo de trabalho, a Justiça do Trabalho analisará exclusivamente a conformidade dos </a:t>
            </a:r>
            <a:r>
              <a:rPr lang="pt-BR" sz="3600" b="1" dirty="0"/>
              <a:t>elementos essenciais do negócio jurídico</a:t>
            </a:r>
            <a:r>
              <a:rPr lang="pt-BR" sz="3600" dirty="0"/>
              <a:t>, respeitado o disposto no art. 104 da Lei nº 10.406, de 10 de janeiro de 2002 (Código Civil), e balizará sua atuação pelo princípio da </a:t>
            </a:r>
            <a:r>
              <a:rPr lang="pt-BR" sz="3600" b="1" dirty="0"/>
              <a:t>intervenção mínima </a:t>
            </a:r>
            <a:r>
              <a:rPr lang="pt-BR" sz="3600" dirty="0"/>
              <a:t>na autonomia da vontade coletiva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Campo de aplicação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Geral:</a:t>
            </a:r>
            <a:r>
              <a:rPr lang="pt-BR" altLang="pt-BR" sz="4000" dirty="0"/>
              <a:t> todos os membros do grupo representado (eficácia “erga omnes”)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altLang="pt-BR" sz="4000" b="1" dirty="0"/>
              <a:t>Limitado: </a:t>
            </a:r>
            <a:r>
              <a:rPr lang="pt-BR" altLang="pt-BR" sz="4000" dirty="0"/>
              <a:t>somente para os integrantes do grupo que sejam filiados à entidade sindical</a:t>
            </a:r>
          </a:p>
        </p:txBody>
      </p:sp>
    </p:spTree>
    <p:extLst>
      <p:ext uri="{BB962C8B-B14F-4D97-AF65-F5344CB8AC3E}">
        <p14:creationId xmlns:p14="http://schemas.microsoft.com/office/powerpoint/2010/main" val="202426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Conteúdo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45A8765-5B73-4FC2-AC5D-9D76444BDB1E}"/>
              </a:ext>
            </a:extLst>
          </p:cNvPr>
          <p:cNvSpPr/>
          <p:nvPr/>
        </p:nvSpPr>
        <p:spPr>
          <a:xfrm>
            <a:off x="699051" y="936590"/>
            <a:ext cx="105487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/>
              <a:t>CLT, art. 613</a:t>
            </a:r>
          </a:p>
          <a:p>
            <a:pPr algn="just"/>
            <a:r>
              <a:rPr lang="pt-BR" sz="3600" dirty="0"/>
              <a:t>As Convenções e os Acordos deverão conter obrigatoriamente</a:t>
            </a:r>
          </a:p>
          <a:p>
            <a:pPr algn="just"/>
            <a:r>
              <a:rPr lang="pt-BR" sz="3600" dirty="0"/>
              <a:t>I - Designação dos sindicatos convenentes ou dos Sindicatos e empresas acordantes</a:t>
            </a:r>
          </a:p>
          <a:p>
            <a:pPr algn="just"/>
            <a:r>
              <a:rPr lang="pt-BR" sz="3600" dirty="0"/>
              <a:t>II - Prazo de vigência</a:t>
            </a:r>
          </a:p>
          <a:p>
            <a:pPr algn="just"/>
            <a:r>
              <a:rPr lang="pt-BR" sz="3600" dirty="0"/>
              <a:t>III - Categorias ou classes de trabalhadores abrangidas pelos respectivos dispositivos</a:t>
            </a:r>
          </a:p>
          <a:p>
            <a:pPr algn="just"/>
            <a:r>
              <a:rPr lang="pt-BR" sz="3600" dirty="0"/>
              <a:t>IV - Condições ajustadas para reger as relações individuais de trabalho durante sua vigência</a:t>
            </a:r>
          </a:p>
        </p:txBody>
      </p:sp>
    </p:spTree>
    <p:extLst>
      <p:ext uri="{BB962C8B-B14F-4D97-AF65-F5344CB8AC3E}">
        <p14:creationId xmlns:p14="http://schemas.microsoft.com/office/powerpoint/2010/main" val="38144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AA5B6148-8CF0-4B35-84F8-3AE4DA34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anchor="t"/>
          <a:lstStyle/>
          <a:p>
            <a:pPr eaLnBrk="1" hangingPunct="1"/>
            <a:r>
              <a:rPr lang="pt-BR" altLang="pt-BR" b="1" dirty="0"/>
              <a:t>Conteúdo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176E753A-FA54-4378-9DBB-C329036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133476"/>
            <a:ext cx="9998765" cy="51863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sz="4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t-BR" alt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45A8765-5B73-4FC2-AC5D-9D76444BDB1E}"/>
              </a:ext>
            </a:extLst>
          </p:cNvPr>
          <p:cNvSpPr/>
          <p:nvPr/>
        </p:nvSpPr>
        <p:spPr>
          <a:xfrm>
            <a:off x="821635" y="1241526"/>
            <a:ext cx="105487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/>
              <a:t>V - Normas para a conciliação das divergências sugeridas entre os convenentes por motivos da aplicação de seus dispositivos                   </a:t>
            </a:r>
          </a:p>
          <a:p>
            <a:pPr algn="just"/>
            <a:r>
              <a:rPr lang="pt-BR" sz="3600" dirty="0"/>
              <a:t>VI - Disposições sobre o processo de sua prorrogação e de revisão total ou parcial de seus dispositivos</a:t>
            </a:r>
          </a:p>
          <a:p>
            <a:pPr algn="just"/>
            <a:r>
              <a:rPr lang="pt-BR" sz="3600" dirty="0"/>
              <a:t>VII - Direitos e deveres dos empregados e empresas                </a:t>
            </a:r>
          </a:p>
          <a:p>
            <a:pPr algn="just"/>
            <a:r>
              <a:rPr lang="pt-BR" sz="3600" dirty="0"/>
              <a:t>VIII - Penalidades para os sindicatos convenentes, os empregados e as empresas em caso de violação de seus dispositivos</a:t>
            </a:r>
          </a:p>
        </p:txBody>
      </p:sp>
    </p:spTree>
    <p:extLst>
      <p:ext uri="{BB962C8B-B14F-4D97-AF65-F5344CB8AC3E}">
        <p14:creationId xmlns:p14="http://schemas.microsoft.com/office/powerpoint/2010/main" val="113313339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1111</Words>
  <Application>Microsoft Office PowerPoint</Application>
  <PresentationFormat>Widescreen</PresentationFormat>
  <Paragraphs>89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</vt:lpstr>
      <vt:lpstr>Calibri</vt:lpstr>
      <vt:lpstr>1_Tema do Office</vt:lpstr>
      <vt:lpstr>Instrumentos normativos negociados: convenções e acordos coletivos  Natureza jurídica, campo de aplicação, conteúdo e condições de validade</vt:lpstr>
      <vt:lpstr>Instrumentos normativos negociados</vt:lpstr>
      <vt:lpstr>Instrumentos normativos negociados</vt:lpstr>
      <vt:lpstr>Natureza jurídica</vt:lpstr>
      <vt:lpstr>Natureza jurídica</vt:lpstr>
      <vt:lpstr>Negociado x Legislado</vt:lpstr>
      <vt:lpstr>Campo de aplicação</vt:lpstr>
      <vt:lpstr>Conteúdo</vt:lpstr>
      <vt:lpstr>Conteúdo</vt:lpstr>
      <vt:lpstr>Conteúdo</vt:lpstr>
      <vt:lpstr>Conteúdo</vt:lpstr>
      <vt:lpstr>Conteúdo</vt:lpstr>
      <vt:lpstr>Conteúdo</vt:lpstr>
      <vt:lpstr>Condições de validade</vt:lpstr>
      <vt:lpstr>Condições de validade</vt:lpstr>
      <vt:lpstr>Condições de validade</vt:lpstr>
      <vt:lpstr>Condições de validade</vt:lpstr>
      <vt:lpstr>Condições de validade na pandemia</vt:lpstr>
      <vt:lpstr>Condições de validade na pandemia</vt:lpstr>
      <vt:lpstr>Condições de validade na pandemia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normativos negociados: convenções e acordos coletivos  Natureza jurídica, campo de aplicação, conteúdo e condições de validade</dc:title>
  <dc:creator>Otavio</dc:creator>
  <cp:lastModifiedBy>Otavio</cp:lastModifiedBy>
  <cp:revision>13</cp:revision>
  <dcterms:created xsi:type="dcterms:W3CDTF">2020-09-07T21:07:48Z</dcterms:created>
  <dcterms:modified xsi:type="dcterms:W3CDTF">2020-09-07T23:28:27Z</dcterms:modified>
</cp:coreProperties>
</file>