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63" r:id="rId4"/>
    <p:sldId id="283" r:id="rId5"/>
    <p:sldId id="318" r:id="rId6"/>
    <p:sldId id="328" r:id="rId7"/>
    <p:sldId id="326" r:id="rId8"/>
    <p:sldId id="334" r:id="rId9"/>
    <p:sldId id="327" r:id="rId10"/>
    <p:sldId id="323" r:id="rId11"/>
    <p:sldId id="324" r:id="rId12"/>
    <p:sldId id="325" r:id="rId13"/>
    <p:sldId id="329" r:id="rId14"/>
    <p:sldId id="335" r:id="rId15"/>
    <p:sldId id="337" r:id="rId16"/>
    <p:sldId id="336" r:id="rId17"/>
    <p:sldId id="338" r:id="rId18"/>
    <p:sldId id="330" r:id="rId19"/>
    <p:sldId id="339" r:id="rId20"/>
    <p:sldId id="340" r:id="rId21"/>
    <p:sldId id="341" r:id="rId22"/>
    <p:sldId id="331" r:id="rId23"/>
    <p:sldId id="343" r:id="rId24"/>
    <p:sldId id="342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 2.7. Estruturas metálicas, iônicas e moleculares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0"/>
            <a:ext cx="10515600" cy="43521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Ligação metálica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Nuvens de elétrons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Teoria das bandas (TOM)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Propriedades (elétrons livres)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Boa condutibilidade térmica e elétrica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Maleabilidade e ductilidade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Elevados pontos de fusão e ebulição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Brilho metálico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</a:t>
            </a:r>
            <a:r>
              <a:rPr lang="pt-BR" sz="1800" dirty="0" err="1"/>
              <a:t>Compaticidade</a:t>
            </a:r>
            <a:r>
              <a:rPr lang="pt-BR" sz="1800" dirty="0"/>
              <a:t> e densidade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476557A9-6E3D-47BE-BF31-451F8B2E1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997" y="1336617"/>
            <a:ext cx="4995039" cy="18763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0132A18-9FA5-4CFC-B3D2-47863E253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997" y="3351123"/>
            <a:ext cx="4995039" cy="23455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190D2B-3C79-40BD-9DA8-D41A278B9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684" y="3351123"/>
            <a:ext cx="3180369" cy="23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 2.7. Estruturas metálicas, iônicas e moleculares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Compostos iônicos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Retículos cristalinos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Sólidos (CNTP)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Duros e quebradiços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Pontos de fusão e ebulição elevados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Condutividade elétrica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3B57E648-6C41-4271-BCD5-6AE6524B2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244" y="1524000"/>
            <a:ext cx="5961928" cy="17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 2.7. Estruturas metálicas, iônicas e moleculares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Compostos moleculares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Pontos de fusão e ebulição &lt; iônicos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Ductilidade &gt; iônicos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Condutividade elétrica e térmica &lt; iônicos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Estado físico a temperatura ambiente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7BC3598F-9153-421F-864A-480D5D321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45" y="1536903"/>
            <a:ext cx="5424055" cy="129766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270FC4-DAD3-482F-A185-5E07B76E2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279" y="1522157"/>
            <a:ext cx="4932893" cy="33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2.8. Estrutura de cerâmicas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Cerâmica: </a:t>
            </a:r>
            <a:r>
              <a:rPr lang="en-US" sz="2200" i="1" dirty="0" err="1"/>
              <a:t>keramikos</a:t>
            </a:r>
            <a:r>
              <a:rPr lang="en-US" sz="2200" i="1" dirty="0"/>
              <a:t> </a:t>
            </a:r>
            <a:r>
              <a:rPr lang="en-US" sz="2200" dirty="0"/>
              <a:t>(“burnt stuff”)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Metal + </a:t>
            </a:r>
            <a:r>
              <a:rPr lang="en-US" sz="2200" dirty="0" err="1"/>
              <a:t>Ametal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Ligação</a:t>
            </a:r>
            <a:r>
              <a:rPr lang="en-US" sz="2200" dirty="0"/>
              <a:t> </a:t>
            </a:r>
            <a:r>
              <a:rPr lang="en-US" sz="2200" dirty="0" err="1"/>
              <a:t>atômica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0B78E5C-3668-47B0-B8B0-F2D9E265E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2340428"/>
            <a:ext cx="30670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2.8. Estrutura de cerâmicas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Cerâmicas predominantemente iônicas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Magnitude da carga elétrica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Tamanho relativo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Estabilidade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Número de coordenação e razão radial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7EE36BD-C352-4059-9420-001E0B388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722" y="1989641"/>
            <a:ext cx="3981450" cy="16478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5B0511-5283-4645-95F7-DC76A4086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757" y="368063"/>
            <a:ext cx="5090902" cy="59077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733C45E-55B0-4AF3-B519-33EAD6E96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675" y="1520770"/>
            <a:ext cx="67151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2.8. Razão radial cátion-ânion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291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Demonstrar que a razão radial mínima entre cátion e ânion é de 0,155 para um número de coordenação igual a 3.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7A1CF64D-1683-47A6-8CC1-57BEE2162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88" y="2401077"/>
            <a:ext cx="48101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2.8. Estrutura de cerâmicas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40"/>
            <a:ext cx="10515600" cy="4391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Estruturas cristalinas (compostos AX)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767B601-CD8B-4D97-9422-90995700C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512" y="2134356"/>
            <a:ext cx="7922868" cy="361657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5653311-51C6-4B1F-8267-97CF9C1F4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512" y="2190044"/>
            <a:ext cx="5514975" cy="35052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56F920F-A47D-43C2-A945-F87E5AA11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477" y="2418644"/>
            <a:ext cx="8420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2.8. Estrutura de cerâmicas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248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Posições intersticiais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9C07D80-5C8F-4472-ACC2-8F0E2392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25" y="2319822"/>
            <a:ext cx="76771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2.9. Estrutura de polímeros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Compostos orgânicos (C + H + Ametal)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Hidrocarbonetos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Saturados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Insaturados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5303F36-87BF-42A5-A1C5-18A9DA7E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331" y="1414122"/>
            <a:ext cx="6641841" cy="43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2.9. Estrutura de polímeros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Isomerismo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dirty="0"/>
              <a:t>Exemplos: butano (C</a:t>
            </a:r>
            <a:r>
              <a:rPr lang="pt-BR" sz="1800" baseline="-25000" dirty="0"/>
              <a:t>4</a:t>
            </a:r>
            <a:r>
              <a:rPr lang="pt-BR" sz="1800" dirty="0"/>
              <a:t>H</a:t>
            </a:r>
            <a:r>
              <a:rPr lang="pt-BR" sz="1800" baseline="-25000" dirty="0"/>
              <a:t>10</a:t>
            </a:r>
            <a:r>
              <a:rPr lang="pt-BR" sz="18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BAC2AE9-5CEC-4624-8E3F-4AE03FE7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75" y="2014537"/>
            <a:ext cx="22288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2. Estrutura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2.2. Direções e planos cristalográficos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2.4. Redes de </a:t>
            </a:r>
            <a:r>
              <a:rPr lang="pt-BR" sz="2000" dirty="0" err="1"/>
              <a:t>Bravais</a:t>
            </a:r>
            <a:endParaRPr lang="pt-BR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2.6. Métodos para determinação das estruturas cristalinas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2.9. Estrutura de polímeros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Macromolécula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Monômero x unidade de repetição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Polimerização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17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2.9. Grau de polimerização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291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grau de polimerização do PVC </a:t>
            </a:r>
            <a:r>
              <a:rPr lang="en-US" sz="2200" dirty="0"/>
              <a:t>(C</a:t>
            </a:r>
            <a:r>
              <a:rPr lang="en-US" sz="2200" baseline="-25000" dirty="0"/>
              <a:t>2</a:t>
            </a:r>
            <a:r>
              <a:rPr lang="en-US" sz="2200" dirty="0"/>
              <a:t>H</a:t>
            </a:r>
            <a:r>
              <a:rPr lang="en-US" sz="2200" baseline="-25000" dirty="0"/>
              <a:t>3</a:t>
            </a:r>
            <a:r>
              <a:rPr lang="en-US" sz="2200" dirty="0"/>
              <a:t>Cl), considerando o gráfico.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031D76F-87D0-40B8-8D30-D33FC0BE8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96311"/>
            <a:ext cx="3248025" cy="32956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99A2250-1143-4AD2-9C5B-79990E1F4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197" y="2193106"/>
            <a:ext cx="5895975" cy="2667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FB3AE2-9F5A-4FD9-AFDC-A8CDFCE2C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034" y="4949036"/>
            <a:ext cx="3924300" cy="5429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83D9042-0DD8-44BF-8450-CF268C3BF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53" y="3319194"/>
            <a:ext cx="3510116" cy="75828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09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2.10. Sólidos amorfos: vidros e polímeros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Dióxido de silício (SiO</a:t>
            </a:r>
            <a:r>
              <a:rPr lang="pt-BR" sz="2200" baseline="-25000" dirty="0"/>
              <a:t>2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087F149-6D0B-47E1-9C4F-35748F21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164" y="2379112"/>
            <a:ext cx="73247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2.10. Sólidos amorfos: vidros e polímeros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Polímeros:</a:t>
            </a:r>
            <a:endParaRPr lang="pt-BR" sz="22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Amorfos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Semicristalinos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OLÍMEROS | Engenharia de Materiais">
            <a:extLst>
              <a:ext uri="{FF2B5EF4-FFF2-40B4-BE49-F238E27FC236}">
                <a16:creationId xmlns:a16="http://schemas.microsoft.com/office/drawing/2014/main" id="{05B933DC-C4C3-4923-A928-6B0D2F979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75" y="2086996"/>
            <a:ext cx="4210209" cy="26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800" b="1" dirty="0"/>
              <a:t>2.10. Sólidos amorfos: vidros e polímeros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Vidro comum (1250 </a:t>
            </a:r>
            <a:r>
              <a:rPr lang="pt-BR" sz="2200" dirty="0">
                <a:cs typeface="Times New Roman" panose="02020603050405020304" pitchFamily="18" charset="0"/>
              </a:rPr>
              <a:t>˚C):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b="1" dirty="0"/>
              <a:t>Dióxido de silício (SiO</a:t>
            </a:r>
            <a:r>
              <a:rPr lang="pt-BR" sz="2000" b="1" baseline="-25000" dirty="0"/>
              <a:t>2</a:t>
            </a:r>
            <a:r>
              <a:rPr lang="pt-BR" sz="20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Carbonato de sódio (Na</a:t>
            </a:r>
            <a:r>
              <a:rPr lang="pt-BR" sz="2000" baseline="-25000" dirty="0"/>
              <a:t>2</a:t>
            </a:r>
            <a:r>
              <a:rPr lang="pt-BR" sz="2000" dirty="0"/>
              <a:t>CO</a:t>
            </a:r>
            <a:r>
              <a:rPr lang="pt-BR" sz="2000" baseline="-25000" dirty="0"/>
              <a:t>3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Carbonato de cálcio (CaCO</a:t>
            </a:r>
            <a:r>
              <a:rPr lang="pt-BR" sz="2000" baseline="-25000" dirty="0"/>
              <a:t>3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B536A0D-49B8-412C-A3DD-211158969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728" y="2035175"/>
            <a:ext cx="45053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Estruturas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2.11. Aspectos básicos de materiais compósitos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2.12. Exemplos de materiais de engenharia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3. Imperfeições em sólidos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3.1. Tipos e formação de defeitos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3.2. Lacunas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3.3. Soluções sólidas (intersticial e </a:t>
            </a:r>
            <a:r>
              <a:rPr lang="pt-BR" sz="2000" dirty="0" err="1"/>
              <a:t>substitucional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3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2. Estrutura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2.6. Métodos para determinação das estruturas cristalinas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2.7. Estruturas metálicas, iônicas e moleculares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2.8. Estrutura de cerâmicas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2.9. Estrutura de polímeros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2.10. Sólidos amorfos: vidros e polímeros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2.11. Aspectos básicos de materiais compósitos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2.12. Exemplos de materiais de engenharia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 – Estrutura dos materiais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Descrever o método para determinação de estruturas cristalinas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Comentar sobre a relação estrutura metálica x propriedades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a estrutura dos materiais cerâmicos e poliméricos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Comentar sobre sólidos amorfos e vidro comum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400" b="1" dirty="0"/>
              <a:t> 2.6. Métodos para determinação das estruturas cristalinas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Lei de Bragg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2A22E61-03EA-4D60-89CE-2F854C799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72" y="1501769"/>
            <a:ext cx="6286500" cy="40957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C5325B-4836-4934-B46D-F28BC0B6F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434936"/>
            <a:ext cx="1466850" cy="381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211C05-7801-468C-8D8C-FBDD62CF3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316" y="3209229"/>
            <a:ext cx="1918220" cy="4795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254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400" b="1" dirty="0"/>
              <a:t> 2.6. Métodos para determinação das estruturas cristalinas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Espaçamento </a:t>
            </a:r>
            <a:r>
              <a:rPr lang="pt-BR" sz="2200" dirty="0" err="1"/>
              <a:t>interplanar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21289510-C970-417F-A93A-B0D04E1B3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506976"/>
            <a:ext cx="2393009" cy="69511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12740D0-E01F-4949-B23E-DEF393298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463" y="330302"/>
            <a:ext cx="5996709" cy="540129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48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400" b="1" dirty="0"/>
              <a:t> 2.6. Métodos para determinação das estruturas cristalinas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 err="1"/>
              <a:t>Difratômetro</a:t>
            </a:r>
            <a:r>
              <a:rPr lang="pt-BR" sz="2200" dirty="0"/>
              <a:t> de raios X</a:t>
            </a:r>
          </a:p>
          <a:p>
            <a:pPr>
              <a:lnSpc>
                <a:spcPct val="150000"/>
              </a:lnSpc>
            </a:pPr>
            <a:r>
              <a:rPr lang="pt-BR" sz="2200" dirty="0" err="1"/>
              <a:t>Difratograma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Regras de reflexão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ABB3F9D-8FEB-4D23-B833-0751F9201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5" y="2294512"/>
            <a:ext cx="3262745" cy="315372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0FF7FEC-003B-4383-9791-570E94DC8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97" y="3851776"/>
            <a:ext cx="6270048" cy="15964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9FCBF2-DCB9-4B38-9AD0-732816491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569" y="2555193"/>
            <a:ext cx="3955699" cy="26323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9D91718-20CC-4847-B975-4331232DE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625342"/>
            <a:ext cx="9122229" cy="19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400" b="1" dirty="0"/>
              <a:t> 2.6. Métodos para determinação das estruturas cristalinas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Exemplo (Chumbo - CFC)</a:t>
            </a:r>
          </a:p>
          <a:p>
            <a:pPr lvl="1">
              <a:lnSpc>
                <a:spcPct val="150000"/>
              </a:lnSpc>
            </a:pPr>
            <a:r>
              <a:rPr lang="pt-BR" sz="1800" dirty="0">
                <a:cs typeface="Times New Roman" panose="02020603050405020304" pitchFamily="18" charset="0"/>
              </a:rPr>
              <a:t>r = 0,175 </a:t>
            </a:r>
            <a:r>
              <a:rPr lang="pt-BR" sz="1800" dirty="0" err="1">
                <a:cs typeface="Times New Roman" panose="02020603050405020304" pitchFamily="18" charset="0"/>
              </a:rPr>
              <a:t>nm</a:t>
            </a:r>
            <a:endParaRPr lang="pt-BR" sz="18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1800" dirty="0">
                <a:cs typeface="Times New Roman" panose="02020603050405020304" pitchFamily="18" charset="0"/>
              </a:rPr>
              <a:t>λ</a:t>
            </a:r>
            <a:r>
              <a:rPr lang="pt-BR" sz="1800" dirty="0">
                <a:cs typeface="Times New Roman" panose="02020603050405020304" pitchFamily="18" charset="0"/>
              </a:rPr>
              <a:t> = 0,1542 </a:t>
            </a:r>
            <a:r>
              <a:rPr lang="pt-BR" sz="1800" dirty="0" err="1">
                <a:cs typeface="Times New Roman" panose="02020603050405020304" pitchFamily="18" charset="0"/>
              </a:rPr>
              <a:t>nm</a:t>
            </a:r>
            <a:endParaRPr lang="pt-BR" sz="18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sz="1800" dirty="0">
                <a:cs typeface="Times New Roman" panose="02020603050405020304" pitchFamily="18" charset="0"/>
              </a:rPr>
              <a:t>Plano 1: 2θ = 31,3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endParaRPr lang="pt-BR" sz="18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sz="1800" dirty="0">
                <a:cs typeface="Times New Roman" panose="02020603050405020304" pitchFamily="18" charset="0"/>
              </a:rPr>
              <a:t>Ordem de reflexão n = 1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0FF7FEC-003B-4383-9791-570E94DC8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752" y="1524000"/>
            <a:ext cx="6270048" cy="15964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F1DFE12-83F9-45E8-9110-F2786562C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19116"/>
            <a:ext cx="4114064" cy="85093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A52A4FD-0BC4-4A9F-A5BD-F660899CD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119916"/>
            <a:ext cx="1943064" cy="56441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01D1085-7B7A-4151-BBCC-806707B37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939" y="5221148"/>
            <a:ext cx="1076325" cy="3619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106C67D-D01F-44D3-AAA4-065FFD085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5572" y="3429000"/>
            <a:ext cx="3226407" cy="21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2.7. Espaçamento </a:t>
            </a:r>
            <a:r>
              <a:rPr lang="pt-BR" sz="4000" b="1" dirty="0" err="1"/>
              <a:t>interplanar</a:t>
            </a:r>
            <a:r>
              <a:rPr lang="pt-BR" sz="4000" b="1" dirty="0"/>
              <a:t> e difração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291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Considerando a estrutura cristalina BCC (ou CCC) para o ferro (a = 0,2866 </a:t>
            </a:r>
            <a:r>
              <a:rPr lang="pt-BR" sz="2200" dirty="0" err="1"/>
              <a:t>nm</a:t>
            </a:r>
            <a:r>
              <a:rPr lang="pt-BR" sz="2200" dirty="0"/>
              <a:t>), bem como uma radiação monocromática com comprimento de onda igual a 0,1790 </a:t>
            </a:r>
            <a:r>
              <a:rPr lang="pt-BR" sz="2200" dirty="0" err="1"/>
              <a:t>nm</a:t>
            </a:r>
            <a:r>
              <a:rPr lang="pt-BR" sz="2200" dirty="0"/>
              <a:t> e ordem de reflexão igual a 1, determinar o espaçamento </a:t>
            </a:r>
            <a:r>
              <a:rPr lang="pt-BR" sz="2200" dirty="0" err="1"/>
              <a:t>interplanar</a:t>
            </a:r>
            <a:r>
              <a:rPr lang="pt-BR" sz="2200" dirty="0"/>
              <a:t> (d) e o ângulo de difração (2</a:t>
            </a:r>
            <a:r>
              <a:rPr lang="el-GR" sz="2200" dirty="0">
                <a:cs typeface="Times New Roman" panose="02020603050405020304" pitchFamily="18" charset="0"/>
              </a:rPr>
              <a:t>θ</a:t>
            </a:r>
            <a:r>
              <a:rPr lang="pt-BR" sz="2200" dirty="0">
                <a:cs typeface="Times New Roman" panose="02020603050405020304" pitchFamily="18" charset="0"/>
              </a:rPr>
              <a:t>) para o plano cristalográfico (220).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89E5FAB-3F44-4630-A941-8992D4D5E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900633"/>
            <a:ext cx="3533775" cy="11811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CA0EA08-F2FD-460D-8FB4-8BD5224C3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405" y="3245084"/>
            <a:ext cx="1522413" cy="36783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51A9D09-F739-49E4-B318-6941197D8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738" y="3873774"/>
            <a:ext cx="3467100" cy="10191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D6CFF01-D0B0-43D7-9A54-DC43827C3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7115" y="5153808"/>
            <a:ext cx="2767083" cy="37119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154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1033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Tema do Office</vt:lpstr>
      <vt:lpstr>LOM3016 Introdução à Ciência dos Materiais</vt:lpstr>
      <vt:lpstr>Aula passada</vt:lpstr>
      <vt:lpstr>Aula de hoje</vt:lpstr>
      <vt:lpstr>Aula 02 – Estrutura dos materiais</vt:lpstr>
      <vt:lpstr> 2.6. Métodos para determinação das estruturas cristalinas</vt:lpstr>
      <vt:lpstr> 2.6. Métodos para determinação das estruturas cristalinas</vt:lpstr>
      <vt:lpstr> 2.6. Métodos para determinação das estruturas cristalinas</vt:lpstr>
      <vt:lpstr> 2.6. Métodos para determinação das estruturas cristalinas</vt:lpstr>
      <vt:lpstr>Exemplo 2.7. Espaçamento interplanar e difração</vt:lpstr>
      <vt:lpstr> 2.7. Estruturas metálicas, iônicas e moleculares</vt:lpstr>
      <vt:lpstr> 2.7. Estruturas metálicas, iônicas e moleculares</vt:lpstr>
      <vt:lpstr> 2.7. Estruturas metálicas, iônicas e moleculares</vt:lpstr>
      <vt:lpstr>2.8. Estrutura de cerâmicas</vt:lpstr>
      <vt:lpstr>2.8. Estrutura de cerâmicas</vt:lpstr>
      <vt:lpstr>Exemplo 2.8. Razão radial cátion-ânion</vt:lpstr>
      <vt:lpstr>2.8. Estrutura de cerâmicas</vt:lpstr>
      <vt:lpstr>2.8. Estrutura de cerâmicas</vt:lpstr>
      <vt:lpstr>2.9. Estrutura de polímeros</vt:lpstr>
      <vt:lpstr>2.9. Estrutura de polímeros</vt:lpstr>
      <vt:lpstr>2.9. Estrutura de polímeros</vt:lpstr>
      <vt:lpstr>Exemplo 2.9. Grau de polimerização</vt:lpstr>
      <vt:lpstr>2.10. Sólidos amorfos: vidros e polímeros</vt:lpstr>
      <vt:lpstr>2.10. Sólidos amorfos: vidros e polímeros</vt:lpstr>
      <vt:lpstr>2.10. Sólidos amorfos: vidros e polímeros</vt:lpstr>
      <vt:lpstr>Próxima aula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210</cp:revision>
  <dcterms:created xsi:type="dcterms:W3CDTF">2022-03-20T22:13:44Z</dcterms:created>
  <dcterms:modified xsi:type="dcterms:W3CDTF">2022-04-19T00:37:24Z</dcterms:modified>
</cp:coreProperties>
</file>