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6" r:id="rId2"/>
    <p:sldId id="333" r:id="rId3"/>
    <p:sldId id="334" r:id="rId4"/>
    <p:sldId id="335" r:id="rId5"/>
    <p:sldId id="336" r:id="rId6"/>
    <p:sldId id="340" r:id="rId7"/>
    <p:sldId id="337" r:id="rId8"/>
    <p:sldId id="43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AF86-7966-48C2-808F-676B05900039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A6854-C471-4D76-B03B-642CA849C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53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5FBA1-4BDF-43FE-B0B1-1D72E6C1C4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0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936F3-7391-481F-A004-4B21749D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F277A9-109A-47A2-BD82-3A215CD7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2D2FD6-5730-4977-9DC4-6A95F372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DFA4F-DD4C-45B9-9F89-4EE01F1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5137DB-047B-4E6C-811A-DDB3B6D5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4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ACFEB-0B8B-4E9B-848E-A8AEC88D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896FD0-5827-4421-A685-DC71E7C51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2DE757-2F63-49C4-9007-B4517B62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B80528-80E9-413D-AD3B-D707FF71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4DB2DD-22A3-4156-86B6-A6AA975E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F9D61A-7697-4161-B0E0-EBFA095D3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B7EDC4-1EC0-472D-AA16-CD0381FBC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BC862-44CC-447C-989F-7FAE1A96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A8D0E-257F-4984-A9B4-5BADEAAB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15A410-70C6-4BF2-A588-88AAFC13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4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E2D73-3D10-4E58-ADF0-42EAA570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5CB148-7A2F-4D0B-8D6B-1CB64C649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1F94A6-3E30-4A82-812A-7063D49D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CBF0A-AEBD-4A92-91A0-5AFDA997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0997A-2C87-474E-9E05-C5C12813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1D71B-E66A-4BDF-B9D5-A5C61A1D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69AD22-E198-488F-B892-E3BD1750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B53E3D-3922-4D00-BCEF-D2A96F6C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8C965D-9215-4213-980E-3C3ED845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79B56F-F448-4CFD-B559-B9680279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0DA81-426D-4C10-BD50-9051D521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9605A6-8F64-43E6-B828-114EE5965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C639C9-B3F1-4120-80D3-73B678B6A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D46CAF-9BB9-49DA-AAA9-115EFC52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8669D1-80C8-4B0A-B0A9-3C0BAE1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A998DD-F886-4BB4-B870-E6CC8BC5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19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695F4-C6CC-44D1-88B7-B2D377FE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085ECB-3822-4F9C-A98B-BAFFED7BD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A38A3B-968D-4458-AAE9-720901172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6787A9-3A8F-409A-837B-6632C013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48A581-783D-48B4-B01E-0438CA158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6C98B0-6F63-4EF8-A2AB-CD861B59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5281CA-6AA2-468F-A969-97394394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E9669D-00E2-4F23-BEF5-DFC897E5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41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22D4F-3A17-47F4-B0FB-0AFC4F96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6D0A42-4447-4278-B983-48BA308F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5EEBA2-39B4-4500-B324-8C4CBB5A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13E633-5D22-4B52-9BB5-25D446FB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4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C43B7F-B843-4E8C-97D7-9C21BAE2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33951B-8AD5-484B-A45A-DD6D11FD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924014-A52B-481F-BEA2-3652ADFD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5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B1764-978E-445C-B772-F6C4356F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4BB076-42CB-4307-83A2-6EE1F0C5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D78B91-6368-4889-8D54-2732B6600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3EA5C4-8B09-4B30-87C1-DDAD1344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D90115-5AA4-4CDF-80FA-758D2036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9907D2-9F37-40FA-AE76-9B06CC46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2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2FECE-53B5-491F-90EA-2A3045BA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B1CFD6-E338-4D57-BC86-491B97817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ED8931-EC6B-4692-8495-74665C2FD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5F47B6-9B84-4C05-AC4A-60CCBC8F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CF43E-7590-4919-9309-274BAE11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4F71A1-112E-477B-AC34-4F7C27BE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2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DE6E13-E653-4C54-A659-020E487E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50DA56-FB67-4840-9065-29B5CA20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DA51D6-18E6-462E-B86F-2B25EDC58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EBE7-CC58-45CC-8F28-24555147A704}" type="datetimeFigureOut">
              <a:rPr lang="pt-BR" smtClean="0"/>
              <a:t>15/03/2020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FB8AE-6880-4DD8-9588-9A0703347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A720BA-9702-4283-8507-347C2646B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6823-84F1-4C10-8B1D-2922DE1696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1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16" y="966494"/>
            <a:ext cx="4310444" cy="70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32" y="836712"/>
            <a:ext cx="1534012" cy="81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7167140" y="1023636"/>
            <a:ext cx="28803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811658" y="260649"/>
            <a:ext cx="2568685" cy="41955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</a:rPr>
              <a:t>Fator de Ondulação (r)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F5C8987-398B-483D-A545-38545C8D3E85}"/>
              </a:ext>
            </a:extLst>
          </p:cNvPr>
          <p:cNvSpPr txBox="1"/>
          <p:nvPr/>
        </p:nvSpPr>
        <p:spPr>
          <a:xfrm>
            <a:off x="9278356" y="5641313"/>
            <a:ext cx="113812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r  = 0,48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FE7741-7CDA-4D0C-A4C9-438B8A936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998" y="1904546"/>
            <a:ext cx="3826383" cy="17172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D5B5064-C5C7-497B-B8CF-781C0BD81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552" y="3429000"/>
            <a:ext cx="3423000" cy="17287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2EA1A0-77BA-400C-88D5-061471A34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172" y="1774329"/>
            <a:ext cx="2086841" cy="17924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A37F36-E8BC-4629-8C4D-823DC6367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264" y="3558986"/>
            <a:ext cx="2554432" cy="162790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F329A64-7EDA-479C-9F0F-1C5EAED01A8E}"/>
              </a:ext>
            </a:extLst>
          </p:cNvPr>
          <p:cNvCxnSpPr/>
          <p:nvPr/>
        </p:nvCxnSpPr>
        <p:spPr>
          <a:xfrm>
            <a:off x="6312024" y="1827426"/>
            <a:ext cx="0" cy="4846193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8097854-C82D-4349-882C-06C69174D35E}"/>
                  </a:ext>
                </a:extLst>
              </p:cNvPr>
              <p:cNvSpPr/>
              <p:nvPr/>
            </p:nvSpPr>
            <p:spPr>
              <a:xfrm>
                <a:off x="1881669" y="5297613"/>
                <a:ext cx="1434495" cy="5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1">
                        <a:latin typeface="Cambria Math" panose="02040503050406030204" pitchFamily="18" charset="0"/>
                      </a:rPr>
                      <m:t>rms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C8097854-C82D-4349-882C-06C69174D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69" y="5297613"/>
                <a:ext cx="1434495" cy="503343"/>
              </a:xfrm>
              <a:prstGeom prst="rect">
                <a:avLst/>
              </a:prstGeom>
              <a:blipFill>
                <a:blip r:embed="rId9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71EE106-BC21-4DF9-8762-1AAB26259096}"/>
                  </a:ext>
                </a:extLst>
              </p:cNvPr>
              <p:cNvSpPr/>
              <p:nvPr/>
            </p:nvSpPr>
            <p:spPr>
              <a:xfrm>
                <a:off x="1847528" y="5939988"/>
                <a:ext cx="2037224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pt-BR"/>
                          <m:t>π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0.318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71EE106-BC21-4DF9-8762-1AAB2625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939988"/>
                <a:ext cx="2037224" cy="485710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 Direita 6">
            <a:extLst>
              <a:ext uri="{FF2B5EF4-FFF2-40B4-BE49-F238E27FC236}">
                <a16:creationId xmlns:a16="http://schemas.microsoft.com/office/drawing/2014/main" id="{8BFEE369-DD4B-43E3-958D-08A83C495D5A}"/>
              </a:ext>
            </a:extLst>
          </p:cNvPr>
          <p:cNvSpPr/>
          <p:nvPr/>
        </p:nvSpPr>
        <p:spPr>
          <a:xfrm>
            <a:off x="3897892" y="5372900"/>
            <a:ext cx="481776" cy="107070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1AE56B0B-F557-4F8D-8B6A-DAD96E8F896D}"/>
              </a:ext>
            </a:extLst>
          </p:cNvPr>
          <p:cNvSpPr txBox="1"/>
          <p:nvPr/>
        </p:nvSpPr>
        <p:spPr>
          <a:xfrm>
            <a:off x="4559055" y="5704959"/>
            <a:ext cx="125193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r  = 1,57</a:t>
            </a:r>
          </a:p>
        </p:txBody>
      </p:sp>
      <p:sp>
        <p:nvSpPr>
          <p:cNvPr id="21" name="Chave Direita 20">
            <a:extLst>
              <a:ext uri="{FF2B5EF4-FFF2-40B4-BE49-F238E27FC236}">
                <a16:creationId xmlns:a16="http://schemas.microsoft.com/office/drawing/2014/main" id="{798858C9-C900-4D5F-824A-7D59626A2737}"/>
              </a:ext>
            </a:extLst>
          </p:cNvPr>
          <p:cNvSpPr/>
          <p:nvPr/>
        </p:nvSpPr>
        <p:spPr>
          <a:xfrm>
            <a:off x="8710568" y="5382636"/>
            <a:ext cx="481776" cy="107070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0625764-345F-4ADF-BB7E-44E38F0F21B3}"/>
                  </a:ext>
                </a:extLst>
              </p:cNvPr>
              <p:cNvSpPr/>
              <p:nvPr/>
            </p:nvSpPr>
            <p:spPr>
              <a:xfrm>
                <a:off x="6749738" y="5271780"/>
                <a:ext cx="1434495" cy="5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1">
                        <a:latin typeface="Cambria Math" panose="02040503050406030204" pitchFamily="18" charset="0"/>
                      </a:rPr>
                      <m:t>rms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0625764-345F-4ADF-BB7E-44E38F0F2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38" y="5271780"/>
                <a:ext cx="1434495" cy="503343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1A08D6AD-CE8D-47AA-AF23-2A1C0CB92A3D}"/>
                  </a:ext>
                </a:extLst>
              </p:cNvPr>
              <p:cNvSpPr/>
              <p:nvPr/>
            </p:nvSpPr>
            <p:spPr>
              <a:xfrm>
                <a:off x="6819345" y="5841368"/>
                <a:ext cx="2128596" cy="485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pt-BR"/>
                          <m:t>π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=0,636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1A08D6AD-CE8D-47AA-AF23-2A1C0CB92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345" y="5841368"/>
                <a:ext cx="2128596" cy="485710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6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32" y="827712"/>
            <a:ext cx="3918585" cy="6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40" y="764704"/>
            <a:ext cx="1394556" cy="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996309" y="928263"/>
            <a:ext cx="28803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2122040" y="2098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 = v</a:t>
            </a:r>
            <a:r>
              <a:rPr lang="pt-BR" baseline="-25000" dirty="0"/>
              <a:t>CA</a:t>
            </a:r>
            <a:r>
              <a:rPr lang="pt-BR" dirty="0"/>
              <a:t> + v</a:t>
            </a:r>
            <a:r>
              <a:rPr lang="pt-BR" baseline="-25000" dirty="0"/>
              <a:t>CC</a:t>
            </a:r>
            <a:r>
              <a:rPr lang="pt-BR" dirty="0"/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29247" y="2180084"/>
            <a:ext cx="28803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4408575" y="21235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  <a:r>
              <a:rPr lang="pt-BR" baseline="-25000" dirty="0"/>
              <a:t>CA </a:t>
            </a:r>
            <a:r>
              <a:rPr lang="pt-BR" dirty="0"/>
              <a:t> = v  - v</a:t>
            </a:r>
            <a:r>
              <a:rPr lang="pt-BR" baseline="-25000" dirty="0"/>
              <a:t>CC</a:t>
            </a:r>
            <a:r>
              <a:rPr lang="pt-BR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0257" y="2667588"/>
            <a:ext cx="435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valor rms da componente CA é dado por: 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8C3E60-C062-4DAC-8CBA-2B99278ED3F1}"/>
              </a:ext>
            </a:extLst>
          </p:cNvPr>
          <p:cNvSpPr txBox="1">
            <a:spLocks/>
          </p:cNvSpPr>
          <p:nvPr/>
        </p:nvSpPr>
        <p:spPr>
          <a:xfrm>
            <a:off x="2061866" y="257202"/>
            <a:ext cx="8124558" cy="46151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</a:rPr>
              <a:t>Fator de Ondulação – Meia Onda e Onda Completa com Filtro Capacitivo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6A6C34E-1B81-4C86-86BE-6EB2908E6D14}"/>
              </a:ext>
            </a:extLst>
          </p:cNvPr>
          <p:cNvSpPr/>
          <p:nvPr/>
        </p:nvSpPr>
        <p:spPr>
          <a:xfrm>
            <a:off x="1753218" y="2193177"/>
            <a:ext cx="223174" cy="261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DBB99A1-8785-43CD-90CA-8D6F3293DFBD}"/>
              </a:ext>
            </a:extLst>
          </p:cNvPr>
          <p:cNvCxnSpPr/>
          <p:nvPr/>
        </p:nvCxnSpPr>
        <p:spPr>
          <a:xfrm>
            <a:off x="6463544" y="2060848"/>
            <a:ext cx="0" cy="4485524"/>
          </a:xfrm>
          <a:prstGeom prst="line">
            <a:avLst/>
          </a:prstGeom>
          <a:ln w="38100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6E3407B-8864-4923-B5DF-041A8C8B207A}"/>
                  </a:ext>
                </a:extLst>
              </p:cNvPr>
              <p:cNvSpPr txBox="1"/>
              <p:nvPr/>
            </p:nvSpPr>
            <p:spPr>
              <a:xfrm>
                <a:off x="7141353" y="2232072"/>
                <a:ext cx="2370584" cy="623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/>
                            <m:t>Ɵ=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6E3407B-8864-4923-B5DF-041A8C8B2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53" y="2232072"/>
                <a:ext cx="2370584" cy="623440"/>
              </a:xfrm>
              <a:prstGeom prst="rect">
                <a:avLst/>
              </a:prstGeom>
              <a:blipFill>
                <a:blip r:embed="rId4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B3D51C1-B3C2-40E7-89AB-BEBB5221E34E}"/>
                  </a:ext>
                </a:extLst>
              </p:cNvPr>
              <p:cNvSpPr txBox="1"/>
              <p:nvPr/>
            </p:nvSpPr>
            <p:spPr>
              <a:xfrm>
                <a:off x="7149615" y="3058688"/>
                <a:ext cx="1818638" cy="623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/>
                            <m:t>Ɵ =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B3D51C1-B3C2-40E7-89AB-BEBB5221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15" y="3058688"/>
                <a:ext cx="1818638" cy="623440"/>
              </a:xfrm>
              <a:prstGeom prst="rect">
                <a:avLst/>
              </a:prstGeom>
              <a:blipFill>
                <a:blip r:embed="rId5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7909D7B-677E-4F91-9CDC-4173EBCBC023}"/>
                  </a:ext>
                </a:extLst>
              </p:cNvPr>
              <p:cNvSpPr txBox="1"/>
              <p:nvPr/>
            </p:nvSpPr>
            <p:spPr>
              <a:xfrm>
                <a:off x="7192144" y="4437112"/>
                <a:ext cx="2065309" cy="623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den>
                      </m:f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/>
                            <m:t>π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/>
                            <m:t>Ɵ=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7909D7B-677E-4F91-9CDC-4173EBCB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44" y="4437112"/>
                <a:ext cx="2065309" cy="623440"/>
              </a:xfrm>
              <a:prstGeom prst="rect">
                <a:avLst/>
              </a:prstGeom>
              <a:blipFill>
                <a:blip r:embed="rId6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84E90B9-94C5-4F1B-B3A1-DC1FADF94D76}"/>
                  </a:ext>
                </a:extLst>
              </p:cNvPr>
              <p:cNvSpPr txBox="1"/>
              <p:nvPr/>
            </p:nvSpPr>
            <p:spPr>
              <a:xfrm>
                <a:off x="1710256" y="3128309"/>
                <a:ext cx="2819169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π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𝐶𝐴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Ɵ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84E90B9-94C5-4F1B-B3A1-DC1FADF9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56" y="3128309"/>
                <a:ext cx="2819169" cy="628570"/>
              </a:xfrm>
              <a:prstGeom prst="rect">
                <a:avLst/>
              </a:prstGeom>
              <a:blipFill>
                <a:blip r:embed="rId7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E6ED49D-A35B-4CAA-92B2-8AC4C70F2678}"/>
                  </a:ext>
                </a:extLst>
              </p:cNvPr>
              <p:cNvSpPr txBox="1"/>
              <p:nvPr/>
            </p:nvSpPr>
            <p:spPr>
              <a:xfrm>
                <a:off x="2520330" y="3910547"/>
                <a:ext cx="2795509" cy="694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π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𝐶𝐶</m:t>
                                          </m:r>
                                        </m:sub>
                                      </m:s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Ɵ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E6ED49D-A35B-4CAA-92B2-8AC4C70F2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330" y="3910547"/>
                <a:ext cx="2795509" cy="6944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02B7390-2EBF-472B-9D06-71EEE25685EF}"/>
                  </a:ext>
                </a:extLst>
              </p:cNvPr>
              <p:cNvSpPr txBox="1"/>
              <p:nvPr/>
            </p:nvSpPr>
            <p:spPr>
              <a:xfrm>
                <a:off x="2472191" y="4758699"/>
                <a:ext cx="3881575" cy="694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π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π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𝐶𝐶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𝐶𝐶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pt-BR"/>
                                    <m:t>Ɵ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02B7390-2EBF-472B-9D06-71EEE2568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191" y="4758699"/>
                <a:ext cx="3881575" cy="6944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8DE7FDF-2F04-4B93-9067-98449C868CBB}"/>
                  </a:ext>
                </a:extLst>
              </p:cNvPr>
              <p:cNvSpPr txBox="1"/>
              <p:nvPr/>
            </p:nvSpPr>
            <p:spPr>
              <a:xfrm>
                <a:off x="6959287" y="5465192"/>
                <a:ext cx="4077783" cy="38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𝐶𝐶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8DE7FDF-2F04-4B93-9067-98449C868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87" y="5465192"/>
                <a:ext cx="4077783" cy="383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917881B-3076-4D69-A0E9-7C1038047B36}"/>
                  </a:ext>
                </a:extLst>
              </p:cNvPr>
              <p:cNvSpPr txBox="1"/>
              <p:nvPr/>
            </p:nvSpPr>
            <p:spPr>
              <a:xfrm>
                <a:off x="7817248" y="6062824"/>
                <a:ext cx="3218895" cy="290208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917881B-3076-4D69-A0E9-7C103804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248" y="6062824"/>
                <a:ext cx="3218895" cy="290208"/>
              </a:xfrm>
              <a:prstGeom prst="rect">
                <a:avLst/>
              </a:prstGeom>
              <a:blipFill>
                <a:blip r:embed="rId11"/>
                <a:stretch>
                  <a:fillRect l="-750" t="-3846" b="-9615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4F82A8-D18A-4294-87AC-50BBFFA43A0A}"/>
              </a:ext>
            </a:extLst>
          </p:cNvPr>
          <p:cNvSpPr txBox="1"/>
          <p:nvPr/>
        </p:nvSpPr>
        <p:spPr>
          <a:xfrm>
            <a:off x="9364296" y="4057328"/>
            <a:ext cx="150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(valor médio de v)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6067537-13D4-4F2D-A0E1-F3D0C895F61F}"/>
              </a:ext>
            </a:extLst>
          </p:cNvPr>
          <p:cNvSpPr txBox="1"/>
          <p:nvPr/>
        </p:nvSpPr>
        <p:spPr>
          <a:xfrm>
            <a:off x="1753218" y="1548009"/>
            <a:ext cx="1210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Método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C87234-0672-466F-A21F-5F8A0EF66305}"/>
                  </a:ext>
                </a:extLst>
              </p:cNvPr>
              <p:cNvSpPr/>
              <p:nvPr/>
            </p:nvSpPr>
            <p:spPr>
              <a:xfrm>
                <a:off x="8800010" y="3034849"/>
                <a:ext cx="2131546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π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π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𝑣𝑑</m:t>
                              </m:r>
                              <m:r>
                                <m:rPr>
                                  <m:nor/>
                                </m:rPr>
                                <a:rPr lang="pt-BR"/>
                                <m:t>Ɵ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FC87234-0672-466F-A21F-5F8A0EF66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010" y="3034849"/>
                <a:ext cx="2131546" cy="723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E791A9C-974F-435E-A886-80D64127CE4B}"/>
                  </a:ext>
                </a:extLst>
              </p:cNvPr>
              <p:cNvSpPr/>
              <p:nvPr/>
            </p:nvSpPr>
            <p:spPr>
              <a:xfrm>
                <a:off x="7247478" y="3778622"/>
                <a:ext cx="1055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2E791A9C-974F-435E-A886-80D64127C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478" y="3778622"/>
                <a:ext cx="10552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have Direita 9">
            <a:extLst>
              <a:ext uri="{FF2B5EF4-FFF2-40B4-BE49-F238E27FC236}">
                <a16:creationId xmlns:a16="http://schemas.microsoft.com/office/drawing/2014/main" id="{E4E7A823-8CC0-4228-993D-51FE3895E546}"/>
              </a:ext>
            </a:extLst>
          </p:cNvPr>
          <p:cNvSpPr/>
          <p:nvPr/>
        </p:nvSpPr>
        <p:spPr>
          <a:xfrm rot="5400000">
            <a:off x="9956089" y="3348199"/>
            <a:ext cx="338112" cy="10599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B79FE6E-3D14-4ADD-A72F-267295AB136F}"/>
              </a:ext>
            </a:extLst>
          </p:cNvPr>
          <p:cNvSpPr/>
          <p:nvPr/>
        </p:nvSpPr>
        <p:spPr>
          <a:xfrm>
            <a:off x="6915156" y="2264595"/>
            <a:ext cx="167674" cy="1788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58737A4-2F44-4A60-80AC-8FBA1BE6FCEC}"/>
              </a:ext>
            </a:extLst>
          </p:cNvPr>
          <p:cNvSpPr/>
          <p:nvPr/>
        </p:nvSpPr>
        <p:spPr>
          <a:xfrm>
            <a:off x="6915156" y="3140969"/>
            <a:ext cx="167674" cy="1788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F9DF3AF-5A3C-4B37-99A7-C360389987D1}"/>
              </a:ext>
            </a:extLst>
          </p:cNvPr>
          <p:cNvSpPr/>
          <p:nvPr/>
        </p:nvSpPr>
        <p:spPr>
          <a:xfrm>
            <a:off x="6905852" y="4466879"/>
            <a:ext cx="167674" cy="1788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ight Arrow 11">
            <a:extLst>
              <a:ext uri="{FF2B5EF4-FFF2-40B4-BE49-F238E27FC236}">
                <a16:creationId xmlns:a16="http://schemas.microsoft.com/office/drawing/2014/main" id="{7A256CC1-6CE5-4EF8-BF38-87C46A203188}"/>
              </a:ext>
            </a:extLst>
          </p:cNvPr>
          <p:cNvSpPr/>
          <p:nvPr/>
        </p:nvSpPr>
        <p:spPr>
          <a:xfrm>
            <a:off x="7326419" y="6094384"/>
            <a:ext cx="28803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ight Arrow 11">
            <a:extLst>
              <a:ext uri="{FF2B5EF4-FFF2-40B4-BE49-F238E27FC236}">
                <a16:creationId xmlns:a16="http://schemas.microsoft.com/office/drawing/2014/main" id="{4F4F2D60-7E81-48C3-B65E-883CBE25F06D}"/>
              </a:ext>
            </a:extLst>
          </p:cNvPr>
          <p:cNvSpPr/>
          <p:nvPr/>
        </p:nvSpPr>
        <p:spPr>
          <a:xfrm rot="5400000">
            <a:off x="8628099" y="5152114"/>
            <a:ext cx="28803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3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4" grpId="0"/>
      <p:bldP spid="25" grpId="0" animBg="1"/>
      <p:bldP spid="28" grpId="0"/>
      <p:bldP spid="2" grpId="0"/>
      <p:bldP spid="29" grpId="0"/>
      <p:bldP spid="1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7053" y="838458"/>
            <a:ext cx="280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Retificador de Meia Onda </a:t>
            </a:r>
          </a:p>
        </p:txBody>
      </p:sp>
      <p:sp>
        <p:nvSpPr>
          <p:cNvPr id="9" name="Down Arrow 8"/>
          <p:cNvSpPr/>
          <p:nvPr/>
        </p:nvSpPr>
        <p:spPr>
          <a:xfrm>
            <a:off x="3647300" y="4321439"/>
            <a:ext cx="497918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Down Arrow 20"/>
          <p:cNvSpPr/>
          <p:nvPr/>
        </p:nvSpPr>
        <p:spPr>
          <a:xfrm>
            <a:off x="8783123" y="4303038"/>
            <a:ext cx="497918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Straight Connector 5"/>
          <p:cNvCxnSpPr/>
          <p:nvPr/>
        </p:nvCxnSpPr>
        <p:spPr>
          <a:xfrm>
            <a:off x="6384032" y="585050"/>
            <a:ext cx="0" cy="5580254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34171" y="839703"/>
            <a:ext cx="339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Retificador de Onda Completa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F33FED-EC22-4AB2-B4BE-04DB97B448A0}"/>
              </a:ext>
            </a:extLst>
          </p:cNvPr>
          <p:cNvSpPr txBox="1"/>
          <p:nvPr/>
        </p:nvSpPr>
        <p:spPr>
          <a:xfrm>
            <a:off x="2649672" y="1330138"/>
            <a:ext cx="206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v</a:t>
            </a:r>
            <a:r>
              <a:rPr lang="pt-BR" baseline="-25000" dirty="0" err="1"/>
              <a:t>CC</a:t>
            </a:r>
            <a:r>
              <a:rPr lang="pt-BR" dirty="0"/>
              <a:t> é constante da </a:t>
            </a:r>
          </a:p>
          <a:p>
            <a:pPr algn="ctr"/>
            <a:r>
              <a:rPr lang="pt-BR" dirty="0"/>
              <a:t>Série de Fourier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9CDDD0-005D-4061-AC48-8C47CA10A12F}"/>
              </a:ext>
            </a:extLst>
          </p:cNvPr>
          <p:cNvSpPr txBox="1"/>
          <p:nvPr/>
        </p:nvSpPr>
        <p:spPr>
          <a:xfrm>
            <a:off x="2504663" y="4926176"/>
            <a:ext cx="243920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V</a:t>
            </a:r>
            <a:r>
              <a:rPr lang="pt-BR" sz="2000" b="1" baseline="-25000" dirty="0"/>
              <a:t>CA</a:t>
            </a:r>
            <a:r>
              <a:rPr lang="pt-BR" sz="2000" b="1" dirty="0"/>
              <a:t> (</a:t>
            </a:r>
            <a:r>
              <a:rPr lang="pt-BR" sz="2000" b="1" dirty="0" err="1"/>
              <a:t>rms</a:t>
            </a:r>
            <a:r>
              <a:rPr lang="pt-BR" sz="2000" b="1" dirty="0"/>
              <a:t>) = 0.385V</a:t>
            </a:r>
            <a:r>
              <a:rPr lang="pt-BR" sz="2000" b="1" baseline="-25000" dirty="0"/>
              <a:t>m</a:t>
            </a:r>
            <a:endParaRPr lang="pt-BR" sz="20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6FB8C15-F056-45C1-8DA7-34E036462A96}"/>
              </a:ext>
            </a:extLst>
          </p:cNvPr>
          <p:cNvSpPr txBox="1"/>
          <p:nvPr/>
        </p:nvSpPr>
        <p:spPr>
          <a:xfrm>
            <a:off x="7924803" y="4928454"/>
            <a:ext cx="2291557" cy="4401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V</a:t>
            </a:r>
            <a:r>
              <a:rPr lang="pt-BR" sz="2000" b="1" baseline="-25000" dirty="0"/>
              <a:t>CA</a:t>
            </a:r>
            <a:r>
              <a:rPr lang="pt-BR" sz="2000" b="1" dirty="0"/>
              <a:t> (</a:t>
            </a:r>
            <a:r>
              <a:rPr lang="pt-BR" sz="2000" b="1" dirty="0" err="1"/>
              <a:t>rms</a:t>
            </a:r>
            <a:r>
              <a:rPr lang="pt-BR" sz="2000" b="1" dirty="0"/>
              <a:t>) = 0.308V</a:t>
            </a:r>
            <a:r>
              <a:rPr lang="pt-BR" sz="2000" b="1" baseline="-25000" dirty="0"/>
              <a:t>m</a:t>
            </a:r>
            <a:endParaRPr lang="pt-BR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401939-C01E-4361-B72A-F7BD39934A32}"/>
                  </a:ext>
                </a:extLst>
              </p:cNvPr>
              <p:cNvSpPr txBox="1"/>
              <p:nvPr/>
            </p:nvSpPr>
            <p:spPr>
              <a:xfrm>
                <a:off x="1719150" y="2145846"/>
                <a:ext cx="3540785" cy="35115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401939-C01E-4361-B72A-F7BD39934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150" y="2145846"/>
                <a:ext cx="3540785" cy="351152"/>
              </a:xfrm>
              <a:prstGeom prst="rect">
                <a:avLst/>
              </a:prstGeom>
              <a:blipFill>
                <a:blip r:embed="rId2"/>
                <a:stretch>
                  <a:fillRect t="-68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3B23EEE-6F6D-437A-AA40-8E4CBF5A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60" y="2666375"/>
            <a:ext cx="2973515" cy="1544384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D05BA1C-BE82-47D8-B88D-50221FF052C8}"/>
              </a:ext>
            </a:extLst>
          </p:cNvPr>
          <p:cNvSpPr txBox="1"/>
          <p:nvPr/>
        </p:nvSpPr>
        <p:spPr>
          <a:xfrm>
            <a:off x="7773350" y="1483068"/>
            <a:ext cx="206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v</a:t>
            </a:r>
            <a:r>
              <a:rPr lang="pt-BR" baseline="-25000" dirty="0" err="1"/>
              <a:t>CC</a:t>
            </a:r>
            <a:r>
              <a:rPr lang="pt-BR" dirty="0"/>
              <a:t> é constante da </a:t>
            </a:r>
          </a:p>
          <a:p>
            <a:pPr algn="ctr"/>
            <a:r>
              <a:rPr lang="pt-BR" dirty="0"/>
              <a:t>Série de Fourier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6C9945-28BB-4E31-997F-79B5FB0A8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69" y="2691384"/>
            <a:ext cx="2996565" cy="1475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2BE34D2-0C1B-45D4-A158-5778A9089683}"/>
                  </a:ext>
                </a:extLst>
              </p:cNvPr>
              <p:cNvSpPr txBox="1"/>
              <p:nvPr/>
            </p:nvSpPr>
            <p:spPr>
              <a:xfrm>
                <a:off x="7033571" y="2340232"/>
                <a:ext cx="3540785" cy="35115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F2BE34D2-0C1B-45D4-A158-5778A908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71" y="2340232"/>
                <a:ext cx="3540785" cy="351152"/>
              </a:xfrm>
              <a:prstGeom prst="rect">
                <a:avLst/>
              </a:prstGeom>
              <a:blipFill>
                <a:blip r:embed="rId5"/>
                <a:stretch>
                  <a:fillRect t="-68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11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2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946774"/>
            <a:ext cx="7565230" cy="42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75520" y="21627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tensão de entrada (e</a:t>
            </a:r>
            <a:r>
              <a:rPr lang="pt-BR" b="1" baseline="-25000" dirty="0">
                <a:solidFill>
                  <a:srgbClr val="FF0000"/>
                </a:solidFill>
              </a:rPr>
              <a:t>s</a:t>
            </a:r>
            <a:r>
              <a:rPr lang="pt-B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03512" y="453906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tensão retificada (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L</a:t>
            </a:r>
            <a:r>
              <a:rPr lang="pt-B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5452A7-E2CA-44CA-887D-DE4D335471C8}"/>
              </a:ext>
            </a:extLst>
          </p:cNvPr>
          <p:cNvSpPr txBox="1"/>
          <p:nvPr/>
        </p:nvSpPr>
        <p:spPr>
          <a:xfrm>
            <a:off x="1890548" y="1298553"/>
            <a:ext cx="1210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Método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FCF711D-ACB0-4C48-A451-641B2031E8EF}"/>
              </a:ext>
            </a:extLst>
          </p:cNvPr>
          <p:cNvSpPr txBox="1">
            <a:spLocks/>
          </p:cNvSpPr>
          <p:nvPr/>
        </p:nvSpPr>
        <p:spPr>
          <a:xfrm>
            <a:off x="3072096" y="257202"/>
            <a:ext cx="6104101" cy="46151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tx1"/>
                </a:solidFill>
              </a:rPr>
              <a:t>Fator de Ondulação – Meia Onda com Filtro Capacitivo</a:t>
            </a:r>
          </a:p>
        </p:txBody>
      </p:sp>
    </p:spTree>
    <p:extLst>
      <p:ext uri="{BB962C8B-B14F-4D97-AF65-F5344CB8AC3E}">
        <p14:creationId xmlns:p14="http://schemas.microsoft.com/office/powerpoint/2010/main" val="2721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730607"/>
            <a:ext cx="6061901" cy="16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5563697" y="2608850"/>
            <a:ext cx="360040" cy="3139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93" y="2962856"/>
            <a:ext cx="5640048" cy="23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1053" y="2991794"/>
            <a:ext cx="97750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  = 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D1C3EE-6EB2-4FD3-83C8-120DBE824F2B}"/>
              </a:ext>
            </a:extLst>
          </p:cNvPr>
          <p:cNvSpPr txBox="1"/>
          <p:nvPr/>
        </p:nvSpPr>
        <p:spPr>
          <a:xfrm>
            <a:off x="2329938" y="5528844"/>
            <a:ext cx="701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Aproximação do </a:t>
            </a:r>
            <a:r>
              <a:rPr lang="pt-BR" dirty="0" err="1"/>
              <a:t>ripple</a:t>
            </a:r>
            <a:r>
              <a:rPr lang="pt-BR" dirty="0"/>
              <a:t> por onda triangular porque </a:t>
            </a:r>
            <a:r>
              <a:rPr lang="el-GR" dirty="0"/>
              <a:t>Δ</a:t>
            </a:r>
            <a:r>
              <a:rPr lang="pt-BR" dirty="0"/>
              <a:t>t= (t</a:t>
            </a:r>
            <a:r>
              <a:rPr lang="pt-BR" baseline="-25000" dirty="0"/>
              <a:t>3</a:t>
            </a:r>
            <a:r>
              <a:rPr lang="pt-BR" dirty="0"/>
              <a:t> - t</a:t>
            </a:r>
            <a:r>
              <a:rPr lang="pt-BR" baseline="-25000" dirty="0"/>
              <a:t>2</a:t>
            </a:r>
            <a:r>
              <a:rPr lang="pt-BR" dirty="0"/>
              <a:t>) é pequeno</a:t>
            </a:r>
          </a:p>
        </p:txBody>
      </p:sp>
    </p:spTree>
    <p:extLst>
      <p:ext uri="{BB962C8B-B14F-4D97-AF65-F5344CB8AC3E}">
        <p14:creationId xmlns:p14="http://schemas.microsoft.com/office/powerpoint/2010/main" val="392148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81" y="895055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4546" y="188640"/>
            <a:ext cx="46387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Carga de um Capacitor e Constante de Tempo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7" y="1066505"/>
            <a:ext cx="3371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211097"/>
            <a:ext cx="3729415" cy="275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8CB9850-1066-46DC-BB78-6EAAFD8F35D9}"/>
              </a:ext>
            </a:extLst>
          </p:cNvPr>
          <p:cNvSpPr txBox="1"/>
          <p:nvPr/>
        </p:nvSpPr>
        <p:spPr>
          <a:xfrm>
            <a:off x="1919536" y="22062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Recordação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C6068B8-8CDC-45A2-AFA5-E93A70EA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8" y="3429001"/>
            <a:ext cx="3256105" cy="18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64E2218-9302-4158-8456-826C808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28" y="5649481"/>
            <a:ext cx="3211735" cy="8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CC42DC3-732C-45C2-91E9-87E54A594D6A}"/>
              </a:ext>
            </a:extLst>
          </p:cNvPr>
          <p:cNvCxnSpPr/>
          <p:nvPr/>
        </p:nvCxnSpPr>
        <p:spPr>
          <a:xfrm>
            <a:off x="5879976" y="762443"/>
            <a:ext cx="0" cy="5877751"/>
          </a:xfrm>
          <a:prstGeom prst="line">
            <a:avLst/>
          </a:prstGeom>
          <a:ln w="38100"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5F27BA-66C8-4C9D-8865-1375DF51BD17}"/>
              </a:ext>
            </a:extLst>
          </p:cNvPr>
          <p:cNvSpPr txBox="1"/>
          <p:nvPr/>
        </p:nvSpPr>
        <p:spPr>
          <a:xfrm>
            <a:off x="3795337" y="3573016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Carga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7B1959-F06E-4FAF-A4B3-D889CF548AD0}"/>
              </a:ext>
            </a:extLst>
          </p:cNvPr>
          <p:cNvSpPr txBox="1"/>
          <p:nvPr/>
        </p:nvSpPr>
        <p:spPr>
          <a:xfrm>
            <a:off x="3641068" y="5147900"/>
            <a:ext cx="114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Descarga</a:t>
            </a:r>
          </a:p>
        </p:txBody>
      </p:sp>
    </p:spTree>
    <p:extLst>
      <p:ext uri="{BB962C8B-B14F-4D97-AF65-F5344CB8AC3E}">
        <p14:creationId xmlns:p14="http://schemas.microsoft.com/office/powerpoint/2010/main" val="251193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95601" y="188640"/>
                <a:ext cx="2627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dirty="0"/>
                  <a:t>(DC)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𝐿𝑀</m:t>
                        </m:r>
                      </m:sub>
                    </m:sSub>
                  </m:oMath>
                </a14:m>
                <a:r>
                  <a:rPr lang="pt-BR" dirty="0"/>
                  <a:t> - 1/2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BR" dirty="0"/>
                  <a:t>(pp)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1" y="188640"/>
                <a:ext cx="2627707" cy="369332"/>
              </a:xfrm>
              <a:prstGeom prst="rect">
                <a:avLst/>
              </a:prstGeom>
              <a:blipFill>
                <a:blip r:embed="rId2"/>
                <a:stretch>
                  <a:fillRect t="-9836" r="-1160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95600" y="70401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valor rms de uma dente de serra : </a:t>
            </a:r>
          </a:p>
        </p:txBody>
      </p:sp>
      <p:sp>
        <p:nvSpPr>
          <p:cNvPr id="13" name="Rectangle 18"/>
          <p:cNvSpPr/>
          <p:nvPr/>
        </p:nvSpPr>
        <p:spPr>
          <a:xfrm>
            <a:off x="1913206" y="250274"/>
            <a:ext cx="282954" cy="270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1913206" y="743766"/>
            <a:ext cx="282954" cy="270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809B95-0250-492F-AE04-98D85ADD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86" y="548680"/>
            <a:ext cx="2374202" cy="679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F5E62F-9CF8-4193-BC28-17A6DF8E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59" y="1333620"/>
            <a:ext cx="5804698" cy="21092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F2F72746-7F57-4F9D-AF3E-2BB006F5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30" y="4500389"/>
            <a:ext cx="4922302" cy="20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F5DB324-F62F-49B4-8618-5F3C5CA86A96}"/>
              </a:ext>
            </a:extLst>
          </p:cNvPr>
          <p:cNvCxnSpPr/>
          <p:nvPr/>
        </p:nvCxnSpPr>
        <p:spPr>
          <a:xfrm>
            <a:off x="5134138" y="5542387"/>
            <a:ext cx="2304256" cy="720080"/>
          </a:xfrm>
          <a:prstGeom prst="line">
            <a:avLst/>
          </a:prstGeom>
          <a:ln w="28575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830ABA6-E18A-4CBB-8B7D-F21CA9B69920}"/>
              </a:ext>
            </a:extLst>
          </p:cNvPr>
          <p:cNvSpPr txBox="1"/>
          <p:nvPr/>
        </p:nvSpPr>
        <p:spPr>
          <a:xfrm>
            <a:off x="7091785" y="62280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Ԏ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1F9C52-CDC0-4FAE-B18F-D29A18E24B55}"/>
              </a:ext>
            </a:extLst>
          </p:cNvPr>
          <p:cNvSpPr txBox="1"/>
          <p:nvPr/>
        </p:nvSpPr>
        <p:spPr>
          <a:xfrm>
            <a:off x="2196160" y="3701941"/>
            <a:ext cx="77996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descarga total do capacitor tem duração de 5Ԏ, sendo Ԏ=R</a:t>
            </a:r>
            <a:r>
              <a:rPr lang="pt-BR" baseline="-25000" dirty="0"/>
              <a:t>L</a:t>
            </a:r>
            <a:r>
              <a:rPr lang="pt-BR" dirty="0"/>
              <a:t>C. No intervalo de tempo de 1/60 s a exponencial é aproximada por uma reta. Se a descarga do capacitor fosse linear a descarga total ocorreria em um intervalo de tempo Ԏ (s), conforme figura abaixo.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44B1B8D-7FEB-4D25-936E-A3A6EB28F801}"/>
              </a:ext>
            </a:extLst>
          </p:cNvPr>
          <p:cNvCxnSpPr>
            <a:cxnSpLocks/>
          </p:cNvCxnSpPr>
          <p:nvPr/>
        </p:nvCxnSpPr>
        <p:spPr>
          <a:xfrm>
            <a:off x="5102053" y="5542387"/>
            <a:ext cx="1023547" cy="0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6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8135C0D0-D04C-430C-9DA1-BDF095587F78}"/>
              </a:ext>
            </a:extLst>
          </p:cNvPr>
          <p:cNvSpPr txBox="1"/>
          <p:nvPr/>
        </p:nvSpPr>
        <p:spPr>
          <a:xfrm>
            <a:off x="1189502" y="6282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Por semelhança de triângulos: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3402F52F-9084-4740-AE81-10333EA77BB6}"/>
                  </a:ext>
                </a:extLst>
              </p:cNvPr>
              <p:cNvSpPr txBox="1"/>
              <p:nvPr/>
            </p:nvSpPr>
            <p:spPr>
              <a:xfrm>
                <a:off x="1409221" y="1258992"/>
                <a:ext cx="2092368" cy="538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  <m:r>
                              <a:rPr lang="pt-BR" i="1">
                                <a:latin typeface="Cambria Math"/>
                              </a:rPr>
                              <m:t>(</m:t>
                            </m:r>
                            <m:r>
                              <a:rPr lang="pt-BR" i="1">
                                <a:latin typeface="Cambria Math"/>
                              </a:rPr>
                              <m:t>𝑃𝑃</m:t>
                            </m:r>
                            <m:r>
                              <a:rPr lang="pt-BR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/>
                          </a:rPr>
                          <m:t>1/60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latin typeface="Calibri" panose="020F0502020204030204" pitchFamily="34" charset="0"/>
                          </a:rPr>
                          <m:t>τ</m:t>
                        </m:r>
                      </m:den>
                    </m:f>
                  </m:oMath>
                </a14:m>
                <a:r>
                  <a:rPr lang="pt-BR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pt-BR" dirty="0">
                            <a:latin typeface="Calibri" panose="020F0502020204030204" pitchFamily="34" charset="0"/>
                          </a:rPr>
                          <m:t>C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 dirty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3402F52F-9084-4740-AE81-10333EA77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21" y="1258992"/>
                <a:ext cx="2092368" cy="538737"/>
              </a:xfrm>
              <a:prstGeom prst="rect">
                <a:avLst/>
              </a:prstGeom>
              <a:blipFill>
                <a:blip r:embed="rId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6A97662F-6ECB-4B76-A265-1914A35F099A}"/>
                  </a:ext>
                </a:extLst>
              </p:cNvPr>
              <p:cNvSpPr txBox="1"/>
              <p:nvPr/>
            </p:nvSpPr>
            <p:spPr>
              <a:xfrm>
                <a:off x="4556517" y="1200257"/>
                <a:ext cx="1820883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𝑃𝑃</m:t>
                          </m:r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𝐿𝑀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Calibri" panose="020F0502020204030204" pitchFamily="34" charset="0"/>
                            </a:rPr>
                            <m:t>C</m:t>
                          </m:r>
                          <m:sSub>
                            <m:sSubPr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 dirty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6A97662F-6ECB-4B76-A265-1914A35F0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17" y="1200257"/>
                <a:ext cx="1820883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607A8ABA-B1FD-4968-9CCC-1B7953801332}"/>
                  </a:ext>
                </a:extLst>
              </p:cNvPr>
              <p:cNvSpPr txBox="1"/>
              <p:nvPr/>
            </p:nvSpPr>
            <p:spPr>
              <a:xfrm>
                <a:off x="822696" y="1910811"/>
                <a:ext cx="4093860" cy="97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>
                    <a:latin typeface="Calibri" panose="020F0502020204030204" pitchFamily="34" charset="0"/>
                  </a:rPr>
                  <a:t>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𝐴𝐶</m:t>
                                </m:r>
                              </m:e>
                            </m:d>
                            <m:r>
                              <a:rPr lang="pt-BR" sz="2400" i="1">
                                <a:latin typeface="Cambria Math"/>
                              </a:rPr>
                              <m:t>𝑟𝑚𝑠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𝐿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𝐷𝐶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/>
                              </a:rPr>
                              <m:t>1/2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𝑝𝑝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sz="2400" dirty="0">
                            <a:latin typeface="Calibri" panose="020F0502020204030204" pitchFamily="34" charset="0"/>
                          </a:rPr>
                          <m:t> − 1/2 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</a:rPr>
                              <m:t>𝑅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𝑝𝑝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607A8ABA-B1FD-4968-9CCC-1B7953801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96" y="1910811"/>
                <a:ext cx="4093860" cy="971035"/>
              </a:xfrm>
              <a:prstGeom prst="rect">
                <a:avLst/>
              </a:prstGeom>
              <a:blipFill>
                <a:blip r:embed="rId4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8">
            <a:extLst>
              <a:ext uri="{FF2B5EF4-FFF2-40B4-BE49-F238E27FC236}">
                <a16:creationId xmlns:a16="http://schemas.microsoft.com/office/drawing/2014/main" id="{52EAA100-3024-410E-B2BE-AD93D12EC986}"/>
              </a:ext>
            </a:extLst>
          </p:cNvPr>
          <p:cNvSpPr/>
          <p:nvPr/>
        </p:nvSpPr>
        <p:spPr>
          <a:xfrm>
            <a:off x="813855" y="680485"/>
            <a:ext cx="282954" cy="270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486986E-E992-48BD-A574-C7677D34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05" y="2031400"/>
            <a:ext cx="2770909" cy="84859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BBDA3A8-1582-4601-9086-0330B69C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28" y="3442329"/>
            <a:ext cx="2736286" cy="81349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0B8DBD-AAE8-4B52-BC02-45A2C2C3CF06}"/>
              </a:ext>
            </a:extLst>
          </p:cNvPr>
          <p:cNvSpPr txBox="1"/>
          <p:nvPr/>
        </p:nvSpPr>
        <p:spPr>
          <a:xfrm>
            <a:off x="6536423" y="43972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Onda Completa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C07BD83-CEE3-4799-B21E-6DCFA4774A4D}"/>
              </a:ext>
            </a:extLst>
          </p:cNvPr>
          <p:cNvCxnSpPr/>
          <p:nvPr/>
        </p:nvCxnSpPr>
        <p:spPr>
          <a:xfrm>
            <a:off x="3778094" y="1534950"/>
            <a:ext cx="5361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F8D2163A-5BC2-4EF8-96E1-179AB0C8A5EF}"/>
              </a:ext>
            </a:extLst>
          </p:cNvPr>
          <p:cNvCxnSpPr/>
          <p:nvPr/>
        </p:nvCxnSpPr>
        <p:spPr>
          <a:xfrm>
            <a:off x="5133060" y="2396327"/>
            <a:ext cx="5361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9187EA5-F148-41EF-A4CD-F34E942CA981}"/>
              </a:ext>
            </a:extLst>
          </p:cNvPr>
          <p:cNvSpPr txBox="1"/>
          <p:nvPr/>
        </p:nvSpPr>
        <p:spPr>
          <a:xfrm>
            <a:off x="5969878" y="2941008"/>
            <a:ext cx="252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Meia Onda Completa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6F3262C-9F0F-445F-AE79-52C730758699}"/>
              </a:ext>
            </a:extLst>
          </p:cNvPr>
          <p:cNvCxnSpPr/>
          <p:nvPr/>
        </p:nvCxnSpPr>
        <p:spPr>
          <a:xfrm>
            <a:off x="5102571" y="3800609"/>
            <a:ext cx="5361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50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297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5</cp:revision>
  <dcterms:created xsi:type="dcterms:W3CDTF">2020-03-13T19:58:59Z</dcterms:created>
  <dcterms:modified xsi:type="dcterms:W3CDTF">2020-03-15T19:50:18Z</dcterms:modified>
</cp:coreProperties>
</file>