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9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93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3" r:id="rId30"/>
    <p:sldId id="285" r:id="rId31"/>
    <p:sldId id="286" r:id="rId32"/>
    <p:sldId id="294" r:id="rId33"/>
    <p:sldId id="287" r:id="rId34"/>
    <p:sldId id="284" r:id="rId35"/>
    <p:sldId id="289" r:id="rId36"/>
    <p:sldId id="290" r:id="rId37"/>
    <p:sldId id="291" r:id="rId38"/>
    <p:sldId id="292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venir Book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venir Book"/>
              </a:defRPr>
            </a:lvl1pPr>
          </a:lstStyle>
          <a:p>
            <a:fld id="{13D872FE-A0BE-334A-B0F6-5A287A6E3889}" type="datetimeFigureOut">
              <a:rPr lang="en-US" smtClean="0"/>
              <a:pPr/>
              <a:t>8/11/2015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venir Book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venir Book"/>
              </a:defRPr>
            </a:lvl1pPr>
          </a:lstStyle>
          <a:p>
            <a:fld id="{36EAC0BD-E0B7-BE48-8DD8-F5D0B3200D2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86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Avenir Book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venir Book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venir Book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venir Book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venir Book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AC0BD-E0B7-BE48-8DD8-F5D0B3200D2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51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070D-D9EB-3843-8237-3F25EB70DA73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48A7-905C-3C4C-8983-7AA076BC1D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1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070D-D9EB-3843-8237-3F25EB70DA73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48A7-905C-3C4C-8983-7AA076BC1D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070D-D9EB-3843-8237-3F25EB70DA73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48A7-905C-3C4C-8983-7AA076BC1D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8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070D-D9EB-3843-8237-3F25EB70DA73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48A7-905C-3C4C-8983-7AA076BC1D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7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070D-D9EB-3843-8237-3F25EB70DA73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48A7-905C-3C4C-8983-7AA076BC1D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6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070D-D9EB-3843-8237-3F25EB70DA73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48A7-905C-3C4C-8983-7AA076BC1D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2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070D-D9EB-3843-8237-3F25EB70DA73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48A7-905C-3C4C-8983-7AA076BC1D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9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070D-D9EB-3843-8237-3F25EB70DA73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48A7-905C-3C4C-8983-7AA076BC1D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3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070D-D9EB-3843-8237-3F25EB70DA73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48A7-905C-3C4C-8983-7AA076BC1D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4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070D-D9EB-3843-8237-3F25EB70DA73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48A7-905C-3C4C-8983-7AA076BC1D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070D-D9EB-3843-8237-3F25EB70DA73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48A7-905C-3C4C-8983-7AA076BC1D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2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</a:defRPr>
            </a:lvl1pPr>
          </a:lstStyle>
          <a:p>
            <a:fld id="{9A09070D-D9EB-3843-8237-3F25EB70DA73}" type="datetimeFigureOut">
              <a:rPr lang="en-US" smtClean="0"/>
              <a:pPr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</a:defRPr>
            </a:lvl1pPr>
          </a:lstStyle>
          <a:p>
            <a:fld id="{C4FC48A7-905C-3C4C-8983-7AA076BC1D0E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43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venir 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venir Book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venir Book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venir Book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venir Book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venir Book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gree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784" y="2130425"/>
            <a:ext cx="8016416" cy="1470025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rgbClr val="005200"/>
                </a:solidFill>
                <a:latin typeface="Avenir Heavy"/>
                <a:cs typeface="Avenir Heavy"/>
              </a:rPr>
              <a:t>Escolha</a:t>
            </a:r>
            <a:r>
              <a:rPr lang="en-US" dirty="0" smtClean="0">
                <a:solidFill>
                  <a:srgbClr val="005200"/>
                </a:solidFill>
                <a:latin typeface="Avenir Heavy"/>
                <a:cs typeface="Avenir Heavy"/>
              </a:rPr>
              <a:t> Social e </a:t>
            </a:r>
            <a:br>
              <a:rPr lang="en-US" dirty="0" smtClean="0">
                <a:solidFill>
                  <a:srgbClr val="005200"/>
                </a:solidFill>
                <a:latin typeface="Avenir Heavy"/>
                <a:cs typeface="Avenir Heavy"/>
              </a:rPr>
            </a:br>
            <a:r>
              <a:rPr lang="en-US" dirty="0" err="1" smtClean="0">
                <a:solidFill>
                  <a:srgbClr val="005200"/>
                </a:solidFill>
                <a:latin typeface="Avenir Heavy"/>
                <a:cs typeface="Avenir Heavy"/>
              </a:rPr>
              <a:t>Proteção</a:t>
            </a:r>
            <a:r>
              <a:rPr lang="en-US" dirty="0" smtClean="0">
                <a:solidFill>
                  <a:srgbClr val="005200"/>
                </a:solidFill>
                <a:latin typeface="Avenir Heavy"/>
                <a:cs typeface="Avenir Heavy"/>
              </a:rPr>
              <a:t> </a:t>
            </a:r>
            <a:r>
              <a:rPr lang="en-US" dirty="0" err="1" smtClean="0">
                <a:solidFill>
                  <a:srgbClr val="005200"/>
                </a:solidFill>
                <a:latin typeface="Avenir Heavy"/>
                <a:cs typeface="Avenir Heavy"/>
              </a:rPr>
              <a:t>Ambiental</a:t>
            </a:r>
            <a:endParaRPr lang="en-US" dirty="0">
              <a:solidFill>
                <a:srgbClr val="005200"/>
              </a:solidFill>
              <a:latin typeface="Avenir Heavy"/>
              <a:cs typeface="Avenir Heav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784" y="4206861"/>
            <a:ext cx="6400800" cy="641322"/>
          </a:xfrm>
        </p:spPr>
        <p:txBody>
          <a:bodyPr/>
          <a:lstStyle/>
          <a:p>
            <a:pPr algn="l"/>
            <a:r>
              <a:rPr lang="en-US" dirty="0" err="1" smtClean="0">
                <a:latin typeface="Avenir Book"/>
                <a:cs typeface="Avenir Book"/>
              </a:rPr>
              <a:t>Kolstad</a:t>
            </a:r>
            <a:r>
              <a:rPr lang="en-US" dirty="0" smtClean="0">
                <a:latin typeface="Avenir Book"/>
                <a:cs typeface="Avenir Book"/>
              </a:rPr>
              <a:t> -</a:t>
            </a:r>
            <a:r>
              <a:rPr lang="en-US" dirty="0">
                <a:latin typeface="Avenir Book"/>
                <a:cs typeface="Avenir Book"/>
              </a:rPr>
              <a:t> </a:t>
            </a:r>
            <a:r>
              <a:rPr lang="en-US" dirty="0" err="1" smtClean="0">
                <a:latin typeface="Avenir Book"/>
                <a:cs typeface="Avenir Book"/>
              </a:rPr>
              <a:t>Capítulo</a:t>
            </a:r>
            <a:r>
              <a:rPr lang="en-US" dirty="0" smtClean="0">
                <a:latin typeface="Avenir Book"/>
                <a:cs typeface="Avenir Book"/>
              </a:rPr>
              <a:t> 3</a:t>
            </a:r>
            <a:endParaRPr lang="en-US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323159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53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Critério</a:t>
            </a:r>
            <a:r>
              <a:rPr lang="en-US" dirty="0" smtClean="0">
                <a:latin typeface="Avenir Heavy"/>
                <a:cs typeface="Avenir Heavy"/>
              </a:rPr>
              <a:t> de Pareto (</a:t>
            </a:r>
            <a:r>
              <a:rPr lang="en-US" dirty="0" err="1" smtClean="0">
                <a:latin typeface="Avenir Heavy"/>
                <a:cs typeface="Avenir Heavy"/>
              </a:rPr>
              <a:t>unanimidade</a:t>
            </a:r>
            <a:r>
              <a:rPr lang="en-US" dirty="0" smtClean="0">
                <a:latin typeface="Avenir Heavy"/>
                <a:cs typeface="Avenir Heavy"/>
              </a:rPr>
              <a:t>)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0880"/>
            <a:ext cx="8229600" cy="4525963"/>
          </a:xfrm>
        </p:spPr>
        <p:txBody>
          <a:bodyPr/>
          <a:lstStyle/>
          <a:p>
            <a:r>
              <a:rPr lang="en-US" sz="3000" dirty="0" err="1" smtClean="0"/>
              <a:t>Duas</a:t>
            </a:r>
            <a:r>
              <a:rPr lang="en-US" sz="3000" dirty="0" smtClean="0"/>
              <a:t> </a:t>
            </a:r>
            <a:r>
              <a:rPr lang="en-US" sz="3000" dirty="0" err="1" smtClean="0"/>
              <a:t>cestas</a:t>
            </a:r>
            <a:r>
              <a:rPr lang="en-US" sz="3000" dirty="0" smtClean="0"/>
              <a:t> de bens (</a:t>
            </a:r>
            <a:r>
              <a:rPr lang="en-US" sz="3000" dirty="0" err="1" smtClean="0"/>
              <a:t>e,c</a:t>
            </a:r>
            <a:r>
              <a:rPr lang="en-US" sz="3000" dirty="0" smtClean="0"/>
              <a:t>) e (</a:t>
            </a:r>
            <a:r>
              <a:rPr lang="en-US" sz="3000" dirty="0" err="1" smtClean="0"/>
              <a:t>e´,c</a:t>
            </a:r>
            <a:r>
              <a:rPr lang="en-US" sz="3000" dirty="0" smtClean="0"/>
              <a:t>´)</a:t>
            </a:r>
          </a:p>
          <a:p>
            <a:r>
              <a:rPr lang="en-US" sz="3000" dirty="0" smtClean="0"/>
              <a:t>N </a:t>
            </a:r>
            <a:r>
              <a:rPr lang="en-US" sz="3000" dirty="0" err="1" smtClean="0"/>
              <a:t>indivíduos</a:t>
            </a:r>
            <a:r>
              <a:rPr lang="en-US" sz="3000" dirty="0" smtClean="0"/>
              <a:t> </a:t>
            </a:r>
            <a:r>
              <a:rPr lang="en-US" sz="3000" dirty="0" err="1" smtClean="0"/>
              <a:t>i</a:t>
            </a:r>
            <a:r>
              <a:rPr lang="en-US" sz="3000" dirty="0" smtClean="0"/>
              <a:t> = 1, 2, 3, …, N com </a:t>
            </a:r>
            <a:r>
              <a:rPr lang="en-US" sz="3000" dirty="0" err="1" smtClean="0"/>
              <a:t>utilidade</a:t>
            </a:r>
            <a:r>
              <a:rPr lang="en-US" sz="3000" dirty="0" smtClean="0"/>
              <a:t> </a:t>
            </a:r>
            <a:r>
              <a:rPr lang="en-US" sz="3000" dirty="0" err="1" smtClean="0"/>
              <a:t>u</a:t>
            </a:r>
            <a:r>
              <a:rPr lang="en-US" sz="3000" baseline="-25000" dirty="0" err="1" smtClean="0"/>
              <a:t>i</a:t>
            </a:r>
            <a:endParaRPr lang="en-US" sz="3000" baseline="-25000" dirty="0" smtClean="0"/>
          </a:p>
          <a:p>
            <a:r>
              <a:rPr lang="en-US" sz="3000" dirty="0" smtClean="0"/>
              <a:t>(</a:t>
            </a:r>
            <a:r>
              <a:rPr lang="en-US" sz="3000" dirty="0" err="1" smtClean="0"/>
              <a:t>e,c</a:t>
            </a:r>
            <a:r>
              <a:rPr lang="en-US" sz="3000" dirty="0" smtClean="0"/>
              <a:t>) </a:t>
            </a:r>
            <a:r>
              <a:rPr lang="en-US" sz="3000" dirty="0" err="1" smtClean="0"/>
              <a:t>é</a:t>
            </a:r>
            <a:r>
              <a:rPr lang="en-US" sz="3000" dirty="0" smtClean="0"/>
              <a:t> Pareto </a:t>
            </a:r>
            <a:r>
              <a:rPr lang="en-US" sz="3000" dirty="0" err="1" smtClean="0"/>
              <a:t>preferido</a:t>
            </a:r>
            <a:r>
              <a:rPr lang="en-US" sz="3000" dirty="0" smtClean="0"/>
              <a:t> a (</a:t>
            </a:r>
            <a:r>
              <a:rPr lang="en-US" sz="3000" dirty="0" err="1" smtClean="0"/>
              <a:t>e´,c</a:t>
            </a:r>
            <a:r>
              <a:rPr lang="en-US" sz="3000" dirty="0" smtClean="0"/>
              <a:t>´) se</a:t>
            </a:r>
          </a:p>
          <a:p>
            <a:pPr lvl="1"/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 smtClean="0"/>
              <a:t>(</a:t>
            </a:r>
            <a:r>
              <a:rPr lang="en-US" dirty="0" err="1" smtClean="0"/>
              <a:t>e,c</a:t>
            </a:r>
            <a:r>
              <a:rPr lang="en-US" dirty="0" smtClean="0"/>
              <a:t>) ≥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 smtClean="0"/>
              <a:t>(</a:t>
            </a:r>
            <a:r>
              <a:rPr lang="en-US" dirty="0" err="1" smtClean="0"/>
              <a:t>e´,c</a:t>
            </a:r>
            <a:r>
              <a:rPr lang="en-US" dirty="0" smtClean="0"/>
              <a:t>´)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indivíduo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e</a:t>
            </a:r>
          </a:p>
          <a:p>
            <a:pPr lvl="1"/>
            <a:r>
              <a:rPr lang="en-US" dirty="0" err="1" smtClean="0"/>
              <a:t>u</a:t>
            </a:r>
            <a:r>
              <a:rPr lang="en-US" baseline="-25000" dirty="0" err="1" smtClean="0"/>
              <a:t>j</a:t>
            </a:r>
            <a:r>
              <a:rPr lang="en-US" dirty="0" smtClean="0"/>
              <a:t>(</a:t>
            </a:r>
            <a:r>
              <a:rPr lang="en-US" dirty="0" err="1" smtClean="0"/>
              <a:t>e,c</a:t>
            </a:r>
            <a:r>
              <a:rPr lang="en-US" dirty="0" smtClean="0"/>
              <a:t>) &gt;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j</a:t>
            </a:r>
            <a:r>
              <a:rPr lang="en-US" dirty="0" smtClean="0"/>
              <a:t>(</a:t>
            </a:r>
            <a:r>
              <a:rPr lang="en-US" dirty="0" err="1" smtClean="0"/>
              <a:t>e´,c</a:t>
            </a:r>
            <a:r>
              <a:rPr lang="en-US" dirty="0" smtClean="0"/>
              <a:t>´)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um </a:t>
            </a:r>
            <a:r>
              <a:rPr lang="en-US" dirty="0" err="1" smtClean="0"/>
              <a:t>indivíduo</a:t>
            </a:r>
            <a:r>
              <a:rPr lang="en-US" dirty="0" smtClean="0"/>
              <a:t> j da </a:t>
            </a:r>
            <a:r>
              <a:rPr lang="en-US" dirty="0" err="1" smtClean="0"/>
              <a:t>sociedade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271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53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Critério</a:t>
            </a:r>
            <a:r>
              <a:rPr lang="en-US" dirty="0" smtClean="0">
                <a:latin typeface="Avenir Heavy"/>
                <a:cs typeface="Avenir Heavy"/>
              </a:rPr>
              <a:t> de Pareto (</a:t>
            </a:r>
            <a:r>
              <a:rPr lang="en-US" dirty="0" err="1" smtClean="0">
                <a:latin typeface="Avenir Heavy"/>
                <a:cs typeface="Avenir Heavy"/>
              </a:rPr>
              <a:t>unanimidade</a:t>
            </a:r>
            <a:r>
              <a:rPr lang="en-US" dirty="0" smtClean="0">
                <a:latin typeface="Avenir Heavy"/>
                <a:cs typeface="Avenir Heavy"/>
              </a:rPr>
              <a:t>)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0880"/>
            <a:ext cx="8229600" cy="4525963"/>
          </a:xfrm>
        </p:spPr>
        <p:txBody>
          <a:bodyPr/>
          <a:lstStyle/>
          <a:p>
            <a:r>
              <a:rPr lang="en-US" dirty="0" err="1" smtClean="0"/>
              <a:t>Gráfico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59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078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venir Heavy"/>
                <a:cs typeface="Avenir Heavy"/>
              </a:rPr>
              <a:t>Melhoria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Potencial</a:t>
            </a:r>
            <a:r>
              <a:rPr lang="en-US" dirty="0" smtClean="0">
                <a:latin typeface="Avenir Heavy"/>
                <a:cs typeface="Avenir Heavy"/>
              </a:rPr>
              <a:t> de Pareto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3640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Duas</a:t>
            </a:r>
            <a:r>
              <a:rPr lang="en-US" sz="3000" dirty="0" smtClean="0"/>
              <a:t> </a:t>
            </a:r>
            <a:r>
              <a:rPr lang="en-US" sz="3000" dirty="0" err="1" smtClean="0"/>
              <a:t>cestas</a:t>
            </a:r>
            <a:r>
              <a:rPr lang="en-US" sz="3000" dirty="0" smtClean="0"/>
              <a:t> (</a:t>
            </a:r>
            <a:r>
              <a:rPr lang="en-US" sz="3000" dirty="0" err="1" smtClean="0"/>
              <a:t>e,c</a:t>
            </a:r>
            <a:r>
              <a:rPr lang="en-US" sz="3000" dirty="0" smtClean="0"/>
              <a:t>) e (</a:t>
            </a:r>
            <a:r>
              <a:rPr lang="en-US" sz="3000" dirty="0" err="1" smtClean="0"/>
              <a:t>e´,c</a:t>
            </a:r>
            <a:r>
              <a:rPr lang="en-US" sz="3000" dirty="0" smtClean="0"/>
              <a:t>´)</a:t>
            </a:r>
          </a:p>
          <a:p>
            <a:r>
              <a:rPr lang="en-US" sz="3000" dirty="0" smtClean="0"/>
              <a:t>N </a:t>
            </a:r>
            <a:r>
              <a:rPr lang="en-US" sz="3000" dirty="0" err="1" smtClean="0"/>
              <a:t>indivíduos</a:t>
            </a:r>
            <a:r>
              <a:rPr lang="en-US" sz="3000" dirty="0" smtClean="0"/>
              <a:t> </a:t>
            </a:r>
            <a:r>
              <a:rPr lang="en-US" sz="3000" dirty="0" err="1" smtClean="0"/>
              <a:t>i</a:t>
            </a:r>
            <a:r>
              <a:rPr lang="en-US" sz="3000" dirty="0" smtClean="0"/>
              <a:t> = 1, 2, … N</a:t>
            </a:r>
          </a:p>
          <a:p>
            <a:r>
              <a:rPr lang="en-US" sz="3000" dirty="0" err="1" smtClean="0"/>
              <a:t>Distribuição</a:t>
            </a:r>
            <a:r>
              <a:rPr lang="en-US" sz="3000" dirty="0" smtClean="0"/>
              <a:t> de </a:t>
            </a:r>
            <a:r>
              <a:rPr lang="en-US" sz="3000" dirty="0" err="1" smtClean="0"/>
              <a:t>recursos</a:t>
            </a:r>
            <a:r>
              <a:rPr lang="en-US" sz="3000" dirty="0" smtClean="0"/>
              <a:t> </a:t>
            </a:r>
            <a:r>
              <a:rPr lang="en-US" sz="3000" dirty="0" err="1" smtClean="0"/>
              <a:t>transferíveis</a:t>
            </a:r>
            <a:r>
              <a:rPr lang="en-US" sz="3000" dirty="0" smtClean="0"/>
              <a:t> y = (y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, y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, …, 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N</a:t>
            </a:r>
            <a:r>
              <a:rPr lang="en-US" sz="3000" dirty="0" smtClean="0"/>
              <a:t>)</a:t>
            </a:r>
          </a:p>
          <a:p>
            <a:r>
              <a:rPr lang="en-US" sz="3000" dirty="0" err="1" smtClean="0"/>
              <a:t>Pagamentos</a:t>
            </a:r>
            <a:r>
              <a:rPr lang="en-US" sz="3000" dirty="0" smtClean="0"/>
              <a:t> z = (z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, z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, …, </a:t>
            </a:r>
            <a:r>
              <a:rPr lang="en-US" sz="3000" dirty="0" err="1" smtClean="0"/>
              <a:t>z</a:t>
            </a:r>
            <a:r>
              <a:rPr lang="en-US" sz="3000" baseline="-25000" dirty="0" err="1" smtClean="0"/>
              <a:t>N</a:t>
            </a:r>
            <a:r>
              <a:rPr lang="en-US" sz="3000" dirty="0" smtClean="0"/>
              <a:t>), </a:t>
            </a:r>
            <a:r>
              <a:rPr lang="en-US" sz="3000" dirty="0" err="1" smtClean="0"/>
              <a:t>Σz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 = 0</a:t>
            </a:r>
          </a:p>
          <a:p>
            <a:r>
              <a:rPr lang="en-US" sz="3000" dirty="0" smtClean="0"/>
              <a:t>(</a:t>
            </a:r>
            <a:r>
              <a:rPr lang="en-US" sz="3000" dirty="0" err="1" smtClean="0"/>
              <a:t>e,c</a:t>
            </a:r>
            <a:r>
              <a:rPr lang="en-US" sz="3000" dirty="0" smtClean="0"/>
              <a:t>) </a:t>
            </a:r>
            <a:r>
              <a:rPr lang="en-US" sz="3000" dirty="0" err="1" smtClean="0"/>
              <a:t>é</a:t>
            </a:r>
            <a:r>
              <a:rPr lang="en-US" sz="3000" dirty="0" smtClean="0"/>
              <a:t> </a:t>
            </a:r>
            <a:r>
              <a:rPr lang="en-US" sz="3000" dirty="0" err="1" smtClean="0"/>
              <a:t>potencialmente</a:t>
            </a:r>
            <a:r>
              <a:rPr lang="en-US" sz="3000" dirty="0" smtClean="0"/>
              <a:t> Pareto </a:t>
            </a:r>
            <a:r>
              <a:rPr lang="en-US" sz="3000" dirty="0" err="1" smtClean="0"/>
              <a:t>preferido</a:t>
            </a:r>
            <a:r>
              <a:rPr lang="en-US" sz="3000" dirty="0" smtClean="0"/>
              <a:t> a      (</a:t>
            </a:r>
            <a:r>
              <a:rPr lang="en-US" sz="3000" dirty="0" err="1" smtClean="0"/>
              <a:t>e´,c</a:t>
            </a:r>
            <a:r>
              <a:rPr lang="en-US" sz="3000" dirty="0" smtClean="0"/>
              <a:t>´) se </a:t>
            </a:r>
            <a:r>
              <a:rPr lang="en-US" sz="3000" dirty="0" err="1" smtClean="0"/>
              <a:t>existe</a:t>
            </a:r>
            <a:r>
              <a:rPr lang="en-US" sz="3000" dirty="0" smtClean="0"/>
              <a:t> z </a:t>
            </a:r>
            <a:r>
              <a:rPr lang="en-US" sz="3000" dirty="0" err="1" smtClean="0"/>
              <a:t>tal</a:t>
            </a:r>
            <a:r>
              <a:rPr lang="en-US" sz="3000" dirty="0" smtClean="0"/>
              <a:t> </a:t>
            </a:r>
            <a:r>
              <a:rPr lang="en-US" sz="3000" dirty="0" err="1" smtClean="0"/>
              <a:t>que</a:t>
            </a:r>
            <a:r>
              <a:rPr lang="en-US" sz="3000" dirty="0" smtClean="0"/>
              <a:t> (</a:t>
            </a:r>
            <a:r>
              <a:rPr lang="en-US" sz="3000" dirty="0" err="1" smtClean="0"/>
              <a:t>e,c,y</a:t>
            </a:r>
            <a:r>
              <a:rPr lang="en-US" sz="3000" dirty="0" smtClean="0"/>
              <a:t>-z) </a:t>
            </a:r>
            <a:r>
              <a:rPr lang="en-US" sz="3000" dirty="0" err="1" smtClean="0"/>
              <a:t>é</a:t>
            </a:r>
            <a:r>
              <a:rPr lang="en-US" sz="3000" dirty="0" smtClean="0"/>
              <a:t> Pareto </a:t>
            </a:r>
            <a:r>
              <a:rPr lang="en-US" sz="3000" dirty="0" err="1" smtClean="0"/>
              <a:t>preferido</a:t>
            </a:r>
            <a:r>
              <a:rPr lang="en-US" sz="3000" dirty="0" smtClean="0"/>
              <a:t> a (</a:t>
            </a:r>
            <a:r>
              <a:rPr lang="en-US" sz="3000" dirty="0" err="1" smtClean="0"/>
              <a:t>e´,c´,y</a:t>
            </a:r>
            <a:r>
              <a:rPr lang="en-US" sz="3000" dirty="0" smtClean="0"/>
              <a:t>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27296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078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venir Heavy"/>
                <a:cs typeface="Avenir Heavy"/>
              </a:rPr>
              <a:t>Melhoria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Potencial</a:t>
            </a:r>
            <a:r>
              <a:rPr lang="en-US" dirty="0" smtClean="0">
                <a:latin typeface="Avenir Heavy"/>
                <a:cs typeface="Avenir Heavy"/>
              </a:rPr>
              <a:t> de Pareto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3640"/>
            <a:ext cx="8229600" cy="4525963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melhoria</a:t>
            </a:r>
            <a:r>
              <a:rPr lang="en-US" dirty="0" smtClean="0"/>
              <a:t> </a:t>
            </a:r>
            <a:r>
              <a:rPr lang="en-US" dirty="0" err="1" smtClean="0"/>
              <a:t>potencial</a:t>
            </a:r>
            <a:r>
              <a:rPr lang="en-US" dirty="0" smtClean="0"/>
              <a:t> de Pareto </a:t>
            </a:r>
            <a:r>
              <a:rPr lang="en-US" dirty="0" err="1" smtClean="0"/>
              <a:t>existe</a:t>
            </a:r>
            <a:r>
              <a:rPr lang="en-US" dirty="0" smtClean="0"/>
              <a:t> se </a:t>
            </a:r>
            <a:r>
              <a:rPr lang="en-US" dirty="0" err="1" smtClean="0"/>
              <a:t>ganhadores</a:t>
            </a:r>
            <a:r>
              <a:rPr lang="en-US" dirty="0" smtClean="0"/>
              <a:t> </a:t>
            </a:r>
            <a:r>
              <a:rPr lang="en-US" dirty="0" err="1" smtClean="0"/>
              <a:t>comuma</a:t>
            </a:r>
            <a:r>
              <a:rPr lang="en-US" dirty="0" smtClean="0"/>
              <a:t> nova </a:t>
            </a:r>
            <a:r>
              <a:rPr lang="en-US" dirty="0" err="1" smtClean="0"/>
              <a:t>cesta</a:t>
            </a:r>
            <a:r>
              <a:rPr lang="en-US" dirty="0" smtClean="0"/>
              <a:t> </a:t>
            </a:r>
            <a:r>
              <a:rPr lang="en-US" dirty="0" err="1" smtClean="0"/>
              <a:t>puderem</a:t>
            </a:r>
            <a:r>
              <a:rPr lang="en-US" dirty="0" smtClean="0"/>
              <a:t> </a:t>
            </a:r>
            <a:r>
              <a:rPr lang="en-US" dirty="0" err="1" smtClean="0"/>
              <a:t>compensar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perdedores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744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078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venir Heavy"/>
                <a:cs typeface="Avenir Heavy"/>
              </a:rPr>
              <a:t>Melhoria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Potencial</a:t>
            </a:r>
            <a:r>
              <a:rPr lang="en-US" dirty="0" smtClean="0">
                <a:latin typeface="Avenir Heavy"/>
                <a:cs typeface="Avenir Heavy"/>
              </a:rPr>
              <a:t> de Pareto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3640"/>
            <a:ext cx="8229600" cy="4525963"/>
          </a:xfrm>
        </p:spPr>
        <p:txBody>
          <a:bodyPr/>
          <a:lstStyle/>
          <a:p>
            <a:r>
              <a:rPr lang="en-US" dirty="0" err="1" smtClean="0"/>
              <a:t>Gráfico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920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5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Princípio</a:t>
            </a:r>
            <a:r>
              <a:rPr lang="en-US" dirty="0" smtClean="0">
                <a:latin typeface="Avenir Heavy"/>
                <a:cs typeface="Avenir Heavy"/>
              </a:rPr>
              <a:t> da </a:t>
            </a:r>
            <a:r>
              <a:rPr lang="en-US" dirty="0" err="1" smtClean="0">
                <a:latin typeface="Avenir Heavy"/>
                <a:cs typeface="Avenir Heavy"/>
              </a:rPr>
              <a:t>Compensação</a:t>
            </a:r>
            <a:r>
              <a:rPr lang="en-US" dirty="0" smtClean="0">
                <a:latin typeface="Avenir Heavy"/>
                <a:cs typeface="Avenir Heavy"/>
              </a:rPr>
              <a:t> (</a:t>
            </a:r>
            <a:r>
              <a:rPr lang="en-US" dirty="0" err="1" smtClean="0">
                <a:latin typeface="Avenir Heavy"/>
                <a:cs typeface="Avenir Heavy"/>
              </a:rPr>
              <a:t>Kaldor</a:t>
            </a:r>
            <a:r>
              <a:rPr lang="en-US" dirty="0" smtClean="0">
                <a:latin typeface="Avenir Heavy"/>
                <a:cs typeface="Avenir Heavy"/>
              </a:rPr>
              <a:t>-Hicks)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407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3000" dirty="0" err="1" smtClean="0"/>
              <a:t>Pode</a:t>
            </a:r>
            <a:r>
              <a:rPr lang="en-US" sz="3000" dirty="0" smtClean="0"/>
              <a:t> </a:t>
            </a:r>
            <a:r>
              <a:rPr lang="en-US" sz="3000" dirty="0" err="1" smtClean="0"/>
              <a:t>ser</a:t>
            </a:r>
            <a:r>
              <a:rPr lang="en-US" sz="3000" dirty="0" smtClean="0"/>
              <a:t> </a:t>
            </a:r>
            <a:r>
              <a:rPr lang="en-US" sz="3000" dirty="0" err="1" smtClean="0"/>
              <a:t>impossível</a:t>
            </a:r>
            <a:r>
              <a:rPr lang="en-US" sz="3000" dirty="0" smtClean="0"/>
              <a:t>/</a:t>
            </a:r>
            <a:r>
              <a:rPr lang="en-US" sz="3000" dirty="0" err="1" smtClean="0"/>
              <a:t>indesejável</a:t>
            </a:r>
            <a:r>
              <a:rPr lang="en-US" sz="3000" dirty="0" smtClean="0"/>
              <a:t> </a:t>
            </a:r>
            <a:r>
              <a:rPr lang="en-US" sz="3000" dirty="0" err="1" smtClean="0"/>
              <a:t>fazer</a:t>
            </a:r>
            <a:r>
              <a:rPr lang="en-US" sz="3000" dirty="0" smtClean="0"/>
              <a:t> </a:t>
            </a:r>
            <a:r>
              <a:rPr lang="en-US" sz="3000" dirty="0" err="1" smtClean="0"/>
              <a:t>pagamentos</a:t>
            </a:r>
            <a:r>
              <a:rPr lang="en-US" sz="3000" dirty="0" smtClean="0"/>
              <a:t> </a:t>
            </a:r>
            <a:r>
              <a:rPr lang="en-US" sz="3000" dirty="0" err="1" smtClean="0"/>
              <a:t>compensatórios</a:t>
            </a:r>
            <a:endParaRPr lang="en-US" sz="3000" dirty="0" smtClean="0"/>
          </a:p>
          <a:p>
            <a:pPr algn="just"/>
            <a:r>
              <a:rPr lang="en-US" sz="3000" dirty="0" err="1" smtClean="0"/>
              <a:t>Princípio</a:t>
            </a:r>
            <a:r>
              <a:rPr lang="en-US" sz="3000" dirty="0" smtClean="0"/>
              <a:t> da </a:t>
            </a:r>
            <a:r>
              <a:rPr lang="en-US" sz="3000" dirty="0" err="1" smtClean="0"/>
              <a:t>compensação</a:t>
            </a:r>
            <a:r>
              <a:rPr lang="en-US" sz="3000" dirty="0" smtClean="0"/>
              <a:t>: Se </a:t>
            </a:r>
            <a:r>
              <a:rPr lang="en-US" sz="3000" dirty="0" err="1" smtClean="0"/>
              <a:t>transferências</a:t>
            </a:r>
            <a:r>
              <a:rPr lang="en-US" sz="3000" dirty="0" smtClean="0"/>
              <a:t> </a:t>
            </a:r>
            <a:r>
              <a:rPr lang="en-US" sz="3000" dirty="0" err="1" smtClean="0"/>
              <a:t>puderem</a:t>
            </a:r>
            <a:r>
              <a:rPr lang="en-US" sz="3000" dirty="0" smtClean="0"/>
              <a:t> </a:t>
            </a:r>
            <a:r>
              <a:rPr lang="en-US" sz="3000" dirty="0" err="1" smtClean="0"/>
              <a:t>ser</a:t>
            </a:r>
            <a:r>
              <a:rPr lang="en-US" sz="3000" dirty="0" smtClean="0"/>
              <a:t> </a:t>
            </a:r>
            <a:r>
              <a:rPr lang="en-US" sz="3000" dirty="0" err="1" smtClean="0"/>
              <a:t>feitas</a:t>
            </a:r>
            <a:r>
              <a:rPr lang="en-US" sz="3000" dirty="0" smtClean="0"/>
              <a:t> para </a:t>
            </a:r>
            <a:r>
              <a:rPr lang="en-US" sz="3000" dirty="0" err="1" smtClean="0"/>
              <a:t>fazer</a:t>
            </a:r>
            <a:r>
              <a:rPr lang="en-US" sz="3000" dirty="0" smtClean="0"/>
              <a:t> </a:t>
            </a:r>
            <a:r>
              <a:rPr lang="en-US" sz="3000" dirty="0" err="1" smtClean="0"/>
              <a:t>uma</a:t>
            </a:r>
            <a:r>
              <a:rPr lang="en-US" sz="3000" dirty="0" smtClean="0"/>
              <a:t> </a:t>
            </a:r>
            <a:r>
              <a:rPr lang="en-US" sz="3000" dirty="0" err="1" smtClean="0"/>
              <a:t>escolha</a:t>
            </a:r>
            <a:r>
              <a:rPr lang="en-US" sz="3000" dirty="0" smtClean="0"/>
              <a:t> </a:t>
            </a:r>
            <a:r>
              <a:rPr lang="en-US" sz="3000" dirty="0" err="1" smtClean="0"/>
              <a:t>unanimemente</a:t>
            </a:r>
            <a:r>
              <a:rPr lang="en-US" sz="3000" dirty="0" smtClean="0"/>
              <a:t> </a:t>
            </a:r>
            <a:r>
              <a:rPr lang="en-US" sz="3000" dirty="0" err="1" smtClean="0"/>
              <a:t>desejável</a:t>
            </a:r>
            <a:r>
              <a:rPr lang="en-US" sz="3000" dirty="0" smtClean="0"/>
              <a:t>, </a:t>
            </a:r>
            <a:r>
              <a:rPr lang="en-US" sz="3000" dirty="0" err="1" smtClean="0"/>
              <a:t>então</a:t>
            </a:r>
            <a:r>
              <a:rPr lang="en-US" sz="3000" dirty="0" smtClean="0"/>
              <a:t> </a:t>
            </a:r>
            <a:r>
              <a:rPr lang="en-US" sz="3000" dirty="0" err="1" smtClean="0"/>
              <a:t>esta</a:t>
            </a:r>
            <a:r>
              <a:rPr lang="en-US" sz="3000" dirty="0" smtClean="0"/>
              <a:t> </a:t>
            </a:r>
            <a:r>
              <a:rPr lang="en-US" sz="3000" dirty="0" err="1" smtClean="0"/>
              <a:t>escolha</a:t>
            </a:r>
            <a:r>
              <a:rPr lang="en-US" sz="3000" dirty="0" smtClean="0"/>
              <a:t> é </a:t>
            </a:r>
            <a:r>
              <a:rPr lang="en-US" sz="3000" dirty="0" err="1" smtClean="0"/>
              <a:t>socialmente</a:t>
            </a:r>
            <a:r>
              <a:rPr lang="en-US" sz="3000" dirty="0" smtClean="0"/>
              <a:t> </a:t>
            </a:r>
            <a:r>
              <a:rPr lang="en-US" sz="3000" dirty="0" err="1" smtClean="0"/>
              <a:t>desejável</a:t>
            </a:r>
            <a:r>
              <a:rPr lang="en-US" sz="3000" dirty="0" smtClean="0"/>
              <a:t>, </a:t>
            </a:r>
            <a:r>
              <a:rPr lang="en-US" sz="3000" u="sng" dirty="0" err="1" smtClean="0"/>
              <a:t>mesmo</a:t>
            </a:r>
            <a:r>
              <a:rPr lang="en-US" sz="3000" u="sng" dirty="0" smtClean="0"/>
              <a:t> </a:t>
            </a:r>
            <a:r>
              <a:rPr lang="en-US" sz="3000" u="sng" dirty="0" err="1" smtClean="0"/>
              <a:t>que</a:t>
            </a:r>
            <a:r>
              <a:rPr lang="en-US" sz="3000" u="sng" dirty="0" smtClean="0"/>
              <a:t> </a:t>
            </a:r>
            <a:r>
              <a:rPr lang="en-US" sz="3000" u="sng" dirty="0" err="1" smtClean="0"/>
              <a:t>transferências</a:t>
            </a:r>
            <a:r>
              <a:rPr lang="en-US" sz="3000" u="sng" dirty="0" smtClean="0"/>
              <a:t> </a:t>
            </a:r>
            <a:r>
              <a:rPr lang="en-US" sz="3000" u="sng" dirty="0" err="1" smtClean="0"/>
              <a:t>não</a:t>
            </a:r>
            <a:r>
              <a:rPr lang="en-US" sz="3000" u="sng" dirty="0" smtClean="0"/>
              <a:t> </a:t>
            </a:r>
            <a:r>
              <a:rPr lang="en-US" sz="3000" u="sng" dirty="0" err="1" smtClean="0"/>
              <a:t>sejam</a:t>
            </a:r>
            <a:r>
              <a:rPr lang="en-US" sz="3000" u="sng" dirty="0" smtClean="0"/>
              <a:t> </a:t>
            </a:r>
            <a:r>
              <a:rPr lang="en-US" sz="3000" u="sng" dirty="0" err="1" smtClean="0"/>
              <a:t>feitas</a:t>
            </a:r>
            <a:r>
              <a:rPr lang="en-US" sz="3000" u="sng" dirty="0" smtClean="0"/>
              <a:t> de </a:t>
            </a:r>
            <a:r>
              <a:rPr lang="en-US" sz="3000" u="sng" dirty="0" err="1" smtClean="0"/>
              <a:t>fato</a:t>
            </a:r>
            <a:r>
              <a:rPr lang="en-US" sz="3000" u="sng" dirty="0" smtClean="0"/>
              <a:t>.</a:t>
            </a:r>
            <a:endParaRPr lang="en-US" sz="3000" dirty="0" smtClean="0"/>
          </a:p>
          <a:p>
            <a:pPr algn="just"/>
            <a:r>
              <a:rPr lang="en-US" sz="3000" dirty="0" err="1" smtClean="0"/>
              <a:t>Ideia</a:t>
            </a:r>
            <a:r>
              <a:rPr lang="en-US" sz="3000" dirty="0" smtClean="0"/>
              <a:t>: </a:t>
            </a:r>
            <a:r>
              <a:rPr lang="en-US" sz="3000" dirty="0" err="1" smtClean="0"/>
              <a:t>separar</a:t>
            </a:r>
            <a:r>
              <a:rPr lang="en-US" sz="3000" dirty="0" smtClean="0"/>
              <a:t> </a:t>
            </a:r>
            <a:r>
              <a:rPr lang="en-US" sz="3000" dirty="0" err="1" smtClean="0"/>
              <a:t>equidade</a:t>
            </a:r>
            <a:r>
              <a:rPr lang="en-US" sz="3000" dirty="0" smtClean="0"/>
              <a:t> de </a:t>
            </a:r>
            <a:r>
              <a:rPr lang="en-US" sz="3000" dirty="0" err="1" smtClean="0"/>
              <a:t>eficiência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23409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1698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venir Heavy"/>
                <a:cs typeface="Avenir Heavy"/>
              </a:rPr>
              <a:t>Votação</a:t>
            </a:r>
            <a:r>
              <a:rPr lang="en-US" dirty="0" smtClean="0">
                <a:latin typeface="Avenir Heavy"/>
                <a:cs typeface="Avenir Heavy"/>
              </a:rPr>
              <a:t> – </a:t>
            </a:r>
            <a:r>
              <a:rPr lang="en-US" dirty="0" err="1" smtClean="0">
                <a:latin typeface="Avenir Heavy"/>
                <a:cs typeface="Avenir Heavy"/>
              </a:rPr>
              <a:t>Maioria</a:t>
            </a:r>
            <a:r>
              <a:rPr lang="en-US" dirty="0" smtClean="0">
                <a:latin typeface="Avenir Heavy"/>
                <a:cs typeface="Avenir Heavy"/>
              </a:rPr>
              <a:t> Simples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7260"/>
            <a:ext cx="8229600" cy="4525963"/>
          </a:xfrm>
        </p:spPr>
        <p:txBody>
          <a:bodyPr/>
          <a:lstStyle/>
          <a:p>
            <a:r>
              <a:rPr lang="en-US" sz="3000" dirty="0" smtClean="0"/>
              <a:t>A </a:t>
            </a:r>
            <a:r>
              <a:rPr lang="en-US" sz="3000" dirty="0" err="1" smtClean="0"/>
              <a:t>é</a:t>
            </a:r>
            <a:r>
              <a:rPr lang="en-US" sz="3000" dirty="0" smtClean="0"/>
              <a:t> </a:t>
            </a:r>
            <a:r>
              <a:rPr lang="en-US" sz="3000" dirty="0" err="1" smtClean="0"/>
              <a:t>preferível</a:t>
            </a:r>
            <a:r>
              <a:rPr lang="en-US" sz="3000" dirty="0" smtClean="0"/>
              <a:t> a B se a </a:t>
            </a:r>
            <a:r>
              <a:rPr lang="en-US" sz="3000" dirty="0" err="1" smtClean="0"/>
              <a:t>maioria</a:t>
            </a:r>
            <a:r>
              <a:rPr lang="en-US" sz="3000" dirty="0" smtClean="0"/>
              <a:t> </a:t>
            </a:r>
            <a:r>
              <a:rPr lang="en-US" sz="3000" dirty="0" err="1" smtClean="0"/>
              <a:t>votar</a:t>
            </a:r>
            <a:r>
              <a:rPr lang="en-US" sz="3000" dirty="0" smtClean="0"/>
              <a:t> </a:t>
            </a:r>
            <a:r>
              <a:rPr lang="en-US" sz="3000" dirty="0" err="1" smtClean="0"/>
              <a:t>em</a:t>
            </a:r>
            <a:r>
              <a:rPr lang="en-US" sz="3000" dirty="0" smtClean="0"/>
              <a:t> A (outros </a:t>
            </a:r>
            <a:r>
              <a:rPr lang="en-US" sz="3000" dirty="0" err="1" smtClean="0"/>
              <a:t>mecanismos</a:t>
            </a:r>
            <a:r>
              <a:rPr lang="en-US" sz="3000" dirty="0" smtClean="0"/>
              <a:t> de </a:t>
            </a:r>
            <a:r>
              <a:rPr lang="en-US" sz="3000" dirty="0" err="1" smtClean="0"/>
              <a:t>votação</a:t>
            </a:r>
            <a:r>
              <a:rPr lang="en-US" sz="3000" dirty="0" smtClean="0"/>
              <a:t> </a:t>
            </a:r>
            <a:r>
              <a:rPr lang="en-US" sz="3000" dirty="0" err="1" smtClean="0"/>
              <a:t>também</a:t>
            </a:r>
            <a:r>
              <a:rPr lang="en-US" sz="3000" dirty="0" smtClean="0"/>
              <a:t> </a:t>
            </a:r>
            <a:r>
              <a:rPr lang="en-US" sz="3000" dirty="0" err="1" smtClean="0"/>
              <a:t>existem</a:t>
            </a:r>
            <a:r>
              <a:rPr lang="en-US" sz="3000" dirty="0" smtClean="0"/>
              <a:t>)</a:t>
            </a:r>
          </a:p>
          <a:p>
            <a:r>
              <a:rPr lang="en-US" sz="3000" dirty="0" err="1" smtClean="0"/>
              <a:t>Problemas</a:t>
            </a:r>
            <a:r>
              <a:rPr lang="en-US" sz="3000" dirty="0" smtClean="0"/>
              <a:t>:</a:t>
            </a:r>
          </a:p>
          <a:p>
            <a:pPr lvl="1"/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considera</a:t>
            </a:r>
            <a:r>
              <a:rPr lang="en-US" dirty="0" smtClean="0"/>
              <a:t> </a:t>
            </a:r>
            <a:r>
              <a:rPr lang="en-US" dirty="0" err="1" smtClean="0"/>
              <a:t>intensidade</a:t>
            </a:r>
            <a:r>
              <a:rPr lang="en-US" dirty="0" smtClean="0"/>
              <a:t> de </a:t>
            </a:r>
            <a:r>
              <a:rPr lang="en-US" dirty="0" err="1" smtClean="0"/>
              <a:t>preferências</a:t>
            </a:r>
            <a:endParaRPr lang="en-US" dirty="0" smtClean="0"/>
          </a:p>
          <a:p>
            <a:pPr lvl="1"/>
            <a:r>
              <a:rPr lang="en-US" dirty="0" err="1" smtClean="0"/>
              <a:t>Intransitividade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1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508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venir Heavy"/>
                <a:cs typeface="Avenir Heavy"/>
              </a:rPr>
              <a:t>Função</a:t>
            </a:r>
            <a:r>
              <a:rPr lang="en-US" dirty="0" smtClean="0">
                <a:latin typeface="Avenir Heavy"/>
                <a:cs typeface="Avenir Heavy"/>
              </a:rPr>
              <a:t> de </a:t>
            </a:r>
            <a:r>
              <a:rPr lang="en-US" dirty="0" err="1" smtClean="0">
                <a:latin typeface="Avenir Heavy"/>
                <a:cs typeface="Avenir Heavy"/>
              </a:rPr>
              <a:t>Bem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Estar</a:t>
            </a:r>
            <a:r>
              <a:rPr lang="en-US" dirty="0" smtClean="0">
                <a:latin typeface="Avenir Heavy"/>
                <a:cs typeface="Avenir Heavy"/>
              </a:rPr>
              <a:t> Social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4070"/>
            <a:ext cx="8229600" cy="4525963"/>
          </a:xfrm>
        </p:spPr>
        <p:txBody>
          <a:bodyPr/>
          <a:lstStyle/>
          <a:p>
            <a:r>
              <a:rPr lang="en-US" dirty="0" smtClean="0"/>
              <a:t>W(u</a:t>
            </a:r>
            <a:r>
              <a:rPr lang="en-US" baseline="-25000" dirty="0" smtClean="0"/>
              <a:t>1</a:t>
            </a:r>
            <a:r>
              <a:rPr lang="en-US" dirty="0" smtClean="0"/>
              <a:t>, u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N</a:t>
            </a:r>
            <a:r>
              <a:rPr lang="en-US" dirty="0" smtClean="0"/>
              <a:t>)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de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social se e </a:t>
            </a:r>
            <a:r>
              <a:rPr lang="en-US" dirty="0" err="1" smtClean="0"/>
              <a:t>somente</a:t>
            </a:r>
            <a:r>
              <a:rPr lang="en-US" dirty="0" smtClean="0"/>
              <a:t> se W(u</a:t>
            </a:r>
            <a:r>
              <a:rPr lang="en-US" baseline="-25000" dirty="0" smtClean="0"/>
              <a:t>1</a:t>
            </a:r>
            <a:r>
              <a:rPr lang="en-US" dirty="0" smtClean="0"/>
              <a:t>(a),u</a:t>
            </a:r>
            <a:r>
              <a:rPr lang="en-US" baseline="-25000" dirty="0" smtClean="0"/>
              <a:t>2</a:t>
            </a:r>
            <a:r>
              <a:rPr lang="en-US" dirty="0" smtClean="0"/>
              <a:t>(a),…,</a:t>
            </a:r>
            <a:r>
              <a:rPr lang="en-US" dirty="0" err="1" smtClean="0"/>
              <a:t>u</a:t>
            </a:r>
            <a:r>
              <a:rPr lang="en-US" baseline="-25000" dirty="0" err="1" smtClean="0"/>
              <a:t>N</a:t>
            </a:r>
            <a:r>
              <a:rPr lang="en-US" dirty="0" smtClean="0"/>
              <a:t>(a)) &gt; </a:t>
            </a:r>
            <a:r>
              <a:rPr lang="en-US" dirty="0"/>
              <a:t>W(u</a:t>
            </a:r>
            <a:r>
              <a:rPr lang="en-US" baseline="-25000" dirty="0"/>
              <a:t>1</a:t>
            </a:r>
            <a:r>
              <a:rPr lang="en-US" dirty="0" smtClean="0"/>
              <a:t>(b)</a:t>
            </a:r>
            <a:r>
              <a:rPr lang="en-US" dirty="0"/>
              <a:t>,u</a:t>
            </a:r>
            <a:r>
              <a:rPr lang="en-US" baseline="-25000" dirty="0"/>
              <a:t>2</a:t>
            </a:r>
            <a:r>
              <a:rPr lang="en-US" dirty="0" smtClean="0"/>
              <a:t>(b)</a:t>
            </a:r>
            <a:r>
              <a:rPr lang="en-US" dirty="0"/>
              <a:t>,…,</a:t>
            </a:r>
            <a:r>
              <a:rPr lang="en-US" dirty="0" err="1"/>
              <a:t>u</a:t>
            </a:r>
            <a:r>
              <a:rPr lang="en-US" baseline="-25000" dirty="0" err="1"/>
              <a:t>N</a:t>
            </a:r>
            <a:r>
              <a:rPr lang="en-US" dirty="0" smtClean="0"/>
              <a:t>(b)</a:t>
            </a:r>
            <a:r>
              <a:rPr lang="en-US" dirty="0"/>
              <a:t>)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equivalente</a:t>
            </a:r>
            <a:r>
              <a:rPr lang="en-US" dirty="0" smtClean="0"/>
              <a:t> a “a”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socialmente</a:t>
            </a:r>
            <a:r>
              <a:rPr lang="en-US" dirty="0" smtClean="0"/>
              <a:t> </a:t>
            </a:r>
            <a:r>
              <a:rPr lang="en-US" dirty="0" err="1" smtClean="0"/>
              <a:t>preferível</a:t>
            </a:r>
            <a:r>
              <a:rPr lang="en-US" dirty="0" smtClean="0"/>
              <a:t> a “b”, </a:t>
            </a:r>
            <a:r>
              <a:rPr lang="en-US" dirty="0" err="1" smtClean="0"/>
              <a:t>onde</a:t>
            </a:r>
            <a:r>
              <a:rPr lang="en-US" dirty="0" smtClean="0"/>
              <a:t> “a” e “b”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cestas</a:t>
            </a:r>
            <a:r>
              <a:rPr lang="en-US" dirty="0" smtClean="0"/>
              <a:t> de </a:t>
            </a:r>
            <a:r>
              <a:rPr lang="en-US" dirty="0" err="1" smtClean="0"/>
              <a:t>consumo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248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508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venir Heavy"/>
                <a:cs typeface="Avenir Heavy"/>
              </a:rPr>
              <a:t>Função</a:t>
            </a:r>
            <a:r>
              <a:rPr lang="en-US" dirty="0" smtClean="0">
                <a:latin typeface="Avenir Heavy"/>
                <a:cs typeface="Avenir Heavy"/>
              </a:rPr>
              <a:t> de </a:t>
            </a:r>
            <a:r>
              <a:rPr lang="en-US" dirty="0" err="1" smtClean="0">
                <a:latin typeface="Avenir Heavy"/>
                <a:cs typeface="Avenir Heavy"/>
              </a:rPr>
              <a:t>Bem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Estar</a:t>
            </a:r>
            <a:r>
              <a:rPr lang="en-US" dirty="0" smtClean="0">
                <a:latin typeface="Avenir Heavy"/>
                <a:cs typeface="Avenir Heavy"/>
              </a:rPr>
              <a:t> Social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4070"/>
            <a:ext cx="8229600" cy="4525963"/>
          </a:xfrm>
        </p:spPr>
        <p:txBody>
          <a:bodyPr/>
          <a:lstStyle/>
          <a:p>
            <a:r>
              <a:rPr lang="en-US" dirty="0" smtClean="0"/>
              <a:t>Se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de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social </a:t>
            </a:r>
            <a:r>
              <a:rPr lang="en-US" dirty="0" err="1" smtClean="0"/>
              <a:t>existir</a:t>
            </a:r>
            <a:r>
              <a:rPr lang="en-US" dirty="0" smtClean="0"/>
              <a:t>, </a:t>
            </a:r>
            <a:r>
              <a:rPr lang="en-US" dirty="0" err="1" smtClean="0"/>
              <a:t>podemos</a:t>
            </a:r>
            <a:r>
              <a:rPr lang="en-US" dirty="0" smtClean="0"/>
              <a:t>  </a:t>
            </a:r>
            <a:r>
              <a:rPr lang="en-US" dirty="0" err="1" smtClean="0"/>
              <a:t>desenhar</a:t>
            </a:r>
            <a:r>
              <a:rPr lang="en-US" dirty="0" smtClean="0"/>
              <a:t> </a:t>
            </a:r>
            <a:r>
              <a:rPr lang="en-US" dirty="0" err="1" smtClean="0"/>
              <a:t>curvas</a:t>
            </a:r>
            <a:r>
              <a:rPr lang="en-US" dirty="0" smtClean="0"/>
              <a:t> de </a:t>
            </a:r>
            <a:r>
              <a:rPr lang="en-US" dirty="0" err="1" smtClean="0"/>
              <a:t>indiferença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Gráficos</a:t>
            </a:r>
            <a:r>
              <a:rPr lang="en-US" dirty="0" smtClean="0"/>
              <a:t> (</a:t>
            </a:r>
            <a:r>
              <a:rPr lang="en-US" dirty="0" err="1" smtClean="0"/>
              <a:t>utilidades</a:t>
            </a:r>
            <a:r>
              <a:rPr lang="en-US" dirty="0" smtClean="0"/>
              <a:t> e bens).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186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508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venir Heavy"/>
                <a:cs typeface="Avenir Heavy"/>
              </a:rPr>
              <a:t>Função</a:t>
            </a:r>
            <a:r>
              <a:rPr lang="en-US" dirty="0" smtClean="0">
                <a:latin typeface="Avenir Heavy"/>
                <a:cs typeface="Avenir Heavy"/>
              </a:rPr>
              <a:t> de </a:t>
            </a:r>
            <a:r>
              <a:rPr lang="en-US" dirty="0" err="1" smtClean="0">
                <a:latin typeface="Avenir Heavy"/>
                <a:cs typeface="Avenir Heavy"/>
              </a:rPr>
              <a:t>Bem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Estar</a:t>
            </a:r>
            <a:r>
              <a:rPr lang="en-US" dirty="0" smtClean="0">
                <a:latin typeface="Avenir Heavy"/>
                <a:cs typeface="Avenir Heavy"/>
              </a:rPr>
              <a:t> Social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4070"/>
            <a:ext cx="8229600" cy="4525963"/>
          </a:xfrm>
        </p:spPr>
        <p:txBody>
          <a:bodyPr/>
          <a:lstStyle/>
          <a:p>
            <a:r>
              <a:rPr lang="en-US" dirty="0" err="1" smtClean="0"/>
              <a:t>Gráficos</a:t>
            </a:r>
            <a:r>
              <a:rPr lang="en-US" dirty="0" smtClean="0"/>
              <a:t>: </a:t>
            </a:r>
            <a:r>
              <a:rPr lang="en-US" dirty="0" err="1" smtClean="0"/>
              <a:t>Fronteira</a:t>
            </a:r>
            <a:r>
              <a:rPr lang="en-US" dirty="0" smtClean="0"/>
              <a:t> de Pareto com </a:t>
            </a:r>
            <a:r>
              <a:rPr lang="en-US" dirty="0" err="1" smtClean="0"/>
              <a:t>curva</a:t>
            </a:r>
            <a:r>
              <a:rPr lang="en-US" dirty="0" smtClean="0"/>
              <a:t> de </a:t>
            </a:r>
            <a:r>
              <a:rPr lang="en-US" dirty="0" err="1" smtClean="0"/>
              <a:t>indiferenca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Utilidades</a:t>
            </a:r>
            <a:endParaRPr lang="en-US" dirty="0" smtClean="0"/>
          </a:p>
          <a:p>
            <a:pPr lvl="1"/>
            <a:r>
              <a:rPr lang="en-US" dirty="0" smtClean="0"/>
              <a:t>Bens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39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52" y="1417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Avenir Heavy"/>
                <a:cs typeface="Avenir Heavy"/>
              </a:rPr>
              <a:t>Ostro</a:t>
            </a:r>
            <a:r>
              <a:rPr lang="en-US" sz="3200" dirty="0" smtClean="0">
                <a:latin typeface="Avenir Heavy"/>
                <a:cs typeface="Avenir Heavy"/>
              </a:rPr>
              <a:t> et al. (1995), World Bank WPS 1453</a:t>
            </a:r>
            <a:endParaRPr lang="en-US" sz="3200" dirty="0">
              <a:latin typeface="Avenir Heavy"/>
              <a:cs typeface="Avenir Heavy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2401" y="2255523"/>
            <a:ext cx="5930360" cy="444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851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508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venir Heavy"/>
                <a:cs typeface="Avenir Heavy"/>
              </a:rPr>
              <a:t>Função</a:t>
            </a:r>
            <a:r>
              <a:rPr lang="en-US" dirty="0" smtClean="0">
                <a:latin typeface="Avenir Heavy"/>
                <a:cs typeface="Avenir Heavy"/>
              </a:rPr>
              <a:t> de </a:t>
            </a:r>
            <a:r>
              <a:rPr lang="en-US" dirty="0" err="1" smtClean="0">
                <a:latin typeface="Avenir Heavy"/>
                <a:cs typeface="Avenir Heavy"/>
              </a:rPr>
              <a:t>Bem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Estar</a:t>
            </a:r>
            <a:r>
              <a:rPr lang="en-US" dirty="0" smtClean="0">
                <a:latin typeface="Avenir Heavy"/>
                <a:cs typeface="Avenir Heavy"/>
              </a:rPr>
              <a:t> Social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4070"/>
            <a:ext cx="8229600" cy="4525963"/>
          </a:xfrm>
        </p:spPr>
        <p:txBody>
          <a:bodyPr/>
          <a:lstStyle/>
          <a:p>
            <a:r>
              <a:rPr lang="en-US" dirty="0" err="1" smtClean="0"/>
              <a:t>Exemplos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Bentham (</a:t>
            </a:r>
            <a:r>
              <a:rPr lang="en-US" dirty="0" err="1" smtClean="0"/>
              <a:t>Θ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&gt; 0)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85273" y="3806997"/>
            <a:ext cx="14906094" cy="138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45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508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venir Heavy"/>
                <a:cs typeface="Avenir Heavy"/>
              </a:rPr>
              <a:t>Função</a:t>
            </a:r>
            <a:r>
              <a:rPr lang="en-US" dirty="0" smtClean="0">
                <a:latin typeface="Avenir Heavy"/>
                <a:cs typeface="Avenir Heavy"/>
              </a:rPr>
              <a:t> de </a:t>
            </a:r>
            <a:r>
              <a:rPr lang="en-US" dirty="0" err="1" smtClean="0">
                <a:latin typeface="Avenir Heavy"/>
                <a:cs typeface="Avenir Heavy"/>
              </a:rPr>
              <a:t>Bem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Estar</a:t>
            </a:r>
            <a:r>
              <a:rPr lang="en-US" dirty="0" smtClean="0">
                <a:latin typeface="Avenir Heavy"/>
                <a:cs typeface="Avenir Heavy"/>
              </a:rPr>
              <a:t> Social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4070"/>
            <a:ext cx="8229600" cy="4525963"/>
          </a:xfrm>
        </p:spPr>
        <p:txBody>
          <a:bodyPr/>
          <a:lstStyle/>
          <a:p>
            <a:r>
              <a:rPr lang="en-US" dirty="0" err="1" smtClean="0"/>
              <a:t>Exemplos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Igualitária</a:t>
            </a:r>
            <a:r>
              <a:rPr lang="en-US" dirty="0" smtClean="0"/>
              <a:t> (</a:t>
            </a:r>
            <a:r>
              <a:rPr lang="en-US" dirty="0" err="1" smtClean="0"/>
              <a:t>λ</a:t>
            </a:r>
            <a:r>
              <a:rPr lang="en-US" dirty="0" smtClean="0"/>
              <a:t>: </a:t>
            </a:r>
            <a:r>
              <a:rPr lang="en-US" dirty="0" err="1" smtClean="0"/>
              <a:t>penalidade</a:t>
            </a:r>
            <a:r>
              <a:rPr lang="en-US" dirty="0" smtClean="0"/>
              <a:t> </a:t>
            </a:r>
            <a:r>
              <a:rPr lang="en-US" dirty="0" err="1" smtClean="0"/>
              <a:t>associada</a:t>
            </a:r>
            <a:r>
              <a:rPr lang="en-US" dirty="0" smtClean="0"/>
              <a:t> a </a:t>
            </a:r>
            <a:r>
              <a:rPr lang="en-US" dirty="0" err="1" smtClean="0"/>
              <a:t>desigualdade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2" y="4754880"/>
            <a:ext cx="9131716" cy="88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69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508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venir Heavy"/>
                <a:cs typeface="Avenir Heavy"/>
              </a:rPr>
              <a:t>Função</a:t>
            </a:r>
            <a:r>
              <a:rPr lang="en-US" dirty="0" smtClean="0">
                <a:latin typeface="Avenir Heavy"/>
                <a:cs typeface="Avenir Heavy"/>
              </a:rPr>
              <a:t> de </a:t>
            </a:r>
            <a:r>
              <a:rPr lang="en-US" dirty="0" err="1" smtClean="0">
                <a:latin typeface="Avenir Heavy"/>
                <a:cs typeface="Avenir Heavy"/>
              </a:rPr>
              <a:t>Bem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Estar</a:t>
            </a:r>
            <a:r>
              <a:rPr lang="en-US" dirty="0" smtClean="0">
                <a:latin typeface="Avenir Heavy"/>
                <a:cs typeface="Avenir Heavy"/>
              </a:rPr>
              <a:t> Social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4070"/>
            <a:ext cx="8229600" cy="4525963"/>
          </a:xfrm>
        </p:spPr>
        <p:txBody>
          <a:bodyPr/>
          <a:lstStyle/>
          <a:p>
            <a:r>
              <a:rPr lang="en-US" dirty="0" err="1" smtClean="0"/>
              <a:t>Exemplos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Rawlsiana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83537" y="4097950"/>
            <a:ext cx="16330680" cy="52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6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25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Teorema</a:t>
            </a:r>
            <a:r>
              <a:rPr lang="en-US" dirty="0" smtClean="0">
                <a:latin typeface="Avenir Heavy"/>
                <a:cs typeface="Avenir Heavy"/>
              </a:rPr>
              <a:t> de Arrow da (</a:t>
            </a:r>
            <a:r>
              <a:rPr lang="en-US" dirty="0" err="1" smtClean="0">
                <a:latin typeface="Avenir Heavy"/>
                <a:cs typeface="Avenir Heavy"/>
              </a:rPr>
              <a:t>Im</a:t>
            </a:r>
            <a:r>
              <a:rPr lang="en-US" dirty="0" smtClean="0">
                <a:latin typeface="Avenir Heavy"/>
                <a:cs typeface="Avenir Heavy"/>
              </a:rPr>
              <a:t>)</a:t>
            </a:r>
            <a:r>
              <a:rPr lang="en-US" dirty="0" err="1" smtClean="0">
                <a:latin typeface="Avenir Heavy"/>
                <a:cs typeface="Avenir Heavy"/>
              </a:rPr>
              <a:t>possibilidade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8120"/>
            <a:ext cx="8229600" cy="4525963"/>
          </a:xfrm>
        </p:spPr>
        <p:txBody>
          <a:bodyPr/>
          <a:lstStyle/>
          <a:p>
            <a:r>
              <a:rPr lang="en-US" dirty="0" err="1" smtClean="0"/>
              <a:t>Iniciando</a:t>
            </a:r>
            <a:r>
              <a:rPr lang="en-US" dirty="0" smtClean="0"/>
              <a:t> com </a:t>
            </a:r>
            <a:r>
              <a:rPr lang="en-US" dirty="0" err="1" smtClean="0"/>
              <a:t>preferências</a:t>
            </a:r>
            <a:r>
              <a:rPr lang="en-US" dirty="0" smtClean="0"/>
              <a:t> </a:t>
            </a:r>
            <a:r>
              <a:rPr lang="en-US" dirty="0" err="1" smtClean="0"/>
              <a:t>individuais</a:t>
            </a:r>
            <a:r>
              <a:rPr lang="en-US" dirty="0" smtClean="0"/>
              <a:t>,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agregá-las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formarmos</a:t>
            </a:r>
            <a:r>
              <a:rPr lang="en-US" dirty="0" smtClean="0"/>
              <a:t> </a:t>
            </a:r>
            <a:r>
              <a:rPr lang="en-US" dirty="0" err="1" smtClean="0"/>
              <a:t>preferências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sejam</a:t>
            </a:r>
            <a:r>
              <a:rPr lang="en-US" dirty="0" smtClean="0"/>
              <a:t> “</a:t>
            </a:r>
            <a:r>
              <a:rPr lang="en-US" dirty="0" err="1" smtClean="0"/>
              <a:t>razoáveis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Razoável</a:t>
            </a:r>
            <a:r>
              <a:rPr lang="en-US" dirty="0" smtClean="0"/>
              <a:t>” </a:t>
            </a:r>
            <a:r>
              <a:rPr lang="en-US" dirty="0" err="1" smtClean="0"/>
              <a:t>para</a:t>
            </a:r>
            <a:r>
              <a:rPr lang="en-US" dirty="0" smtClean="0"/>
              <a:t> Arrow </a:t>
            </a:r>
            <a:r>
              <a:rPr lang="en-US" dirty="0" err="1" smtClean="0"/>
              <a:t>significa</a:t>
            </a:r>
            <a:r>
              <a:rPr lang="en-US" dirty="0" smtClean="0"/>
              <a:t> </a:t>
            </a:r>
            <a:r>
              <a:rPr lang="en-US" dirty="0" err="1" smtClean="0"/>
              <a:t>satisfazer</a:t>
            </a:r>
            <a:r>
              <a:rPr lang="en-US" dirty="0" smtClean="0"/>
              <a:t> 6 </a:t>
            </a:r>
            <a:r>
              <a:rPr lang="en-US" dirty="0" err="1" smtClean="0"/>
              <a:t>axiomas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1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25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Teorema</a:t>
            </a:r>
            <a:r>
              <a:rPr lang="en-US" dirty="0" smtClean="0">
                <a:latin typeface="Avenir Heavy"/>
                <a:cs typeface="Avenir Heavy"/>
              </a:rPr>
              <a:t> de Arrow da (</a:t>
            </a:r>
            <a:r>
              <a:rPr lang="en-US" dirty="0" err="1" smtClean="0">
                <a:latin typeface="Avenir Heavy"/>
                <a:cs typeface="Avenir Heavy"/>
              </a:rPr>
              <a:t>Im</a:t>
            </a:r>
            <a:r>
              <a:rPr lang="en-US" dirty="0" smtClean="0">
                <a:latin typeface="Avenir Heavy"/>
                <a:cs typeface="Avenir Heavy"/>
              </a:rPr>
              <a:t>)</a:t>
            </a:r>
            <a:r>
              <a:rPr lang="en-US" dirty="0" err="1" smtClean="0">
                <a:latin typeface="Avenir Heavy"/>
                <a:cs typeface="Avenir Heavy"/>
              </a:rPr>
              <a:t>possibilidade</a:t>
            </a:r>
            <a:r>
              <a:rPr lang="en-US" dirty="0" smtClean="0">
                <a:latin typeface="Avenir Heavy"/>
                <a:cs typeface="Avenir Heavy"/>
              </a:rPr>
              <a:t> - </a:t>
            </a:r>
            <a:r>
              <a:rPr lang="en-US" dirty="0" err="1" smtClean="0">
                <a:latin typeface="Avenir Heavy"/>
                <a:cs typeface="Avenir Heavy"/>
              </a:rPr>
              <a:t>Axiomas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812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A1: </a:t>
            </a:r>
            <a:r>
              <a:rPr lang="en-US" dirty="0" err="1" smtClean="0"/>
              <a:t>Completude</a:t>
            </a:r>
            <a:r>
              <a:rPr lang="en-US" dirty="0" smtClean="0"/>
              <a:t> –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comparar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as </a:t>
            </a:r>
            <a:r>
              <a:rPr lang="en-US" dirty="0" err="1" smtClean="0"/>
              <a:t>alternativas</a:t>
            </a:r>
            <a:r>
              <a:rPr lang="en-US" dirty="0" smtClean="0"/>
              <a:t> do </a:t>
            </a:r>
            <a:r>
              <a:rPr lang="en-US" dirty="0" err="1" smtClean="0"/>
              <a:t>ponto</a:t>
            </a:r>
            <a:r>
              <a:rPr lang="en-US" dirty="0" smtClean="0"/>
              <a:t> de vista social.</a:t>
            </a:r>
          </a:p>
        </p:txBody>
      </p:sp>
    </p:spTree>
    <p:extLst>
      <p:ext uri="{BB962C8B-B14F-4D97-AF65-F5344CB8AC3E}">
        <p14:creationId xmlns:p14="http://schemas.microsoft.com/office/powerpoint/2010/main" val="78016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25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Teorema</a:t>
            </a:r>
            <a:r>
              <a:rPr lang="en-US" dirty="0" smtClean="0">
                <a:latin typeface="Avenir Heavy"/>
                <a:cs typeface="Avenir Heavy"/>
              </a:rPr>
              <a:t> de Arrow da (</a:t>
            </a:r>
            <a:r>
              <a:rPr lang="en-US" dirty="0" err="1" smtClean="0">
                <a:latin typeface="Avenir Heavy"/>
                <a:cs typeface="Avenir Heavy"/>
              </a:rPr>
              <a:t>Im</a:t>
            </a:r>
            <a:r>
              <a:rPr lang="en-US" dirty="0" smtClean="0">
                <a:latin typeface="Avenir Heavy"/>
                <a:cs typeface="Avenir Heavy"/>
              </a:rPr>
              <a:t>)</a:t>
            </a:r>
            <a:r>
              <a:rPr lang="en-US" dirty="0" err="1" smtClean="0">
                <a:latin typeface="Avenir Heavy"/>
                <a:cs typeface="Avenir Heavy"/>
              </a:rPr>
              <a:t>possibilidade</a:t>
            </a:r>
            <a:r>
              <a:rPr lang="en-US" dirty="0" smtClean="0">
                <a:latin typeface="Avenir Heavy"/>
                <a:cs typeface="Avenir Heavy"/>
              </a:rPr>
              <a:t> - </a:t>
            </a:r>
            <a:r>
              <a:rPr lang="en-US" dirty="0" err="1" smtClean="0">
                <a:latin typeface="Avenir Heavy"/>
                <a:cs typeface="Avenir Heavy"/>
              </a:rPr>
              <a:t>Axiomas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812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A2: </a:t>
            </a:r>
            <a:r>
              <a:rPr lang="en-US" dirty="0" err="1" smtClean="0"/>
              <a:t>Unanimidade</a:t>
            </a:r>
            <a:r>
              <a:rPr lang="en-US" dirty="0" smtClean="0"/>
              <a:t> – Se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indivíduo</a:t>
            </a:r>
            <a:r>
              <a:rPr lang="en-US" dirty="0" smtClean="0"/>
              <a:t> </a:t>
            </a:r>
            <a:r>
              <a:rPr lang="en-US" dirty="0" err="1" smtClean="0"/>
              <a:t>prefere</a:t>
            </a:r>
            <a:r>
              <a:rPr lang="en-US" dirty="0" smtClean="0"/>
              <a:t> “a” a “b”, </a:t>
            </a:r>
            <a:r>
              <a:rPr lang="en-US" dirty="0" err="1" smtClean="0"/>
              <a:t>então</a:t>
            </a:r>
            <a:r>
              <a:rPr lang="en-US" dirty="0" smtClean="0"/>
              <a:t> “a”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socialmente</a:t>
            </a:r>
            <a:r>
              <a:rPr lang="en-US" dirty="0" smtClean="0"/>
              <a:t> </a:t>
            </a:r>
            <a:r>
              <a:rPr lang="en-US" dirty="0" err="1" smtClean="0"/>
              <a:t>preferido</a:t>
            </a:r>
            <a:r>
              <a:rPr lang="en-US" dirty="0" smtClean="0"/>
              <a:t> a “b”.</a:t>
            </a:r>
          </a:p>
        </p:txBody>
      </p:sp>
    </p:spTree>
    <p:extLst>
      <p:ext uri="{BB962C8B-B14F-4D97-AF65-F5344CB8AC3E}">
        <p14:creationId xmlns:p14="http://schemas.microsoft.com/office/powerpoint/2010/main" val="42931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25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Teorema</a:t>
            </a:r>
            <a:r>
              <a:rPr lang="en-US" dirty="0" smtClean="0">
                <a:latin typeface="Avenir Heavy"/>
                <a:cs typeface="Avenir Heavy"/>
              </a:rPr>
              <a:t> de Arrow da (</a:t>
            </a:r>
            <a:r>
              <a:rPr lang="en-US" dirty="0" err="1" smtClean="0">
                <a:latin typeface="Avenir Heavy"/>
                <a:cs typeface="Avenir Heavy"/>
              </a:rPr>
              <a:t>Im</a:t>
            </a:r>
            <a:r>
              <a:rPr lang="en-US" dirty="0" smtClean="0">
                <a:latin typeface="Avenir Heavy"/>
                <a:cs typeface="Avenir Heavy"/>
              </a:rPr>
              <a:t>)</a:t>
            </a:r>
            <a:r>
              <a:rPr lang="en-US" dirty="0" err="1" smtClean="0">
                <a:latin typeface="Avenir Heavy"/>
                <a:cs typeface="Avenir Heavy"/>
              </a:rPr>
              <a:t>possibilidade</a:t>
            </a:r>
            <a:r>
              <a:rPr lang="en-US" dirty="0" smtClean="0">
                <a:latin typeface="Avenir Heavy"/>
                <a:cs typeface="Avenir Heavy"/>
              </a:rPr>
              <a:t> - </a:t>
            </a:r>
            <a:r>
              <a:rPr lang="en-US" dirty="0" err="1" smtClean="0">
                <a:latin typeface="Avenir Heavy"/>
                <a:cs typeface="Avenir Heavy"/>
              </a:rPr>
              <a:t>Axiomas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812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A3: </a:t>
            </a:r>
            <a:r>
              <a:rPr lang="en-US" dirty="0" err="1" smtClean="0"/>
              <a:t>Não-ditadura</a:t>
            </a:r>
            <a:r>
              <a:rPr lang="en-US" dirty="0" smtClean="0"/>
              <a:t> – </a:t>
            </a:r>
            <a:r>
              <a:rPr lang="en-US" dirty="0" err="1" smtClean="0"/>
              <a:t>Nenhum</a:t>
            </a:r>
            <a:r>
              <a:rPr lang="en-US" dirty="0" smtClean="0"/>
              <a:t> </a:t>
            </a:r>
            <a:r>
              <a:rPr lang="en-US" dirty="0" err="1" smtClean="0"/>
              <a:t>indivíduo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determinar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socialmente</a:t>
            </a:r>
            <a:r>
              <a:rPr lang="en-US" dirty="0" smtClean="0"/>
              <a:t> </a:t>
            </a:r>
            <a:r>
              <a:rPr lang="en-US" dirty="0" err="1" smtClean="0"/>
              <a:t>desejável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936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25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Teorema</a:t>
            </a:r>
            <a:r>
              <a:rPr lang="en-US" dirty="0" smtClean="0">
                <a:latin typeface="Avenir Heavy"/>
                <a:cs typeface="Avenir Heavy"/>
              </a:rPr>
              <a:t> de Arrow da (</a:t>
            </a:r>
            <a:r>
              <a:rPr lang="en-US" dirty="0" err="1" smtClean="0">
                <a:latin typeface="Avenir Heavy"/>
                <a:cs typeface="Avenir Heavy"/>
              </a:rPr>
              <a:t>Im</a:t>
            </a:r>
            <a:r>
              <a:rPr lang="en-US" dirty="0" smtClean="0">
                <a:latin typeface="Avenir Heavy"/>
                <a:cs typeface="Avenir Heavy"/>
              </a:rPr>
              <a:t>)</a:t>
            </a:r>
            <a:r>
              <a:rPr lang="en-US" dirty="0" err="1" smtClean="0">
                <a:latin typeface="Avenir Heavy"/>
                <a:cs typeface="Avenir Heavy"/>
              </a:rPr>
              <a:t>possibilidade</a:t>
            </a:r>
            <a:r>
              <a:rPr lang="en-US" dirty="0" smtClean="0">
                <a:latin typeface="Avenir Heavy"/>
                <a:cs typeface="Avenir Heavy"/>
              </a:rPr>
              <a:t> - </a:t>
            </a:r>
            <a:r>
              <a:rPr lang="en-US" dirty="0" err="1" smtClean="0">
                <a:latin typeface="Avenir Heavy"/>
                <a:cs typeface="Avenir Heavy"/>
              </a:rPr>
              <a:t>Axiomas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812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A4: </a:t>
            </a:r>
            <a:r>
              <a:rPr lang="en-US" dirty="0" err="1" smtClean="0"/>
              <a:t>Transitividade</a:t>
            </a:r>
            <a:r>
              <a:rPr lang="en-US" dirty="0" smtClean="0"/>
              <a:t> – Se “a”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socialmente</a:t>
            </a:r>
            <a:r>
              <a:rPr lang="en-US" dirty="0" smtClean="0"/>
              <a:t> </a:t>
            </a:r>
            <a:r>
              <a:rPr lang="en-US" dirty="0" err="1" smtClean="0"/>
              <a:t>preferível</a:t>
            </a:r>
            <a:r>
              <a:rPr lang="en-US" dirty="0" smtClean="0"/>
              <a:t> a “b” e “b”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socialmente</a:t>
            </a:r>
            <a:r>
              <a:rPr lang="en-US" dirty="0" smtClean="0"/>
              <a:t> </a:t>
            </a:r>
            <a:r>
              <a:rPr lang="en-US" dirty="0" err="1" smtClean="0"/>
              <a:t>peferível</a:t>
            </a:r>
            <a:r>
              <a:rPr lang="en-US" dirty="0" smtClean="0"/>
              <a:t> a “c”, </a:t>
            </a:r>
            <a:r>
              <a:rPr lang="en-US" dirty="0" err="1" smtClean="0"/>
              <a:t>então</a:t>
            </a:r>
            <a:r>
              <a:rPr lang="en-US" dirty="0" smtClean="0"/>
              <a:t> “a”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preferível</a:t>
            </a:r>
            <a:r>
              <a:rPr lang="en-US" dirty="0" smtClean="0"/>
              <a:t> a “c”.</a:t>
            </a:r>
          </a:p>
        </p:txBody>
      </p:sp>
    </p:spTree>
    <p:extLst>
      <p:ext uri="{BB962C8B-B14F-4D97-AF65-F5344CB8AC3E}">
        <p14:creationId xmlns:p14="http://schemas.microsoft.com/office/powerpoint/2010/main" val="224288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25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Teorema</a:t>
            </a:r>
            <a:r>
              <a:rPr lang="en-US" dirty="0" smtClean="0">
                <a:latin typeface="Avenir Heavy"/>
                <a:cs typeface="Avenir Heavy"/>
              </a:rPr>
              <a:t> de Arrow da (</a:t>
            </a:r>
            <a:r>
              <a:rPr lang="en-US" dirty="0" err="1" smtClean="0">
                <a:latin typeface="Avenir Heavy"/>
                <a:cs typeface="Avenir Heavy"/>
              </a:rPr>
              <a:t>Im</a:t>
            </a:r>
            <a:r>
              <a:rPr lang="en-US" dirty="0" smtClean="0">
                <a:latin typeface="Avenir Heavy"/>
                <a:cs typeface="Avenir Heavy"/>
              </a:rPr>
              <a:t>)</a:t>
            </a:r>
            <a:r>
              <a:rPr lang="en-US" dirty="0" err="1" smtClean="0">
                <a:latin typeface="Avenir Heavy"/>
                <a:cs typeface="Avenir Heavy"/>
              </a:rPr>
              <a:t>possibilidade</a:t>
            </a:r>
            <a:r>
              <a:rPr lang="en-US" dirty="0" smtClean="0">
                <a:latin typeface="Avenir Heavy"/>
                <a:cs typeface="Avenir Heavy"/>
              </a:rPr>
              <a:t> - </a:t>
            </a:r>
            <a:r>
              <a:rPr lang="en-US" dirty="0" err="1" smtClean="0">
                <a:latin typeface="Avenir Heavy"/>
                <a:cs typeface="Avenir Heavy"/>
              </a:rPr>
              <a:t>Axiomas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812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A5: </a:t>
            </a:r>
            <a:r>
              <a:rPr lang="en-US" dirty="0" err="1" smtClean="0"/>
              <a:t>Universalidade</a:t>
            </a:r>
            <a:r>
              <a:rPr lang="en-US" dirty="0" smtClean="0"/>
              <a:t> – </a:t>
            </a:r>
            <a:r>
              <a:rPr lang="en-US" dirty="0" err="1" smtClean="0"/>
              <a:t>Qualquer</a:t>
            </a:r>
            <a:r>
              <a:rPr lang="en-US" dirty="0" smtClean="0"/>
              <a:t> </a:t>
            </a:r>
            <a:r>
              <a:rPr lang="en-US" dirty="0" err="1" smtClean="0"/>
              <a:t>peferência</a:t>
            </a:r>
            <a:r>
              <a:rPr lang="en-US" dirty="0" smtClean="0"/>
              <a:t> individual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aceitável</a:t>
            </a:r>
            <a:r>
              <a:rPr lang="en-US" dirty="0" smtClean="0"/>
              <a:t> (</a:t>
            </a:r>
            <a:r>
              <a:rPr lang="en-US" dirty="0" err="1" smtClean="0"/>
              <a:t>desde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 </a:t>
            </a:r>
            <a:r>
              <a:rPr lang="en-US" dirty="0" err="1" smtClean="0"/>
              <a:t>completa</a:t>
            </a:r>
            <a:r>
              <a:rPr lang="en-US" dirty="0" smtClean="0"/>
              <a:t> e </a:t>
            </a:r>
            <a:r>
              <a:rPr lang="en-US" dirty="0" err="1" smtClean="0"/>
              <a:t>transitiva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789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25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Teorema</a:t>
            </a:r>
            <a:r>
              <a:rPr lang="en-US" dirty="0" smtClean="0">
                <a:latin typeface="Avenir Heavy"/>
                <a:cs typeface="Avenir Heavy"/>
              </a:rPr>
              <a:t> de Arrow da (</a:t>
            </a:r>
            <a:r>
              <a:rPr lang="en-US" dirty="0" err="1" smtClean="0">
                <a:latin typeface="Avenir Heavy"/>
                <a:cs typeface="Avenir Heavy"/>
              </a:rPr>
              <a:t>Im</a:t>
            </a:r>
            <a:r>
              <a:rPr lang="en-US" dirty="0" smtClean="0">
                <a:latin typeface="Avenir Heavy"/>
                <a:cs typeface="Avenir Heavy"/>
              </a:rPr>
              <a:t>)</a:t>
            </a:r>
            <a:r>
              <a:rPr lang="en-US" dirty="0" err="1" smtClean="0">
                <a:latin typeface="Avenir Heavy"/>
                <a:cs typeface="Avenir Heavy"/>
              </a:rPr>
              <a:t>possibilidade</a:t>
            </a:r>
            <a:r>
              <a:rPr lang="en-US" dirty="0" smtClean="0">
                <a:latin typeface="Avenir Heavy"/>
                <a:cs typeface="Avenir Heavy"/>
              </a:rPr>
              <a:t> - </a:t>
            </a:r>
            <a:r>
              <a:rPr lang="en-US" dirty="0" err="1" smtClean="0">
                <a:latin typeface="Avenir Heavy"/>
                <a:cs typeface="Avenir Heavy"/>
              </a:rPr>
              <a:t>Axiomas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812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A6: </a:t>
            </a:r>
            <a:r>
              <a:rPr lang="en-US" dirty="0" err="1" smtClean="0"/>
              <a:t>Independência</a:t>
            </a:r>
            <a:r>
              <a:rPr lang="en-US" dirty="0" smtClean="0"/>
              <a:t> de </a:t>
            </a:r>
            <a:r>
              <a:rPr lang="en-US" dirty="0" err="1" smtClean="0"/>
              <a:t>alternativas</a:t>
            </a:r>
            <a:r>
              <a:rPr lang="en-US" dirty="0" smtClean="0"/>
              <a:t> </a:t>
            </a:r>
            <a:r>
              <a:rPr lang="en-US" dirty="0" err="1" smtClean="0"/>
              <a:t>irrelevantes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Escolha</a:t>
            </a:r>
            <a:r>
              <a:rPr lang="en-US" dirty="0" smtClean="0"/>
              <a:t> social entre “a” e “b” </a:t>
            </a:r>
            <a:r>
              <a:rPr lang="en-US" dirty="0" err="1" smtClean="0"/>
              <a:t>depende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de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indivíduos</a:t>
            </a:r>
            <a:r>
              <a:rPr lang="en-US" dirty="0" smtClean="0"/>
              <a:t> </a:t>
            </a:r>
            <a:r>
              <a:rPr lang="en-US" dirty="0" err="1" smtClean="0"/>
              <a:t>ranqueiam</a:t>
            </a:r>
            <a:r>
              <a:rPr lang="en-US" dirty="0" smtClean="0"/>
              <a:t> “a” e “b”. A </a:t>
            </a:r>
            <a:r>
              <a:rPr lang="en-US" dirty="0" err="1" smtClean="0"/>
              <a:t>introdução</a:t>
            </a:r>
            <a:r>
              <a:rPr lang="en-US" dirty="0" smtClean="0"/>
              <a:t> de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alternativas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afetar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a </a:t>
            </a:r>
            <a:r>
              <a:rPr lang="en-US" dirty="0" err="1" smtClean="0"/>
              <a:t>sociedade</a:t>
            </a:r>
            <a:r>
              <a:rPr lang="en-US" dirty="0" smtClean="0"/>
              <a:t> </a:t>
            </a:r>
            <a:r>
              <a:rPr lang="en-US" dirty="0" err="1" smtClean="0"/>
              <a:t>escolhe</a:t>
            </a:r>
            <a:r>
              <a:rPr lang="en-US" dirty="0" smtClean="0"/>
              <a:t> entre “a” e “b”.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55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52" y="1417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800" dirty="0" err="1" smtClean="0">
                <a:latin typeface="Avenir Heavy"/>
                <a:cs typeface="Avenir Heavy"/>
              </a:rPr>
              <a:t>Poluição</a:t>
            </a:r>
            <a:r>
              <a:rPr lang="en-US" sz="3800" dirty="0" smtClean="0">
                <a:latin typeface="Avenir Heavy"/>
                <a:cs typeface="Avenir Heavy"/>
              </a:rPr>
              <a:t> do </a:t>
            </a:r>
            <a:r>
              <a:rPr lang="en-US" sz="3800" dirty="0" err="1" smtClean="0">
                <a:latin typeface="Avenir Heavy"/>
                <a:cs typeface="Avenir Heavy"/>
              </a:rPr>
              <a:t>Ar</a:t>
            </a:r>
            <a:r>
              <a:rPr lang="en-US" sz="3800" dirty="0" smtClean="0">
                <a:latin typeface="Avenir Heavy"/>
                <a:cs typeface="Avenir Heavy"/>
              </a:rPr>
              <a:t> </a:t>
            </a:r>
            <a:r>
              <a:rPr lang="en-US" sz="3800" dirty="0" err="1" smtClean="0">
                <a:latin typeface="Avenir Heavy"/>
                <a:cs typeface="Avenir Heavy"/>
              </a:rPr>
              <a:t>em</a:t>
            </a:r>
            <a:r>
              <a:rPr lang="en-US" sz="3800" dirty="0" smtClean="0">
                <a:latin typeface="Avenir Heavy"/>
                <a:cs typeface="Avenir Heavy"/>
              </a:rPr>
              <a:t> São Paulo</a:t>
            </a:r>
            <a:endParaRPr lang="en-US" sz="3800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752" y="2834315"/>
            <a:ext cx="8229600" cy="3807188"/>
          </a:xfrm>
        </p:spPr>
        <p:txBody>
          <a:bodyPr/>
          <a:lstStyle/>
          <a:p>
            <a:r>
              <a:rPr lang="en-US" dirty="0" err="1" smtClean="0">
                <a:latin typeface="Avenir Book"/>
                <a:cs typeface="Avenir Book"/>
              </a:rPr>
              <a:t>Poluição</a:t>
            </a:r>
            <a:r>
              <a:rPr lang="en-US" dirty="0" smtClean="0">
                <a:latin typeface="Avenir Book"/>
                <a:cs typeface="Avenir Book"/>
              </a:rPr>
              <a:t> do </a:t>
            </a:r>
            <a:r>
              <a:rPr lang="en-US" dirty="0" err="1" smtClean="0">
                <a:latin typeface="Avenir Book"/>
                <a:cs typeface="Avenir Book"/>
              </a:rPr>
              <a:t>ar</a:t>
            </a:r>
            <a:r>
              <a:rPr lang="en-US" dirty="0" smtClean="0">
                <a:latin typeface="Avenir Book"/>
                <a:cs typeface="Avenir Book"/>
              </a:rPr>
              <a:t>, </a:t>
            </a:r>
            <a:r>
              <a:rPr lang="en-US" dirty="0" err="1" smtClean="0">
                <a:latin typeface="Avenir Book"/>
                <a:cs typeface="Avenir Book"/>
              </a:rPr>
              <a:t>mortalidade</a:t>
            </a:r>
            <a:r>
              <a:rPr lang="en-US" dirty="0" smtClean="0">
                <a:latin typeface="Avenir Book"/>
                <a:cs typeface="Avenir Book"/>
              </a:rPr>
              <a:t> e </a:t>
            </a:r>
            <a:r>
              <a:rPr lang="en-US" dirty="0" err="1" smtClean="0">
                <a:latin typeface="Avenir Book"/>
                <a:cs typeface="Avenir Book"/>
              </a:rPr>
              <a:t>morbidade</a:t>
            </a:r>
            <a:r>
              <a:rPr lang="en-US" dirty="0" smtClean="0">
                <a:latin typeface="Avenir Book"/>
                <a:cs typeface="Avenir Book"/>
              </a:rPr>
              <a:t>.</a:t>
            </a:r>
          </a:p>
          <a:p>
            <a:r>
              <a:rPr lang="en-US" dirty="0" err="1" smtClean="0">
                <a:latin typeface="Avenir Book"/>
                <a:cs typeface="Avenir Book"/>
              </a:rPr>
              <a:t>Poluição</a:t>
            </a:r>
            <a:r>
              <a:rPr lang="en-US" dirty="0" smtClean="0">
                <a:latin typeface="Avenir Book"/>
                <a:cs typeface="Avenir Book"/>
              </a:rPr>
              <a:t> e </a:t>
            </a:r>
            <a:r>
              <a:rPr lang="en-US" dirty="0" err="1" smtClean="0">
                <a:latin typeface="Avenir Book"/>
                <a:cs typeface="Avenir Book"/>
              </a:rPr>
              <a:t>transporte</a:t>
            </a:r>
            <a:r>
              <a:rPr lang="en-US" dirty="0" smtClean="0">
                <a:latin typeface="Avenir Book"/>
                <a:cs typeface="Avenir Book"/>
              </a:rPr>
              <a:t>.</a:t>
            </a:r>
            <a:endParaRPr lang="en-US" dirty="0">
              <a:latin typeface="Avenir Book"/>
              <a:cs typeface="Avenir Book"/>
            </a:endParaRPr>
          </a:p>
          <a:p>
            <a:r>
              <a:rPr lang="en-US" dirty="0" err="1" smtClean="0">
                <a:latin typeface="Avenir Book"/>
                <a:cs typeface="Avenir Book"/>
              </a:rPr>
              <a:t>Política</a:t>
            </a:r>
            <a:r>
              <a:rPr lang="en-US" dirty="0" smtClean="0">
                <a:latin typeface="Avenir Book"/>
                <a:cs typeface="Avenir Book"/>
              </a:rPr>
              <a:t> de </a:t>
            </a:r>
            <a:r>
              <a:rPr lang="en-US" dirty="0" err="1" smtClean="0">
                <a:latin typeface="Avenir Book"/>
                <a:cs typeface="Avenir Book"/>
              </a:rPr>
              <a:t>despoluição</a:t>
            </a:r>
            <a:r>
              <a:rPr lang="en-US" dirty="0" smtClean="0">
                <a:latin typeface="Avenir Book"/>
                <a:cs typeface="Avenir Book"/>
              </a:rPr>
              <a:t> – </a:t>
            </a:r>
            <a:r>
              <a:rPr lang="en-US" dirty="0" err="1" smtClean="0">
                <a:latin typeface="Avenir Book"/>
                <a:cs typeface="Avenir Book"/>
              </a:rPr>
              <a:t>custos</a:t>
            </a:r>
            <a:r>
              <a:rPr lang="en-US" dirty="0" smtClean="0">
                <a:latin typeface="Avenir Book"/>
                <a:cs typeface="Avenir Book"/>
              </a:rPr>
              <a:t> e </a:t>
            </a:r>
            <a:r>
              <a:rPr lang="en-US" dirty="0" err="1" smtClean="0">
                <a:latin typeface="Avenir Book"/>
                <a:cs typeface="Avenir Book"/>
              </a:rPr>
              <a:t>benefícios</a:t>
            </a:r>
            <a:endParaRPr lang="en-US" dirty="0" smtClean="0">
              <a:latin typeface="Avenir Book"/>
              <a:cs typeface="Avenir Book"/>
            </a:endParaRPr>
          </a:p>
          <a:p>
            <a:r>
              <a:rPr lang="en-US" dirty="0" err="1" smtClean="0">
                <a:latin typeface="Avenir Book"/>
                <a:cs typeface="Avenir Book"/>
              </a:rPr>
              <a:t>Despoluir</a:t>
            </a:r>
            <a:r>
              <a:rPr lang="en-US" dirty="0" smtClean="0">
                <a:latin typeface="Avenir Book"/>
                <a:cs typeface="Avenir Book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876993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25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Teorema</a:t>
            </a:r>
            <a:r>
              <a:rPr lang="en-US" dirty="0" smtClean="0">
                <a:latin typeface="Avenir Heavy"/>
                <a:cs typeface="Avenir Heavy"/>
              </a:rPr>
              <a:t> de Arrow da (</a:t>
            </a:r>
            <a:r>
              <a:rPr lang="en-US" dirty="0" err="1" smtClean="0">
                <a:latin typeface="Avenir Heavy"/>
                <a:cs typeface="Avenir Heavy"/>
              </a:rPr>
              <a:t>Im</a:t>
            </a:r>
            <a:r>
              <a:rPr lang="en-US" dirty="0" smtClean="0">
                <a:latin typeface="Avenir Heavy"/>
                <a:cs typeface="Avenir Heavy"/>
              </a:rPr>
              <a:t>)</a:t>
            </a:r>
            <a:r>
              <a:rPr lang="en-US" dirty="0" err="1" smtClean="0">
                <a:latin typeface="Avenir Heavy"/>
                <a:cs typeface="Avenir Heavy"/>
              </a:rPr>
              <a:t>possibilidade</a:t>
            </a:r>
            <a:r>
              <a:rPr lang="en-US" dirty="0" smtClean="0">
                <a:latin typeface="Avenir Heavy"/>
                <a:cs typeface="Avenir Heavy"/>
              </a:rPr>
              <a:t> - </a:t>
            </a:r>
            <a:r>
              <a:rPr lang="en-US" dirty="0" err="1" smtClean="0">
                <a:latin typeface="Avenir Heavy"/>
                <a:cs typeface="Avenir Heavy"/>
              </a:rPr>
              <a:t>Axiomas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812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A6: </a:t>
            </a:r>
            <a:r>
              <a:rPr lang="en-US" dirty="0" err="1" smtClean="0"/>
              <a:t>Independência</a:t>
            </a:r>
            <a:r>
              <a:rPr lang="en-US" dirty="0" smtClean="0"/>
              <a:t> de </a:t>
            </a:r>
            <a:r>
              <a:rPr lang="en-US" dirty="0" err="1" smtClean="0"/>
              <a:t>alternativas</a:t>
            </a:r>
            <a:r>
              <a:rPr lang="en-US" dirty="0" smtClean="0"/>
              <a:t> </a:t>
            </a:r>
            <a:r>
              <a:rPr lang="en-US" dirty="0" err="1" smtClean="0"/>
              <a:t>irrelevantes</a:t>
            </a:r>
            <a:r>
              <a:rPr lang="en-US" dirty="0"/>
              <a:t> </a:t>
            </a:r>
            <a:r>
              <a:rPr lang="en-US" dirty="0" smtClean="0"/>
              <a:t>– Contra </a:t>
            </a:r>
            <a:r>
              <a:rPr lang="en-US" dirty="0" err="1" smtClean="0"/>
              <a:t>exemplo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 </a:t>
            </a:r>
            <a:r>
              <a:rPr lang="en-US" dirty="0" err="1" smtClean="0"/>
              <a:t>candidatos</a:t>
            </a:r>
            <a:endParaRPr lang="en-US" dirty="0" smtClean="0"/>
          </a:p>
          <a:p>
            <a:pPr lvl="1"/>
            <a:r>
              <a:rPr lang="en-US" dirty="0" smtClean="0"/>
              <a:t>Para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indivíduo</a:t>
            </a:r>
            <a:r>
              <a:rPr lang="en-US" dirty="0" smtClean="0"/>
              <a:t>, o </a:t>
            </a:r>
            <a:r>
              <a:rPr lang="en-US" dirty="0" err="1" smtClean="0"/>
              <a:t>candidato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vem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lugar</a:t>
            </a:r>
            <a:r>
              <a:rPr lang="en-US" dirty="0" smtClean="0"/>
              <a:t> </a:t>
            </a:r>
            <a:r>
              <a:rPr lang="en-US" dirty="0" err="1" smtClean="0"/>
              <a:t>ganha</a:t>
            </a:r>
            <a:r>
              <a:rPr lang="en-US" dirty="0" smtClean="0"/>
              <a:t> M </a:t>
            </a:r>
            <a:r>
              <a:rPr lang="en-US" dirty="0" err="1" smtClean="0"/>
              <a:t>pontos</a:t>
            </a:r>
            <a:r>
              <a:rPr lang="en-US" dirty="0" smtClean="0"/>
              <a:t>, o </a:t>
            </a:r>
            <a:r>
              <a:rPr lang="en-US" dirty="0" err="1" smtClean="0"/>
              <a:t>segundo</a:t>
            </a:r>
            <a:r>
              <a:rPr lang="en-US" dirty="0" smtClean="0"/>
              <a:t> </a:t>
            </a:r>
            <a:r>
              <a:rPr lang="en-US" dirty="0" err="1" smtClean="0"/>
              <a:t>ganha</a:t>
            </a:r>
            <a:r>
              <a:rPr lang="en-US" dirty="0" smtClean="0"/>
              <a:t> M-1 e </a:t>
            </a:r>
            <a:r>
              <a:rPr lang="en-US" dirty="0" err="1" smtClean="0"/>
              <a:t>assim</a:t>
            </a:r>
            <a:r>
              <a:rPr lang="en-US" dirty="0" smtClean="0"/>
              <a:t> </a:t>
            </a:r>
            <a:r>
              <a:rPr lang="en-US" dirty="0" err="1" smtClean="0"/>
              <a:t>sucessivamente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 </a:t>
            </a:r>
            <a:r>
              <a:rPr lang="en-US" dirty="0" err="1" smtClean="0"/>
              <a:t>candidato</a:t>
            </a:r>
            <a:r>
              <a:rPr lang="en-US" dirty="0" smtClean="0"/>
              <a:t> com o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pontos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o </a:t>
            </a:r>
            <a:r>
              <a:rPr lang="en-US" dirty="0" err="1" smtClean="0"/>
              <a:t>escolhido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sociedade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27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37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Independência</a:t>
            </a:r>
            <a:r>
              <a:rPr lang="en-US" dirty="0" smtClean="0">
                <a:latin typeface="Avenir Heavy"/>
                <a:cs typeface="Avenir Heavy"/>
              </a:rPr>
              <a:t> de </a:t>
            </a:r>
            <a:r>
              <a:rPr lang="en-US" dirty="0" err="1" smtClean="0">
                <a:latin typeface="Avenir Heavy"/>
                <a:cs typeface="Avenir Heavy"/>
              </a:rPr>
              <a:t>Alternativas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Irrelevantes</a:t>
            </a:r>
            <a:endParaRPr lang="en-US" dirty="0">
              <a:latin typeface="Avenir Heavy"/>
              <a:cs typeface="Avenir Heavy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412468"/>
              </p:ext>
            </p:extLst>
          </p:nvPr>
        </p:nvGraphicFramePr>
        <p:xfrm>
          <a:off x="457200" y="3413556"/>
          <a:ext cx="8229599" cy="2580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787"/>
                <a:gridCol w="1040745"/>
                <a:gridCol w="934906"/>
                <a:gridCol w="1076024"/>
                <a:gridCol w="1270061"/>
                <a:gridCol w="1411179"/>
                <a:gridCol w="2071897"/>
              </a:tblGrid>
              <a:tr h="645189">
                <a:tc>
                  <a:txBody>
                    <a:bodyPr/>
                    <a:lstStyle/>
                    <a:p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Nenê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Lineu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Bebel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Tuco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Agostinho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Sociedade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</a:tr>
              <a:tr h="64518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3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Aécio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Dilma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Aécio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Dilma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Dilma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Dilma</a:t>
                      </a:r>
                      <a:r>
                        <a:rPr lang="en-US" dirty="0" smtClean="0">
                          <a:latin typeface="Avenir Book"/>
                        </a:rPr>
                        <a:t>:  11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</a:tr>
              <a:tr h="64518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2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Marina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Marina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Marina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Marina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Aécio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Aécio</a:t>
                      </a:r>
                      <a:r>
                        <a:rPr lang="en-US" dirty="0" smtClean="0">
                          <a:latin typeface="Avenir Book"/>
                        </a:rPr>
                        <a:t>:   10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</a:tr>
              <a:tr h="64518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1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Dilma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Aécio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Dilma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Aécio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Marina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Marina:  9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2670" y="2600230"/>
            <a:ext cx="5764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venir Book"/>
              </a:rPr>
              <a:t>Candidatos</a:t>
            </a:r>
            <a:r>
              <a:rPr lang="en-US" sz="2800" dirty="0" smtClean="0">
                <a:latin typeface="Avenir Book"/>
              </a:rPr>
              <a:t>: </a:t>
            </a:r>
            <a:r>
              <a:rPr lang="en-US" sz="2800" dirty="0" err="1" smtClean="0">
                <a:latin typeface="Avenir Book"/>
              </a:rPr>
              <a:t>Aécio</a:t>
            </a:r>
            <a:r>
              <a:rPr lang="en-US" sz="2800" dirty="0" smtClean="0">
                <a:latin typeface="Avenir Book"/>
              </a:rPr>
              <a:t>, </a:t>
            </a:r>
            <a:r>
              <a:rPr lang="en-US" sz="2800" dirty="0" err="1" smtClean="0">
                <a:latin typeface="Avenir Book"/>
              </a:rPr>
              <a:t>Dilma</a:t>
            </a:r>
            <a:r>
              <a:rPr lang="en-US" sz="2800" dirty="0" smtClean="0">
                <a:latin typeface="Avenir Book"/>
              </a:rPr>
              <a:t> e Marina</a:t>
            </a:r>
            <a:endParaRPr lang="en-US" sz="2800" dirty="0">
              <a:latin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1044145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37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Independência</a:t>
            </a:r>
            <a:r>
              <a:rPr lang="en-US" dirty="0" smtClean="0">
                <a:latin typeface="Avenir Heavy"/>
                <a:cs typeface="Avenir Heavy"/>
              </a:rPr>
              <a:t> de </a:t>
            </a:r>
            <a:r>
              <a:rPr lang="en-US" dirty="0" err="1" smtClean="0">
                <a:latin typeface="Avenir Heavy"/>
                <a:cs typeface="Avenir Heavy"/>
              </a:rPr>
              <a:t>Alternativas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Irrelevantes</a:t>
            </a:r>
            <a:endParaRPr lang="en-US" dirty="0">
              <a:latin typeface="Avenir Heavy"/>
              <a:cs typeface="Avenir Heavy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831341"/>
              </p:ext>
            </p:extLst>
          </p:nvPr>
        </p:nvGraphicFramePr>
        <p:xfrm>
          <a:off x="457200" y="3413556"/>
          <a:ext cx="8229599" cy="2580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787"/>
                <a:gridCol w="1040745"/>
                <a:gridCol w="934906"/>
                <a:gridCol w="1076024"/>
                <a:gridCol w="1270061"/>
                <a:gridCol w="1411179"/>
                <a:gridCol w="2071897"/>
              </a:tblGrid>
              <a:tr h="645189">
                <a:tc>
                  <a:txBody>
                    <a:bodyPr/>
                    <a:lstStyle/>
                    <a:p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Nenê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Lineu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Bebel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Tuco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Agostinho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Sociedade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</a:tr>
              <a:tr h="64518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3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Aécio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Dilma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Aécio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Dilma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Dilma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Dilma</a:t>
                      </a:r>
                      <a:r>
                        <a:rPr lang="en-US" dirty="0" smtClean="0">
                          <a:latin typeface="Avenir Book"/>
                        </a:rPr>
                        <a:t>:  11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</a:tr>
              <a:tr h="64518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2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Marina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Marina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Marina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Marina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Aécio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Aécio</a:t>
                      </a:r>
                      <a:r>
                        <a:rPr lang="en-US" dirty="0" smtClean="0">
                          <a:latin typeface="Avenir Book"/>
                        </a:rPr>
                        <a:t>:   10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</a:tr>
              <a:tr h="64518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1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Dilma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Aécio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Dilma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Aécio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Marina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Marina:  9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2670" y="2600230"/>
            <a:ext cx="5764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venir Book"/>
              </a:rPr>
              <a:t>Candidatos</a:t>
            </a:r>
            <a:r>
              <a:rPr lang="en-US" sz="2800" dirty="0" smtClean="0">
                <a:latin typeface="Avenir Book"/>
              </a:rPr>
              <a:t>: </a:t>
            </a:r>
            <a:r>
              <a:rPr lang="en-US" sz="2800" dirty="0" err="1" smtClean="0">
                <a:latin typeface="Avenir Book"/>
              </a:rPr>
              <a:t>Aécio</a:t>
            </a:r>
            <a:r>
              <a:rPr lang="en-US" sz="2800" dirty="0" smtClean="0">
                <a:latin typeface="Avenir Book"/>
              </a:rPr>
              <a:t>, </a:t>
            </a:r>
            <a:r>
              <a:rPr lang="en-US" sz="2800" dirty="0" err="1" smtClean="0">
                <a:latin typeface="Avenir Book"/>
              </a:rPr>
              <a:t>Dilma</a:t>
            </a:r>
            <a:r>
              <a:rPr lang="en-US" sz="2800" dirty="0" smtClean="0">
                <a:latin typeface="Avenir Book"/>
              </a:rPr>
              <a:t> e Marina</a:t>
            </a:r>
            <a:endParaRPr lang="en-US" sz="2800" dirty="0">
              <a:latin typeface="Avenir 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0922" y="6051977"/>
            <a:ext cx="6292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Avenir Book"/>
              </a:rPr>
              <a:t>Dilma</a:t>
            </a:r>
            <a:r>
              <a:rPr lang="en-US" sz="3600" b="1" dirty="0" smtClean="0">
                <a:latin typeface="Avenir Book"/>
              </a:rPr>
              <a:t> </a:t>
            </a:r>
            <a:r>
              <a:rPr lang="en-US" sz="3600" b="1" dirty="0" err="1" smtClean="0">
                <a:latin typeface="Avenir Book"/>
              </a:rPr>
              <a:t>é</a:t>
            </a:r>
            <a:r>
              <a:rPr lang="en-US" sz="3600" b="1" dirty="0" smtClean="0">
                <a:latin typeface="Avenir Book"/>
              </a:rPr>
              <a:t> </a:t>
            </a:r>
            <a:r>
              <a:rPr lang="en-US" sz="3600" b="1" dirty="0" err="1" smtClean="0">
                <a:latin typeface="Avenir Book"/>
              </a:rPr>
              <a:t>escolhida</a:t>
            </a:r>
            <a:r>
              <a:rPr lang="en-US" sz="3600" b="1" dirty="0" smtClean="0">
                <a:latin typeface="Avenir Book"/>
              </a:rPr>
              <a:t> </a:t>
            </a:r>
            <a:r>
              <a:rPr lang="en-US" sz="3600" b="1" dirty="0" err="1" smtClean="0">
                <a:latin typeface="Avenir Book"/>
              </a:rPr>
              <a:t>presidente</a:t>
            </a:r>
            <a:r>
              <a:rPr lang="en-US" sz="3600" b="1" dirty="0" smtClean="0">
                <a:latin typeface="Avenir Book"/>
              </a:rPr>
              <a:t>.</a:t>
            </a:r>
            <a:endParaRPr lang="en-US" sz="3600" b="1" dirty="0">
              <a:latin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0289863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16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Independência</a:t>
            </a:r>
            <a:r>
              <a:rPr lang="en-US" dirty="0" smtClean="0">
                <a:latin typeface="Avenir Heavy"/>
                <a:cs typeface="Avenir Heavy"/>
              </a:rPr>
              <a:t> de </a:t>
            </a:r>
            <a:r>
              <a:rPr lang="en-US" dirty="0" err="1" smtClean="0">
                <a:latin typeface="Avenir Heavy"/>
                <a:cs typeface="Avenir Heavy"/>
              </a:rPr>
              <a:t>Alternativas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Irrelevantes</a:t>
            </a:r>
            <a:endParaRPr lang="en-US" dirty="0">
              <a:latin typeface="Avenir Heavy"/>
              <a:cs typeface="Avenir Heavy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420995"/>
              </p:ext>
            </p:extLst>
          </p:nvPr>
        </p:nvGraphicFramePr>
        <p:xfrm>
          <a:off x="457200" y="2980239"/>
          <a:ext cx="8229599" cy="3225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787"/>
                <a:gridCol w="1040745"/>
                <a:gridCol w="967269"/>
                <a:gridCol w="1043661"/>
                <a:gridCol w="1270061"/>
                <a:gridCol w="1411179"/>
                <a:gridCol w="2071897"/>
              </a:tblGrid>
              <a:tr h="645189">
                <a:tc>
                  <a:txBody>
                    <a:bodyPr/>
                    <a:lstStyle/>
                    <a:p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Nenê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Lineu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Bebel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Tuco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Agostinho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Sociedade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</a:tr>
              <a:tr h="64518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4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Aécio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Dilma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Aécio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Dilma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Dilma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Aécio</a:t>
                      </a:r>
                      <a:r>
                        <a:rPr lang="en-US" dirty="0" smtClean="0">
                          <a:latin typeface="Avenir Book"/>
                        </a:rPr>
                        <a:t>:</a:t>
                      </a:r>
                      <a:r>
                        <a:rPr lang="en-US" baseline="0" dirty="0" smtClean="0">
                          <a:latin typeface="Avenir Book"/>
                        </a:rPr>
                        <a:t>   15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</a:tr>
              <a:tr h="64518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3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Luciana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Marina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Marina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Marina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Aécio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Dilma</a:t>
                      </a:r>
                      <a:r>
                        <a:rPr lang="en-US" dirty="0" smtClean="0">
                          <a:latin typeface="Avenir Book"/>
                        </a:rPr>
                        <a:t>:   14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</a:tr>
              <a:tr h="64518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2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Marina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Aécio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Luciana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Aécio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Marina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Marina: 13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</a:tr>
              <a:tr h="64518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1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Dilma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Luciana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venir Book"/>
                        </a:rPr>
                        <a:t>Dilma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Luciana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Luciana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</a:rPr>
                        <a:t>Luciana:   8</a:t>
                      </a:r>
                      <a:endParaRPr lang="en-US" dirty="0">
                        <a:latin typeface="Avenir Book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2670" y="2324155"/>
            <a:ext cx="8279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venir Book"/>
              </a:rPr>
              <a:t>Candidatos</a:t>
            </a:r>
            <a:r>
              <a:rPr lang="en-US" sz="2800" dirty="0" smtClean="0">
                <a:latin typeface="Avenir Book"/>
              </a:rPr>
              <a:t>: </a:t>
            </a:r>
            <a:r>
              <a:rPr lang="en-US" sz="2800" dirty="0" err="1" smtClean="0">
                <a:latin typeface="Avenir Book"/>
              </a:rPr>
              <a:t>Aécio</a:t>
            </a:r>
            <a:r>
              <a:rPr lang="en-US" sz="2800" dirty="0" smtClean="0">
                <a:latin typeface="Avenir Book"/>
              </a:rPr>
              <a:t>, </a:t>
            </a:r>
            <a:r>
              <a:rPr lang="en-US" sz="2800" dirty="0" err="1" smtClean="0">
                <a:latin typeface="Avenir Book"/>
              </a:rPr>
              <a:t>Dilma</a:t>
            </a:r>
            <a:r>
              <a:rPr lang="en-US" sz="2800" dirty="0">
                <a:latin typeface="Avenir Book"/>
              </a:rPr>
              <a:t>,</a:t>
            </a:r>
            <a:r>
              <a:rPr lang="en-US" sz="2800" dirty="0" smtClean="0">
                <a:latin typeface="Avenir Book"/>
              </a:rPr>
              <a:t> Marina e Luciana </a:t>
            </a:r>
            <a:r>
              <a:rPr lang="en-US" sz="2800" dirty="0" err="1" smtClean="0">
                <a:latin typeface="Avenir Book"/>
              </a:rPr>
              <a:t>Genro</a:t>
            </a:r>
            <a:endParaRPr lang="en-US" sz="2800" dirty="0">
              <a:latin typeface="Avenir 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146" y="6189285"/>
            <a:ext cx="6310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Avenir Book"/>
              </a:rPr>
              <a:t>Aécio</a:t>
            </a:r>
            <a:r>
              <a:rPr lang="en-US" sz="3600" b="1" dirty="0" smtClean="0">
                <a:latin typeface="Avenir Book"/>
              </a:rPr>
              <a:t> </a:t>
            </a:r>
            <a:r>
              <a:rPr lang="en-US" sz="3600" b="1" dirty="0" err="1" smtClean="0">
                <a:latin typeface="Avenir Book"/>
              </a:rPr>
              <a:t>é</a:t>
            </a:r>
            <a:r>
              <a:rPr lang="en-US" sz="3600" b="1" dirty="0" smtClean="0">
                <a:latin typeface="Avenir Book"/>
              </a:rPr>
              <a:t> </a:t>
            </a:r>
            <a:r>
              <a:rPr lang="en-US" sz="3600" b="1" dirty="0" err="1" smtClean="0">
                <a:latin typeface="Avenir Book"/>
              </a:rPr>
              <a:t>escolhido</a:t>
            </a:r>
            <a:r>
              <a:rPr lang="en-US" sz="3600" b="1" dirty="0" smtClean="0">
                <a:latin typeface="Avenir Book"/>
              </a:rPr>
              <a:t> </a:t>
            </a:r>
            <a:r>
              <a:rPr lang="en-US" sz="3600" b="1" dirty="0" err="1" smtClean="0">
                <a:latin typeface="Avenir Book"/>
              </a:rPr>
              <a:t>presidente</a:t>
            </a:r>
            <a:r>
              <a:rPr lang="en-US" sz="3600" b="1" dirty="0" smtClean="0">
                <a:latin typeface="Avenir Book"/>
              </a:rPr>
              <a:t>.</a:t>
            </a:r>
            <a:endParaRPr lang="en-US" sz="3600" b="1" dirty="0">
              <a:latin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0041198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329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Teorema</a:t>
            </a:r>
            <a:r>
              <a:rPr lang="en-US" dirty="0" smtClean="0">
                <a:latin typeface="Avenir Heavy"/>
                <a:cs typeface="Avenir Heavy"/>
              </a:rPr>
              <a:t> de Arrow da (</a:t>
            </a:r>
            <a:r>
              <a:rPr lang="en-US" dirty="0" err="1" smtClean="0">
                <a:latin typeface="Avenir Heavy"/>
                <a:cs typeface="Avenir Heavy"/>
              </a:rPr>
              <a:t>Im</a:t>
            </a:r>
            <a:r>
              <a:rPr lang="en-US" dirty="0" smtClean="0">
                <a:latin typeface="Avenir Heavy"/>
                <a:cs typeface="Avenir Heavy"/>
              </a:rPr>
              <a:t>)</a:t>
            </a:r>
            <a:r>
              <a:rPr lang="en-US" dirty="0" err="1" smtClean="0">
                <a:latin typeface="Avenir Heavy"/>
                <a:cs typeface="Avenir Heavy"/>
              </a:rPr>
              <a:t>possibilidade</a:t>
            </a:r>
            <a:r>
              <a:rPr lang="en-US" dirty="0" smtClean="0">
                <a:latin typeface="Avenir Heavy"/>
                <a:cs typeface="Avenir Heavy"/>
              </a:rPr>
              <a:t> - </a:t>
            </a:r>
            <a:r>
              <a:rPr lang="en-US" dirty="0" err="1" smtClean="0">
                <a:latin typeface="Avenir Heavy"/>
                <a:cs typeface="Avenir Heavy"/>
              </a:rPr>
              <a:t>Axiomas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3210"/>
            <a:ext cx="8229600" cy="4525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A1: </a:t>
            </a:r>
            <a:r>
              <a:rPr lang="en-US" sz="2200" dirty="0" err="1" smtClean="0"/>
              <a:t>Completude</a:t>
            </a:r>
            <a:r>
              <a:rPr lang="en-US" sz="2200" dirty="0" smtClean="0"/>
              <a:t> – </a:t>
            </a:r>
            <a:r>
              <a:rPr lang="en-US" sz="2200" dirty="0" err="1" smtClean="0"/>
              <a:t>É</a:t>
            </a:r>
            <a:r>
              <a:rPr lang="en-US" sz="2200" dirty="0" smtClean="0"/>
              <a:t> </a:t>
            </a:r>
            <a:r>
              <a:rPr lang="en-US" sz="2200" dirty="0" err="1" smtClean="0"/>
              <a:t>possível</a:t>
            </a:r>
            <a:r>
              <a:rPr lang="en-US" sz="2200" dirty="0" smtClean="0"/>
              <a:t> </a:t>
            </a:r>
            <a:r>
              <a:rPr lang="en-US" sz="2200" dirty="0" err="1" smtClean="0"/>
              <a:t>comparar</a:t>
            </a:r>
            <a:r>
              <a:rPr lang="en-US" sz="2200" dirty="0" smtClean="0"/>
              <a:t> </a:t>
            </a:r>
            <a:r>
              <a:rPr lang="en-US" sz="2200" dirty="0" err="1" smtClean="0"/>
              <a:t>todas</a:t>
            </a:r>
            <a:r>
              <a:rPr lang="en-US" sz="2200" dirty="0" smtClean="0"/>
              <a:t> as </a:t>
            </a:r>
            <a:r>
              <a:rPr lang="en-US" sz="2200" dirty="0" err="1" smtClean="0"/>
              <a:t>alternativas</a:t>
            </a:r>
            <a:r>
              <a:rPr lang="en-US" sz="2200" dirty="0" smtClean="0"/>
              <a:t> do </a:t>
            </a:r>
            <a:r>
              <a:rPr lang="en-US" sz="2200" dirty="0" err="1" smtClean="0"/>
              <a:t>ponto</a:t>
            </a:r>
            <a:r>
              <a:rPr lang="en-US" sz="2200" dirty="0" smtClean="0"/>
              <a:t> de vista social.</a:t>
            </a:r>
          </a:p>
          <a:p>
            <a:r>
              <a:rPr lang="en-US" sz="2200" dirty="0" smtClean="0"/>
              <a:t>A2: </a:t>
            </a:r>
            <a:r>
              <a:rPr lang="en-US" sz="2200" dirty="0" err="1" smtClean="0"/>
              <a:t>Unanimidade</a:t>
            </a:r>
            <a:r>
              <a:rPr lang="en-US" sz="2200" dirty="0" smtClean="0"/>
              <a:t> – Se </a:t>
            </a:r>
            <a:r>
              <a:rPr lang="en-US" sz="2200" dirty="0" err="1" smtClean="0"/>
              <a:t>cada</a:t>
            </a:r>
            <a:r>
              <a:rPr lang="en-US" sz="2200" dirty="0" smtClean="0"/>
              <a:t> </a:t>
            </a:r>
            <a:r>
              <a:rPr lang="en-US" sz="2200" dirty="0" err="1" smtClean="0"/>
              <a:t>indivíduo</a:t>
            </a:r>
            <a:r>
              <a:rPr lang="en-US" sz="2200" dirty="0" smtClean="0"/>
              <a:t> </a:t>
            </a:r>
            <a:r>
              <a:rPr lang="en-US" sz="2200" dirty="0" err="1" smtClean="0"/>
              <a:t>prefere</a:t>
            </a:r>
            <a:r>
              <a:rPr lang="en-US" sz="2200" dirty="0" smtClean="0"/>
              <a:t> “a” a “b”, </a:t>
            </a:r>
            <a:r>
              <a:rPr lang="en-US" sz="2200" dirty="0" err="1" smtClean="0"/>
              <a:t>então</a:t>
            </a:r>
            <a:r>
              <a:rPr lang="en-US" sz="2200" dirty="0" smtClean="0"/>
              <a:t> “a” </a:t>
            </a:r>
            <a:r>
              <a:rPr lang="en-US" sz="2200" dirty="0" err="1" smtClean="0"/>
              <a:t>é</a:t>
            </a:r>
            <a:r>
              <a:rPr lang="en-US" sz="2200" dirty="0" smtClean="0"/>
              <a:t> </a:t>
            </a:r>
            <a:r>
              <a:rPr lang="en-US" sz="2200" dirty="0" err="1" smtClean="0"/>
              <a:t>socialmente</a:t>
            </a:r>
            <a:r>
              <a:rPr lang="en-US" sz="2200" dirty="0" smtClean="0"/>
              <a:t> </a:t>
            </a:r>
            <a:r>
              <a:rPr lang="en-US" sz="2200" dirty="0" err="1" smtClean="0"/>
              <a:t>preferido</a:t>
            </a:r>
            <a:r>
              <a:rPr lang="en-US" sz="2200" dirty="0" smtClean="0"/>
              <a:t> a “b”.</a:t>
            </a:r>
          </a:p>
          <a:p>
            <a:r>
              <a:rPr lang="en-US" sz="2200" dirty="0" smtClean="0"/>
              <a:t>A3: </a:t>
            </a:r>
            <a:r>
              <a:rPr lang="en-US" sz="2200" dirty="0" err="1" smtClean="0"/>
              <a:t>Não-ditadura</a:t>
            </a:r>
            <a:r>
              <a:rPr lang="en-US" sz="2200" dirty="0" smtClean="0"/>
              <a:t> – </a:t>
            </a:r>
            <a:r>
              <a:rPr lang="en-US" sz="2200" dirty="0" err="1" smtClean="0"/>
              <a:t>Nenhum</a:t>
            </a:r>
            <a:r>
              <a:rPr lang="en-US" sz="2200" dirty="0" smtClean="0"/>
              <a:t> </a:t>
            </a:r>
            <a:r>
              <a:rPr lang="en-US" sz="2200" dirty="0" err="1" smtClean="0"/>
              <a:t>indivíduo</a:t>
            </a:r>
            <a:r>
              <a:rPr lang="en-US" sz="2200" dirty="0" smtClean="0"/>
              <a:t> </a:t>
            </a:r>
            <a:r>
              <a:rPr lang="en-US" sz="2200" dirty="0" err="1" smtClean="0"/>
              <a:t>pode</a:t>
            </a:r>
            <a:r>
              <a:rPr lang="en-US" sz="2200" dirty="0" smtClean="0"/>
              <a:t> </a:t>
            </a:r>
            <a:r>
              <a:rPr lang="en-US" sz="2200" dirty="0" err="1" smtClean="0"/>
              <a:t>determinar</a:t>
            </a:r>
            <a:r>
              <a:rPr lang="en-US" sz="2200" dirty="0" smtClean="0"/>
              <a:t> o </a:t>
            </a:r>
            <a:r>
              <a:rPr lang="en-US" sz="2200" dirty="0" err="1" smtClean="0"/>
              <a:t>que</a:t>
            </a:r>
            <a:r>
              <a:rPr lang="en-US" sz="2200" dirty="0" smtClean="0"/>
              <a:t> </a:t>
            </a:r>
            <a:r>
              <a:rPr lang="en-US" sz="2200" dirty="0" err="1" smtClean="0"/>
              <a:t>é</a:t>
            </a:r>
            <a:r>
              <a:rPr lang="en-US" sz="2200" dirty="0" smtClean="0"/>
              <a:t> </a:t>
            </a:r>
            <a:r>
              <a:rPr lang="en-US" sz="2200" dirty="0" err="1" smtClean="0"/>
              <a:t>socialmente</a:t>
            </a:r>
            <a:r>
              <a:rPr lang="en-US" sz="2200" dirty="0" smtClean="0"/>
              <a:t> </a:t>
            </a:r>
            <a:r>
              <a:rPr lang="en-US" sz="2200" dirty="0" err="1" smtClean="0"/>
              <a:t>desejável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A4: </a:t>
            </a:r>
            <a:r>
              <a:rPr lang="en-US" sz="2200" dirty="0" err="1" smtClean="0"/>
              <a:t>Transitividade</a:t>
            </a:r>
            <a:r>
              <a:rPr lang="en-US" sz="2200" dirty="0" smtClean="0"/>
              <a:t> – Se “a” </a:t>
            </a:r>
            <a:r>
              <a:rPr lang="en-US" sz="2200" dirty="0" err="1" smtClean="0"/>
              <a:t>é</a:t>
            </a:r>
            <a:r>
              <a:rPr lang="en-US" sz="2200" dirty="0" smtClean="0"/>
              <a:t> </a:t>
            </a:r>
            <a:r>
              <a:rPr lang="en-US" sz="2200" dirty="0" err="1" smtClean="0"/>
              <a:t>socialmente</a:t>
            </a:r>
            <a:r>
              <a:rPr lang="en-US" sz="2200" dirty="0" smtClean="0"/>
              <a:t> </a:t>
            </a:r>
            <a:r>
              <a:rPr lang="en-US" sz="2200" dirty="0" err="1" smtClean="0"/>
              <a:t>preferível</a:t>
            </a:r>
            <a:r>
              <a:rPr lang="en-US" sz="2200" dirty="0" smtClean="0"/>
              <a:t> a “b” e “b” </a:t>
            </a:r>
            <a:r>
              <a:rPr lang="en-US" sz="2200" dirty="0" err="1" smtClean="0"/>
              <a:t>é</a:t>
            </a:r>
            <a:r>
              <a:rPr lang="en-US" sz="2200" dirty="0" smtClean="0"/>
              <a:t> </a:t>
            </a:r>
            <a:r>
              <a:rPr lang="en-US" sz="2200" dirty="0" err="1" smtClean="0"/>
              <a:t>socialmente</a:t>
            </a:r>
            <a:r>
              <a:rPr lang="en-US" sz="2200" dirty="0" smtClean="0"/>
              <a:t> </a:t>
            </a:r>
            <a:r>
              <a:rPr lang="en-US" sz="2200" dirty="0" err="1" smtClean="0"/>
              <a:t>preferível</a:t>
            </a:r>
            <a:r>
              <a:rPr lang="en-US" sz="2200" dirty="0" smtClean="0"/>
              <a:t> a “c”, </a:t>
            </a:r>
            <a:r>
              <a:rPr lang="en-US" sz="2200" dirty="0" err="1" smtClean="0"/>
              <a:t>então</a:t>
            </a:r>
            <a:r>
              <a:rPr lang="en-US" sz="2200" dirty="0" smtClean="0"/>
              <a:t> “a” </a:t>
            </a:r>
            <a:r>
              <a:rPr lang="en-US" sz="2200" dirty="0" err="1" smtClean="0"/>
              <a:t>é</a:t>
            </a:r>
            <a:r>
              <a:rPr lang="en-US" sz="2200" dirty="0" smtClean="0"/>
              <a:t> </a:t>
            </a:r>
            <a:r>
              <a:rPr lang="en-US" sz="2200" dirty="0" err="1" smtClean="0"/>
              <a:t>preferível</a:t>
            </a:r>
            <a:r>
              <a:rPr lang="en-US" sz="2200" dirty="0" smtClean="0"/>
              <a:t> a “c”.</a:t>
            </a:r>
          </a:p>
          <a:p>
            <a:r>
              <a:rPr lang="en-US" sz="2200" dirty="0" smtClean="0"/>
              <a:t>A5: </a:t>
            </a:r>
            <a:r>
              <a:rPr lang="en-US" sz="2200" dirty="0" err="1" smtClean="0"/>
              <a:t>Universalidade</a:t>
            </a:r>
            <a:r>
              <a:rPr lang="en-US" sz="2200" dirty="0" smtClean="0"/>
              <a:t> – </a:t>
            </a:r>
            <a:r>
              <a:rPr lang="en-US" sz="2200" dirty="0" err="1" smtClean="0"/>
              <a:t>Qualquer</a:t>
            </a:r>
            <a:r>
              <a:rPr lang="en-US" sz="2200" dirty="0" smtClean="0"/>
              <a:t> </a:t>
            </a:r>
            <a:r>
              <a:rPr lang="en-US" sz="2200" dirty="0" err="1" smtClean="0"/>
              <a:t>peferência</a:t>
            </a:r>
            <a:r>
              <a:rPr lang="en-US" sz="2200" dirty="0" smtClean="0"/>
              <a:t> individual </a:t>
            </a:r>
            <a:r>
              <a:rPr lang="en-US" sz="2200" dirty="0" err="1" smtClean="0"/>
              <a:t>possível</a:t>
            </a:r>
            <a:r>
              <a:rPr lang="en-US" sz="2200" dirty="0" smtClean="0"/>
              <a:t> </a:t>
            </a:r>
            <a:r>
              <a:rPr lang="en-US" sz="2200" dirty="0" err="1" smtClean="0"/>
              <a:t>é</a:t>
            </a:r>
            <a:r>
              <a:rPr lang="en-US" sz="2200" dirty="0" smtClean="0"/>
              <a:t> </a:t>
            </a:r>
            <a:r>
              <a:rPr lang="en-US" sz="2200" dirty="0" err="1" smtClean="0"/>
              <a:t>aceitável</a:t>
            </a:r>
            <a:r>
              <a:rPr lang="en-US" sz="2200" dirty="0" smtClean="0"/>
              <a:t> (</a:t>
            </a:r>
            <a:r>
              <a:rPr lang="en-US" sz="2200" dirty="0" err="1" smtClean="0"/>
              <a:t>desde</a:t>
            </a:r>
            <a:r>
              <a:rPr lang="en-US" sz="2200" dirty="0" smtClean="0"/>
              <a:t> </a:t>
            </a:r>
            <a:r>
              <a:rPr lang="en-US" sz="2200" dirty="0" err="1" smtClean="0"/>
              <a:t>que</a:t>
            </a:r>
            <a:r>
              <a:rPr lang="en-US" sz="2200" dirty="0" smtClean="0"/>
              <a:t> </a:t>
            </a:r>
            <a:r>
              <a:rPr lang="en-US" sz="2200" dirty="0" err="1" smtClean="0"/>
              <a:t>ela</a:t>
            </a:r>
            <a:r>
              <a:rPr lang="en-US" sz="2200" dirty="0" smtClean="0"/>
              <a:t> </a:t>
            </a:r>
            <a:r>
              <a:rPr lang="en-US" sz="2200" dirty="0" err="1" smtClean="0"/>
              <a:t>seja</a:t>
            </a:r>
            <a:r>
              <a:rPr lang="en-US" sz="2200" dirty="0" smtClean="0"/>
              <a:t> </a:t>
            </a:r>
            <a:r>
              <a:rPr lang="en-US" sz="2200" dirty="0" err="1" smtClean="0"/>
              <a:t>completa</a:t>
            </a:r>
            <a:r>
              <a:rPr lang="en-US" sz="2200" dirty="0" smtClean="0"/>
              <a:t> e </a:t>
            </a:r>
            <a:r>
              <a:rPr lang="en-US" sz="2200" dirty="0" err="1" smtClean="0"/>
              <a:t>transitiva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A6: </a:t>
            </a:r>
            <a:r>
              <a:rPr lang="en-US" sz="2200" dirty="0" err="1" smtClean="0"/>
              <a:t>Independência</a:t>
            </a:r>
            <a:r>
              <a:rPr lang="en-US" sz="2200" dirty="0" smtClean="0"/>
              <a:t> de </a:t>
            </a:r>
            <a:r>
              <a:rPr lang="en-US" sz="2200" dirty="0" err="1" smtClean="0"/>
              <a:t>alternativas</a:t>
            </a:r>
            <a:r>
              <a:rPr lang="en-US" sz="2200" dirty="0" smtClean="0"/>
              <a:t> </a:t>
            </a:r>
            <a:r>
              <a:rPr lang="en-US" sz="2200" dirty="0" err="1" smtClean="0"/>
              <a:t>irrelevantes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1671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1268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venir Heavy"/>
                <a:cs typeface="Avenir Heavy"/>
              </a:rPr>
              <a:t>Teorema</a:t>
            </a:r>
            <a:r>
              <a:rPr lang="en-US" dirty="0" smtClean="0">
                <a:latin typeface="Avenir Heavy"/>
                <a:cs typeface="Avenir Heavy"/>
              </a:rPr>
              <a:t> de Arrow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6830"/>
            <a:ext cx="8229600" cy="4525963"/>
          </a:xfrm>
        </p:spPr>
        <p:txBody>
          <a:bodyPr/>
          <a:lstStyle/>
          <a:p>
            <a:pPr algn="just"/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possível</a:t>
            </a:r>
            <a:r>
              <a:rPr lang="en-US" dirty="0" smtClean="0"/>
              <a:t> converter </a:t>
            </a:r>
            <a:r>
              <a:rPr lang="en-US" dirty="0" err="1" smtClean="0"/>
              <a:t>preferências</a:t>
            </a:r>
            <a:r>
              <a:rPr lang="en-US" dirty="0" smtClean="0"/>
              <a:t> </a:t>
            </a:r>
            <a:r>
              <a:rPr lang="en-US" dirty="0" err="1" smtClean="0"/>
              <a:t>individuais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preferências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r>
              <a:rPr lang="en-US" dirty="0" smtClean="0"/>
              <a:t> de forma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axiomas</a:t>
            </a:r>
            <a:r>
              <a:rPr lang="en-US" dirty="0" smtClean="0"/>
              <a:t> A1, A2, A3, A4, A5 e A6 </a:t>
            </a:r>
            <a:r>
              <a:rPr lang="en-US" dirty="0" err="1" smtClean="0"/>
              <a:t>sejam</a:t>
            </a:r>
            <a:r>
              <a:rPr lang="en-US" dirty="0" smtClean="0"/>
              <a:t> </a:t>
            </a:r>
            <a:r>
              <a:rPr lang="en-US" dirty="0" err="1" smtClean="0"/>
              <a:t>simultaneamente</a:t>
            </a:r>
            <a:r>
              <a:rPr lang="en-US" dirty="0" smtClean="0"/>
              <a:t> </a:t>
            </a:r>
            <a:r>
              <a:rPr lang="en-US" dirty="0" err="1" smtClean="0"/>
              <a:t>satisfeitos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9411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1268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venir Heavy"/>
                <a:cs typeface="Avenir Heavy"/>
              </a:rPr>
              <a:t>Teorema</a:t>
            </a:r>
            <a:r>
              <a:rPr lang="en-US" dirty="0" smtClean="0">
                <a:latin typeface="Avenir Heavy"/>
                <a:cs typeface="Avenir Heavy"/>
              </a:rPr>
              <a:t> de Arrow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6830"/>
            <a:ext cx="8229600" cy="4525963"/>
          </a:xfrm>
        </p:spPr>
        <p:txBody>
          <a:bodyPr/>
          <a:lstStyle/>
          <a:p>
            <a:pPr algn="just"/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possível</a:t>
            </a:r>
            <a:r>
              <a:rPr lang="en-US" dirty="0" smtClean="0"/>
              <a:t> converter </a:t>
            </a:r>
            <a:r>
              <a:rPr lang="en-US" dirty="0" err="1" smtClean="0"/>
              <a:t>preferências</a:t>
            </a:r>
            <a:r>
              <a:rPr lang="en-US" dirty="0" smtClean="0"/>
              <a:t> </a:t>
            </a:r>
            <a:r>
              <a:rPr lang="en-US" dirty="0" err="1" smtClean="0"/>
              <a:t>individuais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preferências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r>
              <a:rPr lang="en-US" dirty="0" smtClean="0"/>
              <a:t> de forma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axiomas</a:t>
            </a:r>
            <a:r>
              <a:rPr lang="en-US" dirty="0" smtClean="0"/>
              <a:t> A1, A2, A3, A4, A5 e A6 </a:t>
            </a:r>
            <a:r>
              <a:rPr lang="en-US" dirty="0" err="1" smtClean="0"/>
              <a:t>sejam</a:t>
            </a:r>
            <a:r>
              <a:rPr lang="en-US" dirty="0" smtClean="0"/>
              <a:t> </a:t>
            </a:r>
            <a:r>
              <a:rPr lang="en-US" dirty="0" err="1" smtClean="0"/>
              <a:t>simultaneamente</a:t>
            </a:r>
            <a:r>
              <a:rPr lang="en-US" dirty="0" smtClean="0"/>
              <a:t> </a:t>
            </a:r>
            <a:r>
              <a:rPr lang="en-US" dirty="0" err="1" smtClean="0"/>
              <a:t>satisfeitos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Alternativamente</a:t>
            </a:r>
            <a:r>
              <a:rPr lang="en-US" dirty="0" smtClean="0"/>
              <a:t>: Se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axiomas</a:t>
            </a:r>
            <a:r>
              <a:rPr lang="en-US" dirty="0" smtClean="0"/>
              <a:t> A1, A2, A4, A5 e A6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satisfeitos</a:t>
            </a:r>
            <a:r>
              <a:rPr lang="en-US" dirty="0" smtClean="0"/>
              <a:t> a </a:t>
            </a:r>
            <a:r>
              <a:rPr lang="en-US" dirty="0" err="1" smtClean="0"/>
              <a:t>nível</a:t>
            </a:r>
            <a:r>
              <a:rPr lang="en-US" dirty="0" smtClean="0"/>
              <a:t> social, </a:t>
            </a:r>
            <a:r>
              <a:rPr lang="en-US" dirty="0" err="1" smtClean="0"/>
              <a:t>então</a:t>
            </a:r>
            <a:r>
              <a:rPr lang="en-US" dirty="0" smtClean="0"/>
              <a:t> </a:t>
            </a:r>
            <a:r>
              <a:rPr lang="en-US" dirty="0" err="1" smtClean="0"/>
              <a:t>necessariamente</a:t>
            </a:r>
            <a:r>
              <a:rPr lang="en-US" dirty="0" smtClean="0"/>
              <a:t> </a:t>
            </a:r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um </a:t>
            </a:r>
            <a:r>
              <a:rPr lang="en-US" dirty="0" err="1" smtClean="0"/>
              <a:t>ditador</a:t>
            </a:r>
            <a:r>
              <a:rPr lang="en-US" dirty="0" smtClean="0"/>
              <a:t> (A3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satisfeita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0322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1268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venir Heavy"/>
                <a:cs typeface="Avenir Heavy"/>
              </a:rPr>
              <a:t>Teorema</a:t>
            </a:r>
            <a:r>
              <a:rPr lang="en-US" dirty="0" smtClean="0">
                <a:latin typeface="Avenir Heavy"/>
                <a:cs typeface="Avenir Heavy"/>
              </a:rPr>
              <a:t> de Arrow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6830"/>
            <a:ext cx="8229600" cy="4525963"/>
          </a:xfrm>
        </p:spPr>
        <p:txBody>
          <a:bodyPr/>
          <a:lstStyle/>
          <a:p>
            <a:pPr algn="just"/>
            <a:r>
              <a:rPr lang="en-US" dirty="0" err="1" smtClean="0"/>
              <a:t>Teorema</a:t>
            </a:r>
            <a:r>
              <a:rPr lang="en-US" dirty="0" smtClean="0"/>
              <a:t> de Arrow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diz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devemos</a:t>
            </a:r>
            <a:r>
              <a:rPr lang="en-US" dirty="0" smtClean="0"/>
              <a:t> </a:t>
            </a:r>
            <a:r>
              <a:rPr lang="en-US" dirty="0" err="1" smtClean="0"/>
              <a:t>fazer</a:t>
            </a:r>
            <a:r>
              <a:rPr lang="en-US" dirty="0" smtClean="0"/>
              <a:t> </a:t>
            </a:r>
            <a:r>
              <a:rPr lang="en-US" dirty="0" err="1" smtClean="0"/>
              <a:t>escolhas</a:t>
            </a:r>
            <a:r>
              <a:rPr lang="en-US" dirty="0" smtClean="0"/>
              <a:t> </a:t>
            </a:r>
            <a:r>
              <a:rPr lang="en-US" dirty="0" err="1" smtClean="0"/>
              <a:t>socias</a:t>
            </a:r>
            <a:r>
              <a:rPr lang="en-US" dirty="0" smtClean="0"/>
              <a:t>. Na </a:t>
            </a:r>
            <a:r>
              <a:rPr lang="en-US" dirty="0" err="1" smtClean="0"/>
              <a:t>verdade</a:t>
            </a:r>
            <a:r>
              <a:rPr lang="en-US" dirty="0" smtClean="0"/>
              <a:t>, </a:t>
            </a:r>
            <a:r>
              <a:rPr lang="en-US" dirty="0" err="1" smtClean="0"/>
              <a:t>fazemos</a:t>
            </a:r>
            <a:r>
              <a:rPr lang="en-US" dirty="0" smtClean="0"/>
              <a:t> </a:t>
            </a:r>
            <a:r>
              <a:rPr lang="en-US" dirty="0" err="1" smtClean="0"/>
              <a:t>isso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dias</a:t>
            </a:r>
            <a:r>
              <a:rPr lang="en-US" dirty="0" smtClean="0"/>
              <a:t>. A </a:t>
            </a:r>
            <a:r>
              <a:rPr lang="en-US" dirty="0" err="1" smtClean="0"/>
              <a:t>mensagem</a:t>
            </a:r>
            <a:r>
              <a:rPr lang="en-US" dirty="0" smtClean="0"/>
              <a:t> do </a:t>
            </a:r>
            <a:r>
              <a:rPr lang="en-US" dirty="0" err="1" smtClean="0"/>
              <a:t>teorema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necessariamente</a:t>
            </a:r>
            <a:r>
              <a:rPr lang="en-US" dirty="0" smtClean="0"/>
              <a:t> </a:t>
            </a:r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abrir</a:t>
            </a:r>
            <a:r>
              <a:rPr lang="en-US" dirty="0" smtClean="0"/>
              <a:t> </a:t>
            </a:r>
            <a:r>
              <a:rPr lang="en-US" dirty="0" err="1" smtClean="0"/>
              <a:t>mão</a:t>
            </a:r>
            <a:r>
              <a:rPr lang="en-US" dirty="0" smtClean="0"/>
              <a:t> de </a:t>
            </a:r>
            <a:r>
              <a:rPr lang="en-US" dirty="0" err="1" smtClean="0"/>
              <a:t>algumas</a:t>
            </a:r>
            <a:r>
              <a:rPr lang="en-US" dirty="0" smtClean="0"/>
              <a:t> das </a:t>
            </a:r>
            <a:r>
              <a:rPr lang="en-US" dirty="0" err="1" smtClean="0"/>
              <a:t>suposições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chamou</a:t>
            </a:r>
            <a:r>
              <a:rPr lang="en-US" dirty="0" smtClean="0"/>
              <a:t> de “</a:t>
            </a:r>
            <a:r>
              <a:rPr lang="en-US" dirty="0" err="1" smtClean="0"/>
              <a:t>razoável</a:t>
            </a:r>
            <a:r>
              <a:rPr lang="en-US" dirty="0" smtClean="0"/>
              <a:t>”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pensamos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critérios</a:t>
            </a:r>
            <a:r>
              <a:rPr lang="en-US" dirty="0" smtClean="0"/>
              <a:t> de </a:t>
            </a:r>
            <a:r>
              <a:rPr lang="en-US" dirty="0" err="1" smtClean="0"/>
              <a:t>decisão</a:t>
            </a:r>
            <a:r>
              <a:rPr lang="en-US" dirty="0" smtClean="0"/>
              <a:t> social.</a:t>
            </a:r>
          </a:p>
        </p:txBody>
      </p:sp>
    </p:spTree>
    <p:extLst>
      <p:ext uri="{BB962C8B-B14F-4D97-AF65-F5344CB8AC3E}">
        <p14:creationId xmlns:p14="http://schemas.microsoft.com/office/powerpoint/2010/main" val="24142115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1268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venir Heavy"/>
                <a:cs typeface="Avenir Heavy"/>
              </a:rPr>
              <a:t>Teorema</a:t>
            </a:r>
            <a:r>
              <a:rPr lang="en-US" dirty="0" smtClean="0">
                <a:latin typeface="Avenir Heavy"/>
                <a:cs typeface="Avenir Heavy"/>
              </a:rPr>
              <a:t> de Arrow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683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Na </a:t>
            </a:r>
            <a:r>
              <a:rPr lang="en-US" dirty="0" err="1" smtClean="0"/>
              <a:t>prática</a:t>
            </a:r>
            <a:r>
              <a:rPr lang="en-US" dirty="0" smtClean="0"/>
              <a:t> e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trabalhos</a:t>
            </a:r>
            <a:r>
              <a:rPr lang="en-US" dirty="0" smtClean="0"/>
              <a:t> </a:t>
            </a:r>
            <a:r>
              <a:rPr lang="en-US" dirty="0" err="1" smtClean="0"/>
              <a:t>acadêmicos</a:t>
            </a:r>
            <a:r>
              <a:rPr lang="en-US" dirty="0" smtClean="0"/>
              <a:t>, </a:t>
            </a:r>
            <a:r>
              <a:rPr lang="en-US" dirty="0" err="1" smtClean="0"/>
              <a:t>tendemos</a:t>
            </a:r>
            <a:r>
              <a:rPr lang="en-US" dirty="0" smtClean="0"/>
              <a:t> a </a:t>
            </a:r>
            <a:r>
              <a:rPr lang="en-US" dirty="0" err="1" smtClean="0"/>
              <a:t>usar</a:t>
            </a:r>
            <a:r>
              <a:rPr lang="en-US" dirty="0" smtClean="0"/>
              <a:t> o </a:t>
            </a:r>
            <a:r>
              <a:rPr lang="en-US" dirty="0" err="1" smtClean="0"/>
              <a:t>critério</a:t>
            </a:r>
            <a:r>
              <a:rPr lang="en-US" dirty="0" smtClean="0"/>
              <a:t> de Pareto e o </a:t>
            </a:r>
            <a:r>
              <a:rPr lang="en-US" dirty="0" err="1" smtClean="0"/>
              <a:t>critério</a:t>
            </a:r>
            <a:r>
              <a:rPr lang="en-US" dirty="0" smtClean="0"/>
              <a:t>  da </a:t>
            </a:r>
            <a:r>
              <a:rPr lang="en-US" dirty="0" err="1" smtClean="0"/>
              <a:t>compensação</a:t>
            </a:r>
            <a:r>
              <a:rPr lang="en-US" dirty="0" smtClean="0"/>
              <a:t> (</a:t>
            </a:r>
            <a:r>
              <a:rPr lang="en-US" dirty="0" err="1" smtClean="0"/>
              <a:t>Kaldor</a:t>
            </a:r>
            <a:r>
              <a:rPr lang="en-US" dirty="0" smtClean="0"/>
              <a:t>-Hicks)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escolhas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822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568" y="2446830"/>
            <a:ext cx="8229600" cy="4525963"/>
          </a:xfrm>
        </p:spPr>
        <p:txBody>
          <a:bodyPr/>
          <a:lstStyle/>
          <a:p>
            <a:r>
              <a:rPr lang="en-US" dirty="0" err="1" smtClean="0">
                <a:latin typeface="Avenir Book"/>
                <a:cs typeface="Avenir Book"/>
              </a:rPr>
              <a:t>Despoluir</a:t>
            </a:r>
            <a:r>
              <a:rPr lang="en-US" dirty="0" smtClean="0">
                <a:latin typeface="Avenir Book"/>
                <a:cs typeface="Avenir Book"/>
              </a:rPr>
              <a:t>?</a:t>
            </a:r>
            <a:br>
              <a:rPr lang="en-US" dirty="0" smtClean="0">
                <a:latin typeface="Avenir Book"/>
                <a:cs typeface="Avenir Book"/>
              </a:rPr>
            </a:br>
            <a:endParaRPr lang="en-US" dirty="0" smtClean="0">
              <a:latin typeface="Avenir Book"/>
              <a:cs typeface="Avenir Book"/>
            </a:endParaRPr>
          </a:p>
          <a:p>
            <a:pPr lvl="1"/>
            <a:r>
              <a:rPr lang="en-US" dirty="0" err="1" smtClean="0">
                <a:latin typeface="Avenir Heavy"/>
                <a:cs typeface="Avenir Heavy"/>
              </a:rPr>
              <a:t>Votação</a:t>
            </a:r>
            <a:r>
              <a:rPr lang="en-US" dirty="0" smtClean="0">
                <a:latin typeface="Avenir Heavy"/>
                <a:cs typeface="Avenir Heavy"/>
              </a:rPr>
              <a:t>:</a:t>
            </a:r>
          </a:p>
          <a:p>
            <a:pPr lvl="2"/>
            <a:r>
              <a:rPr lang="en-US" dirty="0" err="1" smtClean="0">
                <a:latin typeface="Avenir Book"/>
                <a:cs typeface="Avenir Book"/>
              </a:rPr>
              <a:t>possivelmente</a:t>
            </a:r>
            <a:r>
              <a:rPr lang="en-US" dirty="0" smtClean="0">
                <a:latin typeface="Avenir Book"/>
                <a:cs typeface="Avenir Book"/>
              </a:rPr>
              <a:t> </a:t>
            </a:r>
            <a:r>
              <a:rPr lang="en-US" dirty="0" err="1" smtClean="0">
                <a:latin typeface="Avenir Book"/>
                <a:cs typeface="Avenir Book"/>
              </a:rPr>
              <a:t>todos</a:t>
            </a:r>
            <a:r>
              <a:rPr lang="en-US" dirty="0" smtClean="0">
                <a:latin typeface="Avenir Book"/>
                <a:cs typeface="Avenir Book"/>
              </a:rPr>
              <a:t> </a:t>
            </a:r>
            <a:r>
              <a:rPr lang="en-US" dirty="0" err="1" smtClean="0">
                <a:latin typeface="Avenir Book"/>
                <a:cs typeface="Avenir Book"/>
              </a:rPr>
              <a:t>ganham</a:t>
            </a:r>
            <a:r>
              <a:rPr lang="en-US" dirty="0" smtClean="0">
                <a:latin typeface="Avenir Book"/>
                <a:cs typeface="Avenir Book"/>
              </a:rPr>
              <a:t> com </a:t>
            </a:r>
            <a:r>
              <a:rPr lang="en-US" dirty="0" err="1" smtClean="0">
                <a:latin typeface="Avenir Book"/>
                <a:cs typeface="Avenir Book"/>
              </a:rPr>
              <a:t>despoluição</a:t>
            </a:r>
            <a:r>
              <a:rPr lang="en-US" dirty="0" smtClean="0">
                <a:latin typeface="Avenir Book"/>
                <a:cs typeface="Avenir Book"/>
              </a:rPr>
              <a:t>;</a:t>
            </a:r>
          </a:p>
          <a:p>
            <a:pPr lvl="2"/>
            <a:r>
              <a:rPr lang="en-US" dirty="0" err="1" smtClean="0">
                <a:latin typeface="Avenir Book"/>
                <a:cs typeface="Avenir Book"/>
              </a:rPr>
              <a:t>aumenta</a:t>
            </a:r>
            <a:r>
              <a:rPr lang="en-US" dirty="0" smtClean="0">
                <a:latin typeface="Avenir Book"/>
                <a:cs typeface="Avenir Book"/>
              </a:rPr>
              <a:t> </a:t>
            </a:r>
            <a:r>
              <a:rPr lang="en-US" dirty="0" err="1" smtClean="0">
                <a:latin typeface="Avenir Book"/>
                <a:cs typeface="Avenir Book"/>
              </a:rPr>
              <a:t>custo</a:t>
            </a:r>
            <a:r>
              <a:rPr lang="en-US" dirty="0" smtClean="0">
                <a:latin typeface="Avenir Book"/>
                <a:cs typeface="Avenir Book"/>
              </a:rPr>
              <a:t> de </a:t>
            </a:r>
            <a:r>
              <a:rPr lang="en-US" dirty="0" err="1" smtClean="0">
                <a:latin typeface="Avenir Book"/>
                <a:cs typeface="Avenir Book"/>
              </a:rPr>
              <a:t>transporte</a:t>
            </a:r>
            <a:r>
              <a:rPr lang="en-US" dirty="0" smtClean="0">
                <a:latin typeface="Avenir Book"/>
                <a:cs typeface="Avenir Book"/>
              </a:rPr>
              <a:t>;</a:t>
            </a:r>
          </a:p>
          <a:p>
            <a:pPr lvl="2"/>
            <a:r>
              <a:rPr lang="en-US" dirty="0" err="1" smtClean="0">
                <a:latin typeface="Avenir Book"/>
                <a:cs typeface="Avenir Book"/>
              </a:rPr>
              <a:t>composição</a:t>
            </a:r>
            <a:r>
              <a:rPr lang="en-US" dirty="0" smtClean="0">
                <a:latin typeface="Avenir Book"/>
                <a:cs typeface="Avenir Book"/>
              </a:rPr>
              <a:t> da </a:t>
            </a:r>
            <a:r>
              <a:rPr lang="en-US" dirty="0" err="1" smtClean="0">
                <a:latin typeface="Avenir Book"/>
                <a:cs typeface="Avenir Book"/>
              </a:rPr>
              <a:t>poluição</a:t>
            </a:r>
            <a:r>
              <a:rPr lang="en-US" dirty="0" smtClean="0">
                <a:latin typeface="Avenir Book"/>
                <a:cs typeface="Avenir Book"/>
              </a:rPr>
              <a:t> </a:t>
            </a:r>
            <a:r>
              <a:rPr lang="en-US" dirty="0" err="1" smtClean="0">
                <a:latin typeface="Avenir Book"/>
                <a:cs typeface="Avenir Book"/>
              </a:rPr>
              <a:t>por</a:t>
            </a:r>
            <a:r>
              <a:rPr lang="en-US" dirty="0" smtClean="0">
                <a:latin typeface="Avenir Book"/>
                <a:cs typeface="Avenir Book"/>
              </a:rPr>
              <a:t> </a:t>
            </a:r>
            <a:r>
              <a:rPr lang="en-US" dirty="0" err="1" smtClean="0">
                <a:latin typeface="Avenir Book"/>
                <a:cs typeface="Avenir Book"/>
              </a:rPr>
              <a:t>classe</a:t>
            </a:r>
            <a:r>
              <a:rPr lang="en-US" dirty="0" smtClean="0">
                <a:latin typeface="Avenir Book"/>
                <a:cs typeface="Avenir Book"/>
              </a:rPr>
              <a:t> de </a:t>
            </a:r>
            <a:r>
              <a:rPr lang="en-US" dirty="0" err="1" smtClean="0">
                <a:latin typeface="Avenir Book"/>
                <a:cs typeface="Avenir Book"/>
              </a:rPr>
              <a:t>renda</a:t>
            </a:r>
            <a:r>
              <a:rPr lang="en-US" dirty="0" smtClean="0">
                <a:latin typeface="Avenir Book"/>
                <a:cs typeface="Avenir Book"/>
              </a:rPr>
              <a:t> e </a:t>
            </a:r>
            <a:r>
              <a:rPr lang="en-US" dirty="0" err="1" smtClean="0">
                <a:latin typeface="Avenir Book"/>
                <a:cs typeface="Avenir Book"/>
              </a:rPr>
              <a:t>possível</a:t>
            </a:r>
            <a:r>
              <a:rPr lang="en-US" dirty="0" smtClean="0">
                <a:latin typeface="Avenir Book"/>
                <a:cs typeface="Avenir Book"/>
              </a:rPr>
              <a:t> </a:t>
            </a:r>
            <a:r>
              <a:rPr lang="en-US" dirty="0" err="1" smtClean="0">
                <a:latin typeface="Avenir Book"/>
                <a:cs typeface="Avenir Book"/>
              </a:rPr>
              <a:t>voto</a:t>
            </a:r>
            <a:r>
              <a:rPr lang="en-US" dirty="0" smtClean="0">
                <a:latin typeface="Avenir Book"/>
                <a:cs typeface="Avenir Book"/>
              </a:rPr>
              <a:t> contra (</a:t>
            </a:r>
            <a:r>
              <a:rPr lang="en-US" dirty="0" err="1" smtClean="0">
                <a:latin typeface="Avenir Book"/>
                <a:cs typeface="Avenir Book"/>
              </a:rPr>
              <a:t>maior</a:t>
            </a:r>
            <a:r>
              <a:rPr lang="en-US" dirty="0" smtClean="0">
                <a:latin typeface="Avenir Book"/>
                <a:cs typeface="Avenir Book"/>
              </a:rPr>
              <a:t> peso de </a:t>
            </a:r>
            <a:r>
              <a:rPr lang="en-US" dirty="0" err="1" smtClean="0">
                <a:latin typeface="Avenir Book"/>
                <a:cs typeface="Avenir Book"/>
              </a:rPr>
              <a:t>transporte</a:t>
            </a:r>
            <a:r>
              <a:rPr lang="en-US" dirty="0" smtClean="0">
                <a:latin typeface="Avenir Book"/>
                <a:cs typeface="Avenir Book"/>
              </a:rPr>
              <a:t> </a:t>
            </a:r>
            <a:r>
              <a:rPr lang="en-US" dirty="0" err="1" smtClean="0">
                <a:latin typeface="Avenir Book"/>
                <a:cs typeface="Avenir Book"/>
              </a:rPr>
              <a:t>para</a:t>
            </a:r>
            <a:r>
              <a:rPr lang="en-US" dirty="0" smtClean="0">
                <a:latin typeface="Avenir Book"/>
                <a:cs typeface="Avenir Book"/>
              </a:rPr>
              <a:t> </a:t>
            </a:r>
            <a:r>
              <a:rPr lang="en-US" dirty="0" err="1" smtClean="0">
                <a:latin typeface="Avenir Book"/>
                <a:cs typeface="Avenir Book"/>
              </a:rPr>
              <a:t>famílias</a:t>
            </a:r>
            <a:r>
              <a:rPr lang="en-US" dirty="0" smtClean="0">
                <a:latin typeface="Avenir Book"/>
                <a:cs typeface="Avenir Book"/>
              </a:rPr>
              <a:t> de </a:t>
            </a:r>
            <a:r>
              <a:rPr lang="en-US" dirty="0" err="1" smtClean="0">
                <a:latin typeface="Avenir Book"/>
                <a:cs typeface="Avenir Book"/>
              </a:rPr>
              <a:t>baixa</a:t>
            </a:r>
            <a:r>
              <a:rPr lang="en-US" dirty="0" smtClean="0">
                <a:latin typeface="Avenir Book"/>
                <a:cs typeface="Avenir Book"/>
              </a:rPr>
              <a:t> </a:t>
            </a:r>
            <a:r>
              <a:rPr lang="en-US" dirty="0" err="1" smtClean="0">
                <a:latin typeface="Avenir Book"/>
                <a:cs typeface="Avenir Book"/>
              </a:rPr>
              <a:t>renda</a:t>
            </a:r>
            <a:r>
              <a:rPr lang="en-US" dirty="0" smtClean="0">
                <a:latin typeface="Avenir Book"/>
                <a:cs typeface="Avenir Book"/>
              </a:rPr>
              <a:t>).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46752" y="1417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dirty="0" err="1" smtClean="0">
                <a:latin typeface="Avenir Heavy"/>
                <a:cs typeface="Avenir Heavy"/>
              </a:rPr>
              <a:t>Poluição</a:t>
            </a:r>
            <a:r>
              <a:rPr lang="en-US" sz="3800" dirty="0" smtClean="0">
                <a:latin typeface="Avenir Heavy"/>
                <a:cs typeface="Avenir Heavy"/>
              </a:rPr>
              <a:t> do </a:t>
            </a:r>
            <a:r>
              <a:rPr lang="en-US" sz="3800" dirty="0" err="1" smtClean="0">
                <a:latin typeface="Avenir Heavy"/>
                <a:cs typeface="Avenir Heavy"/>
              </a:rPr>
              <a:t>Ar</a:t>
            </a:r>
            <a:r>
              <a:rPr lang="en-US" sz="3800" dirty="0" smtClean="0">
                <a:latin typeface="Avenir Heavy"/>
                <a:cs typeface="Avenir Heavy"/>
              </a:rPr>
              <a:t> </a:t>
            </a:r>
            <a:r>
              <a:rPr lang="en-US" sz="3800" dirty="0" err="1" smtClean="0">
                <a:latin typeface="Avenir Heavy"/>
                <a:cs typeface="Avenir Heavy"/>
              </a:rPr>
              <a:t>em</a:t>
            </a:r>
            <a:r>
              <a:rPr lang="en-US" sz="3800" dirty="0" smtClean="0">
                <a:latin typeface="Avenir Heavy"/>
                <a:cs typeface="Avenir Heavy"/>
              </a:rPr>
              <a:t> São Paulo</a:t>
            </a:r>
            <a:endParaRPr lang="en-US" sz="3800" dirty="0">
              <a:latin typeface="Avenir Heavy"/>
              <a:cs typeface="Avenir Heavy"/>
            </a:endParaRPr>
          </a:p>
        </p:txBody>
      </p:sp>
    </p:spTree>
    <p:extLst>
      <p:ext uri="{BB962C8B-B14F-4D97-AF65-F5344CB8AC3E}">
        <p14:creationId xmlns:p14="http://schemas.microsoft.com/office/powerpoint/2010/main" val="45378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58656" y="2446830"/>
            <a:ext cx="90525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Avenir Book"/>
                <a:cs typeface="Avenir Book"/>
              </a:rPr>
              <a:t>Despoluir</a:t>
            </a:r>
            <a:r>
              <a:rPr lang="en-US" dirty="0" smtClean="0">
                <a:latin typeface="Avenir Book"/>
                <a:cs typeface="Avenir Book"/>
              </a:rPr>
              <a:t>?</a:t>
            </a:r>
            <a:br>
              <a:rPr lang="en-US" dirty="0" smtClean="0">
                <a:latin typeface="Avenir Book"/>
                <a:cs typeface="Avenir Book"/>
              </a:rPr>
            </a:br>
            <a:endParaRPr lang="en-US" dirty="0" smtClean="0">
              <a:latin typeface="Avenir Book"/>
              <a:cs typeface="Avenir Book"/>
            </a:endParaRPr>
          </a:p>
          <a:p>
            <a:pPr lvl="1" algn="just"/>
            <a:r>
              <a:rPr lang="en-US" dirty="0" err="1" smtClean="0">
                <a:latin typeface="Avenir Heavy"/>
                <a:cs typeface="Avenir Heavy"/>
              </a:rPr>
              <a:t>Compensação</a:t>
            </a:r>
            <a:r>
              <a:rPr lang="en-US" dirty="0">
                <a:latin typeface="Avenir Heavy"/>
                <a:cs typeface="Avenir Heavy"/>
              </a:rPr>
              <a:t>:</a:t>
            </a:r>
          </a:p>
          <a:p>
            <a:pPr lvl="2"/>
            <a:r>
              <a:rPr lang="en-US" dirty="0" err="1">
                <a:latin typeface="Avenir Book"/>
                <a:cs typeface="Avenir Book"/>
              </a:rPr>
              <a:t>Ganhadores</a:t>
            </a:r>
            <a:r>
              <a:rPr lang="en-US" dirty="0">
                <a:latin typeface="Avenir Book"/>
                <a:cs typeface="Avenir Book"/>
              </a:rPr>
              <a:t> (</a:t>
            </a:r>
            <a:r>
              <a:rPr lang="en-US" dirty="0" err="1">
                <a:latin typeface="Avenir Book"/>
                <a:cs typeface="Avenir Book"/>
              </a:rPr>
              <a:t>líquidos</a:t>
            </a:r>
            <a:r>
              <a:rPr lang="en-US" dirty="0">
                <a:latin typeface="Avenir Book"/>
                <a:cs typeface="Avenir Book"/>
              </a:rPr>
              <a:t>) com </a:t>
            </a:r>
            <a:r>
              <a:rPr lang="en-US" dirty="0" err="1">
                <a:latin typeface="Avenir Book"/>
                <a:cs typeface="Avenir Book"/>
              </a:rPr>
              <a:t>política</a:t>
            </a:r>
            <a:r>
              <a:rPr lang="en-US" dirty="0">
                <a:latin typeface="Avenir Book"/>
                <a:cs typeface="Avenir Book"/>
              </a:rPr>
              <a:t> </a:t>
            </a:r>
            <a:r>
              <a:rPr lang="en-US" dirty="0" err="1">
                <a:latin typeface="Avenir Book"/>
                <a:cs typeface="Avenir Book"/>
              </a:rPr>
              <a:t>compensam</a:t>
            </a:r>
            <a:r>
              <a:rPr lang="en-US" dirty="0">
                <a:latin typeface="Avenir Book"/>
                <a:cs typeface="Avenir Book"/>
              </a:rPr>
              <a:t> </a:t>
            </a:r>
            <a:r>
              <a:rPr lang="en-US" dirty="0" err="1">
                <a:latin typeface="Avenir Book"/>
                <a:cs typeface="Avenir Book"/>
              </a:rPr>
              <a:t>os</a:t>
            </a:r>
            <a:r>
              <a:rPr lang="en-US" dirty="0">
                <a:latin typeface="Avenir Book"/>
                <a:cs typeface="Avenir Book"/>
              </a:rPr>
              <a:t> </a:t>
            </a:r>
            <a:r>
              <a:rPr lang="en-US" dirty="0" err="1">
                <a:latin typeface="Avenir Book"/>
                <a:cs typeface="Avenir Book"/>
              </a:rPr>
              <a:t>perdedores</a:t>
            </a:r>
            <a:r>
              <a:rPr lang="en-US" dirty="0">
                <a:latin typeface="Avenir Book"/>
                <a:cs typeface="Avenir Book"/>
              </a:rPr>
              <a:t> (</a:t>
            </a:r>
            <a:r>
              <a:rPr lang="en-US" dirty="0" err="1">
                <a:latin typeface="Avenir Book"/>
                <a:cs typeface="Avenir Book"/>
              </a:rPr>
              <a:t>líquidos</a:t>
            </a:r>
            <a:r>
              <a:rPr lang="en-US" dirty="0">
                <a:latin typeface="Avenir Book"/>
                <a:cs typeface="Avenir Book"/>
              </a:rPr>
              <a:t>);</a:t>
            </a:r>
          </a:p>
          <a:p>
            <a:pPr lvl="2"/>
            <a:r>
              <a:rPr lang="en-US" dirty="0" err="1">
                <a:latin typeface="Avenir Book"/>
                <a:cs typeface="Avenir Book"/>
              </a:rPr>
              <a:t>Possível</a:t>
            </a:r>
            <a:r>
              <a:rPr lang="en-US" dirty="0">
                <a:latin typeface="Avenir Book"/>
                <a:cs typeface="Avenir Book"/>
              </a:rPr>
              <a:t> </a:t>
            </a:r>
            <a:r>
              <a:rPr lang="en-US" dirty="0" err="1">
                <a:latin typeface="Avenir Book"/>
                <a:cs typeface="Avenir Book"/>
              </a:rPr>
              <a:t>que</a:t>
            </a:r>
            <a:r>
              <a:rPr lang="en-US" dirty="0">
                <a:latin typeface="Avenir Book"/>
                <a:cs typeface="Avenir Book"/>
              </a:rPr>
              <a:t> </a:t>
            </a:r>
            <a:r>
              <a:rPr lang="en-US" dirty="0" err="1">
                <a:latin typeface="Avenir Book"/>
                <a:cs typeface="Avenir Book"/>
              </a:rPr>
              <a:t>ricos</a:t>
            </a:r>
            <a:r>
              <a:rPr lang="en-US" dirty="0">
                <a:latin typeface="Avenir Book"/>
                <a:cs typeface="Avenir Book"/>
              </a:rPr>
              <a:t> </a:t>
            </a:r>
            <a:r>
              <a:rPr lang="en-US" dirty="0" err="1">
                <a:latin typeface="Avenir Book"/>
                <a:cs typeface="Avenir Book"/>
              </a:rPr>
              <a:t>tenham</a:t>
            </a:r>
            <a:r>
              <a:rPr lang="en-US" dirty="0">
                <a:latin typeface="Avenir Book"/>
                <a:cs typeface="Avenir Book"/>
              </a:rPr>
              <a:t> </a:t>
            </a:r>
            <a:r>
              <a:rPr lang="en-US" dirty="0" err="1">
                <a:latin typeface="Avenir Book"/>
                <a:cs typeface="Avenir Book"/>
              </a:rPr>
              <a:t>benefício</a:t>
            </a:r>
            <a:r>
              <a:rPr lang="en-US" dirty="0">
                <a:latin typeface="Avenir Book"/>
                <a:cs typeface="Avenir Book"/>
              </a:rPr>
              <a:t> </a:t>
            </a:r>
            <a:r>
              <a:rPr lang="en-US" dirty="0" err="1">
                <a:latin typeface="Avenir Book"/>
                <a:cs typeface="Avenir Book"/>
              </a:rPr>
              <a:t>grande</a:t>
            </a:r>
            <a:r>
              <a:rPr lang="en-US" dirty="0">
                <a:latin typeface="Avenir Book"/>
                <a:cs typeface="Avenir Book"/>
              </a:rPr>
              <a:t> </a:t>
            </a:r>
            <a:r>
              <a:rPr lang="en-US" dirty="0" err="1">
                <a:latin typeface="Avenir Book"/>
                <a:cs typeface="Avenir Book"/>
              </a:rPr>
              <a:t>suficiente</a:t>
            </a:r>
            <a:r>
              <a:rPr lang="en-US" dirty="0">
                <a:latin typeface="Avenir Book"/>
                <a:cs typeface="Avenir Book"/>
              </a:rPr>
              <a:t> </a:t>
            </a:r>
            <a:r>
              <a:rPr lang="en-US" dirty="0" err="1">
                <a:latin typeface="Avenir Book"/>
                <a:cs typeface="Avenir Book"/>
              </a:rPr>
              <a:t>para</a:t>
            </a:r>
            <a:r>
              <a:rPr lang="en-US" dirty="0">
                <a:latin typeface="Avenir Book"/>
                <a:cs typeface="Avenir Book"/>
              </a:rPr>
              <a:t> </a:t>
            </a:r>
            <a:r>
              <a:rPr lang="en-US" dirty="0" err="1">
                <a:latin typeface="Avenir Book"/>
                <a:cs typeface="Avenir Book"/>
              </a:rPr>
              <a:t>compensar</a:t>
            </a:r>
            <a:r>
              <a:rPr lang="en-US" dirty="0">
                <a:latin typeface="Avenir Book"/>
                <a:cs typeface="Avenir Book"/>
              </a:rPr>
              <a:t> </a:t>
            </a:r>
            <a:r>
              <a:rPr lang="en-US" dirty="0" err="1">
                <a:latin typeface="Avenir Book"/>
                <a:cs typeface="Avenir Book"/>
              </a:rPr>
              <a:t>pobres</a:t>
            </a:r>
            <a:r>
              <a:rPr lang="en-US" dirty="0" smtClean="0">
                <a:latin typeface="Avenir Book"/>
                <a:cs typeface="Avenir Book"/>
              </a:rPr>
              <a:t>.</a:t>
            </a:r>
            <a:endParaRPr lang="en-US" dirty="0">
              <a:latin typeface="Avenir Book"/>
              <a:cs typeface="Avenir Book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6752" y="1417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dirty="0" err="1" smtClean="0">
                <a:latin typeface="Avenir Heavy"/>
                <a:cs typeface="Avenir Heavy"/>
              </a:rPr>
              <a:t>Poluição</a:t>
            </a:r>
            <a:r>
              <a:rPr lang="en-US" sz="3800" dirty="0" smtClean="0">
                <a:latin typeface="Avenir Heavy"/>
                <a:cs typeface="Avenir Heavy"/>
              </a:rPr>
              <a:t> do </a:t>
            </a:r>
            <a:r>
              <a:rPr lang="en-US" sz="3800" dirty="0" err="1" smtClean="0">
                <a:latin typeface="Avenir Heavy"/>
                <a:cs typeface="Avenir Heavy"/>
              </a:rPr>
              <a:t>Ar</a:t>
            </a:r>
            <a:r>
              <a:rPr lang="en-US" sz="3800" dirty="0" smtClean="0">
                <a:latin typeface="Avenir Heavy"/>
                <a:cs typeface="Avenir Heavy"/>
              </a:rPr>
              <a:t> </a:t>
            </a:r>
            <a:r>
              <a:rPr lang="en-US" sz="3800" dirty="0" err="1" smtClean="0">
                <a:latin typeface="Avenir Heavy"/>
                <a:cs typeface="Avenir Heavy"/>
              </a:rPr>
              <a:t>em</a:t>
            </a:r>
            <a:r>
              <a:rPr lang="en-US" sz="3800" dirty="0" smtClean="0">
                <a:latin typeface="Avenir Heavy"/>
                <a:cs typeface="Avenir Heavy"/>
              </a:rPr>
              <a:t> São Paulo</a:t>
            </a:r>
            <a:endParaRPr lang="en-US" sz="3800" dirty="0">
              <a:latin typeface="Avenir Heavy"/>
              <a:cs typeface="Avenir Heavy"/>
            </a:endParaRPr>
          </a:p>
        </p:txBody>
      </p:sp>
    </p:spTree>
    <p:extLst>
      <p:ext uri="{BB962C8B-B14F-4D97-AF65-F5344CB8AC3E}">
        <p14:creationId xmlns:p14="http://schemas.microsoft.com/office/powerpoint/2010/main" val="4122259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58656" y="2446830"/>
            <a:ext cx="90525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Avenir Book"/>
                <a:cs typeface="Avenir Book"/>
              </a:rPr>
              <a:t>Despoluir</a:t>
            </a:r>
            <a:r>
              <a:rPr lang="en-US" dirty="0" smtClean="0">
                <a:latin typeface="Avenir Book"/>
                <a:cs typeface="Avenir Book"/>
              </a:rPr>
              <a:t>?</a:t>
            </a:r>
            <a:br>
              <a:rPr lang="en-US" dirty="0" smtClean="0">
                <a:latin typeface="Avenir Book"/>
                <a:cs typeface="Avenir Book"/>
              </a:rPr>
            </a:br>
            <a:endParaRPr lang="en-US" dirty="0" smtClean="0">
              <a:latin typeface="Avenir Book"/>
              <a:cs typeface="Avenir Book"/>
            </a:endParaRPr>
          </a:p>
          <a:p>
            <a:pPr lvl="1"/>
            <a:r>
              <a:rPr lang="en-US" dirty="0" err="1" smtClean="0">
                <a:latin typeface="Avenir Roman"/>
                <a:cs typeface="Avenir Roman"/>
              </a:rPr>
              <a:t>Critérios</a:t>
            </a:r>
            <a:r>
              <a:rPr lang="en-US" dirty="0" smtClean="0">
                <a:latin typeface="Avenir Roman"/>
                <a:cs typeface="Avenir Roman"/>
              </a:rPr>
              <a:t> </a:t>
            </a:r>
            <a:r>
              <a:rPr lang="en-US" dirty="0" err="1">
                <a:latin typeface="Avenir Roman"/>
                <a:cs typeface="Avenir Roman"/>
              </a:rPr>
              <a:t>diferentes</a:t>
            </a:r>
            <a:r>
              <a:rPr lang="en-US" dirty="0">
                <a:latin typeface="Avenir Roman"/>
                <a:cs typeface="Avenir Roman"/>
              </a:rPr>
              <a:t> de </a:t>
            </a:r>
            <a:r>
              <a:rPr lang="en-US" dirty="0" err="1">
                <a:latin typeface="Avenir Roman"/>
                <a:cs typeface="Avenir Roman"/>
              </a:rPr>
              <a:t>tomada</a:t>
            </a:r>
            <a:r>
              <a:rPr lang="en-US" dirty="0">
                <a:latin typeface="Avenir Roman"/>
                <a:cs typeface="Avenir Roman"/>
              </a:rPr>
              <a:t> de </a:t>
            </a:r>
            <a:r>
              <a:rPr lang="en-US" dirty="0" err="1">
                <a:latin typeface="Avenir Roman"/>
                <a:cs typeface="Avenir Roman"/>
              </a:rPr>
              <a:t>decisão</a:t>
            </a:r>
            <a:r>
              <a:rPr lang="en-US" dirty="0">
                <a:latin typeface="Avenir Roman"/>
                <a:cs typeface="Avenir Roman"/>
              </a:rPr>
              <a:t> no </a:t>
            </a:r>
            <a:r>
              <a:rPr lang="en-US" dirty="0" err="1">
                <a:latin typeface="Avenir Roman"/>
                <a:cs typeface="Avenir Roman"/>
              </a:rPr>
              <a:t>processo</a:t>
            </a:r>
            <a:r>
              <a:rPr lang="en-US" dirty="0">
                <a:latin typeface="Avenir Roman"/>
                <a:cs typeface="Avenir Roman"/>
              </a:rPr>
              <a:t> de </a:t>
            </a:r>
            <a:r>
              <a:rPr lang="en-US" dirty="0" err="1">
                <a:latin typeface="Avenir Roman"/>
                <a:cs typeface="Avenir Roman"/>
              </a:rPr>
              <a:t>escolha</a:t>
            </a:r>
            <a:r>
              <a:rPr lang="en-US" dirty="0">
                <a:latin typeface="Avenir Roman"/>
                <a:cs typeface="Avenir Roman"/>
              </a:rPr>
              <a:t> social </a:t>
            </a:r>
            <a:r>
              <a:rPr lang="en-US" dirty="0" err="1">
                <a:latin typeface="Avenir Roman"/>
                <a:cs typeface="Avenir Roman"/>
              </a:rPr>
              <a:t>podem</a:t>
            </a:r>
            <a:r>
              <a:rPr lang="en-US" dirty="0">
                <a:latin typeface="Avenir Roman"/>
                <a:cs typeface="Avenir Roman"/>
              </a:rPr>
              <a:t> </a:t>
            </a:r>
            <a:r>
              <a:rPr lang="en-US" dirty="0" err="1">
                <a:latin typeface="Avenir Roman"/>
                <a:cs typeface="Avenir Roman"/>
              </a:rPr>
              <a:t>acarretar</a:t>
            </a:r>
            <a:r>
              <a:rPr lang="en-US" dirty="0">
                <a:latin typeface="Avenir Roman"/>
                <a:cs typeface="Avenir Roman"/>
              </a:rPr>
              <a:t> </a:t>
            </a:r>
            <a:r>
              <a:rPr lang="en-US" dirty="0" err="1">
                <a:latin typeface="Avenir Roman"/>
                <a:cs typeface="Avenir Roman"/>
              </a:rPr>
              <a:t>decisões</a:t>
            </a:r>
            <a:r>
              <a:rPr lang="en-US" dirty="0">
                <a:latin typeface="Avenir Roman"/>
                <a:cs typeface="Avenir Roman"/>
              </a:rPr>
              <a:t>/</a:t>
            </a:r>
            <a:r>
              <a:rPr lang="en-US" dirty="0" err="1">
                <a:latin typeface="Avenir Roman"/>
                <a:cs typeface="Avenir Roman"/>
              </a:rPr>
              <a:t>escolhas</a:t>
            </a:r>
            <a:r>
              <a:rPr lang="en-US" dirty="0">
                <a:latin typeface="Avenir Roman"/>
                <a:cs typeface="Avenir Roman"/>
              </a:rPr>
              <a:t> </a:t>
            </a:r>
            <a:r>
              <a:rPr lang="en-US" dirty="0" err="1">
                <a:latin typeface="Avenir Roman"/>
                <a:cs typeface="Avenir Roman"/>
              </a:rPr>
              <a:t>diferentes</a:t>
            </a:r>
            <a:r>
              <a:rPr lang="en-US" dirty="0">
                <a:latin typeface="Avenir Roman"/>
                <a:cs typeface="Avenir Roman"/>
              </a:rPr>
              <a:t>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6752" y="1417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dirty="0" err="1" smtClean="0">
                <a:latin typeface="Avenir Heavy"/>
                <a:cs typeface="Avenir Heavy"/>
              </a:rPr>
              <a:t>Poluição</a:t>
            </a:r>
            <a:r>
              <a:rPr lang="en-US" sz="3800" dirty="0" smtClean="0">
                <a:latin typeface="Avenir Heavy"/>
                <a:cs typeface="Avenir Heavy"/>
              </a:rPr>
              <a:t> do </a:t>
            </a:r>
            <a:r>
              <a:rPr lang="en-US" sz="3800" dirty="0" err="1" smtClean="0">
                <a:latin typeface="Avenir Heavy"/>
                <a:cs typeface="Avenir Heavy"/>
              </a:rPr>
              <a:t>Ar</a:t>
            </a:r>
            <a:r>
              <a:rPr lang="en-US" sz="3800" dirty="0" smtClean="0">
                <a:latin typeface="Avenir Heavy"/>
                <a:cs typeface="Avenir Heavy"/>
              </a:rPr>
              <a:t> </a:t>
            </a:r>
            <a:r>
              <a:rPr lang="en-US" sz="3800" dirty="0" err="1" smtClean="0">
                <a:latin typeface="Avenir Heavy"/>
                <a:cs typeface="Avenir Heavy"/>
              </a:rPr>
              <a:t>em</a:t>
            </a:r>
            <a:r>
              <a:rPr lang="en-US" sz="3800" dirty="0" smtClean="0">
                <a:latin typeface="Avenir Heavy"/>
                <a:cs typeface="Avenir Heavy"/>
              </a:rPr>
              <a:t> São Paulo</a:t>
            </a:r>
            <a:endParaRPr lang="en-US" sz="3800" dirty="0">
              <a:latin typeface="Avenir Heavy"/>
              <a:cs typeface="Avenir Heavy"/>
            </a:endParaRPr>
          </a:p>
        </p:txBody>
      </p:sp>
    </p:spTree>
    <p:extLst>
      <p:ext uri="{BB962C8B-B14F-4D97-AF65-F5344CB8AC3E}">
        <p14:creationId xmlns:p14="http://schemas.microsoft.com/office/powerpoint/2010/main" val="2673388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66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Preferências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Individuais</a:t>
            </a:r>
            <a:r>
              <a:rPr lang="en-US" dirty="0" smtClean="0">
                <a:latin typeface="Avenir Heavy"/>
                <a:cs typeface="Avenir Heavy"/>
              </a:rPr>
              <a:t> e </a:t>
            </a:r>
            <a:r>
              <a:rPr lang="en-US" dirty="0" err="1" smtClean="0">
                <a:latin typeface="Avenir Heavy"/>
                <a:cs typeface="Avenir Heavy"/>
              </a:rPr>
              <a:t>Meio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Ambiente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62170"/>
            <a:ext cx="8229600" cy="4525963"/>
          </a:xfrm>
        </p:spPr>
        <p:txBody>
          <a:bodyPr/>
          <a:lstStyle/>
          <a:p>
            <a:r>
              <a:rPr lang="en-US" dirty="0" err="1" smtClean="0"/>
              <a:t>Diversas</a:t>
            </a:r>
            <a:r>
              <a:rPr lang="en-US" dirty="0" smtClean="0"/>
              <a:t> </a:t>
            </a:r>
            <a:r>
              <a:rPr lang="en-US" dirty="0" err="1" smtClean="0"/>
              <a:t>preferências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diversos</a:t>
            </a:r>
            <a:r>
              <a:rPr lang="en-US" dirty="0" smtClean="0"/>
              <a:t> </a:t>
            </a:r>
            <a:r>
              <a:rPr lang="en-US" dirty="0" err="1" smtClean="0"/>
              <a:t>indivíduos</a:t>
            </a:r>
            <a:r>
              <a:rPr lang="en-US" dirty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sociedade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Todas</a:t>
            </a:r>
            <a:r>
              <a:rPr lang="en-US" dirty="0" smtClean="0"/>
              <a:t> </a:t>
            </a:r>
            <a:r>
              <a:rPr lang="en-US" dirty="0" err="1" smtClean="0"/>
              <a:t>serão</a:t>
            </a:r>
            <a:r>
              <a:rPr lang="en-US" dirty="0" smtClean="0"/>
              <a:t> </a:t>
            </a:r>
            <a:r>
              <a:rPr lang="en-US" dirty="0" err="1" smtClean="0"/>
              <a:t>consideradas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princípio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358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02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Preferências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Individuais</a:t>
            </a:r>
            <a:r>
              <a:rPr lang="en-US" dirty="0" smtClean="0">
                <a:latin typeface="Avenir Heavy"/>
                <a:cs typeface="Avenir Heavy"/>
              </a:rPr>
              <a:t> e </a:t>
            </a:r>
            <a:r>
              <a:rPr lang="en-US" dirty="0" err="1" smtClean="0">
                <a:latin typeface="Avenir Heavy"/>
                <a:cs typeface="Avenir Heavy"/>
              </a:rPr>
              <a:t>Meio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Ambiente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35790"/>
            <a:ext cx="8229600" cy="4525963"/>
          </a:xfrm>
        </p:spPr>
        <p:txBody>
          <a:bodyPr/>
          <a:lstStyle/>
          <a:p>
            <a:r>
              <a:rPr lang="en-US" dirty="0" err="1" smtClean="0"/>
              <a:t>Gráfico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521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648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venir Heavy"/>
                <a:cs typeface="Avenir Heavy"/>
              </a:rPr>
              <a:t>Escolha</a:t>
            </a:r>
            <a:r>
              <a:rPr lang="en-US" dirty="0" smtClean="0">
                <a:latin typeface="Avenir Heavy"/>
                <a:cs typeface="Avenir Heavy"/>
              </a:rPr>
              <a:t> Social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3210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Duas</a:t>
            </a:r>
            <a:r>
              <a:rPr lang="en-US" sz="3000" dirty="0" smtClean="0"/>
              <a:t> </a:t>
            </a:r>
            <a:r>
              <a:rPr lang="en-US" sz="3000" dirty="0" err="1" smtClean="0"/>
              <a:t>cestas</a:t>
            </a:r>
            <a:r>
              <a:rPr lang="en-US" sz="3000" dirty="0" smtClean="0"/>
              <a:t> de bens (</a:t>
            </a:r>
            <a:r>
              <a:rPr lang="en-US" sz="3000" dirty="0" err="1" smtClean="0"/>
              <a:t>e,c</a:t>
            </a:r>
            <a:r>
              <a:rPr lang="en-US" sz="3000" dirty="0" smtClean="0"/>
              <a:t>) e (</a:t>
            </a:r>
            <a:r>
              <a:rPr lang="en-US" sz="3000" dirty="0" err="1" smtClean="0"/>
              <a:t>e´,c</a:t>
            </a:r>
            <a:r>
              <a:rPr lang="en-US" sz="3000" dirty="0" smtClean="0"/>
              <a:t>´)</a:t>
            </a:r>
          </a:p>
          <a:p>
            <a:r>
              <a:rPr lang="en-US" sz="3000" dirty="0" err="1" smtClean="0"/>
              <a:t>Cada</a:t>
            </a:r>
            <a:r>
              <a:rPr lang="en-US" sz="3000" dirty="0" smtClean="0"/>
              <a:t> </a:t>
            </a:r>
            <a:r>
              <a:rPr lang="en-US" sz="3000" dirty="0" err="1" smtClean="0"/>
              <a:t>indivíduo</a:t>
            </a:r>
            <a:r>
              <a:rPr lang="en-US" sz="3000" dirty="0" smtClean="0"/>
              <a:t> </a:t>
            </a:r>
            <a:r>
              <a:rPr lang="en-US" sz="3000" dirty="0" err="1" smtClean="0"/>
              <a:t>na</a:t>
            </a:r>
            <a:r>
              <a:rPr lang="en-US" sz="3000" dirty="0" smtClean="0"/>
              <a:t> </a:t>
            </a:r>
            <a:r>
              <a:rPr lang="en-US" sz="3000" dirty="0" err="1" smtClean="0"/>
              <a:t>sociedade</a:t>
            </a:r>
            <a:r>
              <a:rPr lang="en-US" sz="3000" dirty="0" smtClean="0"/>
              <a:t> </a:t>
            </a:r>
            <a:r>
              <a:rPr lang="en-US" sz="3000" dirty="0" err="1" smtClean="0"/>
              <a:t>é</a:t>
            </a:r>
            <a:r>
              <a:rPr lang="en-US" sz="3000" dirty="0" smtClean="0"/>
              <a:t> </a:t>
            </a:r>
            <a:r>
              <a:rPr lang="en-US" sz="3000" dirty="0" err="1" smtClean="0"/>
              <a:t>capaz</a:t>
            </a:r>
            <a:r>
              <a:rPr lang="en-US" sz="3000" dirty="0" smtClean="0"/>
              <a:t> de </a:t>
            </a:r>
            <a:r>
              <a:rPr lang="en-US" sz="3000" dirty="0" err="1" smtClean="0"/>
              <a:t>ranquear</a:t>
            </a:r>
            <a:r>
              <a:rPr lang="en-US" sz="3000" dirty="0" smtClean="0"/>
              <a:t> </a:t>
            </a:r>
            <a:r>
              <a:rPr lang="en-US" sz="3000" dirty="0" err="1" smtClean="0"/>
              <a:t>estas</a:t>
            </a:r>
            <a:r>
              <a:rPr lang="en-US" sz="3000" dirty="0" smtClean="0"/>
              <a:t> </a:t>
            </a:r>
            <a:r>
              <a:rPr lang="en-US" sz="3000" dirty="0" err="1" smtClean="0"/>
              <a:t>cestas</a:t>
            </a:r>
            <a:endParaRPr lang="en-US" sz="3000" dirty="0" smtClean="0"/>
          </a:p>
          <a:p>
            <a:r>
              <a:rPr lang="en-US" sz="3000" dirty="0" smtClean="0"/>
              <a:t>N </a:t>
            </a:r>
            <a:r>
              <a:rPr lang="en-US" sz="3000" dirty="0" err="1" smtClean="0"/>
              <a:t>indivíduos</a:t>
            </a:r>
            <a:r>
              <a:rPr lang="en-US" sz="3000" dirty="0" smtClean="0"/>
              <a:t> </a:t>
            </a:r>
            <a:r>
              <a:rPr lang="en-US" sz="3000" dirty="0" err="1" smtClean="0"/>
              <a:t>i</a:t>
            </a:r>
            <a:r>
              <a:rPr lang="en-US" sz="3000" dirty="0" smtClean="0"/>
              <a:t> = 1, 2, 3, …, N com </a:t>
            </a:r>
            <a:r>
              <a:rPr lang="en-US" sz="3000" dirty="0" err="1" smtClean="0"/>
              <a:t>utilidade</a:t>
            </a:r>
            <a:r>
              <a:rPr lang="en-US" sz="3000" dirty="0" smtClean="0"/>
              <a:t> </a:t>
            </a:r>
            <a:r>
              <a:rPr lang="en-US" sz="3000" dirty="0" err="1" smtClean="0"/>
              <a:t>u</a:t>
            </a:r>
            <a:r>
              <a:rPr lang="en-US" sz="3000" baseline="-25000" dirty="0" err="1" smtClean="0"/>
              <a:t>i</a:t>
            </a:r>
            <a:endParaRPr lang="en-US" sz="3000" baseline="-25000" dirty="0" smtClean="0"/>
          </a:p>
          <a:p>
            <a:r>
              <a:rPr lang="en-US" sz="3000" dirty="0" err="1" smtClean="0"/>
              <a:t>Ideia</a:t>
            </a:r>
            <a:r>
              <a:rPr lang="en-US" sz="3000" dirty="0" smtClean="0"/>
              <a:t>: </a:t>
            </a:r>
            <a:r>
              <a:rPr lang="en-US" sz="3000" dirty="0" err="1" smtClean="0"/>
              <a:t>construir</a:t>
            </a:r>
            <a:r>
              <a:rPr lang="en-US" sz="3000" dirty="0" smtClean="0"/>
              <a:t> </a:t>
            </a:r>
            <a:r>
              <a:rPr lang="en-US" sz="3000" dirty="0" err="1" smtClean="0"/>
              <a:t>preferências</a:t>
            </a:r>
            <a:r>
              <a:rPr lang="en-US" sz="3000" dirty="0" smtClean="0"/>
              <a:t> </a:t>
            </a:r>
            <a:r>
              <a:rPr lang="en-US" sz="3000" dirty="0" err="1" smtClean="0"/>
              <a:t>sociais</a:t>
            </a:r>
            <a:r>
              <a:rPr lang="en-US" sz="3000" dirty="0" smtClean="0"/>
              <a:t> a </a:t>
            </a:r>
            <a:r>
              <a:rPr lang="en-US" sz="3000" dirty="0" err="1" smtClean="0"/>
              <a:t>partir</a:t>
            </a:r>
            <a:r>
              <a:rPr lang="en-US" sz="3000" dirty="0" smtClean="0"/>
              <a:t> de </a:t>
            </a:r>
            <a:r>
              <a:rPr lang="en-US" sz="3000" dirty="0" err="1" smtClean="0"/>
              <a:t>preferências</a:t>
            </a:r>
            <a:r>
              <a:rPr lang="en-US" sz="3000" dirty="0" smtClean="0"/>
              <a:t> </a:t>
            </a:r>
            <a:r>
              <a:rPr lang="en-US" sz="3000" dirty="0" err="1" smtClean="0"/>
              <a:t>individuais</a:t>
            </a:r>
            <a:endParaRPr lang="en-US" sz="3000" dirty="0" smtClean="0"/>
          </a:p>
          <a:p>
            <a:pPr lvl="1"/>
            <a:r>
              <a:rPr lang="en-US" dirty="0" err="1" smtClean="0"/>
              <a:t>Possível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Propriedades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41125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7537</TotalTime>
  <Words>1323</Words>
  <Application>Microsoft Office PowerPoint</Application>
  <PresentationFormat>Apresentação na tela (4:3)</PresentationFormat>
  <Paragraphs>217</Paragraphs>
  <Slides>38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3" baseType="lpstr">
      <vt:lpstr>Arial</vt:lpstr>
      <vt:lpstr>Avenir Book</vt:lpstr>
      <vt:lpstr>Avenir Heavy</vt:lpstr>
      <vt:lpstr>Avenir Roman</vt:lpstr>
      <vt:lpstr>Office Theme</vt:lpstr>
      <vt:lpstr>Escolha Social e  Proteção Ambiental</vt:lpstr>
      <vt:lpstr>Ostro et al. (1995), World Bank WPS 1453</vt:lpstr>
      <vt:lpstr>Poluição do Ar em São Paulo</vt:lpstr>
      <vt:lpstr>Apresentação do PowerPoint</vt:lpstr>
      <vt:lpstr>Apresentação do PowerPoint</vt:lpstr>
      <vt:lpstr>Apresentação do PowerPoint</vt:lpstr>
      <vt:lpstr>Preferências Individuais e Meio Ambiente</vt:lpstr>
      <vt:lpstr>Preferências Individuais e Meio Ambiente</vt:lpstr>
      <vt:lpstr>Escolha Social</vt:lpstr>
      <vt:lpstr>Critério de Pareto (unanimidade)</vt:lpstr>
      <vt:lpstr>Critério de Pareto (unanimidade)</vt:lpstr>
      <vt:lpstr>Melhoria Potencial de Pareto</vt:lpstr>
      <vt:lpstr>Melhoria Potencial de Pareto</vt:lpstr>
      <vt:lpstr>Melhoria Potencial de Pareto</vt:lpstr>
      <vt:lpstr>Princípio da Compensação (Kaldor-Hicks)</vt:lpstr>
      <vt:lpstr>Votação – Maioria Simples</vt:lpstr>
      <vt:lpstr>Função de Bem Estar Social</vt:lpstr>
      <vt:lpstr>Função de Bem Estar Social</vt:lpstr>
      <vt:lpstr>Função de Bem Estar Social</vt:lpstr>
      <vt:lpstr>Função de Bem Estar Social</vt:lpstr>
      <vt:lpstr>Função de Bem Estar Social</vt:lpstr>
      <vt:lpstr>Função de Bem Estar Social</vt:lpstr>
      <vt:lpstr>Teorema de Arrow da (Im)possibilidade</vt:lpstr>
      <vt:lpstr>Teorema de Arrow da (Im)possibilidade - Axiomas</vt:lpstr>
      <vt:lpstr>Teorema de Arrow da (Im)possibilidade - Axiomas</vt:lpstr>
      <vt:lpstr>Teorema de Arrow da (Im)possibilidade - Axiomas</vt:lpstr>
      <vt:lpstr>Teorema de Arrow da (Im)possibilidade - Axiomas</vt:lpstr>
      <vt:lpstr>Teorema de Arrow da (Im)possibilidade - Axiomas</vt:lpstr>
      <vt:lpstr>Teorema de Arrow da (Im)possibilidade - Axiomas</vt:lpstr>
      <vt:lpstr>Teorema de Arrow da (Im)possibilidade - Axiomas</vt:lpstr>
      <vt:lpstr>Independência de Alternativas Irrelevantes</vt:lpstr>
      <vt:lpstr>Independência de Alternativas Irrelevantes</vt:lpstr>
      <vt:lpstr>Independência de Alternativas Irrelevantes</vt:lpstr>
      <vt:lpstr>Teorema de Arrow da (Im)possibilidade - Axiomas</vt:lpstr>
      <vt:lpstr>Teorema de Arrow</vt:lpstr>
      <vt:lpstr>Teorema de Arrow</vt:lpstr>
      <vt:lpstr>Teorema de Arrow</vt:lpstr>
      <vt:lpstr>Teorema de Arrow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Escolha Social e Proteção Ambiental</dc:title>
  <dc:creator>Ariaster Chimeli</dc:creator>
  <cp:lastModifiedBy>Ariaster Chimeli</cp:lastModifiedBy>
  <cp:revision>60</cp:revision>
  <dcterms:created xsi:type="dcterms:W3CDTF">2015-07-16T12:54:03Z</dcterms:created>
  <dcterms:modified xsi:type="dcterms:W3CDTF">2015-08-11T12:17:57Z</dcterms:modified>
</cp:coreProperties>
</file>