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61" r:id="rId16"/>
    <p:sldId id="262" r:id="rId17"/>
    <p:sldId id="263" r:id="rId18"/>
    <p:sldId id="264" r:id="rId19"/>
    <p:sldId id="265" r:id="rId20"/>
    <p:sldId id="266" r:id="rId21"/>
    <p:sldId id="267" r:id="rId22"/>
    <p:sldId id="268" r:id="rId23"/>
    <p:sldId id="269" r:id="rId24"/>
    <p:sldId id="258" r:id="rId25"/>
    <p:sldId id="259" r:id="rId26"/>
    <p:sldId id="260" r:id="rId2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25AA5-A024-4FA1-89EC-F4CC651F9FB8}" type="datetimeFigureOut">
              <a:rPr lang="pt-BR" smtClean="0"/>
              <a:t>21/03/2019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B2E5F-7593-4F13-BEC2-D1A8B0842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5067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25AA5-A024-4FA1-89EC-F4CC651F9FB8}" type="datetimeFigureOut">
              <a:rPr lang="pt-BR" smtClean="0"/>
              <a:t>21/03/2019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B2E5F-7593-4F13-BEC2-D1A8B0842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5228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25AA5-A024-4FA1-89EC-F4CC651F9FB8}" type="datetimeFigureOut">
              <a:rPr lang="pt-BR" smtClean="0"/>
              <a:t>21/03/2019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B2E5F-7593-4F13-BEC2-D1A8B0842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7271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25AA5-A024-4FA1-89EC-F4CC651F9FB8}" type="datetimeFigureOut">
              <a:rPr lang="pt-BR" smtClean="0"/>
              <a:t>21/03/2019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B2E5F-7593-4F13-BEC2-D1A8B0842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7297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25AA5-A024-4FA1-89EC-F4CC651F9FB8}" type="datetimeFigureOut">
              <a:rPr lang="pt-BR" smtClean="0"/>
              <a:t>21/03/2019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B2E5F-7593-4F13-BEC2-D1A8B0842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0429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25AA5-A024-4FA1-89EC-F4CC651F9FB8}" type="datetimeFigureOut">
              <a:rPr lang="pt-BR" smtClean="0"/>
              <a:t>21/03/2019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B2E5F-7593-4F13-BEC2-D1A8B0842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316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25AA5-A024-4FA1-89EC-F4CC651F9FB8}" type="datetimeFigureOut">
              <a:rPr lang="pt-BR" smtClean="0"/>
              <a:t>21/03/2019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B2E5F-7593-4F13-BEC2-D1A8B0842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0454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25AA5-A024-4FA1-89EC-F4CC651F9FB8}" type="datetimeFigureOut">
              <a:rPr lang="pt-BR" smtClean="0"/>
              <a:t>21/03/2019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B2E5F-7593-4F13-BEC2-D1A8B0842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1181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25AA5-A024-4FA1-89EC-F4CC651F9FB8}" type="datetimeFigureOut">
              <a:rPr lang="pt-BR" smtClean="0"/>
              <a:t>21/03/2019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B2E5F-7593-4F13-BEC2-D1A8B0842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077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25AA5-A024-4FA1-89EC-F4CC651F9FB8}" type="datetimeFigureOut">
              <a:rPr lang="pt-BR" smtClean="0"/>
              <a:t>21/03/2019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B2E5F-7593-4F13-BEC2-D1A8B0842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7369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25AA5-A024-4FA1-89EC-F4CC651F9FB8}" type="datetimeFigureOut">
              <a:rPr lang="pt-BR" smtClean="0"/>
              <a:t>21/03/2019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B2E5F-7593-4F13-BEC2-D1A8B0842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4950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25AA5-A024-4FA1-89EC-F4CC651F9FB8}" type="datetimeFigureOut">
              <a:rPr lang="pt-BR" smtClean="0"/>
              <a:t>21/03/2019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B2E5F-7593-4F13-BEC2-D1A8B0842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7692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9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Migração e terrorismo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5402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b="1" i="1" u="sng" dirty="0"/>
              <a:t>cristão</a:t>
            </a:r>
            <a:r>
              <a:rPr lang="pt-BR" dirty="0"/>
              <a:t>: floresceu no protestantismo norte-americano, embora tenha uma vertente católica (o integrismo) de Pio 9º.</a:t>
            </a:r>
          </a:p>
          <a:p>
            <a:pPr lvl="1"/>
            <a:r>
              <a:rPr lang="pt-BR" dirty="0"/>
              <a:t>infalibilidade da bíblia</a:t>
            </a:r>
          </a:p>
          <a:p>
            <a:pPr lvl="1"/>
            <a:r>
              <a:rPr lang="pt-BR" dirty="0"/>
              <a:t>durante a guerra-fria: discurso anticomunista</a:t>
            </a:r>
          </a:p>
          <a:p>
            <a:pPr lvl="1"/>
            <a:r>
              <a:rPr lang="pt-BR" dirty="0"/>
              <a:t>pós-guerra-fria: discurso contra o aborto e o homossexualismo</a:t>
            </a:r>
          </a:p>
          <a:p>
            <a:pPr lvl="1"/>
            <a:r>
              <a:rPr lang="pt-BR" dirty="0"/>
              <a:t>patriotismo messiânico: América é vista como nação eleita</a:t>
            </a:r>
          </a:p>
          <a:p>
            <a:pPr lvl="1"/>
            <a:r>
              <a:rPr lang="pt-BR" dirty="0"/>
              <a:t>ramificações no Brasil: pentecostal e seitas evangélicas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30540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Pontos em comum dos três fundamentalismos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/>
              <a:t>questões morais</a:t>
            </a:r>
          </a:p>
          <a:p>
            <a:r>
              <a:rPr lang="pt-BR" dirty="0"/>
              <a:t>posição da mulher</a:t>
            </a:r>
          </a:p>
          <a:p>
            <a:r>
              <a:rPr lang="pt-BR" dirty="0"/>
              <a:t>aceitam a modernidade técnico-econômica:</a:t>
            </a:r>
          </a:p>
          <a:p>
            <a:pPr lvl="1"/>
            <a:r>
              <a:rPr lang="pt-BR" dirty="0"/>
              <a:t>fundamentalistas islâmicos têm formação universitária, conhecem os segredos do capitalismo financeiro e dominam a tecnologia militar</a:t>
            </a:r>
          </a:p>
          <a:p>
            <a:pPr lvl="1"/>
            <a:r>
              <a:rPr lang="pt-BR" dirty="0"/>
              <a:t>fundamentalistas judeus: plenamente ligados aos circuitos financeiros do capitalismo moderno</a:t>
            </a:r>
          </a:p>
          <a:p>
            <a:pPr lvl="1"/>
            <a:r>
              <a:rPr lang="pt-BR" dirty="0"/>
              <a:t>fundamentalista cristãos: dominam as técnicas da comunicação de massas (rádio, televisão, estádios etc.)</a:t>
            </a:r>
          </a:p>
          <a:p>
            <a:r>
              <a:rPr lang="pt-BR" dirty="0"/>
              <a:t>recusam a modernidade política e cultural e fazem uma leitura simplificada da realidade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1921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Causas do terrorismo sugeridas pela ONU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miséria, frustração, dor e desespero </a:t>
            </a:r>
          </a:p>
          <a:p>
            <a:r>
              <a:rPr lang="pt-BR" dirty="0"/>
              <a:t>ocupação, colonialismo, racismo</a:t>
            </a:r>
          </a:p>
          <a:p>
            <a:r>
              <a:rPr lang="pt-BR" dirty="0"/>
              <a:t>fraqueza do Estado para manter a lei e a ordem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682512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Limites no combate ao terrorismo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liberalismo</a:t>
            </a:r>
            <a:r>
              <a:rPr lang="pt-BR" dirty="0"/>
              <a:t>, democracia e direitos civis</a:t>
            </a:r>
          </a:p>
          <a:p>
            <a:r>
              <a:rPr lang="pt-BR" dirty="0"/>
              <a:t>normas internacionais</a:t>
            </a:r>
          </a:p>
          <a:p>
            <a:pPr lvl="1"/>
            <a:r>
              <a:rPr lang="pt-BR" dirty="0"/>
              <a:t>tratados regionais e multilaterais </a:t>
            </a:r>
          </a:p>
          <a:p>
            <a:pPr lvl="1"/>
            <a:r>
              <a:rPr lang="pt-BR" dirty="0"/>
              <a:t>resoluções da </a:t>
            </a:r>
            <a:r>
              <a:rPr lang="pt-BR" dirty="0" err="1"/>
              <a:t>AGNU</a:t>
            </a:r>
            <a:r>
              <a:rPr lang="pt-BR" dirty="0"/>
              <a:t> e do </a:t>
            </a:r>
            <a:r>
              <a:rPr lang="pt-BR" dirty="0" err="1"/>
              <a:t>CSNU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92499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Relativismo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/>
              <a:t>terrorismo de Estado</a:t>
            </a:r>
          </a:p>
          <a:p>
            <a:pPr lvl="1"/>
            <a:r>
              <a:rPr lang="pt-BR" dirty="0"/>
              <a:t>praticado diretamente por agentes do Estado. O uso da força pelo Estado contra civis é regulado pelas convenções de Genebra e outros instrumentos. Pode ser um crime de guerra ou crime contra a humanidade. </a:t>
            </a:r>
            <a:r>
              <a:rPr lang="pt-BR" dirty="0" smtClean="0"/>
              <a:t>Sugere-se </a:t>
            </a:r>
            <a:r>
              <a:rPr lang="pt-BR" dirty="0"/>
              <a:t>que certas ações do Estado sejam interpretadas como terroristas, para evitar que, em casos como o da Palestina, haja apenas um lado considerado terrorista, aquele que não é um Estado</a:t>
            </a:r>
          </a:p>
          <a:p>
            <a:pPr lvl="1"/>
            <a:r>
              <a:rPr lang="pt-BR" dirty="0"/>
              <a:t>praticado por organizações terroristas apoiadas pelo Estado</a:t>
            </a:r>
          </a:p>
          <a:p>
            <a:r>
              <a:rPr lang="pt-BR" dirty="0"/>
              <a:t>O terrorista para alguns é o lutador da liberdade para outros: uma definição de terrorismo deveria distinguir entre terrorismo e o direito legítimo de resistir à ocupação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16952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Migração e terrorismo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b="1" dirty="0"/>
              <a:t>Tema</a:t>
            </a:r>
            <a:r>
              <a:rPr lang="pt-BR" dirty="0"/>
              <a:t>: segurança no discurso da migração e as consequências para o direito da </a:t>
            </a:r>
            <a:r>
              <a:rPr lang="pt-BR" dirty="0" smtClean="0"/>
              <a:t>migração</a:t>
            </a:r>
            <a:endParaRPr lang="pt-BR" dirty="0"/>
          </a:p>
          <a:p>
            <a:pPr lvl="1" algn="just"/>
            <a:r>
              <a:rPr lang="pt-BR" dirty="0" smtClean="0"/>
              <a:t>possibilidade </a:t>
            </a:r>
            <a:r>
              <a:rPr lang="pt-BR" dirty="0"/>
              <a:t>de prisão preventiva por decisão administrativa</a:t>
            </a:r>
          </a:p>
          <a:p>
            <a:pPr lvl="1" algn="just"/>
            <a:r>
              <a:rPr lang="pt-BR" dirty="0"/>
              <a:t>padrões de prova numa persecução penal são mais exigentes do que em assuntos de segurança e migração</a:t>
            </a:r>
          </a:p>
          <a:p>
            <a:pPr algn="just"/>
            <a:r>
              <a:rPr lang="pt-BR" b="1" dirty="0" smtClean="0"/>
              <a:t>Escolha</a:t>
            </a:r>
            <a:r>
              <a:rPr lang="pt-BR" b="1" dirty="0"/>
              <a:t>:</a:t>
            </a:r>
            <a:r>
              <a:rPr lang="pt-BR" dirty="0"/>
              <a:t> terrorismo ou poder executivo sem </a:t>
            </a:r>
            <a:r>
              <a:rPr lang="pt-BR" dirty="0" smtClean="0"/>
              <a:t>freios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011711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Ameaça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uma questão de perspectiva: ameaça é algo considerado perigoso</a:t>
            </a:r>
          </a:p>
          <a:p>
            <a:pPr lvl="0"/>
            <a:r>
              <a:rPr lang="pt-BR" dirty="0"/>
              <a:t>é irrelevante se a fonte do perigo é, de fato, perigosa; importa, sim, que ela seja considerada perigosa e ameaçadora;</a:t>
            </a:r>
          </a:p>
          <a:p>
            <a:pPr lvl="0"/>
            <a:r>
              <a:rPr lang="pt-BR" dirty="0"/>
              <a:t>solicitantes de asilo podem ser considerados como ameaça e tratados como tal, ainda que não tenham nenhuma associação com o terrorismo. </a:t>
            </a:r>
          </a:p>
        </p:txBody>
      </p:sp>
    </p:spTree>
    <p:extLst>
      <p:ext uri="{BB962C8B-B14F-4D97-AF65-F5344CB8AC3E}">
        <p14:creationId xmlns:p14="http://schemas.microsoft.com/office/powerpoint/2010/main" val="40764813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Agenda de segurança da migração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pt-BR" b="1" dirty="0"/>
              <a:t>o impacto dos atentados do 11 de setembro de 2001</a:t>
            </a:r>
            <a:endParaRPr lang="pt-BR" dirty="0"/>
          </a:p>
          <a:p>
            <a:pPr lvl="1"/>
            <a:r>
              <a:rPr lang="pt-BR" b="1" dirty="0"/>
              <a:t>mudança de concepção:</a:t>
            </a:r>
            <a:r>
              <a:rPr lang="pt-BR" dirty="0"/>
              <a:t> direito da migração é concebido de modo a ser possível ajustá-lo às mudanças nas políticas de governo. Desafio ao status de espécie do gênero direitos humanos </a:t>
            </a:r>
          </a:p>
          <a:p>
            <a:pPr lvl="1"/>
            <a:r>
              <a:rPr lang="pt-BR" b="1" dirty="0"/>
              <a:t>mudança administrativa</a:t>
            </a:r>
            <a:r>
              <a:rPr lang="pt-BR" dirty="0"/>
              <a:t>: o tema da migração submeteu-se a uma nova estrutura organizacional e, portanto, a um novo </a:t>
            </a:r>
            <a:r>
              <a:rPr lang="pt-BR" dirty="0" err="1"/>
              <a:t>ethos</a:t>
            </a:r>
            <a:r>
              <a:rPr lang="pt-BR" dirty="0"/>
              <a:t>. Retira-se a migração da competência administrativa das autoridades responsáveis por imigração e serviço de naturalização e a coloca sob a responsabilidade das autoridades responsáveis pela segurança do Estado </a:t>
            </a:r>
          </a:p>
          <a:p>
            <a:pPr lvl="1"/>
            <a:r>
              <a:rPr lang="pt-BR" b="1" dirty="0"/>
              <a:t>aumento na cooperação</a:t>
            </a:r>
            <a:r>
              <a:rPr lang="pt-BR" dirty="0"/>
              <a:t> entre Estados na área de segurança (ocidente desenvolvido e EUA) </a:t>
            </a:r>
          </a:p>
          <a:p>
            <a:pPr lvl="1"/>
            <a:r>
              <a:rPr lang="pt-BR" b="1" dirty="0"/>
              <a:t>discurso da segurança</a:t>
            </a:r>
            <a:endParaRPr lang="pt-BR" dirty="0"/>
          </a:p>
          <a:p>
            <a:pPr lvl="2"/>
            <a:r>
              <a:rPr lang="pt-BR" dirty="0"/>
              <a:t>nós-eles </a:t>
            </a:r>
          </a:p>
          <a:p>
            <a:pPr lvl="2"/>
            <a:r>
              <a:rPr lang="pt-BR" dirty="0"/>
              <a:t>segurança e fronteira (construção de muros) </a:t>
            </a:r>
          </a:p>
          <a:p>
            <a:pPr lvl="1"/>
            <a:r>
              <a:rPr lang="pt-BR" b="1" dirty="0"/>
              <a:t>consequências desse discurso</a:t>
            </a:r>
            <a:r>
              <a:rPr lang="pt-BR" dirty="0"/>
              <a:t>: direito penal do </a:t>
            </a:r>
            <a:r>
              <a:rPr lang="pt-BR" dirty="0" smtClean="0"/>
              <a:t>inimigo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839574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Questões a sopesar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pt-BR" dirty="0"/>
              <a:t>quanto estamos dispostos a ceder para o Estado? </a:t>
            </a:r>
          </a:p>
          <a:p>
            <a:pPr lvl="2"/>
            <a:r>
              <a:rPr lang="pt-BR" dirty="0" smtClean="0"/>
              <a:t>o </a:t>
            </a:r>
            <a:r>
              <a:rPr lang="pt-BR" dirty="0"/>
              <a:t>que mais tememos: terrorismo ou poder executivo forte?</a:t>
            </a:r>
          </a:p>
          <a:p>
            <a:pPr lvl="2"/>
            <a:r>
              <a:rPr lang="pt-BR" dirty="0"/>
              <a:t>como executivo e judiciário respondem essas perguntas</a:t>
            </a:r>
            <a:r>
              <a:rPr lang="pt-BR" dirty="0" smtClean="0"/>
              <a:t>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779055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Migrações e o “novo normal”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 algn="just">
              <a:buNone/>
            </a:pPr>
            <a:r>
              <a:rPr lang="pt-BR" dirty="0" smtClean="0"/>
              <a:t>Migração </a:t>
            </a:r>
            <a:r>
              <a:rPr lang="pt-BR" dirty="0"/>
              <a:t>normalizou-se como problema de segurança, e não de um problema social, econômico ou humanitário. Não se teme mais a imigração como algo que possa colocar em risco a cultura ou a hegemonia linguística de um povo, mas sim porque ela pode implicar bombas, atentados etc.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186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Construir o inimigo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pt-BR" b="1" dirty="0"/>
              <a:t>Espécies de inimigos</a:t>
            </a:r>
            <a:endParaRPr lang="pt-BR" dirty="0"/>
          </a:p>
          <a:p>
            <a:pPr lvl="1"/>
            <a:r>
              <a:rPr lang="pt-BR" dirty="0"/>
              <a:t>regionais (sul vs. norte)</a:t>
            </a:r>
          </a:p>
          <a:p>
            <a:pPr lvl="1"/>
            <a:r>
              <a:rPr lang="pt-BR" dirty="0"/>
              <a:t>étnicos</a:t>
            </a:r>
          </a:p>
          <a:p>
            <a:pPr lvl="1"/>
            <a:r>
              <a:rPr lang="pt-BR" dirty="0"/>
              <a:t>religiosos</a:t>
            </a:r>
          </a:p>
          <a:p>
            <a:pPr lvl="1"/>
            <a:r>
              <a:rPr lang="pt-BR" dirty="0"/>
              <a:t>raciais</a:t>
            </a:r>
          </a:p>
          <a:p>
            <a:pPr lvl="1"/>
            <a:r>
              <a:rPr lang="pt-BR" dirty="0"/>
              <a:t>nacionais (o estrangeiro)</a:t>
            </a:r>
          </a:p>
          <a:p>
            <a:pPr lvl="1"/>
            <a:r>
              <a:rPr lang="pt-BR" dirty="0"/>
              <a:t>gênero: a mulher como inimiga </a:t>
            </a:r>
          </a:p>
          <a:p>
            <a:pPr lvl="2"/>
            <a:r>
              <a:rPr lang="pt-BR" dirty="0"/>
              <a:t>ser impuro (prostituta)</a:t>
            </a:r>
          </a:p>
          <a:p>
            <a:pPr lvl="2"/>
            <a:r>
              <a:rPr lang="pt-BR" dirty="0"/>
              <a:t>mal cheirosa</a:t>
            </a:r>
          </a:p>
          <a:p>
            <a:pPr lvl="2"/>
            <a:r>
              <a:rPr lang="pt-BR" dirty="0"/>
              <a:t>bruxa</a:t>
            </a:r>
          </a:p>
          <a:p>
            <a:pPr lvl="1"/>
            <a:r>
              <a:rPr lang="pt-BR" dirty="0"/>
              <a:t>heréticos</a:t>
            </a:r>
          </a:p>
          <a:p>
            <a:pPr lvl="1"/>
            <a:r>
              <a:rPr lang="pt-BR" dirty="0"/>
              <a:t>doentes: leprosos</a:t>
            </a:r>
          </a:p>
          <a:p>
            <a:pPr lvl="1"/>
            <a:r>
              <a:rPr lang="pt-BR" dirty="0"/>
              <a:t>exploração capitalista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273339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Cidadania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pt-BR" dirty="0"/>
              <a:t>forma privilegiada de ser membro de uma </a:t>
            </a:r>
            <a:r>
              <a:rPr lang="pt-BR" dirty="0" smtClean="0"/>
              <a:t>coletividade</a:t>
            </a:r>
            <a:endParaRPr lang="pt-BR" dirty="0"/>
          </a:p>
          <a:p>
            <a:pPr lvl="0"/>
            <a:r>
              <a:rPr lang="pt-BR" dirty="0"/>
              <a:t>tipos de cidadania: </a:t>
            </a:r>
          </a:p>
          <a:p>
            <a:pPr lvl="1"/>
            <a:r>
              <a:rPr lang="pt-BR" dirty="0"/>
              <a:t>fundada na constituição do Estado nacional</a:t>
            </a:r>
          </a:p>
          <a:p>
            <a:pPr lvl="1"/>
            <a:r>
              <a:rPr lang="pt-BR" dirty="0"/>
              <a:t>fundada nos direitos fundamentais, portanto, na própria pessoa</a:t>
            </a:r>
          </a:p>
          <a:p>
            <a:pPr lvl="1"/>
            <a:r>
              <a:rPr lang="pt-BR" dirty="0"/>
              <a:t>fundada nos direitos de integração regional</a:t>
            </a:r>
          </a:p>
          <a:p>
            <a:pPr lvl="0"/>
            <a:r>
              <a:rPr lang="pt-BR" dirty="0"/>
              <a:t>cidadania como critério para medir a integração</a:t>
            </a:r>
          </a:p>
          <a:p>
            <a:pPr lvl="1"/>
            <a:r>
              <a:rPr lang="pt-BR" dirty="0"/>
              <a:t>integração interna: quanto mais direitos de cidadania tiver no país o imigrante, maior será sua integração. Essa integração depende do Estado nacional. A cidadania depende da nacionalidade</a:t>
            </a:r>
          </a:p>
          <a:p>
            <a:pPr lvl="1"/>
            <a:r>
              <a:rPr lang="pt-BR" dirty="0"/>
              <a:t>integração externa: quanto maiores os direitos de cidadania no âmbito de uma entidade supranacional (UE), maior será a integração. A noção de cidadania transcende fronteiras e independe da nacionalidade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169963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Integração interna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pt-BR" dirty="0"/>
              <a:t>maior integração implica maior concorrência por trabalho, moradia, educação e acesso a posições de </a:t>
            </a:r>
            <a:r>
              <a:rPr lang="pt-BR" dirty="0" smtClean="0"/>
              <a:t>comando</a:t>
            </a:r>
            <a:endParaRPr lang="pt-BR" dirty="0"/>
          </a:p>
          <a:p>
            <a:pPr lvl="1"/>
            <a:r>
              <a:rPr lang="pt-BR" dirty="0"/>
              <a:t>membros da população local exigem que a integração caminhe no sentido da assimilação dos valores, do ajuste da minoria aos valores e costumes da maioria. Pretendem manter uma sociedade </a:t>
            </a:r>
            <a:r>
              <a:rPr lang="pt-BR" dirty="0" smtClean="0"/>
              <a:t>fossilizada.</a:t>
            </a:r>
            <a:endParaRPr lang="pt-BR" dirty="0"/>
          </a:p>
          <a:p>
            <a:pPr lvl="1"/>
            <a:r>
              <a:rPr lang="pt-BR" dirty="0"/>
              <a:t>membros dos grupos minoritários exigem reconhecimento pelo que são. Implícito nessa ideia está a necessidade de que haja por parte do grupo majoritário igualmente um ajuste da maioria à minoria que faz parte da sociedade. Pretende-se uma sociedade viva e não </a:t>
            </a:r>
            <a:r>
              <a:rPr lang="pt-BR" dirty="0" smtClean="0"/>
              <a:t>fossilizada.</a:t>
            </a:r>
            <a:endParaRPr lang="pt-BR" dirty="0"/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07194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Direito da migração e direito da cidadania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pt-BR" dirty="0"/>
              <a:t>em questões de migração e de cidadania, o </a:t>
            </a:r>
            <a:r>
              <a:rPr lang="pt-BR" dirty="0" smtClean="0"/>
              <a:t>direito internacional deixa </a:t>
            </a:r>
            <a:r>
              <a:rPr lang="pt-BR" dirty="0"/>
              <a:t>para os Estados a decisão sobre quem poderá entrar em seus territórios (direito da migração) e quem pode ser membro pleno do Estado (direito da cidadania) </a:t>
            </a:r>
          </a:p>
          <a:p>
            <a:pPr lvl="1" algn="just"/>
            <a:r>
              <a:rPr lang="pt-BR" dirty="0" smtClean="0"/>
              <a:t>necessidade </a:t>
            </a:r>
            <a:r>
              <a:rPr lang="pt-BR" dirty="0"/>
              <a:t>de um conceito de cidadania transnacional que não dependa do Estado para existir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728873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Características dos migrantes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pt-BR" b="1" dirty="0" smtClean="0"/>
              <a:t>Percepção externa: </a:t>
            </a:r>
            <a:r>
              <a:rPr lang="pt-BR" dirty="0" smtClean="0"/>
              <a:t>migrantes </a:t>
            </a:r>
            <a:r>
              <a:rPr lang="pt-BR" dirty="0"/>
              <a:t>são vistos como grupo homogêneo</a:t>
            </a:r>
          </a:p>
          <a:p>
            <a:pPr lvl="0"/>
            <a:r>
              <a:rPr lang="pt-BR" b="1" dirty="0" smtClean="0"/>
              <a:t>Percepção interna: </a:t>
            </a:r>
            <a:r>
              <a:rPr lang="pt-BR" dirty="0" smtClean="0"/>
              <a:t>migrantes </a:t>
            </a:r>
            <a:r>
              <a:rPr lang="pt-BR" dirty="0"/>
              <a:t>se percebem como grupo </a:t>
            </a:r>
            <a:r>
              <a:rPr lang="pt-BR" dirty="0" smtClean="0"/>
              <a:t>heterogêneo. Cada </a:t>
            </a:r>
            <a:r>
              <a:rPr lang="pt-BR" dirty="0"/>
              <a:t>qual com seu grau de integração com a sociedade </a:t>
            </a:r>
            <a:r>
              <a:rPr lang="pt-BR" dirty="0" smtClean="0"/>
              <a:t>local, desde </a:t>
            </a:r>
            <a:r>
              <a:rPr lang="pt-BR" dirty="0"/>
              <a:t>os que se sentem como estrangeiros até aqueles que se sentem como </a:t>
            </a:r>
            <a:r>
              <a:rPr lang="pt-BR" dirty="0" smtClean="0"/>
              <a:t>locais</a:t>
            </a:r>
          </a:p>
          <a:p>
            <a:r>
              <a:rPr lang="pt-BR" b="1" dirty="0" smtClean="0"/>
              <a:t>Conservadorismo</a:t>
            </a:r>
            <a:r>
              <a:rPr lang="pt-BR" dirty="0" smtClean="0"/>
              <a:t>: para manter a identidade, recorrem à religião, às tradições, à consciência nacional. Formam um mundo próprio: filhos carregam uma responsabilidade pela estabilidade da família, por isso permanecem fieis a seus pais</a:t>
            </a:r>
          </a:p>
          <a:p>
            <a:pPr lvl="0"/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540577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70917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11740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6009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b="1" dirty="0"/>
              <a:t>Características do inimigo</a:t>
            </a:r>
            <a:endParaRPr lang="pt-BR" dirty="0"/>
          </a:p>
          <a:p>
            <a:pPr lvl="1"/>
            <a:r>
              <a:rPr lang="pt-BR" dirty="0"/>
              <a:t>feiura</a:t>
            </a:r>
          </a:p>
          <a:p>
            <a:pPr lvl="1"/>
            <a:r>
              <a:rPr lang="pt-BR" dirty="0"/>
              <a:t>cheira mal </a:t>
            </a:r>
          </a:p>
          <a:p>
            <a:pPr lvl="1"/>
            <a:r>
              <a:rPr lang="pt-BR" dirty="0"/>
              <a:t>classe inferior</a:t>
            </a:r>
          </a:p>
          <a:p>
            <a:pPr lvl="1"/>
            <a:r>
              <a:rPr lang="pt-BR" dirty="0"/>
              <a:t>presença constante nos processos civilizacionais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20299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pt-BR" b="1" dirty="0"/>
              <a:t>Importância de ter-se um inimigo</a:t>
            </a:r>
            <a:endParaRPr lang="pt-BR" dirty="0"/>
          </a:p>
          <a:p>
            <a:pPr lvl="1"/>
            <a:r>
              <a:rPr lang="pt-BR" dirty="0"/>
              <a:t>afirmação da própria identidade</a:t>
            </a:r>
          </a:p>
          <a:p>
            <a:pPr lvl="1"/>
            <a:r>
              <a:rPr lang="pt-BR" dirty="0"/>
              <a:t>construir o próprio sistema de valores: o inimigo se torna um exemplo daquilo que alguém não deve ser: </a:t>
            </a:r>
          </a:p>
          <a:p>
            <a:pPr lvl="2"/>
            <a:r>
              <a:rPr lang="pt-BR" dirty="0"/>
              <a:t>ateu </a:t>
            </a:r>
          </a:p>
          <a:p>
            <a:pPr lvl="2"/>
            <a:r>
              <a:rPr lang="pt-BR" dirty="0"/>
              <a:t>comunista</a:t>
            </a:r>
          </a:p>
          <a:p>
            <a:pPr lvl="2"/>
            <a:r>
              <a:rPr lang="pt-BR" dirty="0"/>
              <a:t>estatista</a:t>
            </a:r>
          </a:p>
          <a:p>
            <a:pPr lvl="2"/>
            <a:r>
              <a:rPr lang="pt-BR" dirty="0"/>
              <a:t>fanático</a:t>
            </a:r>
          </a:p>
          <a:p>
            <a:pPr lvl="1"/>
            <a:r>
              <a:rPr lang="pt-BR" dirty="0"/>
              <a:t>mobilização da população contra um inimigo comum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39499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pt-BR" b="1" dirty="0"/>
              <a:t>Elementos para construção de um inimigo </a:t>
            </a:r>
            <a:endParaRPr lang="pt-BR" dirty="0"/>
          </a:p>
          <a:p>
            <a:pPr lvl="1"/>
            <a:r>
              <a:rPr lang="pt-BR" dirty="0"/>
              <a:t>moralismo: condenação de práticas de um determinado grupo social (p.ex.: pagãos e suas orgias)</a:t>
            </a:r>
          </a:p>
          <a:p>
            <a:pPr lvl="1"/>
            <a:r>
              <a:rPr lang="pt-BR" dirty="0"/>
              <a:t>diferença narrada como ameaçadora. Ser diferente de nós e comportar-se segundo costumes que não são os nossos</a:t>
            </a:r>
          </a:p>
          <a:p>
            <a:pPr lvl="2"/>
            <a:r>
              <a:rPr lang="pt-BR" dirty="0"/>
              <a:t>hippies</a:t>
            </a:r>
          </a:p>
          <a:p>
            <a:pPr lvl="2"/>
            <a:r>
              <a:rPr lang="pt-BR" dirty="0"/>
              <a:t>LGBT</a:t>
            </a:r>
          </a:p>
          <a:p>
            <a:pPr lvl="1"/>
            <a:r>
              <a:rPr lang="pt-BR" dirty="0"/>
              <a:t>necessidade congênita de ter-se um inimigo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74349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err="1"/>
              <a:t>Tensão</a:t>
            </a:r>
            <a:endParaRPr lang="pt-BR" dirty="0"/>
          </a:p>
          <a:p>
            <a:pPr lvl="1"/>
            <a:r>
              <a:rPr lang="pt-BR" dirty="0"/>
              <a:t>acordo quanto a reagir de forma coordenada contra o terrorismo</a:t>
            </a:r>
          </a:p>
          <a:p>
            <a:pPr lvl="1"/>
            <a:r>
              <a:rPr lang="pt-BR" dirty="0"/>
              <a:t>desacordo quanto ao significado de terrorismo. Sem essa definição, não se age conforme é o desejo de todos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8768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pt-BR" b="1" dirty="0"/>
              <a:t>Elementos comuns a várias definições de terrorismo</a:t>
            </a:r>
            <a:endParaRPr lang="pt-BR" dirty="0"/>
          </a:p>
          <a:p>
            <a:pPr lvl="1"/>
            <a:r>
              <a:rPr lang="pt-BR" dirty="0"/>
              <a:t>medo</a:t>
            </a:r>
          </a:p>
          <a:p>
            <a:pPr lvl="1"/>
            <a:r>
              <a:rPr lang="pt-BR" dirty="0"/>
              <a:t>uso da violência por motivos políticos</a:t>
            </a:r>
          </a:p>
          <a:p>
            <a:pPr lvl="0"/>
            <a:r>
              <a:rPr lang="pt-BR" b="1" dirty="0"/>
              <a:t>Elementos em disputa</a:t>
            </a:r>
            <a:endParaRPr lang="pt-BR" dirty="0"/>
          </a:p>
          <a:p>
            <a:pPr lvl="1"/>
            <a:r>
              <a:rPr lang="pt-BR" dirty="0"/>
              <a:t>qualquer definição deveria incluir as ações do Estado contra civis</a:t>
            </a:r>
          </a:p>
          <a:p>
            <a:pPr lvl="1"/>
            <a:r>
              <a:rPr lang="pt-BR" dirty="0"/>
              <a:t>em qualquer definição, deveria ser resguardado o direito de resistência dos povos oprimidos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35826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Extremismo religioso: os três fundamentalismos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b="1" i="1" u="sng" dirty="0" smtClean="0"/>
              <a:t>islâmico</a:t>
            </a:r>
            <a:r>
              <a:rPr lang="pt-BR" dirty="0"/>
              <a:t>: prega volta às origens religiosas do Islã e uma reforma dos costumes e da sociedade, segundo a lei do Corão (sharia). Dois momentos:</a:t>
            </a:r>
          </a:p>
          <a:p>
            <a:pPr lvl="1"/>
            <a:r>
              <a:rPr lang="pt-BR" dirty="0"/>
              <a:t>opera num quadro nacional: Al-Jihad, baseado no Egito, responsável pelo assassinato de Anwar Sadat, em 1981, e o Grupo Islâmico Armado, autor de massacres na Argélia</a:t>
            </a:r>
          </a:p>
          <a:p>
            <a:pPr lvl="2"/>
            <a:r>
              <a:rPr lang="pt-BR" dirty="0"/>
              <a:t>opera no âmbito internacional: Al Qaeda (bin Laden). Objetivo: fundar um califado pan-islâmico. Conta com egípcios, jordanianos, iemenitas e sauditas com pontos de apoio em quase 50 países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7451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i="1" u="sng" dirty="0"/>
              <a:t>judaico</a:t>
            </a:r>
            <a:r>
              <a:rPr lang="pt-BR" dirty="0"/>
              <a:t>: manifesta-se na </a:t>
            </a:r>
            <a:r>
              <a:rPr lang="pt-BR" dirty="0" err="1"/>
              <a:t>ultra-ortodoxia</a:t>
            </a:r>
            <a:r>
              <a:rPr lang="pt-BR" dirty="0"/>
              <a:t>. </a:t>
            </a:r>
          </a:p>
          <a:p>
            <a:pPr lvl="1"/>
            <a:r>
              <a:rPr lang="pt-BR" dirty="0"/>
              <a:t>a lei de Deus tem valor absoluto, valendo na vida privada e na pública. </a:t>
            </a:r>
          </a:p>
          <a:p>
            <a:pPr lvl="1"/>
            <a:r>
              <a:rPr lang="pt-BR" dirty="0"/>
              <a:t>casamento visa apenas a procriação</a:t>
            </a:r>
          </a:p>
          <a:p>
            <a:pPr lvl="1"/>
            <a:r>
              <a:rPr lang="pt-BR" dirty="0"/>
              <a:t>a educação dos filhos se esgota na educação religiosa</a:t>
            </a:r>
          </a:p>
          <a:p>
            <a:pPr lvl="1"/>
            <a:r>
              <a:rPr lang="pt-BR" dirty="0"/>
              <a:t>evitar contatos com pessoas alheias à comunidade (gentios e liberais)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749724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1345</Words>
  <Application>Microsoft Office PowerPoint</Application>
  <PresentationFormat>Apresentação na tela (4:3)</PresentationFormat>
  <Paragraphs>124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27" baseType="lpstr">
      <vt:lpstr>Tema do Office</vt:lpstr>
      <vt:lpstr>Migração e terrorismo</vt:lpstr>
      <vt:lpstr>Construir o inimigo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Extremismo religioso: os três fundamentalismos</vt:lpstr>
      <vt:lpstr>Apresentação do PowerPoint</vt:lpstr>
      <vt:lpstr>Apresentação do PowerPoint</vt:lpstr>
      <vt:lpstr>Pontos em comum dos três fundamentalismos</vt:lpstr>
      <vt:lpstr>Causas do terrorismo sugeridas pela ONU</vt:lpstr>
      <vt:lpstr>Limites no combate ao terrorismo</vt:lpstr>
      <vt:lpstr>Relativismo</vt:lpstr>
      <vt:lpstr>Migração e terrorismo</vt:lpstr>
      <vt:lpstr>Ameaça</vt:lpstr>
      <vt:lpstr>Agenda de segurança da migração</vt:lpstr>
      <vt:lpstr>Questões a sopesar</vt:lpstr>
      <vt:lpstr>Migrações e o “novo normal”</vt:lpstr>
      <vt:lpstr>Cidadania</vt:lpstr>
      <vt:lpstr>Integração interna</vt:lpstr>
      <vt:lpstr>Direito da migração e direito da cidadania</vt:lpstr>
      <vt:lpstr>Características dos migrantes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Migração e terrorismo</dc:title>
  <dc:creator>Geraldo Miniuci</dc:creator>
  <cp:lastModifiedBy>Geraldo Miniuci</cp:lastModifiedBy>
  <cp:revision>4</cp:revision>
  <dcterms:created xsi:type="dcterms:W3CDTF">2019-03-21T15:19:30Z</dcterms:created>
  <dcterms:modified xsi:type="dcterms:W3CDTF">2019-03-21T15:44:23Z</dcterms:modified>
</cp:coreProperties>
</file>