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7" r:id="rId5"/>
    <p:sldId id="259" r:id="rId6"/>
    <p:sldId id="269" r:id="rId7"/>
    <p:sldId id="270" r:id="rId8"/>
    <p:sldId id="271" r:id="rId9"/>
    <p:sldId id="273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79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98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1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48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0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31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6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91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82A3B7D-275F-4133-95E7-0F4F3B92499C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E31E5C-7C51-4721-BD7F-FF5439847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219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br/en/home/life-science/cloning/cloning-learning-center/invitrogen-school-of-molecular-biology/molecular-cloning/transformation/competent-cell-basics.html" TargetMode="External"/><Relationship Id="rId2" Type="http://schemas.openxmlformats.org/officeDocument/2006/relationships/hyperlink" Target="https://www.addgene.org/protocols/bacterial-trans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dbio.com/articles/article/Introduction-to-Competent-Cells#_Toc270379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48A0E-14BE-5C9E-0EA0-E31CE29A2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bacteriana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31F80B-05E8-C3AB-606C-F425EDF79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Cerqueira do Nascimento</a:t>
            </a:r>
          </a:p>
        </p:txBody>
      </p:sp>
    </p:spTree>
    <p:extLst>
      <p:ext uri="{BB962C8B-B14F-4D97-AF65-F5344CB8AC3E}">
        <p14:creationId xmlns:p14="http://schemas.microsoft.com/office/powerpoint/2010/main" val="46473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F7AF5-6E1A-1F23-4B13-F5360C9D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Prática: Transformação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0B32EE-28DE-9883-C9F5-A46D87A1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79018"/>
            <a:ext cx="7729728" cy="404105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Marcar dois tubos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eppendorf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2mL (1 e 2) e deixar no gelo.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Distribuir 0,1mL da suspensão de bactérias competentes em cada tubo.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Adicionar ao Tubo 1: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 DNA do plasmídeo recombinante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(50ng/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+ 18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tampão TE e ao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tubo 2: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tampão 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(controle) e deixar por 30min no gelo</a:t>
            </a:r>
            <a:endParaRPr lang="pt-BR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Transferir os tubos do gelo para o banho a 42°C por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exatamente 2 minutos e voltar os tubos para o gelo por 5 min.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Adicionar a cada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tubo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0,6 </a:t>
            </a:r>
            <a:r>
              <a:rPr lang="pt-B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mL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(600uL) de meio LB e incubar a 37°C, sem agitação por 1h (recuperação do estresse).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Nesse período, ir para a prática: PCR.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Passado o período de recuperação,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plaquear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as culturas em duas placas de Petri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contendo LB-Agar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</a:t>
            </a:r>
            <a:r>
              <a:rPr lang="pt-B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Kanamicina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Seguir o procedimento descrito no manual.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Espalhar bem o conteúdo de cada placa com a alça de vidro flambada em álcool (lembrar de esfriar a alça na tampa da placa).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Esperar secar as placas com a tampa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semi-aberta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levar para a incubadora a 37°C de maneira invertida por ~16h.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dia seguinte, um estudante de cada grupo deverá ir ao laboratório para tirar fotos das duas placas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A22A6D-88EF-50AC-CB5F-ED5393E497FA}"/>
              </a:ext>
            </a:extLst>
          </p:cNvPr>
          <p:cNvSpPr txBox="1"/>
          <p:nvPr/>
        </p:nvSpPr>
        <p:spPr>
          <a:xfrm>
            <a:off x="11891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1494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79383-9830-D9B7-C2E2-A6BF98AC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B19DD4-6424-0E54-EAFD-0A6DACBD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https://www.addgene.org/protocols/bacterial-transformation/#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Competent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https://www.thermofisher.com/br/en/home/life-science/cloning/cloning-learning-center/invitrogen-school-of-molecular-biology/molecular-cloning/transformation/competent-cell-basics.html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MARTIN, Katharine.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Competent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https://goldbio.com/articles/article/Introduction-to-Competent-Cells#_Toc27037972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743930-9FBB-B96B-91F9-47C01260CFE6}"/>
              </a:ext>
            </a:extLst>
          </p:cNvPr>
          <p:cNvSpPr txBox="1"/>
          <p:nvPr/>
        </p:nvSpPr>
        <p:spPr>
          <a:xfrm>
            <a:off x="1175575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0988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4823C-57D5-7E7B-3E59-8E72DCC1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é transformação bacteriana?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12C6A-E864-7638-4646-3D7727F5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processo de introduzir material genético alheio em bactérias.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Permite transferir novas características para a célula em questão.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93AFE0-9F82-E935-D5FD-04014E74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4061879"/>
            <a:ext cx="1783934" cy="979907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5E05D81D-B718-5EAC-05D1-34A99CF14D0A}"/>
              </a:ext>
            </a:extLst>
          </p:cNvPr>
          <p:cNvSpPr/>
          <p:nvPr/>
        </p:nvSpPr>
        <p:spPr>
          <a:xfrm>
            <a:off x="4572000" y="4189035"/>
            <a:ext cx="3048000" cy="706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7AED89-B879-71DF-EC4B-7A8664F1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56" y="4061878"/>
            <a:ext cx="1691508" cy="9799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1BAA2E-1D91-0C83-1C17-1BFC9BECE6B6}"/>
              </a:ext>
            </a:extLst>
          </p:cNvPr>
          <p:cNvSpPr txBox="1"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29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A411E-BC22-50D1-46C6-FEE94003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pouco de história...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C2B7C654-90E0-E689-2DBB-235D4509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454" y="2568778"/>
            <a:ext cx="4271771" cy="3101982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Frederick Griffith (1928)</a:t>
            </a:r>
          </a:p>
        </p:txBody>
      </p:sp>
      <p:pic>
        <p:nvPicPr>
          <p:cNvPr id="19" name="Espaço Reservado para Conteúdo 18">
            <a:extLst>
              <a:ext uri="{FF2B5EF4-FFF2-40B4-BE49-F238E27FC236}">
                <a16:creationId xmlns:a16="http://schemas.microsoft.com/office/drawing/2014/main" id="{D6EF0DEF-EE74-F7E6-2EDB-0C8329E2D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7" y="3075403"/>
            <a:ext cx="1919316" cy="2817905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0B67013-D7BE-991A-C647-B46A1D31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423" y="2602167"/>
            <a:ext cx="7546098" cy="37643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7A1704-D0F2-758C-3419-ADB209BF5A16}"/>
              </a:ext>
            </a:extLst>
          </p:cNvPr>
          <p:cNvSpPr txBox="1"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03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B71807-E253-348D-BB55-09C5AE56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4" y="2658775"/>
            <a:ext cx="6616300" cy="3757654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DC7C3055-A785-9606-5F3E-86D12AE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Superfície celular das bactérias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7D3CF0-71F6-4B1B-813F-76E02DA46818}"/>
              </a:ext>
            </a:extLst>
          </p:cNvPr>
          <p:cNvSpPr txBox="1"/>
          <p:nvPr/>
        </p:nvSpPr>
        <p:spPr>
          <a:xfrm>
            <a:off x="7827941" y="5385476"/>
            <a:ext cx="336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OBS: A ampicilina inibe a formação do peptidoglicano.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374EDB9-6B56-E93C-FFDF-6EBD93AA3887}"/>
              </a:ext>
            </a:extLst>
          </p:cNvPr>
          <p:cNvSpPr txBox="1"/>
          <p:nvPr/>
        </p:nvSpPr>
        <p:spPr>
          <a:xfrm>
            <a:off x="11879094" y="64411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965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5DE04E-7C67-9212-C319-0602087A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é feita em células competentes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4A440C-914F-B539-B710-F3285BFD1399}"/>
              </a:ext>
            </a:extLst>
          </p:cNvPr>
          <p:cNvSpPr txBox="1"/>
          <p:nvPr/>
        </p:nvSpPr>
        <p:spPr>
          <a:xfrm>
            <a:off x="1207363" y="3018408"/>
            <a:ext cx="6826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Bactérias competentes -&gt; Aptas a receber plasmídeos</a:t>
            </a:r>
          </a:p>
          <a:p>
            <a:endParaRPr lang="pt-BR" sz="2000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Transformação bacteriana: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Eletroporação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Transformação química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B6A83A-CA32-0886-5806-EACB8E5A11F9}"/>
              </a:ext>
            </a:extLst>
          </p:cNvPr>
          <p:cNvSpPr txBox="1"/>
          <p:nvPr/>
        </p:nvSpPr>
        <p:spPr>
          <a:xfrm>
            <a:off x="11879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086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498C67-8895-29E0-126B-0AF9A264E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5" t="32232" r="13568" b="13787"/>
          <a:stretch/>
        </p:blipFill>
        <p:spPr>
          <a:xfrm>
            <a:off x="1954567" y="2641893"/>
            <a:ext cx="8282866" cy="370198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0B7F8F-9439-EC32-7E6E-681E233F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por eletroporação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C382A4-32C8-4A17-D5CD-B62CA5A77440}"/>
              </a:ext>
            </a:extLst>
          </p:cNvPr>
          <p:cNvSpPr txBox="1"/>
          <p:nvPr/>
        </p:nvSpPr>
        <p:spPr>
          <a:xfrm>
            <a:off x="11891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3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8874DB-3B4A-0EF3-FF16-D5F0A3C7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56" y="3923995"/>
            <a:ext cx="6778487" cy="26183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6F7AF0D-A842-3D80-673A-0B210884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por eletroporação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D5F710-6B7A-5E28-E684-0465F375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3004"/>
            <a:ext cx="7729728" cy="310198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Aplicação de pulsos elétricos curtos de alta voltagem promovem a formação transitória de poros na bicamada lipídica, permitindo a passagem do DNA plasmidial.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6700D6-F6DF-40A4-C792-5B6A90A18D0C}"/>
              </a:ext>
            </a:extLst>
          </p:cNvPr>
          <p:cNvSpPr txBox="1"/>
          <p:nvPr/>
        </p:nvSpPr>
        <p:spPr>
          <a:xfrm>
            <a:off x="11891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75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5976D3-2761-250B-88D8-224703D1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química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3D7DBD-E283-0AAC-8A47-893AB2C8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2732137"/>
            <a:ext cx="6947593" cy="33859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0AC2D5-C386-C3E3-C2A7-026E2693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049" y="2830151"/>
            <a:ext cx="4030368" cy="318994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5216E5E-D5F2-51DE-5ECD-B3C715632F47}"/>
              </a:ext>
            </a:extLst>
          </p:cNvPr>
          <p:cNvSpPr txBox="1"/>
          <p:nvPr/>
        </p:nvSpPr>
        <p:spPr>
          <a:xfrm>
            <a:off x="11859417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893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6406D39-199D-65C8-569B-57B68513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Transformação química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822DCBBB-6A02-0E3F-7744-87937E86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Incubar por 1h a 37°C para as bactérias se recuperarem e se dividirem.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421FE8-AEAB-E302-C509-017CE42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3914428"/>
            <a:ext cx="9680812" cy="248384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946BE6-4D6F-3A4E-F547-D205C489A10D}"/>
              </a:ext>
            </a:extLst>
          </p:cNvPr>
          <p:cNvSpPr txBox="1"/>
          <p:nvPr/>
        </p:nvSpPr>
        <p:spPr>
          <a:xfrm>
            <a:off x="11891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5393021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328</TotalTime>
  <Words>455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Pacote</vt:lpstr>
      <vt:lpstr>Transformação bacteriana</vt:lpstr>
      <vt:lpstr>O que é transformação bacteriana?</vt:lpstr>
      <vt:lpstr>Um pouco de história...</vt:lpstr>
      <vt:lpstr>Superfície celular das bactérias</vt:lpstr>
      <vt:lpstr>Transformação é feita em células competentes</vt:lpstr>
      <vt:lpstr>Transformação por eletroporação</vt:lpstr>
      <vt:lpstr>Transformação por eletroporação</vt:lpstr>
      <vt:lpstr>Transformação química</vt:lpstr>
      <vt:lpstr>Transformação química</vt:lpstr>
      <vt:lpstr>Prática: Transformação parte 1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Transformação bacteriana</dc:title>
  <dc:creator>Victor Cerqueira</dc:creator>
  <cp:lastModifiedBy>Bianca Zingales</cp:lastModifiedBy>
  <cp:revision>14</cp:revision>
  <dcterms:created xsi:type="dcterms:W3CDTF">2023-06-19T18:40:58Z</dcterms:created>
  <dcterms:modified xsi:type="dcterms:W3CDTF">2023-06-21T17:29:28Z</dcterms:modified>
</cp:coreProperties>
</file>