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81" r:id="rId3"/>
    <p:sldId id="403" r:id="rId4"/>
    <p:sldId id="404" r:id="rId5"/>
    <p:sldId id="688" r:id="rId6"/>
    <p:sldId id="672" r:id="rId7"/>
    <p:sldId id="671" r:id="rId8"/>
    <p:sldId id="708" r:id="rId9"/>
    <p:sldId id="706" r:id="rId10"/>
    <p:sldId id="705" r:id="rId11"/>
    <p:sldId id="707" r:id="rId12"/>
    <p:sldId id="703" r:id="rId13"/>
    <p:sldId id="704" r:id="rId14"/>
    <p:sldId id="683" r:id="rId15"/>
    <p:sldId id="444" r:id="rId16"/>
    <p:sldId id="709" r:id="rId17"/>
    <p:sldId id="682" r:id="rId18"/>
    <p:sldId id="693" r:id="rId19"/>
    <p:sldId id="700" r:id="rId20"/>
    <p:sldId id="694" r:id="rId21"/>
    <p:sldId id="695" r:id="rId22"/>
    <p:sldId id="696" r:id="rId23"/>
    <p:sldId id="701" r:id="rId24"/>
    <p:sldId id="697" r:id="rId25"/>
    <p:sldId id="698" r:id="rId26"/>
    <p:sldId id="702" r:id="rId27"/>
    <p:sldId id="684" r:id="rId28"/>
    <p:sldId id="691" r:id="rId29"/>
    <p:sldId id="692" r:id="rId30"/>
    <p:sldId id="690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2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Riolfi" userId="e6ae4ebb1091cfbe" providerId="LiveId" clId="{8F396A22-410F-4A30-A200-A1D93F6EAB24}"/>
    <pc:docChg chg="custSel modSld">
      <pc:chgData name="Claudia Riolfi" userId="e6ae4ebb1091cfbe" providerId="LiveId" clId="{8F396A22-410F-4A30-A200-A1D93F6EAB24}" dt="2021-04-02T15:18:18.113" v="24" actId="313"/>
      <pc:docMkLst>
        <pc:docMk/>
      </pc:docMkLst>
      <pc:sldChg chg="modSp mod">
        <pc:chgData name="Claudia Riolfi" userId="e6ae4ebb1091cfbe" providerId="LiveId" clId="{8F396A22-410F-4A30-A200-A1D93F6EAB24}" dt="2021-04-02T15:17:39.346" v="1" actId="20577"/>
        <pc:sldMkLst>
          <pc:docMk/>
          <pc:sldMk cId="1144166207" sldId="684"/>
        </pc:sldMkLst>
        <pc:spChg chg="mod">
          <ac:chgData name="Claudia Riolfi" userId="e6ae4ebb1091cfbe" providerId="LiveId" clId="{8F396A22-410F-4A30-A200-A1D93F6EAB24}" dt="2021-04-02T15:17:39.346" v="1" actId="20577"/>
          <ac:spMkLst>
            <pc:docMk/>
            <pc:sldMk cId="1144166207" sldId="684"/>
            <ac:spMk id="2" creationId="{2895B77A-C3C6-4720-A925-A63286CF72AC}"/>
          </ac:spMkLst>
        </pc:spChg>
      </pc:sldChg>
      <pc:sldChg chg="modSp mod">
        <pc:chgData name="Claudia Riolfi" userId="e6ae4ebb1091cfbe" providerId="LiveId" clId="{8F396A22-410F-4A30-A200-A1D93F6EAB24}" dt="2021-04-02T15:18:18.113" v="24" actId="313"/>
        <pc:sldMkLst>
          <pc:docMk/>
          <pc:sldMk cId="1023391741" sldId="691"/>
        </pc:sldMkLst>
        <pc:spChg chg="mod">
          <ac:chgData name="Claudia Riolfi" userId="e6ae4ebb1091cfbe" providerId="LiveId" clId="{8F396A22-410F-4A30-A200-A1D93F6EAB24}" dt="2021-04-02T15:18:18.113" v="24" actId="313"/>
          <ac:spMkLst>
            <pc:docMk/>
            <pc:sldMk cId="1023391741" sldId="691"/>
            <ac:spMk id="6" creationId="{1F2CF8F5-3739-4860-80F1-56690716B24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319BF-A4EB-41DE-A2BD-B61E41FBE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260D08-B4FA-41F8-85C3-348939E58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3DCB08-FA34-45BA-A7DB-51FE4E96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2870-40BE-46C9-A89E-FEDBA26CF773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D15C35-E754-4DCB-8101-2E400FDD5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A2994D-4D52-450C-8186-3219F0EC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A3F-43AA-4029-89D8-E6A14E314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38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D5BE3-1008-43A3-BC2D-653FDF0B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3486F6-7B90-4DA6-BE62-8FDBAE47F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D30D78-989B-498C-9FC6-E3F5502A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2870-40BE-46C9-A89E-FEDBA26CF773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E26609-5D00-4497-9A0F-C3355A1B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9E3974-5BD7-4B4A-B0CF-B9447426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A3F-43AA-4029-89D8-E6A14E314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85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FC537B-0C9E-4559-B309-0B71BF02C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D0C131-49C3-4F3D-B115-E6A02E4FE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6DF948-DEF1-4ADF-865A-0B1C0529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2870-40BE-46C9-A89E-FEDBA26CF773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AB3AC7-637D-46CD-B98C-18415E76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F1299B-9B30-4DC6-A24B-A81DDAB9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A3F-43AA-4029-89D8-E6A14E314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71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B20D4-DF20-4B0A-88CA-9A0CA1E5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C4E482-837C-41D2-9984-159E82A2A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5D714E-75AF-42AF-9B51-5BA63FD2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2870-40BE-46C9-A89E-FEDBA26CF773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500C72-1EA7-41E5-AE6C-36653240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5F3589-0C0F-48C2-9883-652FE1A8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A3F-43AA-4029-89D8-E6A14E314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24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181BA-F03D-41CD-8CCD-0EB7AF17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BFC27F-EE0C-4352-8696-E8624DA98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00B708-DA20-4B6D-862D-4FD9A4B4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2870-40BE-46C9-A89E-FEDBA26CF773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042E9A-4A23-4649-9C55-06C6D231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9E99A8-3DE2-4072-98FF-F448AECD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A3F-43AA-4029-89D8-E6A14E314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00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F0199-4760-4B77-A925-012E1749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1ADF0-EAE6-4D3E-AC72-5D5865E1B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F1C08C-85D6-470D-96CB-695896415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1C5D0F-00E8-4762-9379-19BE5A93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2870-40BE-46C9-A89E-FEDBA26CF773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1BBD5B-89B5-4460-9E4E-D85FC019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5AF8A5-B7B3-4486-8867-E19D23E7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A3F-43AA-4029-89D8-E6A14E314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93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4D521-4472-418D-A837-EB1DCA2A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3F0949-B742-4540-98CD-4912A8475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5CE2A9-54AA-4C97-9CC6-D5763A2DE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5874DB-A9B8-4DDF-98E1-64D86C479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AA76A2F-83EB-46C1-AA6F-D293CFFC0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7C59BB1-CC0B-450F-85DE-7F71D99A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2870-40BE-46C9-A89E-FEDBA26CF773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5475DC-27A1-4F3C-86D8-E1280FF7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B78E80-6828-484B-9FD3-C3004E3D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A3F-43AA-4029-89D8-E6A14E314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96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74E38-E530-4099-BB87-3692C688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712B2E3-8AFC-4C32-9AF9-02B00DE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2870-40BE-46C9-A89E-FEDBA26CF773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B011F3-DC09-4BFF-AA3B-4853C079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51609AF-C397-47DB-9D65-205A00EA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A3F-43AA-4029-89D8-E6A14E314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12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30D6EE6-9E2F-42D2-8448-3BBEAE15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2870-40BE-46C9-A89E-FEDBA26CF773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BBC7A11-A3A4-44DE-A27D-A0D407E4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FA3C4B-8875-47A7-89F2-134A9BDD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A3F-43AA-4029-89D8-E6A14E314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62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E2DB3-8E3F-4C85-8E49-771E6639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65DBAF-8642-4531-BA74-B56BFCAAE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CD65B0-0FD0-455E-A3E0-E929125FA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949F77-2A73-4BEB-9BEB-3DB1022B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2870-40BE-46C9-A89E-FEDBA26CF773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DBFF86-DB55-4E9A-93AF-F6BBD23D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EE7273-5AFD-47DE-BD4A-8E738AD3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A3F-43AA-4029-89D8-E6A14E314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56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C50D5-6313-4EC5-A18D-605D2249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4F5AE74-1EA1-4568-AB8E-911CA1BB8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D13E82-4ECE-4BFF-A2C5-BF5078792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7280F5-18DF-4891-ACA2-FC3B4890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2870-40BE-46C9-A89E-FEDBA26CF773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81D1D6-E2FC-4B10-B636-B8D1333B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B8CC50-CE49-46A2-9A58-7535C34C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A3F-43AA-4029-89D8-E6A14E314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13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DB6F97F-40E4-4263-8704-F69FF559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71D551-6380-4B85-85F2-39A803EA6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78869B-4E15-4371-81C1-8E818F173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D2870-40BE-46C9-A89E-FEDBA26CF773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6C8DE-5803-4210-8B28-63866E227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DC9FB6-5859-4C61-A3C3-C8B80B47B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EEA3F-43AA-4029-89D8-E6A14E314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51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caoetransformacao.com.br/atividades-de-portugues-7-ano/amp/#Atividades_de_Portugues_7_ano_sobre_Sujeito_e_Predicado" TargetMode="External"/><Relationship Id="rId2" Type="http://schemas.openxmlformats.org/officeDocument/2006/relationships/hyperlink" Target="https://edisciplinas.usp.br/pluginfile.php/5974252/mod_resource/content/1/gramatica-com-textos-complemento-nominalpdf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6BE6E4-1C9A-456F-942C-4FA5D3487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pt-BR" sz="5800" dirty="0"/>
              <a:t>A gramática no ensino fundamental 1</a:t>
            </a:r>
            <a:br>
              <a:rPr lang="pt-BR" sz="5800" dirty="0"/>
            </a:br>
            <a:endParaRPr lang="pt-BR" sz="5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C6C818-742E-413A-ADAB-63A671FFC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accent1">
                    <a:lumMod val="60000"/>
                    <a:lumOff val="40000"/>
                  </a:schemeClr>
                </a:solidFill>
              </a:rPr>
              <a:t>Aula 12/15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Claudia Riolfi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8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9F27F-49E1-4392-B194-EE56D485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Indique os predicados das orações e as </a:t>
            </a:r>
            <a:r>
              <a:rPr lang="pt-BR" dirty="0" err="1"/>
              <a:t>as</a:t>
            </a:r>
            <a:r>
              <a:rPr lang="pt-BR" dirty="0"/>
              <a:t> locuções verbais.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A5FC16-E102-4A36-B0D9-8725237BB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a. Eles vão visitar uma exposição de artes.</a:t>
            </a:r>
          </a:p>
          <a:p>
            <a:pPr marL="0" indent="0">
              <a:buNone/>
            </a:pPr>
            <a:r>
              <a:rPr lang="pt-BR" dirty="0"/>
              <a:t>b. O cãozinho saiu correndo pelas ruas.</a:t>
            </a:r>
          </a:p>
          <a:p>
            <a:pPr marL="0" indent="0">
              <a:buNone/>
            </a:pPr>
            <a:r>
              <a:rPr lang="pt-BR" dirty="0"/>
              <a:t>c. A festa vai ser muito animada.</a:t>
            </a:r>
          </a:p>
          <a:p>
            <a:pPr marL="0" indent="0">
              <a:buNone/>
            </a:pPr>
            <a:r>
              <a:rPr lang="pt-BR" dirty="0"/>
              <a:t>d. Meus primos forma viajar ontem.</a:t>
            </a:r>
          </a:p>
          <a:p>
            <a:pPr marL="0" indent="0">
              <a:buNone/>
            </a:pPr>
            <a:r>
              <a:rPr lang="pt-BR" dirty="0"/>
              <a:t>e. O médico vai conversar com os pacientes.</a:t>
            </a:r>
          </a:p>
          <a:p>
            <a:pPr marL="0" indent="0">
              <a:buNone/>
            </a:pPr>
            <a:r>
              <a:rPr lang="pt-BR" dirty="0"/>
              <a:t>f. O dia já está amanhecendo.</a:t>
            </a:r>
          </a:p>
        </p:txBody>
      </p:sp>
    </p:spTree>
    <p:extLst>
      <p:ext uri="{BB962C8B-B14F-4D97-AF65-F5344CB8AC3E}">
        <p14:creationId xmlns:p14="http://schemas.microsoft.com/office/powerpoint/2010/main" val="221733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365EC-8E1E-4DC4-95F1-93508DE3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3) Sublinhe o núcleo do sujeito das orações a seguir.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99F060-F695-4868-9336-3D1AF0B20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a. Quatro pessoas telefonaram para você ontem.</a:t>
            </a:r>
          </a:p>
          <a:p>
            <a:pPr marL="0" indent="0">
              <a:buNone/>
            </a:pPr>
            <a:r>
              <a:rPr lang="pt-BR" dirty="0"/>
              <a:t>b. Meus avós paternos preparam um delicioso jantar.</a:t>
            </a:r>
          </a:p>
          <a:p>
            <a:pPr marL="0" indent="0">
              <a:buNone/>
            </a:pPr>
            <a:r>
              <a:rPr lang="pt-BR" dirty="0"/>
              <a:t>c. Vários times querem participar do campeonato.</a:t>
            </a:r>
          </a:p>
          <a:p>
            <a:pPr marL="0" indent="0">
              <a:buNone/>
            </a:pPr>
            <a:r>
              <a:rPr lang="pt-BR" dirty="0"/>
              <a:t>d. Todos os jogadores da equipe foram abraçar o técnico.</a:t>
            </a:r>
          </a:p>
          <a:p>
            <a:pPr marL="0" indent="0">
              <a:buNone/>
            </a:pPr>
            <a:r>
              <a:rPr lang="pt-BR" dirty="0"/>
              <a:t>e. Meus primos trabalham nessa loja.</a:t>
            </a:r>
          </a:p>
          <a:p>
            <a:pPr marL="0" indent="0">
              <a:buNone/>
            </a:pPr>
            <a:r>
              <a:rPr lang="pt-BR" dirty="0"/>
              <a:t>f. Nossa banda vai tocar amanhã.</a:t>
            </a:r>
          </a:p>
          <a:p>
            <a:pPr marL="0" indent="0">
              <a:buNone/>
            </a:pPr>
            <a:r>
              <a:rPr lang="pt-BR" dirty="0"/>
              <a:t>g. Seu computador está desligado?</a:t>
            </a:r>
          </a:p>
          <a:p>
            <a:pPr marL="0" indent="0">
              <a:buNone/>
            </a:pPr>
            <a:r>
              <a:rPr lang="pt-BR" dirty="0"/>
              <a:t>h. A chuva de ontem fez estragos na cidade.</a:t>
            </a:r>
          </a:p>
          <a:p>
            <a:pPr marL="0" indent="0">
              <a:buNone/>
            </a:pPr>
            <a:r>
              <a:rPr lang="pt-BR" dirty="0"/>
              <a:t>i. Esses filhotes de aves ainda não podem voar.</a:t>
            </a:r>
          </a:p>
          <a:p>
            <a:pPr marL="0" indent="0">
              <a:buNone/>
            </a:pPr>
            <a:r>
              <a:rPr lang="pt-BR" dirty="0"/>
              <a:t>j. Aqueles carros vão para a oficina amanhã.</a:t>
            </a:r>
          </a:p>
          <a:p>
            <a:pPr marL="0" indent="0">
              <a:buNone/>
            </a:pPr>
            <a:r>
              <a:rPr lang="pt-BR" dirty="0"/>
              <a:t>k. A mesma música tocou no rádio de manhã e à tarde.</a:t>
            </a:r>
          </a:p>
          <a:p>
            <a:pPr marL="0" indent="0">
              <a:buNone/>
            </a:pPr>
            <a:r>
              <a:rPr lang="pt-BR" dirty="0"/>
              <a:t>l. Um único candidato faltou ao debate.</a:t>
            </a:r>
          </a:p>
        </p:txBody>
      </p:sp>
    </p:spTree>
    <p:extLst>
      <p:ext uri="{BB962C8B-B14F-4D97-AF65-F5344CB8AC3E}">
        <p14:creationId xmlns:p14="http://schemas.microsoft.com/office/powerpoint/2010/main" val="7129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11D59-56EB-4F99-A79E-EAD36C73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virada dos anos 1980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E96A0C-B12F-42AB-BE5F-D6C4E32B1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“É um crime, portanto, encher a cabeça de nossos alunos com algo inútil (o conhecimento, da teoria não contribui significativamente para o domínio da língua), confuso, incompleto e absurdo”.</a:t>
            </a:r>
          </a:p>
          <a:p>
            <a:pPr marL="0" indent="0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/>
              <a:t>Carlos Alberto Faraco</a:t>
            </a:r>
          </a:p>
        </p:txBody>
      </p:sp>
    </p:spTree>
    <p:extLst>
      <p:ext uri="{BB962C8B-B14F-4D97-AF65-F5344CB8AC3E}">
        <p14:creationId xmlns:p14="http://schemas.microsoft.com/office/powerpoint/2010/main" val="3758785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D2008-538A-41B1-B17C-C1B65D84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linguagem?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FE93E602-6DCC-44AA-A4FC-D9A180F06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726139"/>
              </p:ext>
            </p:extLst>
          </p:nvPr>
        </p:nvGraphicFramePr>
        <p:xfrm>
          <a:off x="838200" y="1825625"/>
          <a:ext cx="105156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97251147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1868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É algo separada do homem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É constitutiva do sujeito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92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Entendo como expressão do pensamento ou instrumento de comunicação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Entendo como atividade constitutiva, atividade esta que, ao ocorrer, transforma o social e o falante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87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Compreendo que é possível objetivar o conhecimento a respeito da língua de forma externa, como eu faço com outro conteúdo qualquer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Compreendo que não existe um objeto pronto a ser estudado de antemão, já que os sentidos só se consolidam na situação de enunciação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12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 gramática é muro, ela cerceia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 gramática é um apoio, é andaime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384892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CB665A2-6A41-4B01-8D72-04F98FBD267E}"/>
              </a:ext>
            </a:extLst>
          </p:cNvPr>
          <p:cNvSpPr txBox="1"/>
          <p:nvPr/>
        </p:nvSpPr>
        <p:spPr>
          <a:xfrm>
            <a:off x="838200" y="4473677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ler mais:</a:t>
            </a:r>
          </a:p>
          <a:p>
            <a:endParaRPr lang="pt-BR" dirty="0"/>
          </a:p>
          <a:p>
            <a:r>
              <a:rPr lang="pt-BR" dirty="0"/>
              <a:t>GERALDI, J. W. </a:t>
            </a:r>
            <a:r>
              <a:rPr lang="pt-BR" b="1" dirty="0"/>
              <a:t>Linguagem e ensino</a:t>
            </a:r>
            <a:r>
              <a:rPr lang="pt-BR" dirty="0"/>
              <a:t>: exercícios de militância e divulgação. Campinas, SP: Mercado de Letras – ALB, 1996.</a:t>
            </a:r>
          </a:p>
        </p:txBody>
      </p:sp>
    </p:spTree>
    <p:extLst>
      <p:ext uri="{BB962C8B-B14F-4D97-AF65-F5344CB8AC3E}">
        <p14:creationId xmlns:p14="http://schemas.microsoft.com/office/powerpoint/2010/main" val="8699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A3B16-FC05-4A6B-B81B-A008F611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Fundamentos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B04AEF-3BE9-45F0-AD97-2ECBD4950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AutoNum type="arabicParenR"/>
            </a:pPr>
            <a:r>
              <a:rPr lang="en-US" sz="2000" dirty="0"/>
              <a:t>A </a:t>
            </a:r>
            <a:r>
              <a:rPr lang="en-US" sz="2000" dirty="0" err="1"/>
              <a:t>língua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é um Sistema pronto, se </a:t>
            </a:r>
            <a:r>
              <a:rPr lang="en-US" sz="2000" dirty="0" err="1"/>
              <a:t>reconstrói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atividade</a:t>
            </a:r>
            <a:endParaRPr lang="en-US" sz="2000" dirty="0"/>
          </a:p>
          <a:p>
            <a:pPr marL="457200" indent="-457200">
              <a:buAutoNum type="arabicParenR"/>
            </a:pP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sujeitos</a:t>
            </a:r>
            <a:r>
              <a:rPr lang="en-US" sz="2000" dirty="0"/>
              <a:t> se </a:t>
            </a:r>
            <a:r>
              <a:rPr lang="en-US" sz="2000" dirty="0" err="1"/>
              <a:t>constituem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tal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interação</a:t>
            </a:r>
            <a:endParaRPr lang="en-US" sz="2000" dirty="0"/>
          </a:p>
          <a:p>
            <a:pPr marL="457200" indent="-457200">
              <a:buAutoNum type="arabicParenR"/>
            </a:pPr>
            <a:r>
              <a:rPr lang="en-US" sz="2000" dirty="0"/>
              <a:t>As </a:t>
            </a:r>
            <a:r>
              <a:rPr lang="en-US" sz="2000" dirty="0" err="1"/>
              <a:t>interações</a:t>
            </a:r>
            <a:r>
              <a:rPr lang="en-US" sz="2000" dirty="0"/>
              <a:t> se </a:t>
            </a:r>
            <a:r>
              <a:rPr lang="en-US" sz="2000" dirty="0" err="1"/>
              <a:t>dão</a:t>
            </a:r>
            <a:r>
              <a:rPr lang="en-US" sz="2000" dirty="0"/>
              <a:t> dentro de um context social e </a:t>
            </a:r>
            <a:r>
              <a:rPr lang="en-US" sz="2000" dirty="0" err="1"/>
              <a:t>histórico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amplo</a:t>
            </a:r>
            <a:endParaRPr lang="en-US" sz="2000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B9FFE13-02B6-4AD9-9EF2-983AB7847D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5739" y="643467"/>
            <a:ext cx="3594816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0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277C81DB-22AC-4E81-9364-F4BCADF9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altLang="pt-BR" sz="2600">
                <a:solidFill>
                  <a:srgbClr val="FFFFFF"/>
                </a:solidFill>
              </a:rPr>
              <a:t>Tipos de atividades didáticas</a:t>
            </a:r>
          </a:p>
        </p:txBody>
      </p:sp>
      <p:sp>
        <p:nvSpPr>
          <p:cNvPr id="23562" name="Content Placeholder 23558">
            <a:extLst>
              <a:ext uri="{FF2B5EF4-FFF2-40B4-BE49-F238E27FC236}">
                <a16:creationId xmlns:a16="http://schemas.microsoft.com/office/drawing/2014/main" id="{F0763C97-AEDF-4EEB-8EDA-A3D6A9F2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graphicFrame>
        <p:nvGraphicFramePr>
          <p:cNvPr id="23563" name="Espaço Reservado para Conteúdo 3">
            <a:extLst>
              <a:ext uri="{FF2B5EF4-FFF2-40B4-BE49-F238E27FC236}">
                <a16:creationId xmlns:a16="http://schemas.microsoft.com/office/drawing/2014/main" id="{6B5B28C7-2801-495E-B1EC-ECD6988E34FE}"/>
              </a:ext>
            </a:extLst>
          </p:cNvPr>
          <p:cNvGraphicFramePr>
            <a:graphicFrameLocks/>
          </p:cNvGraphicFramePr>
          <p:nvPr/>
        </p:nvGraphicFramePr>
        <p:xfrm>
          <a:off x="4159147" y="1313299"/>
          <a:ext cx="6947106" cy="309114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85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7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874">
                <a:tc>
                  <a:txBody>
                    <a:bodyPr/>
                    <a:lstStyle/>
                    <a:p>
                      <a:r>
                        <a:rPr lang="pt-BR" sz="1600"/>
                        <a:t>Atividades</a:t>
                      </a:r>
                    </a:p>
                    <a:p>
                      <a:r>
                        <a:rPr lang="pt-BR" sz="1600"/>
                        <a:t>Linguísticas</a:t>
                      </a:r>
                    </a:p>
                  </a:txBody>
                  <a:tcPr marL="77503" marR="77503" marT="39317" marB="39317"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Atividades</a:t>
                      </a:r>
                    </a:p>
                    <a:p>
                      <a:r>
                        <a:rPr lang="pt-BR" sz="1600" err="1"/>
                        <a:t>Epilinguísticas</a:t>
                      </a:r>
                      <a:endParaRPr lang="pt-BR" sz="1600"/>
                    </a:p>
                  </a:txBody>
                  <a:tcPr marL="77503" marR="77503" marT="39317" marB="39317"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Atividades</a:t>
                      </a:r>
                      <a:r>
                        <a:rPr lang="pt-BR" sz="1600" baseline="0"/>
                        <a:t> </a:t>
                      </a:r>
                    </a:p>
                    <a:p>
                      <a:r>
                        <a:rPr lang="pt-BR" sz="1600" baseline="0"/>
                        <a:t>Metalinguísticas</a:t>
                      </a:r>
                      <a:endParaRPr lang="pt-BR" sz="1600"/>
                    </a:p>
                  </a:txBody>
                  <a:tcPr marL="77503" marR="77503" marT="39317" marB="393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273">
                <a:tc>
                  <a:txBody>
                    <a:bodyPr/>
                    <a:lstStyle/>
                    <a:p>
                      <a:r>
                        <a:rPr lang="pt-BR" sz="1700"/>
                        <a:t>Referem ao assunto em pauta</a:t>
                      </a:r>
                    </a:p>
                    <a:p>
                      <a:endParaRPr lang="pt-BR" sz="1700"/>
                    </a:p>
                    <a:p>
                      <a:endParaRPr lang="pt-BR" sz="1700"/>
                    </a:p>
                    <a:p>
                      <a:endParaRPr lang="pt-BR" sz="1700"/>
                    </a:p>
                    <a:p>
                      <a:r>
                        <a:rPr lang="pt-BR" sz="1700"/>
                        <a:t>Vão</a:t>
                      </a:r>
                      <a:r>
                        <a:rPr lang="pt-BR" sz="1700" baseline="0"/>
                        <a:t> de si, permitindo seu progresso</a:t>
                      </a:r>
                      <a:endParaRPr lang="pt-BR" sz="1700"/>
                    </a:p>
                  </a:txBody>
                  <a:tcPr marL="77503" marR="77503" marT="39317" marB="39317"/>
                </a:tc>
                <a:tc>
                  <a:txBody>
                    <a:bodyPr/>
                    <a:lstStyle/>
                    <a:p>
                      <a:r>
                        <a:rPr lang="pt-BR" sz="1700"/>
                        <a:t>Resultam de uma reflexão que toma os recursos expressivos como seu objeto</a:t>
                      </a:r>
                    </a:p>
                    <a:p>
                      <a:endParaRPr lang="pt-BR" sz="1700"/>
                    </a:p>
                    <a:p>
                      <a:r>
                        <a:rPr lang="pt-BR" sz="1700"/>
                        <a:t>Vinculada ao processo</a:t>
                      </a:r>
                      <a:r>
                        <a:rPr lang="pt-BR" sz="1700" baseline="0"/>
                        <a:t> interativo, exige o outro, ou sua interiorização</a:t>
                      </a:r>
                      <a:endParaRPr lang="pt-BR" sz="1700"/>
                    </a:p>
                  </a:txBody>
                  <a:tcPr marL="77503" marR="77503" marT="39317" marB="39317"/>
                </a:tc>
                <a:tc>
                  <a:txBody>
                    <a:bodyPr/>
                    <a:lstStyle/>
                    <a:p>
                      <a:r>
                        <a:rPr lang="pt-BR" sz="1700"/>
                        <a:t>Atividades de reconhecimento que a analisam</a:t>
                      </a:r>
                      <a:r>
                        <a:rPr lang="pt-BR" sz="1700" baseline="0"/>
                        <a:t> a linguagem com a construção de conceitos, classificações etc.</a:t>
                      </a:r>
                    </a:p>
                    <a:p>
                      <a:endParaRPr lang="pt-BR" sz="1700"/>
                    </a:p>
                  </a:txBody>
                  <a:tcPr marL="77503" marR="77503" marT="39317" marB="393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9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1D6FF-DF23-4F9F-AE2B-C8563E24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8E5257-5AE9-45A8-9E47-63C9E9CD7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“Note-se, pois, que não estou banindo nas salas de aula as gramáticas (tradicionais ou não), mas considerando-as fontes de procura de outras reflexões sobre as questões que nos ocupam nas atividades epilinguísticas”. </a:t>
            </a:r>
          </a:p>
          <a:p>
            <a:pPr marL="0" indent="0" algn="r">
              <a:buNone/>
            </a:pPr>
            <a:r>
              <a:rPr lang="pt-BR" dirty="0"/>
              <a:t>João Wanderley Geraldi</a:t>
            </a:r>
          </a:p>
        </p:txBody>
      </p:sp>
    </p:spTree>
    <p:extLst>
      <p:ext uri="{BB962C8B-B14F-4D97-AF65-F5344CB8AC3E}">
        <p14:creationId xmlns:p14="http://schemas.microsoft.com/office/powerpoint/2010/main" val="128531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1BE4C-9709-4AF4-AED0-62F12C51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Texto 1: Carlos Franchi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9E75C9-FB20-480C-8C4A-7F0B08E0A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93026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SÃO PAULO (Estado) Secretaria da Educação. Coordenadoria de S241c Estudos e Normas Pedagógicas. </a:t>
            </a:r>
            <a:r>
              <a:rPr lang="pt-BR" i="1" dirty="0"/>
              <a:t>Criatividade e gramática</a:t>
            </a:r>
            <a:r>
              <a:rPr lang="pt-BR" dirty="0"/>
              <a:t>. São Paulo: SE/CENP, 1991. 39p.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2B0496-8A9A-4EB6-9E1E-907FC8250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8206" y="1825625"/>
            <a:ext cx="7145594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Pior, eu vi. Acreditou-se que a criatividade estava só em outro lugar que não a linguagem verbal. Nas manifestações gestuais, na expressão corporal, no desenho livre, etc. Aceitou-se por comodismo e muito sem refletir que a língua e a gramática fossem mesmo um lugar de opressão e regra, talvez estimulados pela equivocada e infeliz atribuição de uma coloração "fascista" às línguas naturais, enquanto sistema de regras. Colocou-se sob suspeita todo esforço de sistematização (tradicional, por tradicional; da linguística, por não entenderem seus propósitos). Caiu-se na improvisação dos manuais que (salvo raríssimas exceções) causam maior dano aos estudos da linguagem que os compêndios antigos. Atividades de linguagem reduzidas ao preenchimento de espaços em branco, a reprodução mecânica de "modelos", a interpretação de passagens de texto pela escolha entre alternativas triviais, informações gramaticais fisgadas aqui e ali, tudo está bem "sincronizado" para a satisfação dos editores e dos professores que já não precisam pensar, nem ensinar a pensar. Quanto á gramática, uma tal de gramática assistemática: há certamente uma contradição nos termos. </a:t>
            </a:r>
          </a:p>
        </p:txBody>
      </p:sp>
    </p:spTree>
    <p:extLst>
      <p:ext uri="{BB962C8B-B14F-4D97-AF65-F5344CB8AC3E}">
        <p14:creationId xmlns:p14="http://schemas.microsoft.com/office/powerpoint/2010/main" val="52891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2920B-8C6F-46DA-A0A7-67A80B6E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mais importante para a teoria gramatical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DA1CD5-112E-48B2-A5E2-53A815D4C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Por que e como as expressões das línguas naturais significam aquilo que significam?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No centro da gramática se coloca, mesmo quando se faz sintaxe, </a:t>
            </a:r>
            <a:r>
              <a:rPr lang="pt-BR" b="1" dirty="0">
                <a:solidFill>
                  <a:schemeClr val="bg1"/>
                </a:solidFill>
              </a:rPr>
              <a:t>o problema da significação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C21DD1-24A4-4311-A72A-14CF06AA4C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Interessa pouco: descobrir a melhor definição de substantivo, sujeito etc.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Interessa muito: levar os alunos a operar sobre a linguagem, rever e transformar seus textos, perceber nesse trabalho a riqueza das formas linguísticas disponíveis </a:t>
            </a:r>
          </a:p>
        </p:txBody>
      </p:sp>
    </p:spTree>
    <p:extLst>
      <p:ext uri="{BB962C8B-B14F-4D97-AF65-F5344CB8AC3E}">
        <p14:creationId xmlns:p14="http://schemas.microsoft.com/office/powerpoint/2010/main" val="411704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5A53300-9F1E-47EF-B75A-4F80EFB7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gramática?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D41F8D8-6D15-47A8-8EF3-F6CC1FC36F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Estudo das condições linguísticas da significação</a:t>
            </a:r>
          </a:p>
          <a:p>
            <a:r>
              <a:rPr lang="pt-BR" dirty="0"/>
              <a:t>“conjunto das regras e princípios de construção e transformação das expressões de uma língua natural que as correlacionam com o seu sentido e possibilitam a interpretação”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5E6F43E-AF4F-411C-927A-957A0E3246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Fundamental na descrição gramatical</a:t>
            </a:r>
            <a:r>
              <a:rPr lang="pt-BR" dirty="0"/>
              <a:t>: estudar a variedade dos recursos sintáticos expressivos, colocados à disposição do falante ou do escritor para a construção do sentido </a:t>
            </a:r>
          </a:p>
        </p:txBody>
      </p:sp>
    </p:spTree>
    <p:extLst>
      <p:ext uri="{BB962C8B-B14F-4D97-AF65-F5344CB8AC3E}">
        <p14:creationId xmlns:p14="http://schemas.microsoft.com/office/powerpoint/2010/main" val="152862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416DF2-FFC3-4560-B315-CA0018CC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Objetivos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842CD9-9BD6-4549-8534-8CC8257B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Discutir o que e como ensinar aspectos gramaticais no fundamental 1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Conhecer o que textos clássicos postulam a respeito do ensino de gramática no ensino fundamental, deles tirando consequências pedagógicas</a:t>
            </a:r>
          </a:p>
        </p:txBody>
      </p:sp>
    </p:spTree>
    <p:extLst>
      <p:ext uri="{BB962C8B-B14F-4D97-AF65-F5344CB8AC3E}">
        <p14:creationId xmlns:p14="http://schemas.microsoft.com/office/powerpoint/2010/main" val="1033929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EF98ABC-DAC9-4983-B1E0-B223A0B7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Mão na massa: texto descritivo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C24361-788F-418C-A6F1-39C0E19CA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“Era gostoso estar ali. Havia, bem no centro da vila, um belo jardim. Era um lugar fresco e com muita sombra, de onde saíam todas as ruas. Estas eram estreitas e pequenas. O jardim estava sempre cheio de flores, porque os habitantes tinham tido o cuidado de fazer que as plantas fossem árvores de tipos variados. Não eram diferentes das que são comuns em todas as pequenas praças das cidades brasileiras. Quando era o tempo de cada uma dar suas flores, faziam o jardim apresentar sempre diferentes cores e perfumes”.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5995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E8FA2-19D4-4363-9D33-9A3ACB73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a) </a:t>
            </a:r>
            <a:r>
              <a:rPr lang="pt-BR" b="1" dirty="0"/>
              <a:t>Era</a:t>
            </a:r>
            <a:r>
              <a:rPr lang="pt-BR" dirty="0"/>
              <a:t> gostoso estar ali. 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E3EB042-1876-4617-A7DF-5C3FB350A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419" y="2615298"/>
            <a:ext cx="6192266" cy="2451723"/>
          </a:xfrm>
        </p:spPr>
      </p:pic>
    </p:spTree>
    <p:extLst>
      <p:ext uri="{BB962C8B-B14F-4D97-AF65-F5344CB8AC3E}">
        <p14:creationId xmlns:p14="http://schemas.microsoft.com/office/powerpoint/2010/main" val="205127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8836B-C1FD-4810-B8AD-F3221289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/>
              <a:t>b) </a:t>
            </a:r>
            <a:r>
              <a:rPr lang="pt-BR" sz="3100" b="1" u="sng" dirty="0"/>
              <a:t>Havia</a:t>
            </a:r>
            <a:r>
              <a:rPr lang="pt-BR" sz="3100" dirty="0"/>
              <a:t>, bem no centro da vila, um belo jardim. </a:t>
            </a:r>
            <a:r>
              <a:rPr lang="pt-BR" sz="3100" b="1" u="sng" dirty="0"/>
              <a:t>Era </a:t>
            </a:r>
            <a:r>
              <a:rPr lang="pt-BR" sz="3100" dirty="0"/>
              <a:t>um lugar fresco e com muita sombra, de onde saíam todas as ruas. Estas </a:t>
            </a:r>
            <a:r>
              <a:rPr lang="pt-BR" sz="3100" b="1" u="sng" dirty="0"/>
              <a:t>eram</a:t>
            </a:r>
            <a:r>
              <a:rPr lang="pt-BR" sz="3100" dirty="0"/>
              <a:t> estreitas e pequenas</a:t>
            </a:r>
            <a:r>
              <a:rPr lang="pt-BR" dirty="0"/>
              <a:t>.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FD20C81-849B-4975-B0F9-1BF447364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890" y="1890279"/>
            <a:ext cx="6007019" cy="4351338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174376-1ECC-4E65-BC7C-A65AE76C3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630" y="1616364"/>
            <a:ext cx="4311695" cy="49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27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8836B-C1FD-4810-B8AD-F3221289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/>
              <a:t>b) </a:t>
            </a:r>
            <a:r>
              <a:rPr lang="pt-BR" sz="3100" b="1" u="sng" dirty="0"/>
              <a:t>Havia</a:t>
            </a:r>
            <a:r>
              <a:rPr lang="pt-BR" sz="3100" dirty="0"/>
              <a:t>, bem no centro da vila, um belo jardim. </a:t>
            </a:r>
            <a:r>
              <a:rPr lang="pt-BR" sz="3100" b="1" u="sng" dirty="0"/>
              <a:t>Era </a:t>
            </a:r>
            <a:r>
              <a:rPr lang="pt-BR" sz="3100" dirty="0"/>
              <a:t>um lugar fresco e com muita sombra, de onde saíam todas as ruas. Estas </a:t>
            </a:r>
            <a:r>
              <a:rPr lang="pt-BR" sz="3100" b="1" u="sng" dirty="0"/>
              <a:t>eram</a:t>
            </a:r>
            <a:r>
              <a:rPr lang="pt-BR" sz="3100" dirty="0"/>
              <a:t> estreitas e pequenas</a:t>
            </a:r>
            <a:r>
              <a:rPr lang="pt-BR" dirty="0"/>
              <a:t>.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01D558D7-8A48-4905-914C-C2455A60F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9017"/>
            <a:ext cx="5112913" cy="1384479"/>
          </a:xfr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277CCBF-1819-419D-B282-78C63E9E7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39" y="3176788"/>
            <a:ext cx="6465194" cy="2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6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058D1-EC2D-4DB3-B128-CAE49B3C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c) O jardim </a:t>
            </a:r>
            <a:r>
              <a:rPr lang="pt-BR" sz="2200" b="1" u="sng" dirty="0"/>
              <a:t>estava</a:t>
            </a:r>
            <a:r>
              <a:rPr lang="pt-BR" sz="2200" dirty="0"/>
              <a:t> sempre cheio de flores, porque os habitantes </a:t>
            </a:r>
            <a:r>
              <a:rPr lang="pt-BR" sz="2200" b="1" u="sng" dirty="0"/>
              <a:t>tinham tido </a:t>
            </a:r>
            <a:r>
              <a:rPr lang="pt-BR" sz="2200" dirty="0"/>
              <a:t>o cuidado de fazer que as plantas </a:t>
            </a:r>
            <a:r>
              <a:rPr lang="pt-BR" sz="2200" b="1" u="sng" dirty="0"/>
              <a:t>fossem</a:t>
            </a:r>
            <a:r>
              <a:rPr lang="pt-BR" sz="2200" dirty="0"/>
              <a:t> árvores de tipos variados. </a:t>
            </a:r>
            <a:r>
              <a:rPr lang="pt-BR" sz="2200" b="1" u="sng" dirty="0"/>
              <a:t>Não eram </a:t>
            </a:r>
            <a:r>
              <a:rPr lang="pt-BR" sz="2200" dirty="0"/>
              <a:t>diferentes das que </a:t>
            </a:r>
            <a:r>
              <a:rPr lang="pt-BR" sz="2200" b="1" u="sng" dirty="0"/>
              <a:t>são</a:t>
            </a:r>
            <a:r>
              <a:rPr lang="pt-BR" sz="2200" dirty="0"/>
              <a:t> comuns em todas as pequenas praças das cidades brasileiras.</a:t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3BFBCE02-8FD1-47FB-88AC-1F03BC2A1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771" y="2096654"/>
            <a:ext cx="9007233" cy="3805381"/>
          </a:xfrm>
        </p:spPr>
      </p:pic>
    </p:spTree>
    <p:extLst>
      <p:ext uri="{BB962C8B-B14F-4D97-AF65-F5344CB8AC3E}">
        <p14:creationId xmlns:p14="http://schemas.microsoft.com/office/powerpoint/2010/main" val="2904458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C5904-7E74-46DF-9326-AEE564F6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Versão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4CDED8-2F6B-43A5-AA97-198AFA3C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Gostoso passear por ali! Todas as ruelas estreitas da vila convergiam em um jardim central, sombreado e fresco, que florescia o ano inteiro. Tinham tido o cuidado de plantá-lo com espécies variadas, comuns nas pracinhas das cidades brasileiras. Cada variedade, em seu tempo, coloria e perfumava a seu modo o jardim.</a:t>
            </a:r>
          </a:p>
        </p:txBody>
      </p:sp>
    </p:spTree>
    <p:extLst>
      <p:ext uri="{BB962C8B-B14F-4D97-AF65-F5344CB8AC3E}">
        <p14:creationId xmlns:p14="http://schemas.microsoft.com/office/powerpoint/2010/main" val="1965718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EA264-2A50-4228-BF15-AC7DBEE1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Versão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3A9EF9-8A65-4411-86D1-CDE0DD0EB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Era gostoso estar ali. Pelas ruelas estreitas da vila a gente chegava sempre a um jardim central, sombreado e fresco, que florescia o ano inteiro. Tinham tido o cuidado de plantá-lo com espécies variadas, dessas que encontramos em qualquer pracinha brasileira. Em cada estação do ano, gozava-se de diferentes cores e perfumes.</a:t>
            </a:r>
          </a:p>
        </p:txBody>
      </p:sp>
    </p:spTree>
    <p:extLst>
      <p:ext uri="{BB962C8B-B14F-4D97-AF65-F5344CB8AC3E}">
        <p14:creationId xmlns:p14="http://schemas.microsoft.com/office/powerpoint/2010/main" val="3594932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5B77A-C3C6-4720-A925-A63286CF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Texto</a:t>
            </a:r>
            <a:r>
              <a:rPr lang="en-US" dirty="0"/>
              <a:t> 2: </a:t>
            </a:r>
            <a:r>
              <a:rPr lang="en-US" dirty="0" err="1"/>
              <a:t>Sírio</a:t>
            </a:r>
            <a:r>
              <a:rPr lang="en-US" dirty="0"/>
              <a:t> </a:t>
            </a:r>
            <a:r>
              <a:rPr lang="en-US" dirty="0" err="1"/>
              <a:t>Possenti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11F736-E31C-433C-BBEF-A5D4EE7F8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 sz="2000" b="1" dirty="0"/>
              <a:t>Objetivo da escola: </a:t>
            </a:r>
            <a:r>
              <a:rPr lang="pt-BR" sz="2000" dirty="0"/>
              <a:t>criar condições para que o português padrão seja aprendido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pt-BR" sz="2000" b="1" dirty="0"/>
              <a:t>Justificativa</a:t>
            </a:r>
            <a:r>
              <a:rPr lang="pt-BR" sz="2000" dirty="0"/>
              <a:t>: todas as línguas são estruturas de igual complexidade; o que há são línguas diferentes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b="1" dirty="0"/>
              <a:t>Pulo do gato</a:t>
            </a:r>
            <a:r>
              <a:rPr lang="pt-BR" sz="2000" dirty="0"/>
              <a:t>: Há diferença entre gramática e domínio ativo da língua</a:t>
            </a:r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BD04782-FF60-4DA7-9444-E72242470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91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D6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166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249520E-F824-4526-8BFB-0EB9CD72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Isso significa ensinar só a norma padrão?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CF8F5-3739-4860-80F1-56690716B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“Alguns sonham com uma língua uniforme. Só pode ser por mania repressiva ou medo da variedade, que é uma das melhores coisas que a humanidade inventou. E a variedade linguística está entre variedades as mais funcionais que existem. Podemos pensar na variação como fonte de recursos alternativos: quanto mais numerosos forem, mais expressiva pode ser a linguagem humana. Numa língua uniforme talvez fosse possível pensar, dar ordens e instruções. Mas, e a poesia? E o humor? E como os falantes fariam para demonstrar atitudes diferentes? Teriam que avisar (dizer, por exemplo, "estou irritado", "estou à vontade", "vou tratá-lo </a:t>
            </a:r>
            <a:r>
              <a:rPr lang="pt-BR"/>
              <a:t>formalmente")?”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3391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47C46-FEE9-447F-AF01-DC12C0C5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“Gramática” = conjunto de regras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3BF47758-AD54-453F-9849-15473E51C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126339"/>
              </p:ext>
            </p:extLst>
          </p:nvPr>
        </p:nvGraphicFramePr>
        <p:xfrm>
          <a:off x="838200" y="1825625"/>
          <a:ext cx="10515596" cy="37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561">
                  <a:extLst>
                    <a:ext uri="{9D8B030D-6E8A-4147-A177-3AD203B41FA5}">
                      <a16:colId xmlns:a16="http://schemas.microsoft.com/office/drawing/2014/main" val="1943354091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811302236"/>
                    </a:ext>
                  </a:extLst>
                </a:gridCol>
                <a:gridCol w="3372465">
                  <a:extLst>
                    <a:ext uri="{9D8B030D-6E8A-4147-A177-3AD203B41FA5}">
                      <a16:colId xmlns:a16="http://schemas.microsoft.com/office/drawing/2014/main" val="2275258426"/>
                    </a:ext>
                  </a:extLst>
                </a:gridCol>
                <a:gridCol w="2760402">
                  <a:extLst>
                    <a:ext uri="{9D8B030D-6E8A-4147-A177-3AD203B41FA5}">
                      <a16:colId xmlns:a16="http://schemas.microsoft.com/office/drawing/2014/main" val="2689827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Gramáticas normativas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Gramáticas descritivas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Gramáticas internalizadas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859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Escopo do conjunto de regras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Conjunto de regras que </a:t>
                      </a:r>
                      <a:r>
                        <a:rPr lang="pt-BR" sz="1600" b="1" dirty="0"/>
                        <a:t>devem</a:t>
                      </a:r>
                      <a:r>
                        <a:rPr lang="pt-BR" sz="1600" dirty="0"/>
                        <a:t> ser seguidas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Conjunto de regras que </a:t>
                      </a:r>
                      <a:r>
                        <a:rPr lang="pt-BR" sz="1600" b="1" dirty="0"/>
                        <a:t>são</a:t>
                      </a:r>
                      <a:r>
                        <a:rPr lang="pt-BR" sz="1600" dirty="0"/>
                        <a:t> seguidas por uma comunidade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Conjunto de regras que </a:t>
                      </a:r>
                      <a:r>
                        <a:rPr lang="pt-BR" sz="1600" b="1" dirty="0"/>
                        <a:t>um falante </a:t>
                      </a:r>
                      <a:r>
                        <a:rPr lang="pt-BR" sz="1600" dirty="0"/>
                        <a:t>X da língua domina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10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Função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Prescrever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Descrever ou explicar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Conhecer intuitivamente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517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Regra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Obedece-se sob pena de sanção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Traz consigo a ideia de regularidade e constância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Aspectos dos conhecimentos linguísticos dos falantes que tem propriedades sistemáticas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7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Língua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Forma de expressão das pessoas cultas, de prestígio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Dado variável, não uniforme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Regras implícitas, também de natureza variável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399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É tudo aquilo que foge da variedade que foi eleita como exemplo de boa linguagem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Formas ou construções que não fazem parte, de maneira sistemática, de nenhuma das variantes de uma língua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Formulação e/ou interiorização de regras equivocadas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17466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83972EA-5350-4492-AE54-6DF7FDF56881}"/>
              </a:ext>
            </a:extLst>
          </p:cNvPr>
          <p:cNvSpPr txBox="1"/>
          <p:nvPr/>
        </p:nvSpPr>
        <p:spPr>
          <a:xfrm>
            <a:off x="838200" y="5801032"/>
            <a:ext cx="1062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Ordem pedagógica</a:t>
            </a:r>
            <a:r>
              <a:rPr lang="pt-BR" dirty="0"/>
              <a:t>: internalizada; descritiva e normativa.</a:t>
            </a:r>
          </a:p>
        </p:txBody>
      </p:sp>
    </p:spTree>
    <p:extLst>
      <p:ext uri="{BB962C8B-B14F-4D97-AF65-F5344CB8AC3E}">
        <p14:creationId xmlns:p14="http://schemas.microsoft.com/office/powerpoint/2010/main" val="40252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882A3-3020-4109-9E2C-CBE8D1AB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225" y="3727064"/>
            <a:ext cx="6111551" cy="883695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pt-BR" sz="3100" dirty="0">
                <a:solidFill>
                  <a:srgbClr val="262626"/>
                </a:solidFill>
              </a:rPr>
              <a:t>O que é argumentar?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0D8721-6EC9-4B2D-812D-E27A45EB5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3" y="1291967"/>
            <a:ext cx="6924675" cy="1506116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EEADE8-4D11-48DC-AE56-AA5443AC8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525" y="4889366"/>
            <a:ext cx="4552950" cy="1351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6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6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64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2A17E-87EE-462A-92B6-713918E3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 caso de ensino, ensinar o quê?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AAC520-5E4E-4E51-9573-1EF1641109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Da gramática à gramática pedagógica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Do português europeu ao português brasileiro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Da língua morta à língua em uso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B9E7233-6196-4A02-AB52-DEE9CAE401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9561" y="1342584"/>
            <a:ext cx="3362633" cy="5388315"/>
          </a:xfrm>
        </p:spPr>
      </p:pic>
    </p:spTree>
    <p:extLst>
      <p:ext uri="{BB962C8B-B14F-4D97-AF65-F5344CB8AC3E}">
        <p14:creationId xmlns:p14="http://schemas.microsoft.com/office/powerpoint/2010/main" val="98585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3C16FAC-340A-4706-AE3B-213257E3B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355" y="643467"/>
            <a:ext cx="67832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9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4A279-5230-4CE4-A5BB-30635CAA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Quarta questão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969F2A-458C-4A68-931A-AA76E8C58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Que tipo de texto posso usar para mostrar isso ao meu aluno?</a:t>
            </a:r>
          </a:p>
        </p:txBody>
      </p:sp>
    </p:spTree>
    <p:extLst>
      <p:ext uri="{BB962C8B-B14F-4D97-AF65-F5344CB8AC3E}">
        <p14:creationId xmlns:p14="http://schemas.microsoft.com/office/powerpoint/2010/main" val="290303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9519711-3428-4523-B918-CE4C67384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441" y="643467"/>
            <a:ext cx="75031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6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17EBB5D-1C9F-4807-8A03-60DA68AC1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010" y="643467"/>
            <a:ext cx="642197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8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7B102-FA20-49F0-9468-9597FD8A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 tipo de coisa achamos na internet?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09792A-FFF1-407C-A782-B7A24CD72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Já experimentou procurar “Exercícios de gramática”?</a:t>
            </a:r>
          </a:p>
          <a:p>
            <a:pPr marL="0" indent="0">
              <a:buNone/>
            </a:pPr>
            <a:r>
              <a:rPr lang="pt-BR" dirty="0"/>
              <a:t>Veja um bom exemplo: </a:t>
            </a:r>
            <a:r>
              <a:rPr lang="pt-BR" sz="1600" dirty="0">
                <a:hlinkClick r:id="rId2"/>
              </a:rPr>
              <a:t>https://edisciplinas.usp.br/pluginfile.php/5974252/mod_resource/content/1/gramatica-com-textos-complemento-nominalpdf.pdf</a:t>
            </a:r>
            <a:r>
              <a:rPr lang="pt-BR" sz="1600" dirty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 um nem tanto:</a:t>
            </a:r>
          </a:p>
          <a:p>
            <a:pPr marL="0" indent="0">
              <a:buNone/>
            </a:pPr>
            <a:r>
              <a:rPr lang="pt-BR" sz="1600" dirty="0">
                <a:hlinkClick r:id="rId3"/>
              </a:rPr>
              <a:t>https://www.educacaoetransformacao.com.br/atividades-de-portugues-7-ano/amp/#Atividades_de_Portugues_7_ano_sobre_Sujeito_e_Predicado</a:t>
            </a:r>
            <a:r>
              <a:rPr lang="pt-B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162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A23EF-953A-4639-A07B-9F24068F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1) Separe o sujeito e o predicado de cada oração.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C9DBE1-1131-4CF2-B58D-4A7E24478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a. Os meninos estão na quadra.</a:t>
            </a:r>
          </a:p>
          <a:p>
            <a:pPr marL="0" indent="0">
              <a:buNone/>
            </a:pPr>
            <a:r>
              <a:rPr lang="pt-BR" dirty="0"/>
              <a:t>b. O enxame entrou na colmeia.</a:t>
            </a:r>
          </a:p>
          <a:p>
            <a:pPr marL="0" indent="0">
              <a:buNone/>
            </a:pPr>
            <a:r>
              <a:rPr lang="pt-BR" dirty="0"/>
              <a:t>c. Algumas famílias passeiam pelo parque.</a:t>
            </a:r>
          </a:p>
          <a:p>
            <a:pPr marL="0" indent="0">
              <a:buNone/>
            </a:pPr>
            <a:r>
              <a:rPr lang="pt-BR" dirty="0"/>
              <a:t>d. Diversas crianças jogam bola no campinho.</a:t>
            </a:r>
          </a:p>
          <a:p>
            <a:pPr marL="0" indent="0">
              <a:buNone/>
            </a:pPr>
            <a:r>
              <a:rPr lang="pt-BR" dirty="0"/>
              <a:t>e. A cidade parece vazia hoje.</a:t>
            </a:r>
          </a:p>
          <a:p>
            <a:pPr marL="0" indent="0">
              <a:buNone/>
            </a:pPr>
            <a:r>
              <a:rPr lang="pt-BR" dirty="0"/>
              <a:t>f. O sol desponta no horizonte.</a:t>
            </a:r>
          </a:p>
          <a:p>
            <a:pPr marL="0" indent="0">
              <a:buNone/>
            </a:pPr>
            <a:r>
              <a:rPr lang="pt-BR" dirty="0"/>
              <a:t>g) Eles saíram mais cedo da academia.</a:t>
            </a:r>
          </a:p>
          <a:p>
            <a:pPr marL="0" indent="0">
              <a:buNone/>
            </a:pPr>
            <a:r>
              <a:rPr lang="pt-BR" dirty="0"/>
              <a:t>h. Nós iremos ao cinema hoje à noite.</a:t>
            </a:r>
          </a:p>
        </p:txBody>
      </p:sp>
    </p:spTree>
    <p:extLst>
      <p:ext uri="{BB962C8B-B14F-4D97-AF65-F5344CB8AC3E}">
        <p14:creationId xmlns:p14="http://schemas.microsoft.com/office/powerpoint/2010/main" val="3478996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1831</Words>
  <Application>Microsoft Office PowerPoint</Application>
  <PresentationFormat>Widescreen</PresentationFormat>
  <Paragraphs>162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do Office</vt:lpstr>
      <vt:lpstr>A gramática no ensino fundamental 1 </vt:lpstr>
      <vt:lpstr>Objetivos</vt:lpstr>
      <vt:lpstr>O que é argumentar?</vt:lpstr>
      <vt:lpstr>Apresentação do PowerPoint</vt:lpstr>
      <vt:lpstr>Quarta questão</vt:lpstr>
      <vt:lpstr>Apresentação do PowerPoint</vt:lpstr>
      <vt:lpstr>Apresentação do PowerPoint</vt:lpstr>
      <vt:lpstr>Que tipo de coisa achamos na internet?</vt:lpstr>
      <vt:lpstr>1) Separe o sujeito e o predicado de cada oração.</vt:lpstr>
      <vt:lpstr>Indique os predicados das orações e as as locuções verbais.</vt:lpstr>
      <vt:lpstr>3) Sublinhe o núcleo do sujeito das orações a seguir.</vt:lpstr>
      <vt:lpstr>A virada dos anos 1980</vt:lpstr>
      <vt:lpstr>O que é linguagem?</vt:lpstr>
      <vt:lpstr>Fundamentos</vt:lpstr>
      <vt:lpstr>Tipos de atividades didáticas</vt:lpstr>
      <vt:lpstr>Apresentação do PowerPoint</vt:lpstr>
      <vt:lpstr>Texto 1: Carlos Franchi</vt:lpstr>
      <vt:lpstr>Questão mais importante para a teoria gramatical</vt:lpstr>
      <vt:lpstr>O que é gramática?</vt:lpstr>
      <vt:lpstr>Mão na massa: texto descritivo</vt:lpstr>
      <vt:lpstr>a) Era gostoso estar ali.  </vt:lpstr>
      <vt:lpstr>b) Havia, bem no centro da vila, um belo jardim. Era um lugar fresco e com muita sombra, de onde saíam todas as ruas. Estas eram estreitas e pequenas.</vt:lpstr>
      <vt:lpstr>b) Havia, bem no centro da vila, um belo jardim. Era um lugar fresco e com muita sombra, de onde saíam todas as ruas. Estas eram estreitas e pequenas.</vt:lpstr>
      <vt:lpstr>c) O jardim estava sempre cheio de flores, porque os habitantes tinham tido o cuidado de fazer que as plantas fossem árvores de tipos variados. Não eram diferentes das que são comuns em todas as pequenas praças das cidades brasileiras. </vt:lpstr>
      <vt:lpstr>Versão 1</vt:lpstr>
      <vt:lpstr>Versão 2</vt:lpstr>
      <vt:lpstr>Texto 2: Sírio Possenti</vt:lpstr>
      <vt:lpstr>Isso significa ensinar só a norma padrão?</vt:lpstr>
      <vt:lpstr>“Gramática” = conjunto de regras</vt:lpstr>
      <vt:lpstr>Em caso de ensino, ensinar o quê?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Questões complementares a respeito do ensino da Língua Portuguesa</dc:title>
  <dc:creator>Claudia Riolfi</dc:creator>
  <cp:lastModifiedBy>Claudia Riolfi</cp:lastModifiedBy>
  <cp:revision>22</cp:revision>
  <dcterms:created xsi:type="dcterms:W3CDTF">2020-04-29T18:06:50Z</dcterms:created>
  <dcterms:modified xsi:type="dcterms:W3CDTF">2021-04-02T15:18:20Z</dcterms:modified>
</cp:coreProperties>
</file>