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ata" charset="1" panose="00000500000000000000"/>
      <p:regular r:id="rId10"/>
    </p:embeddedFont>
    <p:embeddedFont>
      <p:font typeface="Hibernate" charset="1" panose="02000503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svg" Type="http://schemas.openxmlformats.org/officeDocument/2006/relationships/image"/><Relationship Id="rId4" Target="../media/image3.png" Type="http://schemas.openxmlformats.org/officeDocument/2006/relationships/image"/><Relationship Id="rId40" Target="../media/image39.png" Type="http://schemas.openxmlformats.org/officeDocument/2006/relationships/image"/><Relationship Id="rId41" Target="../media/image40.svg" Type="http://schemas.openxmlformats.org/officeDocument/2006/relationships/image"/><Relationship Id="rId42" Target="../media/image41.png" Type="http://schemas.openxmlformats.org/officeDocument/2006/relationships/image"/><Relationship Id="rId43" Target="../media/image42.svg" Type="http://schemas.openxmlformats.org/officeDocument/2006/relationships/image"/><Relationship Id="rId44" Target="../media/image43.png" Type="http://schemas.openxmlformats.org/officeDocument/2006/relationships/image"/><Relationship Id="rId45" Target="../media/image44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61.pn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65.png" Type="http://schemas.openxmlformats.org/officeDocument/2006/relationships/image"/><Relationship Id="rId7" Target="../media/image6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7.pn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media/image52.pn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media/image52.pn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media/image52.pn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3.png" Type="http://schemas.openxmlformats.org/officeDocument/2006/relationships/image"/><Relationship Id="rId15" Target="../media/image4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29.png" Type="http://schemas.openxmlformats.org/officeDocument/2006/relationships/image"/><Relationship Id="rId19" Target="../media/image30.svg" Type="http://schemas.openxmlformats.org/officeDocument/2006/relationships/image"/><Relationship Id="rId2" Target="../media/image50.png" Type="http://schemas.openxmlformats.org/officeDocument/2006/relationships/image"/><Relationship Id="rId20" Target="../media/image33.png" Type="http://schemas.openxmlformats.org/officeDocument/2006/relationships/image"/><Relationship Id="rId21" Target="../media/image34.svg" Type="http://schemas.openxmlformats.org/officeDocument/2006/relationships/image"/><Relationship Id="rId3" Target="../media/image51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60493">
            <a:off x="6882555" y="2419666"/>
            <a:ext cx="4496700" cy="4653764"/>
          </a:xfrm>
          <a:custGeom>
            <a:avLst/>
            <a:gdLst/>
            <a:ahLst/>
            <a:cxnLst/>
            <a:rect r="r" b="b" t="t" l="l"/>
            <a:pathLst>
              <a:path h="4653764" w="4496700">
                <a:moveTo>
                  <a:pt x="0" y="0"/>
                </a:moveTo>
                <a:lnTo>
                  <a:pt x="4496700" y="0"/>
                </a:lnTo>
                <a:lnTo>
                  <a:pt x="4496700" y="4653765"/>
                </a:lnTo>
                <a:lnTo>
                  <a:pt x="0" y="4653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02436">
            <a:off x="14517561" y="6609954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8" y="0"/>
                </a:lnTo>
                <a:lnTo>
                  <a:pt x="2165338" y="1334276"/>
                </a:lnTo>
                <a:lnTo>
                  <a:pt x="0" y="1334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232046">
            <a:off x="5109412" y="7294214"/>
            <a:ext cx="1709510" cy="1224379"/>
          </a:xfrm>
          <a:custGeom>
            <a:avLst/>
            <a:gdLst/>
            <a:ahLst/>
            <a:cxnLst/>
            <a:rect r="r" b="b" t="t" l="l"/>
            <a:pathLst>
              <a:path h="1224379" w="1709510">
                <a:moveTo>
                  <a:pt x="0" y="0"/>
                </a:moveTo>
                <a:lnTo>
                  <a:pt x="1709511" y="0"/>
                </a:lnTo>
                <a:lnTo>
                  <a:pt x="1709511" y="1224380"/>
                </a:lnTo>
                <a:lnTo>
                  <a:pt x="0" y="1224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8475" y="4708958"/>
            <a:ext cx="14531439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50"/>
              </a:lnSpc>
            </a:pPr>
            <a:r>
              <a:rPr lang="en-US" sz="13500">
                <a:solidFill>
                  <a:srgbClr val="000000"/>
                </a:solidFill>
                <a:latin typeface="Hibernate"/>
              </a:rPr>
              <a:t>COMUNICAÇÃO EFETIVA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80206" y="-1790677"/>
            <a:ext cx="7836131" cy="8109485"/>
          </a:xfrm>
          <a:custGeom>
            <a:avLst/>
            <a:gdLst/>
            <a:ahLst/>
            <a:cxnLst/>
            <a:rect r="r" b="b" t="t" l="l"/>
            <a:pathLst>
              <a:path h="8109485" w="7836131">
                <a:moveTo>
                  <a:pt x="0" y="0"/>
                </a:moveTo>
                <a:lnTo>
                  <a:pt x="7836132" y="0"/>
                </a:lnTo>
                <a:lnTo>
                  <a:pt x="7836132" y="8109485"/>
                </a:lnTo>
                <a:lnTo>
                  <a:pt x="0" y="8109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64167" y="6280462"/>
            <a:ext cx="5985560" cy="718267"/>
          </a:xfrm>
          <a:custGeom>
            <a:avLst/>
            <a:gdLst/>
            <a:ahLst/>
            <a:cxnLst/>
            <a:rect r="r" b="b" t="t" l="l"/>
            <a:pathLst>
              <a:path h="718267" w="5985560">
                <a:moveTo>
                  <a:pt x="0" y="0"/>
                </a:moveTo>
                <a:lnTo>
                  <a:pt x="5985561" y="0"/>
                </a:lnTo>
                <a:lnTo>
                  <a:pt x="5985561" y="718267"/>
                </a:lnTo>
                <a:lnTo>
                  <a:pt x="0" y="718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554993">
            <a:off x="-5488220" y="5553985"/>
            <a:ext cx="11344669" cy="7335531"/>
          </a:xfrm>
          <a:custGeom>
            <a:avLst/>
            <a:gdLst/>
            <a:ahLst/>
            <a:cxnLst/>
            <a:rect r="r" b="b" t="t" l="l"/>
            <a:pathLst>
              <a:path h="7335531" w="11344669">
                <a:moveTo>
                  <a:pt x="0" y="0"/>
                </a:moveTo>
                <a:lnTo>
                  <a:pt x="11344669" y="0"/>
                </a:lnTo>
                <a:lnTo>
                  <a:pt x="11344669" y="7335531"/>
                </a:lnTo>
                <a:lnTo>
                  <a:pt x="0" y="73355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60483" y="8328711"/>
            <a:ext cx="1047424" cy="929589"/>
          </a:xfrm>
          <a:custGeom>
            <a:avLst/>
            <a:gdLst/>
            <a:ahLst/>
            <a:cxnLst/>
            <a:rect r="r" b="b" t="t" l="l"/>
            <a:pathLst>
              <a:path h="929589" w="1047424">
                <a:moveTo>
                  <a:pt x="0" y="0"/>
                </a:moveTo>
                <a:lnTo>
                  <a:pt x="1047423" y="0"/>
                </a:lnTo>
                <a:lnTo>
                  <a:pt x="1047423" y="929589"/>
                </a:lnTo>
                <a:lnTo>
                  <a:pt x="0" y="929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92489" y="2924193"/>
            <a:ext cx="1183412" cy="1229043"/>
          </a:xfrm>
          <a:custGeom>
            <a:avLst/>
            <a:gdLst/>
            <a:ahLst/>
            <a:cxnLst/>
            <a:rect r="r" b="b" t="t" l="l"/>
            <a:pathLst>
              <a:path h="1229043" w="1183412">
                <a:moveTo>
                  <a:pt x="0" y="0"/>
                </a:moveTo>
                <a:lnTo>
                  <a:pt x="1183412" y="0"/>
                </a:lnTo>
                <a:lnTo>
                  <a:pt x="1183412" y="1229043"/>
                </a:lnTo>
                <a:lnTo>
                  <a:pt x="0" y="12290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07906" y="831165"/>
            <a:ext cx="772003" cy="775883"/>
          </a:xfrm>
          <a:custGeom>
            <a:avLst/>
            <a:gdLst/>
            <a:ahLst/>
            <a:cxnLst/>
            <a:rect r="r" b="b" t="t" l="l"/>
            <a:pathLst>
              <a:path h="775883" w="772003">
                <a:moveTo>
                  <a:pt x="0" y="0"/>
                </a:moveTo>
                <a:lnTo>
                  <a:pt x="772004" y="0"/>
                </a:lnTo>
                <a:lnTo>
                  <a:pt x="772004" y="775883"/>
                </a:lnTo>
                <a:lnTo>
                  <a:pt x="0" y="775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00230" y="1801982"/>
            <a:ext cx="1032517" cy="675008"/>
          </a:xfrm>
          <a:custGeom>
            <a:avLst/>
            <a:gdLst/>
            <a:ahLst/>
            <a:cxnLst/>
            <a:rect r="r" b="b" t="t" l="l"/>
            <a:pathLst>
              <a:path h="675008" w="1032517">
                <a:moveTo>
                  <a:pt x="0" y="0"/>
                </a:moveTo>
                <a:lnTo>
                  <a:pt x="1032517" y="0"/>
                </a:lnTo>
                <a:lnTo>
                  <a:pt x="1032517" y="675008"/>
                </a:lnTo>
                <a:lnTo>
                  <a:pt x="0" y="67500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69612" y="7543537"/>
            <a:ext cx="828913" cy="940610"/>
          </a:xfrm>
          <a:custGeom>
            <a:avLst/>
            <a:gdLst/>
            <a:ahLst/>
            <a:cxnLst/>
            <a:rect r="r" b="b" t="t" l="l"/>
            <a:pathLst>
              <a:path h="940610" w="828913">
                <a:moveTo>
                  <a:pt x="0" y="0"/>
                </a:moveTo>
                <a:lnTo>
                  <a:pt x="828913" y="0"/>
                </a:lnTo>
                <a:lnTo>
                  <a:pt x="828913" y="940610"/>
                </a:lnTo>
                <a:lnTo>
                  <a:pt x="0" y="9406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61802" y="5976521"/>
            <a:ext cx="1624278" cy="986380"/>
          </a:xfrm>
          <a:custGeom>
            <a:avLst/>
            <a:gdLst/>
            <a:ahLst/>
            <a:cxnLst/>
            <a:rect r="r" b="b" t="t" l="l"/>
            <a:pathLst>
              <a:path h="986380" w="1624278">
                <a:moveTo>
                  <a:pt x="0" y="0"/>
                </a:moveTo>
                <a:lnTo>
                  <a:pt x="1624278" y="0"/>
                </a:lnTo>
                <a:lnTo>
                  <a:pt x="1624278" y="986380"/>
                </a:lnTo>
                <a:lnTo>
                  <a:pt x="0" y="9863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336021" y="4246922"/>
            <a:ext cx="1095664" cy="1195665"/>
          </a:xfrm>
          <a:custGeom>
            <a:avLst/>
            <a:gdLst/>
            <a:ahLst/>
            <a:cxnLst/>
            <a:rect r="r" b="b" t="t" l="l"/>
            <a:pathLst>
              <a:path h="1195665" w="1095664">
                <a:moveTo>
                  <a:pt x="0" y="0"/>
                </a:moveTo>
                <a:lnTo>
                  <a:pt x="1095664" y="0"/>
                </a:lnTo>
                <a:lnTo>
                  <a:pt x="1095664" y="1195665"/>
                </a:lnTo>
                <a:lnTo>
                  <a:pt x="0" y="119566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78328">
            <a:off x="5800511" y="1226925"/>
            <a:ext cx="1593949" cy="1147209"/>
          </a:xfrm>
          <a:custGeom>
            <a:avLst/>
            <a:gdLst/>
            <a:ahLst/>
            <a:cxnLst/>
            <a:rect r="r" b="b" t="t" l="l"/>
            <a:pathLst>
              <a:path h="1147209" w="1593949">
                <a:moveTo>
                  <a:pt x="0" y="0"/>
                </a:moveTo>
                <a:lnTo>
                  <a:pt x="1593949" y="0"/>
                </a:lnTo>
                <a:lnTo>
                  <a:pt x="1593949" y="1147209"/>
                </a:lnTo>
                <a:lnTo>
                  <a:pt x="0" y="114720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964167" y="1062661"/>
            <a:ext cx="980431" cy="920380"/>
          </a:xfrm>
          <a:custGeom>
            <a:avLst/>
            <a:gdLst/>
            <a:ahLst/>
            <a:cxnLst/>
            <a:rect r="r" b="b" t="t" l="l"/>
            <a:pathLst>
              <a:path h="920380" w="980431">
                <a:moveTo>
                  <a:pt x="0" y="0"/>
                </a:moveTo>
                <a:lnTo>
                  <a:pt x="980432" y="0"/>
                </a:lnTo>
                <a:lnTo>
                  <a:pt x="980432" y="920380"/>
                </a:lnTo>
                <a:lnTo>
                  <a:pt x="0" y="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698658">
            <a:off x="11940883" y="1983215"/>
            <a:ext cx="1922798" cy="1245012"/>
          </a:xfrm>
          <a:custGeom>
            <a:avLst/>
            <a:gdLst/>
            <a:ahLst/>
            <a:cxnLst/>
            <a:rect r="r" b="b" t="t" l="l"/>
            <a:pathLst>
              <a:path h="1245012" w="1922798">
                <a:moveTo>
                  <a:pt x="0" y="0"/>
                </a:moveTo>
                <a:lnTo>
                  <a:pt x="1922798" y="0"/>
                </a:lnTo>
                <a:lnTo>
                  <a:pt x="1922798" y="1245012"/>
                </a:lnTo>
                <a:lnTo>
                  <a:pt x="0" y="124501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70064">
            <a:off x="12046453" y="7758138"/>
            <a:ext cx="1485797" cy="1144064"/>
          </a:xfrm>
          <a:custGeom>
            <a:avLst/>
            <a:gdLst/>
            <a:ahLst/>
            <a:cxnLst/>
            <a:rect r="r" b="b" t="t" l="l"/>
            <a:pathLst>
              <a:path h="1144064" w="1485797">
                <a:moveTo>
                  <a:pt x="0" y="0"/>
                </a:moveTo>
                <a:lnTo>
                  <a:pt x="1485797" y="0"/>
                </a:lnTo>
                <a:lnTo>
                  <a:pt x="1485797" y="1144063"/>
                </a:lnTo>
                <a:lnTo>
                  <a:pt x="0" y="114406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966879">
            <a:off x="3725317" y="2776419"/>
            <a:ext cx="721526" cy="1082966"/>
          </a:xfrm>
          <a:custGeom>
            <a:avLst/>
            <a:gdLst/>
            <a:ahLst/>
            <a:cxnLst/>
            <a:rect r="r" b="b" t="t" l="l"/>
            <a:pathLst>
              <a:path h="1082966" w="721526">
                <a:moveTo>
                  <a:pt x="0" y="0"/>
                </a:moveTo>
                <a:lnTo>
                  <a:pt x="721526" y="0"/>
                </a:lnTo>
                <a:lnTo>
                  <a:pt x="721526" y="1082965"/>
                </a:lnTo>
                <a:lnTo>
                  <a:pt x="0" y="108296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94424">
            <a:off x="1651904" y="3851291"/>
            <a:ext cx="333143" cy="974620"/>
          </a:xfrm>
          <a:custGeom>
            <a:avLst/>
            <a:gdLst/>
            <a:ahLst/>
            <a:cxnLst/>
            <a:rect r="r" b="b" t="t" l="l"/>
            <a:pathLst>
              <a:path h="974620" w="333143">
                <a:moveTo>
                  <a:pt x="0" y="0"/>
                </a:moveTo>
                <a:lnTo>
                  <a:pt x="333142" y="0"/>
                </a:lnTo>
                <a:lnTo>
                  <a:pt x="333142" y="974620"/>
                </a:lnTo>
                <a:lnTo>
                  <a:pt x="0" y="97462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304027">
            <a:off x="15315170" y="6635356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20" y="0"/>
                </a:lnTo>
                <a:lnTo>
                  <a:pt x="570120" y="1393625"/>
                </a:lnTo>
                <a:lnTo>
                  <a:pt x="0" y="1393625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8606748">
            <a:off x="17610713" y="464139"/>
            <a:ext cx="839615" cy="2509720"/>
          </a:xfrm>
          <a:custGeom>
            <a:avLst/>
            <a:gdLst/>
            <a:ahLst/>
            <a:cxnLst/>
            <a:rect r="r" b="b" t="t" l="l"/>
            <a:pathLst>
              <a:path h="2509720" w="839615">
                <a:moveTo>
                  <a:pt x="0" y="0"/>
                </a:moveTo>
                <a:lnTo>
                  <a:pt x="839615" y="0"/>
                </a:lnTo>
                <a:lnTo>
                  <a:pt x="839615" y="2509720"/>
                </a:lnTo>
                <a:lnTo>
                  <a:pt x="0" y="250972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497306">
            <a:off x="1351218" y="1095282"/>
            <a:ext cx="1020084" cy="1329493"/>
          </a:xfrm>
          <a:custGeom>
            <a:avLst/>
            <a:gdLst/>
            <a:ahLst/>
            <a:cxnLst/>
            <a:rect r="r" b="b" t="t" l="l"/>
            <a:pathLst>
              <a:path h="1329493" w="1020084">
                <a:moveTo>
                  <a:pt x="0" y="0"/>
                </a:moveTo>
                <a:lnTo>
                  <a:pt x="1020083" y="0"/>
                </a:lnTo>
                <a:lnTo>
                  <a:pt x="1020083" y="1329493"/>
                </a:lnTo>
                <a:lnTo>
                  <a:pt x="0" y="1329493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84115" y="7581637"/>
            <a:ext cx="5947699" cy="262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Hibernate"/>
              </a:rPr>
              <a:t>MÓDULO 3:</a:t>
            </a:r>
          </a:p>
          <a:p>
            <a:pPr>
              <a:lnSpc>
                <a:spcPts val="4180"/>
              </a:lnSpc>
            </a:pPr>
          </a:p>
          <a:p>
            <a:pPr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Hibernate"/>
              </a:rPr>
              <a:t>PROF.: FELIPE BELLONI</a:t>
            </a:r>
          </a:p>
          <a:p>
            <a:pPr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Hibernate"/>
              </a:rPr>
              <a:t>PROF.ª GRACIANE ARRUDA</a:t>
            </a:r>
          </a:p>
          <a:p>
            <a:pPr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Hibernate"/>
              </a:rPr>
              <a:t>PROF.: MARCO WANG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72436" y="2374374"/>
            <a:ext cx="10250386" cy="3196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488"/>
              </a:lnSpc>
              <a:spcBef>
                <a:spcPct val="0"/>
              </a:spcBef>
            </a:pPr>
            <a:r>
              <a:rPr lang="en-US" sz="11353">
                <a:solidFill>
                  <a:srgbClr val="000000"/>
                </a:solidFill>
                <a:latin typeface="Hibernate"/>
              </a:rPr>
              <a:t>COMUNICAÇÃO INTRAPESSOAL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72436" y="5534112"/>
            <a:ext cx="7881502" cy="244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4920"/>
              </a:lnSpc>
              <a:spcBef>
                <a:spcPct val="0"/>
              </a:spcBef>
            </a:pPr>
            <a:r>
              <a:rPr lang="en-US" sz="3000" spc="-89">
                <a:solidFill>
                  <a:srgbClr val="000000"/>
                </a:solidFill>
                <a:latin typeface="Alata"/>
              </a:rPr>
              <a:t>Comunicação intrapessoal é o diálogo interno de uma pessoa consigo mesma, envolvendo reflexão, autoconhecimento e processamento de pensamentos e emoções.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103929">
            <a:off x="11131448" y="353774"/>
            <a:ext cx="5801895" cy="9579453"/>
          </a:xfrm>
          <a:custGeom>
            <a:avLst/>
            <a:gdLst/>
            <a:ahLst/>
            <a:cxnLst/>
            <a:rect r="r" b="b" t="t" l="l"/>
            <a:pathLst>
              <a:path h="9579453" w="5801895">
                <a:moveTo>
                  <a:pt x="5801895" y="0"/>
                </a:moveTo>
                <a:lnTo>
                  <a:pt x="0" y="0"/>
                </a:lnTo>
                <a:lnTo>
                  <a:pt x="0" y="9579452"/>
                </a:lnTo>
                <a:lnTo>
                  <a:pt x="5801895" y="9579452"/>
                </a:lnTo>
                <a:lnTo>
                  <a:pt x="58018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93580">
            <a:off x="11738541" y="3879215"/>
            <a:ext cx="4465079" cy="3226020"/>
          </a:xfrm>
          <a:custGeom>
            <a:avLst/>
            <a:gdLst/>
            <a:ahLst/>
            <a:cxnLst/>
            <a:rect r="r" b="b" t="t" l="l"/>
            <a:pathLst>
              <a:path h="3226020" w="4465079">
                <a:moveTo>
                  <a:pt x="0" y="0"/>
                </a:moveTo>
                <a:lnTo>
                  <a:pt x="4465080" y="0"/>
                </a:lnTo>
                <a:lnTo>
                  <a:pt x="4465080" y="3226019"/>
                </a:lnTo>
                <a:lnTo>
                  <a:pt x="0" y="3226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60493">
            <a:off x="10416176" y="2000818"/>
            <a:ext cx="6412309" cy="6636283"/>
          </a:xfrm>
          <a:custGeom>
            <a:avLst/>
            <a:gdLst/>
            <a:ahLst/>
            <a:cxnLst/>
            <a:rect r="r" b="b" t="t" l="l"/>
            <a:pathLst>
              <a:path h="6636283" w="6412309">
                <a:moveTo>
                  <a:pt x="0" y="0"/>
                </a:moveTo>
                <a:lnTo>
                  <a:pt x="6412309" y="0"/>
                </a:lnTo>
                <a:lnTo>
                  <a:pt x="6412309" y="6636283"/>
                </a:lnTo>
                <a:lnTo>
                  <a:pt x="0" y="6636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30717" y="2268440"/>
            <a:ext cx="4269722" cy="5418456"/>
          </a:xfrm>
          <a:custGeom>
            <a:avLst/>
            <a:gdLst/>
            <a:ahLst/>
            <a:cxnLst/>
            <a:rect r="r" b="b" t="t" l="l"/>
            <a:pathLst>
              <a:path h="5418456" w="4269722">
                <a:moveTo>
                  <a:pt x="0" y="0"/>
                </a:moveTo>
                <a:lnTo>
                  <a:pt x="4269722" y="0"/>
                </a:lnTo>
                <a:lnTo>
                  <a:pt x="4269722" y="5418456"/>
                </a:lnTo>
                <a:lnTo>
                  <a:pt x="0" y="5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364" r="-6844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9353176">
            <a:off x="-4119263" y="-2715244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6"/>
                </a:moveTo>
                <a:lnTo>
                  <a:pt x="0" y="5872956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4801185" y="-3433690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6"/>
                </a:moveTo>
                <a:lnTo>
                  <a:pt x="0" y="5872956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74471" y="3186589"/>
            <a:ext cx="8429075" cy="148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400"/>
              </a:lnSpc>
            </a:pPr>
            <a:r>
              <a:rPr lang="en-US" sz="10363">
                <a:solidFill>
                  <a:srgbClr val="000000"/>
                </a:solidFill>
                <a:latin typeface="Hibernate"/>
              </a:rPr>
              <a:t>COMUNICAÇÃO EXTERNA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4471" y="4619839"/>
            <a:ext cx="7731842" cy="306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920"/>
              </a:lnSpc>
              <a:spcBef>
                <a:spcPct val="0"/>
              </a:spcBef>
            </a:pPr>
            <a:r>
              <a:rPr lang="en-US" sz="3000" spc="-89">
                <a:solidFill>
                  <a:srgbClr val="000000"/>
                </a:solidFill>
                <a:latin typeface="Alata"/>
              </a:rPr>
              <a:t>Comunicação externa é a interação de uma organização com partes externas, como clientes, mídia, governo e comunidade, para transmitir informações, promover sua imagem e gerenciar relacionamentos.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4602436">
            <a:off x="15615968" y="7781795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8" y="0"/>
                </a:lnTo>
                <a:lnTo>
                  <a:pt x="2165338" y="1334275"/>
                </a:lnTo>
                <a:lnTo>
                  <a:pt x="0" y="1334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94424">
            <a:off x="11631282" y="2072743"/>
            <a:ext cx="491784" cy="1438729"/>
          </a:xfrm>
          <a:custGeom>
            <a:avLst/>
            <a:gdLst/>
            <a:ahLst/>
            <a:cxnLst/>
            <a:rect r="r" b="b" t="t" l="l"/>
            <a:pathLst>
              <a:path h="1438729" w="491784">
                <a:moveTo>
                  <a:pt x="0" y="0"/>
                </a:moveTo>
                <a:lnTo>
                  <a:pt x="491784" y="0"/>
                </a:lnTo>
                <a:lnTo>
                  <a:pt x="491784" y="1438729"/>
                </a:lnTo>
                <a:lnTo>
                  <a:pt x="0" y="1438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04027">
            <a:off x="16413577" y="7807196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20" y="0"/>
                </a:lnTo>
                <a:lnTo>
                  <a:pt x="570120" y="1393626"/>
                </a:lnTo>
                <a:lnTo>
                  <a:pt x="0" y="1393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71353"/>
            <a:ext cx="16230600" cy="696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40"/>
              </a:lnSpc>
              <a:spcBef>
                <a:spcPct val="0"/>
              </a:spcBef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Intr</a:t>
            </a:r>
            <a:r>
              <a:rPr lang="en-US" sz="3500" spc="-105" strike="noStrike" u="none">
                <a:solidFill>
                  <a:srgbClr val="000000"/>
                </a:solidFill>
                <a:latin typeface="Alata"/>
              </a:rPr>
              <a:t>anet: Uma plataforma online interna onde os colaboradores podem acessar informações, documentos, notícias e comunicados da empresa.</a:t>
            </a:r>
          </a:p>
          <a:p>
            <a:pPr>
              <a:lnSpc>
                <a:spcPts val="5740"/>
              </a:lnSpc>
              <a:spcBef>
                <a:spcPct val="0"/>
              </a:spcBef>
            </a:pPr>
          </a:p>
          <a:p>
            <a:pPr>
              <a:lnSpc>
                <a:spcPts val="5740"/>
              </a:lnSpc>
              <a:spcBef>
                <a:spcPct val="0"/>
              </a:spcBef>
            </a:pPr>
            <a:r>
              <a:rPr lang="en-US" sz="3500" spc="-105" strike="noStrike" u="none">
                <a:solidFill>
                  <a:srgbClr val="000000"/>
                </a:solidFill>
                <a:latin typeface="Alata"/>
              </a:rPr>
              <a:t>E-mails: Uma forma tradicional de comunicação interna para enviar anúncios, atualizações e informações importantes para os funcionários.</a:t>
            </a:r>
          </a:p>
          <a:p>
            <a:pPr>
              <a:lnSpc>
                <a:spcPts val="5740"/>
              </a:lnSpc>
              <a:spcBef>
                <a:spcPct val="0"/>
              </a:spcBef>
            </a:pPr>
          </a:p>
          <a:p>
            <a:pPr>
              <a:lnSpc>
                <a:spcPts val="5740"/>
              </a:lnSpc>
              <a:spcBef>
                <a:spcPct val="0"/>
              </a:spcBef>
            </a:pPr>
            <a:r>
              <a:rPr lang="en-US" sz="3500" spc="-105" strike="noStrike" u="none">
                <a:solidFill>
                  <a:srgbClr val="000000"/>
                </a:solidFill>
                <a:latin typeface="Alata"/>
              </a:rPr>
              <a:t>Aplicativos de mensagens instantâneas: Ferramentas como Slack, Microsoft Teams, ou até mesmo WhatsApp Business podem ser usadas para comunicação rápida e colaborativa entre os membros da equipe.</a:t>
            </a:r>
          </a:p>
          <a:p>
            <a:pPr>
              <a:lnSpc>
                <a:spcPts val="367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true" flipV="true" rot="1162056">
            <a:off x="-2854314" y="-6087926"/>
            <a:ext cx="15042442" cy="9965618"/>
          </a:xfrm>
          <a:custGeom>
            <a:avLst/>
            <a:gdLst/>
            <a:ahLst/>
            <a:cxnLst/>
            <a:rect r="r" b="b" t="t" l="l"/>
            <a:pathLst>
              <a:path h="9965618" w="15042442">
                <a:moveTo>
                  <a:pt x="15042442" y="9965618"/>
                </a:moveTo>
                <a:lnTo>
                  <a:pt x="0" y="9965618"/>
                </a:lnTo>
                <a:lnTo>
                  <a:pt x="0" y="0"/>
                </a:lnTo>
                <a:lnTo>
                  <a:pt x="15042442" y="0"/>
                </a:lnTo>
                <a:lnTo>
                  <a:pt x="15042442" y="9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92076" y="1916060"/>
            <a:ext cx="13347764" cy="100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5"/>
              </a:lnSpc>
            </a:pPr>
            <a:r>
              <a:rPr lang="en-US" sz="7059">
                <a:solidFill>
                  <a:srgbClr val="000000"/>
                </a:solidFill>
                <a:latin typeface="Hibernate"/>
              </a:rPr>
              <a:t>FERRAMENTAS PARA MELHORAR COMUNICAÇÃO INTERNA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59947">
            <a:off x="609128" y="435492"/>
            <a:ext cx="839144" cy="1259503"/>
          </a:xfrm>
          <a:custGeom>
            <a:avLst/>
            <a:gdLst/>
            <a:ahLst/>
            <a:cxnLst/>
            <a:rect r="r" b="b" t="t" l="l"/>
            <a:pathLst>
              <a:path h="1259503" w="839144">
                <a:moveTo>
                  <a:pt x="0" y="0"/>
                </a:moveTo>
                <a:lnTo>
                  <a:pt x="839144" y="0"/>
                </a:lnTo>
                <a:lnTo>
                  <a:pt x="839144" y="1259503"/>
                </a:lnTo>
                <a:lnTo>
                  <a:pt x="0" y="125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94424">
            <a:off x="17369759" y="238567"/>
            <a:ext cx="540163" cy="1580265"/>
          </a:xfrm>
          <a:custGeom>
            <a:avLst/>
            <a:gdLst/>
            <a:ahLst/>
            <a:cxnLst/>
            <a:rect r="r" b="b" t="t" l="l"/>
            <a:pathLst>
              <a:path h="1580265" w="540163">
                <a:moveTo>
                  <a:pt x="0" y="0"/>
                </a:moveTo>
                <a:lnTo>
                  <a:pt x="540163" y="0"/>
                </a:lnTo>
                <a:lnTo>
                  <a:pt x="540163" y="1580266"/>
                </a:lnTo>
                <a:lnTo>
                  <a:pt x="0" y="1580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71353"/>
            <a:ext cx="16230600" cy="696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40"/>
              </a:lnSpc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Redes Sociais Corporativas: Plataformas dedicadas à comunicação interna, como o Workplace by Facebook, que permitem compartilhar notícias, ideias e colaborar em projetos.</a:t>
            </a:r>
          </a:p>
          <a:p>
            <a:pPr>
              <a:lnSpc>
                <a:spcPts val="5740"/>
              </a:lnSpc>
            </a:pPr>
          </a:p>
          <a:p>
            <a:pPr>
              <a:lnSpc>
                <a:spcPts val="5740"/>
              </a:lnSpc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Reuniões e Videoconferências: Momentos presenciais ou virtuais para alinhamento, discussões e apresentações de projetos.</a:t>
            </a:r>
          </a:p>
          <a:p>
            <a:pPr>
              <a:lnSpc>
                <a:spcPts val="5740"/>
              </a:lnSpc>
            </a:pPr>
          </a:p>
          <a:p>
            <a:pPr>
              <a:lnSpc>
                <a:spcPts val="5740"/>
              </a:lnSpc>
              <a:spcBef>
                <a:spcPct val="0"/>
              </a:spcBef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Newsletters: E-mails periódicos que resumem as principais notícias, atualizações e eventos da empresa.</a:t>
            </a:r>
          </a:p>
          <a:p>
            <a:pPr>
              <a:lnSpc>
                <a:spcPts val="367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true" flipV="true" rot="1162056">
            <a:off x="-2854314" y="-6087926"/>
            <a:ext cx="15042442" cy="9965618"/>
          </a:xfrm>
          <a:custGeom>
            <a:avLst/>
            <a:gdLst/>
            <a:ahLst/>
            <a:cxnLst/>
            <a:rect r="r" b="b" t="t" l="l"/>
            <a:pathLst>
              <a:path h="9965618" w="15042442">
                <a:moveTo>
                  <a:pt x="15042442" y="9965618"/>
                </a:moveTo>
                <a:lnTo>
                  <a:pt x="0" y="9965618"/>
                </a:lnTo>
                <a:lnTo>
                  <a:pt x="0" y="0"/>
                </a:lnTo>
                <a:lnTo>
                  <a:pt x="15042442" y="0"/>
                </a:lnTo>
                <a:lnTo>
                  <a:pt x="15042442" y="9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92076" y="1916060"/>
            <a:ext cx="13347764" cy="100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5"/>
              </a:lnSpc>
            </a:pPr>
            <a:r>
              <a:rPr lang="en-US" sz="7059">
                <a:solidFill>
                  <a:srgbClr val="000000"/>
                </a:solidFill>
                <a:latin typeface="Hibernate"/>
              </a:rPr>
              <a:t>FERRAMENTAS PARA MELHORAR COMUNICAÇÃO INTERNA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59947">
            <a:off x="609128" y="435492"/>
            <a:ext cx="839144" cy="1259503"/>
          </a:xfrm>
          <a:custGeom>
            <a:avLst/>
            <a:gdLst/>
            <a:ahLst/>
            <a:cxnLst/>
            <a:rect r="r" b="b" t="t" l="l"/>
            <a:pathLst>
              <a:path h="1259503" w="839144">
                <a:moveTo>
                  <a:pt x="0" y="0"/>
                </a:moveTo>
                <a:lnTo>
                  <a:pt x="839144" y="0"/>
                </a:lnTo>
                <a:lnTo>
                  <a:pt x="839144" y="1259503"/>
                </a:lnTo>
                <a:lnTo>
                  <a:pt x="0" y="125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94424">
            <a:off x="17369759" y="238567"/>
            <a:ext cx="540163" cy="1580265"/>
          </a:xfrm>
          <a:custGeom>
            <a:avLst/>
            <a:gdLst/>
            <a:ahLst/>
            <a:cxnLst/>
            <a:rect r="r" b="b" t="t" l="l"/>
            <a:pathLst>
              <a:path h="1580265" w="540163">
                <a:moveTo>
                  <a:pt x="0" y="0"/>
                </a:moveTo>
                <a:lnTo>
                  <a:pt x="540163" y="0"/>
                </a:lnTo>
                <a:lnTo>
                  <a:pt x="540163" y="1580266"/>
                </a:lnTo>
                <a:lnTo>
                  <a:pt x="0" y="1580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54585"/>
            <a:ext cx="16230600" cy="768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40"/>
              </a:lnSpc>
            </a:pPr>
            <a:r>
              <a:rPr lang="en-US" sz="3500" spc="-105">
                <a:solidFill>
                  <a:srgbClr val="000000"/>
                </a:solidFill>
                <a:latin typeface="Alata Semi-Bold"/>
              </a:rPr>
              <a:t>Quadros de Avisos Digitais</a:t>
            </a:r>
            <a:r>
              <a:rPr lang="en-US" sz="3500" spc="-105">
                <a:solidFill>
                  <a:srgbClr val="000000"/>
                </a:solidFill>
                <a:latin typeface="Alata"/>
              </a:rPr>
              <a:t>: Telas digitais em locais estratégicos da empresa para exibir informações importantes de forma visual e dinâmica.</a:t>
            </a:r>
          </a:p>
          <a:p>
            <a:pPr>
              <a:lnSpc>
                <a:spcPts val="5740"/>
              </a:lnSpc>
            </a:pPr>
          </a:p>
          <a:p>
            <a:pPr>
              <a:lnSpc>
                <a:spcPts val="5740"/>
              </a:lnSpc>
            </a:pPr>
            <a:r>
              <a:rPr lang="en-US" sz="3500" spc="-105">
                <a:solidFill>
                  <a:srgbClr val="000000"/>
                </a:solidFill>
                <a:latin typeface="Alata Semi-Bold"/>
              </a:rPr>
              <a:t>Grupos de discussão e fóruns online</a:t>
            </a:r>
            <a:r>
              <a:rPr lang="en-US" sz="3500" spc="-105">
                <a:solidFill>
                  <a:srgbClr val="000000"/>
                </a:solidFill>
                <a:latin typeface="Alata"/>
              </a:rPr>
              <a:t>: Espaços virtuais onde os funcionários podem compartilhar ideias, fazer perguntas e discutir tópicos relevantes.</a:t>
            </a:r>
          </a:p>
          <a:p>
            <a:pPr>
              <a:lnSpc>
                <a:spcPts val="5740"/>
              </a:lnSpc>
            </a:pPr>
          </a:p>
          <a:p>
            <a:pPr>
              <a:lnSpc>
                <a:spcPts val="5740"/>
              </a:lnSpc>
            </a:pPr>
            <a:r>
              <a:rPr lang="en-US" sz="3500" spc="-105">
                <a:solidFill>
                  <a:srgbClr val="000000"/>
                </a:solidFill>
                <a:latin typeface="Alata Semi-Bold"/>
              </a:rPr>
              <a:t>Sistemas de Gestão de Projetos</a:t>
            </a:r>
            <a:r>
              <a:rPr lang="en-US" sz="3500" spc="-105">
                <a:solidFill>
                  <a:srgbClr val="000000"/>
                </a:solidFill>
                <a:latin typeface="Alata"/>
              </a:rPr>
              <a:t>: Plataformas como Trello, Asana ou Basecamp podem ser utilizadas para organizar tarefas, atribuir responsabilidades e facilitar a comunicação entre os membros da equipe.</a:t>
            </a:r>
          </a:p>
          <a:p>
            <a:pPr>
              <a:lnSpc>
                <a:spcPts val="5740"/>
              </a:lnSpc>
              <a:spcBef>
                <a:spcPct val="0"/>
              </a:spcBef>
            </a:pPr>
          </a:p>
          <a:p>
            <a:pPr>
              <a:lnSpc>
                <a:spcPts val="3672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true" flipV="true" rot="1162056">
            <a:off x="-2854314" y="-6087926"/>
            <a:ext cx="15042442" cy="9965618"/>
          </a:xfrm>
          <a:custGeom>
            <a:avLst/>
            <a:gdLst/>
            <a:ahLst/>
            <a:cxnLst/>
            <a:rect r="r" b="b" t="t" l="l"/>
            <a:pathLst>
              <a:path h="9965618" w="15042442">
                <a:moveTo>
                  <a:pt x="15042442" y="9965618"/>
                </a:moveTo>
                <a:lnTo>
                  <a:pt x="0" y="9965618"/>
                </a:lnTo>
                <a:lnTo>
                  <a:pt x="0" y="0"/>
                </a:lnTo>
                <a:lnTo>
                  <a:pt x="15042442" y="0"/>
                </a:lnTo>
                <a:lnTo>
                  <a:pt x="15042442" y="9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92076" y="1916060"/>
            <a:ext cx="13347764" cy="100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5"/>
              </a:lnSpc>
            </a:pPr>
            <a:r>
              <a:rPr lang="en-US" sz="7059">
                <a:solidFill>
                  <a:srgbClr val="000000"/>
                </a:solidFill>
                <a:latin typeface="Hibernate"/>
              </a:rPr>
              <a:t>FERRAMENTAS PARA MELHORAR COMUNICAÇÃO INTERNA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59947">
            <a:off x="609128" y="435492"/>
            <a:ext cx="839144" cy="1259503"/>
          </a:xfrm>
          <a:custGeom>
            <a:avLst/>
            <a:gdLst/>
            <a:ahLst/>
            <a:cxnLst/>
            <a:rect r="r" b="b" t="t" l="l"/>
            <a:pathLst>
              <a:path h="1259503" w="839144">
                <a:moveTo>
                  <a:pt x="0" y="0"/>
                </a:moveTo>
                <a:lnTo>
                  <a:pt x="839144" y="0"/>
                </a:lnTo>
                <a:lnTo>
                  <a:pt x="839144" y="1259503"/>
                </a:lnTo>
                <a:lnTo>
                  <a:pt x="0" y="125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94424">
            <a:off x="17369759" y="238567"/>
            <a:ext cx="540163" cy="1580265"/>
          </a:xfrm>
          <a:custGeom>
            <a:avLst/>
            <a:gdLst/>
            <a:ahLst/>
            <a:cxnLst/>
            <a:rect r="r" b="b" t="t" l="l"/>
            <a:pathLst>
              <a:path h="1580265" w="540163">
                <a:moveTo>
                  <a:pt x="0" y="0"/>
                </a:moveTo>
                <a:lnTo>
                  <a:pt x="540163" y="0"/>
                </a:lnTo>
                <a:lnTo>
                  <a:pt x="540163" y="1580266"/>
                </a:lnTo>
                <a:lnTo>
                  <a:pt x="0" y="1580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1162056">
            <a:off x="-2854314" y="-6087926"/>
            <a:ext cx="15042442" cy="9965618"/>
          </a:xfrm>
          <a:custGeom>
            <a:avLst/>
            <a:gdLst/>
            <a:ahLst/>
            <a:cxnLst/>
            <a:rect r="r" b="b" t="t" l="l"/>
            <a:pathLst>
              <a:path h="9965618" w="15042442">
                <a:moveTo>
                  <a:pt x="15042442" y="9965618"/>
                </a:moveTo>
                <a:lnTo>
                  <a:pt x="0" y="9965618"/>
                </a:lnTo>
                <a:lnTo>
                  <a:pt x="0" y="0"/>
                </a:lnTo>
                <a:lnTo>
                  <a:pt x="15042442" y="0"/>
                </a:lnTo>
                <a:lnTo>
                  <a:pt x="15042442" y="9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92076" y="1916060"/>
            <a:ext cx="13347764" cy="100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5"/>
              </a:lnSpc>
            </a:pPr>
            <a:r>
              <a:rPr lang="en-US" sz="7059">
                <a:solidFill>
                  <a:srgbClr val="000000"/>
                </a:solidFill>
                <a:latin typeface="Hibernate"/>
              </a:rPr>
              <a:t>FERRAMENTAS PARA MELHORAR COMUNICAÇÃO INTERNA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59947">
            <a:off x="609128" y="435492"/>
            <a:ext cx="839144" cy="1259503"/>
          </a:xfrm>
          <a:custGeom>
            <a:avLst/>
            <a:gdLst/>
            <a:ahLst/>
            <a:cxnLst/>
            <a:rect r="r" b="b" t="t" l="l"/>
            <a:pathLst>
              <a:path h="1259503" w="839144">
                <a:moveTo>
                  <a:pt x="0" y="0"/>
                </a:moveTo>
                <a:lnTo>
                  <a:pt x="839144" y="0"/>
                </a:lnTo>
                <a:lnTo>
                  <a:pt x="839144" y="1259503"/>
                </a:lnTo>
                <a:lnTo>
                  <a:pt x="0" y="125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94424">
            <a:off x="17369759" y="238567"/>
            <a:ext cx="540163" cy="1580265"/>
          </a:xfrm>
          <a:custGeom>
            <a:avLst/>
            <a:gdLst/>
            <a:ahLst/>
            <a:cxnLst/>
            <a:rect r="r" b="b" t="t" l="l"/>
            <a:pathLst>
              <a:path h="1580265" w="540163">
                <a:moveTo>
                  <a:pt x="0" y="0"/>
                </a:moveTo>
                <a:lnTo>
                  <a:pt x="540163" y="0"/>
                </a:lnTo>
                <a:lnTo>
                  <a:pt x="540163" y="1580266"/>
                </a:lnTo>
                <a:lnTo>
                  <a:pt x="0" y="1580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3585845"/>
            <a:ext cx="18288000" cy="545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lata"/>
              </a:rPr>
              <a:t>FEEDBACK 360 É UM PROCESSO DE AVALIAÇÃO EM QUE UM INDIVÍDUO RECEBE FEEDBACK SOBRE SEU DESEMPENHO E COMPORTAMENTO NÃO APENAS DE SEU SUPERVISOR DIRETO, MAS TAMBÉM DE UMA VARIEDADE DE OUTRAS FONTES, INCLUINDO COLEGAS DE TRABALHO, SUBORDINADOS, CLIENTES E ATÉ MESMO FORNECEDORES. 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lata"/>
              </a:rPr>
              <a:t>O TERMO "360" REFERE-SE À IDEIA DE QUE O FEEDBACK VEM DE TODAS AS DIREÇÕES, PROPORCIONANDO UMA VISÃO COMPLETA DO DESEMPENHO DE UM INDIVÍDUO. ESSE TIPO DE FEEDBACK É FREQUENTEMENTE UTILIZADO PARA AJUDAR OS PROFISSIONAIS A ENTENDEREM MELHOR SUAS HABILIDADES, PONTOS FORTES E ÁREAS PARA MELHORIA, PERMITINDO UM DESENVOLVIMENTO MAIS ABRANGENTE E EFICAZ.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1162056">
            <a:off x="-2854314" y="-6087926"/>
            <a:ext cx="15042442" cy="9965618"/>
          </a:xfrm>
          <a:custGeom>
            <a:avLst/>
            <a:gdLst/>
            <a:ahLst/>
            <a:cxnLst/>
            <a:rect r="r" b="b" t="t" l="l"/>
            <a:pathLst>
              <a:path h="9965618" w="15042442">
                <a:moveTo>
                  <a:pt x="15042442" y="9965618"/>
                </a:moveTo>
                <a:lnTo>
                  <a:pt x="0" y="9965618"/>
                </a:lnTo>
                <a:lnTo>
                  <a:pt x="0" y="0"/>
                </a:lnTo>
                <a:lnTo>
                  <a:pt x="15042442" y="0"/>
                </a:lnTo>
                <a:lnTo>
                  <a:pt x="15042442" y="9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59947">
            <a:off x="609128" y="435492"/>
            <a:ext cx="839144" cy="1259503"/>
          </a:xfrm>
          <a:custGeom>
            <a:avLst/>
            <a:gdLst/>
            <a:ahLst/>
            <a:cxnLst/>
            <a:rect r="r" b="b" t="t" l="l"/>
            <a:pathLst>
              <a:path h="1259503" w="839144">
                <a:moveTo>
                  <a:pt x="0" y="0"/>
                </a:moveTo>
                <a:lnTo>
                  <a:pt x="839144" y="0"/>
                </a:lnTo>
                <a:lnTo>
                  <a:pt x="839144" y="1259503"/>
                </a:lnTo>
                <a:lnTo>
                  <a:pt x="0" y="125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94424">
            <a:off x="17369759" y="238567"/>
            <a:ext cx="540163" cy="1580265"/>
          </a:xfrm>
          <a:custGeom>
            <a:avLst/>
            <a:gdLst/>
            <a:ahLst/>
            <a:cxnLst/>
            <a:rect r="r" b="b" t="t" l="l"/>
            <a:pathLst>
              <a:path h="1580265" w="540163">
                <a:moveTo>
                  <a:pt x="0" y="0"/>
                </a:moveTo>
                <a:lnTo>
                  <a:pt x="540163" y="0"/>
                </a:lnTo>
                <a:lnTo>
                  <a:pt x="540163" y="1580266"/>
                </a:lnTo>
                <a:lnTo>
                  <a:pt x="0" y="1580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46379" y="2384783"/>
            <a:ext cx="7893461" cy="7577723"/>
          </a:xfrm>
          <a:custGeom>
            <a:avLst/>
            <a:gdLst/>
            <a:ahLst/>
            <a:cxnLst/>
            <a:rect r="r" b="b" t="t" l="l"/>
            <a:pathLst>
              <a:path h="7577723" w="7893461">
                <a:moveTo>
                  <a:pt x="0" y="0"/>
                </a:moveTo>
                <a:lnTo>
                  <a:pt x="7893461" y="0"/>
                </a:lnTo>
                <a:lnTo>
                  <a:pt x="7893461" y="7577722"/>
                </a:lnTo>
                <a:lnTo>
                  <a:pt x="0" y="7577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0650" y="5143500"/>
            <a:ext cx="7632515" cy="2601994"/>
          </a:xfrm>
          <a:custGeom>
            <a:avLst/>
            <a:gdLst/>
            <a:ahLst/>
            <a:cxnLst/>
            <a:rect r="r" b="b" t="t" l="l"/>
            <a:pathLst>
              <a:path h="2601994" w="7632515">
                <a:moveTo>
                  <a:pt x="0" y="0"/>
                </a:moveTo>
                <a:lnTo>
                  <a:pt x="7632514" y="0"/>
                </a:lnTo>
                <a:lnTo>
                  <a:pt x="7632514" y="2601994"/>
                </a:lnTo>
                <a:lnTo>
                  <a:pt x="0" y="26019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92076" y="1916060"/>
            <a:ext cx="13347764" cy="100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65"/>
              </a:lnSpc>
            </a:pPr>
            <a:r>
              <a:rPr lang="en-US" sz="7059">
                <a:solidFill>
                  <a:srgbClr val="000000"/>
                </a:solidFill>
                <a:latin typeface="Hibernate"/>
              </a:rPr>
              <a:t>FEEDBACK 360'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7467">
            <a:off x="7423368" y="516265"/>
            <a:ext cx="3441265" cy="8712063"/>
          </a:xfrm>
          <a:custGeom>
            <a:avLst/>
            <a:gdLst/>
            <a:ahLst/>
            <a:cxnLst/>
            <a:rect r="r" b="b" t="t" l="l"/>
            <a:pathLst>
              <a:path h="8712063" w="3441265">
                <a:moveTo>
                  <a:pt x="0" y="0"/>
                </a:moveTo>
                <a:lnTo>
                  <a:pt x="3441264" y="0"/>
                </a:lnTo>
                <a:lnTo>
                  <a:pt x="3441264" y="8712063"/>
                </a:lnTo>
                <a:lnTo>
                  <a:pt x="0" y="8712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18916" y="3843883"/>
            <a:ext cx="14850167" cy="3310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8"/>
              </a:lnSpc>
            </a:pPr>
            <a:r>
              <a:rPr lang="en-US" sz="23398">
                <a:solidFill>
                  <a:srgbClr val="000000"/>
                </a:solidFill>
                <a:latin typeface="Hibernate"/>
              </a:rPr>
              <a:t>OBRIGADO!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151220" y="6131584"/>
            <a:ext cx="5985560" cy="718267"/>
          </a:xfrm>
          <a:custGeom>
            <a:avLst/>
            <a:gdLst/>
            <a:ahLst/>
            <a:cxnLst/>
            <a:rect r="r" b="b" t="t" l="l"/>
            <a:pathLst>
              <a:path h="718267" w="5985560">
                <a:moveTo>
                  <a:pt x="0" y="0"/>
                </a:moveTo>
                <a:lnTo>
                  <a:pt x="5985560" y="0"/>
                </a:lnTo>
                <a:lnTo>
                  <a:pt x="5985560" y="718267"/>
                </a:lnTo>
                <a:lnTo>
                  <a:pt x="0" y="718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59774">
            <a:off x="13232768" y="3026086"/>
            <a:ext cx="2126080" cy="904550"/>
          </a:xfrm>
          <a:custGeom>
            <a:avLst/>
            <a:gdLst/>
            <a:ahLst/>
            <a:cxnLst/>
            <a:rect r="r" b="b" t="t" l="l"/>
            <a:pathLst>
              <a:path h="904550" w="2126080">
                <a:moveTo>
                  <a:pt x="0" y="0"/>
                </a:moveTo>
                <a:lnTo>
                  <a:pt x="2126079" y="0"/>
                </a:lnTo>
                <a:lnTo>
                  <a:pt x="2126079" y="904550"/>
                </a:lnTo>
                <a:lnTo>
                  <a:pt x="0" y="904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361857">
            <a:off x="2418530" y="5830130"/>
            <a:ext cx="2126080" cy="904550"/>
          </a:xfrm>
          <a:custGeom>
            <a:avLst/>
            <a:gdLst/>
            <a:ahLst/>
            <a:cxnLst/>
            <a:rect r="r" b="b" t="t" l="l"/>
            <a:pathLst>
              <a:path h="904550" w="2126080">
                <a:moveTo>
                  <a:pt x="0" y="0"/>
                </a:moveTo>
                <a:lnTo>
                  <a:pt x="2126080" y="0"/>
                </a:lnTo>
                <a:lnTo>
                  <a:pt x="2126080" y="904550"/>
                </a:lnTo>
                <a:lnTo>
                  <a:pt x="0" y="904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606748">
            <a:off x="17791667" y="8376560"/>
            <a:ext cx="839615" cy="2509720"/>
          </a:xfrm>
          <a:custGeom>
            <a:avLst/>
            <a:gdLst/>
            <a:ahLst/>
            <a:cxnLst/>
            <a:rect r="r" b="b" t="t" l="l"/>
            <a:pathLst>
              <a:path h="2509720" w="839615">
                <a:moveTo>
                  <a:pt x="0" y="0"/>
                </a:moveTo>
                <a:lnTo>
                  <a:pt x="839615" y="0"/>
                </a:lnTo>
                <a:lnTo>
                  <a:pt x="839615" y="2509720"/>
                </a:lnTo>
                <a:lnTo>
                  <a:pt x="0" y="2509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599794">
            <a:off x="-3826897" y="-2423794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6"/>
                </a:moveTo>
                <a:lnTo>
                  <a:pt x="0" y="5872956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98760" y="2354643"/>
            <a:ext cx="10490480" cy="1363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6"/>
              </a:lnSpc>
            </a:pPr>
            <a:r>
              <a:rPr lang="en-US" sz="9578">
                <a:solidFill>
                  <a:srgbClr val="000000"/>
                </a:solidFill>
                <a:latin typeface="Hibernate"/>
              </a:rPr>
              <a:t>COMUNICAÇÃO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497306">
            <a:off x="3456075" y="2306095"/>
            <a:ext cx="1020084" cy="1329493"/>
          </a:xfrm>
          <a:custGeom>
            <a:avLst/>
            <a:gdLst/>
            <a:ahLst/>
            <a:cxnLst/>
            <a:rect r="r" b="b" t="t" l="l"/>
            <a:pathLst>
              <a:path h="1329493" w="1020084">
                <a:moveTo>
                  <a:pt x="0" y="0"/>
                </a:moveTo>
                <a:lnTo>
                  <a:pt x="1020083" y="0"/>
                </a:lnTo>
                <a:lnTo>
                  <a:pt x="1020083" y="1329493"/>
                </a:lnTo>
                <a:lnTo>
                  <a:pt x="0" y="13294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215587">
            <a:off x="15553472" y="1183361"/>
            <a:ext cx="828913" cy="940610"/>
          </a:xfrm>
          <a:custGeom>
            <a:avLst/>
            <a:gdLst/>
            <a:ahLst/>
            <a:cxnLst/>
            <a:rect r="r" b="b" t="t" l="l"/>
            <a:pathLst>
              <a:path h="940610" w="828913">
                <a:moveTo>
                  <a:pt x="0" y="0"/>
                </a:moveTo>
                <a:lnTo>
                  <a:pt x="828912" y="0"/>
                </a:lnTo>
                <a:lnTo>
                  <a:pt x="828912" y="940610"/>
                </a:lnTo>
                <a:lnTo>
                  <a:pt x="0" y="940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49050">
            <a:off x="8700998" y="1288487"/>
            <a:ext cx="886003" cy="920167"/>
          </a:xfrm>
          <a:custGeom>
            <a:avLst/>
            <a:gdLst/>
            <a:ahLst/>
            <a:cxnLst/>
            <a:rect r="r" b="b" t="t" l="l"/>
            <a:pathLst>
              <a:path h="920167" w="886003">
                <a:moveTo>
                  <a:pt x="0" y="0"/>
                </a:moveTo>
                <a:lnTo>
                  <a:pt x="886004" y="0"/>
                </a:lnTo>
                <a:lnTo>
                  <a:pt x="886004" y="920167"/>
                </a:lnTo>
                <a:lnTo>
                  <a:pt x="0" y="9201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073" y="3737309"/>
            <a:ext cx="15083728" cy="6009293"/>
          </a:xfrm>
          <a:custGeom>
            <a:avLst/>
            <a:gdLst/>
            <a:ahLst/>
            <a:cxnLst/>
            <a:rect r="r" b="b" t="t" l="l"/>
            <a:pathLst>
              <a:path h="6009293" w="15083728">
                <a:moveTo>
                  <a:pt x="0" y="0"/>
                </a:moveTo>
                <a:lnTo>
                  <a:pt x="15083729" y="0"/>
                </a:lnTo>
                <a:lnTo>
                  <a:pt x="15083729" y="6009293"/>
                </a:lnTo>
                <a:lnTo>
                  <a:pt x="0" y="6009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7696" y="4657237"/>
            <a:ext cx="435109" cy="3798568"/>
          </a:xfrm>
          <a:custGeom>
            <a:avLst/>
            <a:gdLst/>
            <a:ahLst/>
            <a:cxnLst/>
            <a:rect r="r" b="b" t="t" l="l"/>
            <a:pathLst>
              <a:path h="3798568" w="435109">
                <a:moveTo>
                  <a:pt x="0" y="0"/>
                </a:moveTo>
                <a:lnTo>
                  <a:pt x="435109" y="0"/>
                </a:lnTo>
                <a:lnTo>
                  <a:pt x="435109" y="3798568"/>
                </a:lnTo>
                <a:lnTo>
                  <a:pt x="0" y="3798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42793">
            <a:off x="13956691" y="-3096101"/>
            <a:ext cx="11180703" cy="18460351"/>
          </a:xfrm>
          <a:custGeom>
            <a:avLst/>
            <a:gdLst/>
            <a:ahLst/>
            <a:cxnLst/>
            <a:rect r="r" b="b" t="t" l="l"/>
            <a:pathLst>
              <a:path h="18460351" w="11180703">
                <a:moveTo>
                  <a:pt x="0" y="0"/>
                </a:moveTo>
                <a:lnTo>
                  <a:pt x="11180703" y="0"/>
                </a:lnTo>
                <a:lnTo>
                  <a:pt x="11180703" y="18460350"/>
                </a:lnTo>
                <a:lnTo>
                  <a:pt x="0" y="1846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16655" y="2396835"/>
            <a:ext cx="10687517" cy="2258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80"/>
              </a:lnSpc>
            </a:pPr>
            <a:r>
              <a:rPr lang="en-US" sz="15891">
                <a:solidFill>
                  <a:srgbClr val="000000"/>
                </a:solidFill>
                <a:latin typeface="Hibernate"/>
              </a:rPr>
              <a:t>ELEMENTOS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602436">
            <a:off x="10038240" y="1797545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9" y="0"/>
                </a:lnTo>
                <a:lnTo>
                  <a:pt x="2165339" y="1334276"/>
                </a:lnTo>
                <a:lnTo>
                  <a:pt x="0" y="1334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70064">
            <a:off x="12306332" y="6742790"/>
            <a:ext cx="1485797" cy="1144064"/>
          </a:xfrm>
          <a:custGeom>
            <a:avLst/>
            <a:gdLst/>
            <a:ahLst/>
            <a:cxnLst/>
            <a:rect r="r" b="b" t="t" l="l"/>
            <a:pathLst>
              <a:path h="1144064" w="1485797">
                <a:moveTo>
                  <a:pt x="0" y="0"/>
                </a:moveTo>
                <a:lnTo>
                  <a:pt x="1485797" y="0"/>
                </a:lnTo>
                <a:lnTo>
                  <a:pt x="1485797" y="1144064"/>
                </a:lnTo>
                <a:lnTo>
                  <a:pt x="0" y="1144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4027">
            <a:off x="10835850" y="1822947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19" y="0"/>
                </a:lnTo>
                <a:lnTo>
                  <a:pt x="570119" y="1393625"/>
                </a:lnTo>
                <a:lnTo>
                  <a:pt x="0" y="1393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100000">
            <a:off x="17291067" y="8385114"/>
            <a:ext cx="839615" cy="2509720"/>
          </a:xfrm>
          <a:custGeom>
            <a:avLst/>
            <a:gdLst/>
            <a:ahLst/>
            <a:cxnLst/>
            <a:rect r="r" b="b" t="t" l="l"/>
            <a:pathLst>
              <a:path h="2509720" w="839615">
                <a:moveTo>
                  <a:pt x="0" y="0"/>
                </a:moveTo>
                <a:lnTo>
                  <a:pt x="839615" y="0"/>
                </a:lnTo>
                <a:lnTo>
                  <a:pt x="839615" y="2509720"/>
                </a:lnTo>
                <a:lnTo>
                  <a:pt x="0" y="2509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-3083794" y="-1992902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5"/>
                </a:moveTo>
                <a:lnTo>
                  <a:pt x="0" y="5872955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5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7086">
            <a:off x="13192125" y="3451522"/>
            <a:ext cx="2370648" cy="1712793"/>
          </a:xfrm>
          <a:custGeom>
            <a:avLst/>
            <a:gdLst/>
            <a:ahLst/>
            <a:cxnLst/>
            <a:rect r="r" b="b" t="t" l="l"/>
            <a:pathLst>
              <a:path h="1712793" w="2370648">
                <a:moveTo>
                  <a:pt x="0" y="0"/>
                </a:moveTo>
                <a:lnTo>
                  <a:pt x="2370648" y="0"/>
                </a:lnTo>
                <a:lnTo>
                  <a:pt x="2370648" y="1712793"/>
                </a:lnTo>
                <a:lnTo>
                  <a:pt x="0" y="1712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49980" y="4745376"/>
            <a:ext cx="10102452" cy="357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5740"/>
              </a:lnSpc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Emissor: o iniciador da comunicação</a:t>
            </a:r>
          </a:p>
          <a:p>
            <a:pPr marL="755651" indent="-377825" lvl="1">
              <a:lnSpc>
                <a:spcPts val="5740"/>
              </a:lnSpc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Codificação: a tradução da informação numa série de símbolos para a comunicação</a:t>
            </a:r>
          </a:p>
          <a:p>
            <a:pPr algn="l" marL="755651" indent="-377825" lvl="1">
              <a:lnSpc>
                <a:spcPts val="574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Mensagem: a informação codificada mandada pelo emissor ao receptor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7696" y="4657237"/>
            <a:ext cx="435109" cy="3798568"/>
          </a:xfrm>
          <a:custGeom>
            <a:avLst/>
            <a:gdLst/>
            <a:ahLst/>
            <a:cxnLst/>
            <a:rect r="r" b="b" t="t" l="l"/>
            <a:pathLst>
              <a:path h="3798568" w="435109">
                <a:moveTo>
                  <a:pt x="0" y="0"/>
                </a:moveTo>
                <a:lnTo>
                  <a:pt x="435109" y="0"/>
                </a:lnTo>
                <a:lnTo>
                  <a:pt x="435109" y="3798568"/>
                </a:lnTo>
                <a:lnTo>
                  <a:pt x="0" y="3798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42793">
            <a:off x="13956691" y="-3096101"/>
            <a:ext cx="11180703" cy="18460351"/>
          </a:xfrm>
          <a:custGeom>
            <a:avLst/>
            <a:gdLst/>
            <a:ahLst/>
            <a:cxnLst/>
            <a:rect r="r" b="b" t="t" l="l"/>
            <a:pathLst>
              <a:path h="18460351" w="11180703">
                <a:moveTo>
                  <a:pt x="0" y="0"/>
                </a:moveTo>
                <a:lnTo>
                  <a:pt x="11180703" y="0"/>
                </a:lnTo>
                <a:lnTo>
                  <a:pt x="11180703" y="18460350"/>
                </a:lnTo>
                <a:lnTo>
                  <a:pt x="0" y="1846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16655" y="2396835"/>
            <a:ext cx="10687517" cy="2258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80"/>
              </a:lnSpc>
            </a:pPr>
            <a:r>
              <a:rPr lang="en-US" sz="15891">
                <a:solidFill>
                  <a:srgbClr val="000000"/>
                </a:solidFill>
                <a:latin typeface="Hibernate"/>
              </a:rPr>
              <a:t>ELEMENTOS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602436">
            <a:off x="10038240" y="1797545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9" y="0"/>
                </a:lnTo>
                <a:lnTo>
                  <a:pt x="2165339" y="1334276"/>
                </a:lnTo>
                <a:lnTo>
                  <a:pt x="0" y="1334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70064">
            <a:off x="12306332" y="6742790"/>
            <a:ext cx="1485797" cy="1144064"/>
          </a:xfrm>
          <a:custGeom>
            <a:avLst/>
            <a:gdLst/>
            <a:ahLst/>
            <a:cxnLst/>
            <a:rect r="r" b="b" t="t" l="l"/>
            <a:pathLst>
              <a:path h="1144064" w="1485797">
                <a:moveTo>
                  <a:pt x="0" y="0"/>
                </a:moveTo>
                <a:lnTo>
                  <a:pt x="1485797" y="0"/>
                </a:lnTo>
                <a:lnTo>
                  <a:pt x="1485797" y="1144064"/>
                </a:lnTo>
                <a:lnTo>
                  <a:pt x="0" y="1144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4027">
            <a:off x="10835850" y="1822947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19" y="0"/>
                </a:lnTo>
                <a:lnTo>
                  <a:pt x="570119" y="1393625"/>
                </a:lnTo>
                <a:lnTo>
                  <a:pt x="0" y="1393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100000">
            <a:off x="17291067" y="8385114"/>
            <a:ext cx="839615" cy="2509720"/>
          </a:xfrm>
          <a:custGeom>
            <a:avLst/>
            <a:gdLst/>
            <a:ahLst/>
            <a:cxnLst/>
            <a:rect r="r" b="b" t="t" l="l"/>
            <a:pathLst>
              <a:path h="2509720" w="839615">
                <a:moveTo>
                  <a:pt x="0" y="0"/>
                </a:moveTo>
                <a:lnTo>
                  <a:pt x="839615" y="0"/>
                </a:lnTo>
                <a:lnTo>
                  <a:pt x="839615" y="2509720"/>
                </a:lnTo>
                <a:lnTo>
                  <a:pt x="0" y="2509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-3083794" y="-1992902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5"/>
                </a:moveTo>
                <a:lnTo>
                  <a:pt x="0" y="5872955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5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7086">
            <a:off x="13192125" y="3451522"/>
            <a:ext cx="2370648" cy="1712793"/>
          </a:xfrm>
          <a:custGeom>
            <a:avLst/>
            <a:gdLst/>
            <a:ahLst/>
            <a:cxnLst/>
            <a:rect r="r" b="b" t="t" l="l"/>
            <a:pathLst>
              <a:path h="1712793" w="2370648">
                <a:moveTo>
                  <a:pt x="0" y="0"/>
                </a:moveTo>
                <a:lnTo>
                  <a:pt x="2370648" y="0"/>
                </a:lnTo>
                <a:lnTo>
                  <a:pt x="2370648" y="1712793"/>
                </a:lnTo>
                <a:lnTo>
                  <a:pt x="0" y="1712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49980" y="4383426"/>
            <a:ext cx="10102452" cy="4300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5740"/>
              </a:lnSpc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Canal: o meio de comunicação entre um emissor e um receptor</a:t>
            </a:r>
          </a:p>
          <a:p>
            <a:pPr marL="755651" indent="-377825" lvl="1">
              <a:lnSpc>
                <a:spcPts val="5740"/>
              </a:lnSpc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Receptor: o indíviduo cujos sentidos captam a mensagem do emissor</a:t>
            </a:r>
          </a:p>
          <a:p>
            <a:pPr algn="l" marL="755651" indent="-377825" lvl="1">
              <a:lnSpc>
                <a:spcPts val="574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Decodificação: a interpretação e a tradução de uma mensagem em informação significativa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7696" y="4657237"/>
            <a:ext cx="435109" cy="3798568"/>
          </a:xfrm>
          <a:custGeom>
            <a:avLst/>
            <a:gdLst/>
            <a:ahLst/>
            <a:cxnLst/>
            <a:rect r="r" b="b" t="t" l="l"/>
            <a:pathLst>
              <a:path h="3798568" w="435109">
                <a:moveTo>
                  <a:pt x="0" y="0"/>
                </a:moveTo>
                <a:lnTo>
                  <a:pt x="435109" y="0"/>
                </a:lnTo>
                <a:lnTo>
                  <a:pt x="435109" y="3798568"/>
                </a:lnTo>
                <a:lnTo>
                  <a:pt x="0" y="3798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42793">
            <a:off x="13956691" y="-3096101"/>
            <a:ext cx="11180703" cy="18460351"/>
          </a:xfrm>
          <a:custGeom>
            <a:avLst/>
            <a:gdLst/>
            <a:ahLst/>
            <a:cxnLst/>
            <a:rect r="r" b="b" t="t" l="l"/>
            <a:pathLst>
              <a:path h="18460351" w="11180703">
                <a:moveTo>
                  <a:pt x="0" y="0"/>
                </a:moveTo>
                <a:lnTo>
                  <a:pt x="11180703" y="0"/>
                </a:lnTo>
                <a:lnTo>
                  <a:pt x="11180703" y="18460350"/>
                </a:lnTo>
                <a:lnTo>
                  <a:pt x="0" y="1846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16655" y="2396835"/>
            <a:ext cx="10687517" cy="2258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80"/>
              </a:lnSpc>
            </a:pPr>
            <a:r>
              <a:rPr lang="en-US" sz="15891">
                <a:solidFill>
                  <a:srgbClr val="000000"/>
                </a:solidFill>
                <a:latin typeface="Hibernate"/>
              </a:rPr>
              <a:t>ELEMENTOS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602436">
            <a:off x="10038240" y="1797545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9" y="0"/>
                </a:lnTo>
                <a:lnTo>
                  <a:pt x="2165339" y="1334276"/>
                </a:lnTo>
                <a:lnTo>
                  <a:pt x="0" y="1334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70064">
            <a:off x="12306332" y="6742790"/>
            <a:ext cx="1485797" cy="1144064"/>
          </a:xfrm>
          <a:custGeom>
            <a:avLst/>
            <a:gdLst/>
            <a:ahLst/>
            <a:cxnLst/>
            <a:rect r="r" b="b" t="t" l="l"/>
            <a:pathLst>
              <a:path h="1144064" w="1485797">
                <a:moveTo>
                  <a:pt x="0" y="0"/>
                </a:moveTo>
                <a:lnTo>
                  <a:pt x="1485797" y="0"/>
                </a:lnTo>
                <a:lnTo>
                  <a:pt x="1485797" y="1144064"/>
                </a:lnTo>
                <a:lnTo>
                  <a:pt x="0" y="1144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4027">
            <a:off x="10835850" y="1822947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19" y="0"/>
                </a:lnTo>
                <a:lnTo>
                  <a:pt x="570119" y="1393625"/>
                </a:lnTo>
                <a:lnTo>
                  <a:pt x="0" y="1393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100000">
            <a:off x="17291067" y="8385114"/>
            <a:ext cx="839615" cy="2509720"/>
          </a:xfrm>
          <a:custGeom>
            <a:avLst/>
            <a:gdLst/>
            <a:ahLst/>
            <a:cxnLst/>
            <a:rect r="r" b="b" t="t" l="l"/>
            <a:pathLst>
              <a:path h="2509720" w="839615">
                <a:moveTo>
                  <a:pt x="0" y="0"/>
                </a:moveTo>
                <a:lnTo>
                  <a:pt x="839615" y="0"/>
                </a:lnTo>
                <a:lnTo>
                  <a:pt x="839615" y="2509720"/>
                </a:lnTo>
                <a:lnTo>
                  <a:pt x="0" y="2509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-3083794" y="-1992902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5"/>
                </a:moveTo>
                <a:lnTo>
                  <a:pt x="0" y="5872955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5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7086">
            <a:off x="13192125" y="3451522"/>
            <a:ext cx="2370648" cy="1712793"/>
          </a:xfrm>
          <a:custGeom>
            <a:avLst/>
            <a:gdLst/>
            <a:ahLst/>
            <a:cxnLst/>
            <a:rect r="r" b="b" t="t" l="l"/>
            <a:pathLst>
              <a:path h="1712793" w="2370648">
                <a:moveTo>
                  <a:pt x="0" y="0"/>
                </a:moveTo>
                <a:lnTo>
                  <a:pt x="2370648" y="0"/>
                </a:lnTo>
                <a:lnTo>
                  <a:pt x="2370648" y="1712793"/>
                </a:lnTo>
                <a:lnTo>
                  <a:pt x="0" y="1712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49980" y="4745376"/>
            <a:ext cx="10102452" cy="357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5740"/>
              </a:lnSpc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Ruído: qualquer coisa que confunda, perturbe, diminua ou interfira na comunicação</a:t>
            </a:r>
          </a:p>
          <a:p>
            <a:pPr algn="l" marL="755651" indent="-377825" lvl="1">
              <a:lnSpc>
                <a:spcPts val="574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-105">
                <a:solidFill>
                  <a:srgbClr val="000000"/>
                </a:solidFill>
                <a:latin typeface="Alata"/>
              </a:rPr>
              <a:t>Feedback: o reverso do processo de comunicação, que ocorre quando o receptor expressa sua reação à mensagem do emissor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79227">
            <a:off x="-3642659" y="-6367775"/>
            <a:ext cx="11180703" cy="18460351"/>
          </a:xfrm>
          <a:custGeom>
            <a:avLst/>
            <a:gdLst/>
            <a:ahLst/>
            <a:cxnLst/>
            <a:rect r="r" b="b" t="t" l="l"/>
            <a:pathLst>
              <a:path h="18460351" w="11180703">
                <a:moveTo>
                  <a:pt x="11180703" y="0"/>
                </a:moveTo>
                <a:lnTo>
                  <a:pt x="0" y="0"/>
                </a:lnTo>
                <a:lnTo>
                  <a:pt x="0" y="18460350"/>
                </a:lnTo>
                <a:lnTo>
                  <a:pt x="11180703" y="18460350"/>
                </a:lnTo>
                <a:lnTo>
                  <a:pt x="11180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8328">
            <a:off x="8425928" y="1654500"/>
            <a:ext cx="1939194" cy="1395692"/>
          </a:xfrm>
          <a:custGeom>
            <a:avLst/>
            <a:gdLst/>
            <a:ahLst/>
            <a:cxnLst/>
            <a:rect r="r" b="b" t="t" l="l"/>
            <a:pathLst>
              <a:path h="1395692" w="1939194">
                <a:moveTo>
                  <a:pt x="0" y="0"/>
                </a:moveTo>
                <a:lnTo>
                  <a:pt x="1939194" y="0"/>
                </a:lnTo>
                <a:lnTo>
                  <a:pt x="1939194" y="1395692"/>
                </a:lnTo>
                <a:lnTo>
                  <a:pt x="0" y="1395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07693" y="2014122"/>
            <a:ext cx="8352623" cy="219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6"/>
              </a:lnSpc>
            </a:pPr>
            <a:r>
              <a:rPr lang="en-US" sz="11023">
                <a:solidFill>
                  <a:srgbClr val="000000"/>
                </a:solidFill>
                <a:latin typeface="Hibernate"/>
              </a:rPr>
              <a:t>OBJETIVOS DA BOA COMUNICAÇÃO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507693" y="3733289"/>
            <a:ext cx="5521311" cy="281085"/>
          </a:xfrm>
          <a:custGeom>
            <a:avLst/>
            <a:gdLst/>
            <a:ahLst/>
            <a:cxnLst/>
            <a:rect r="r" b="b" t="t" l="l"/>
            <a:pathLst>
              <a:path h="281085" w="5521311">
                <a:moveTo>
                  <a:pt x="5521311" y="0"/>
                </a:moveTo>
                <a:lnTo>
                  <a:pt x="0" y="0"/>
                </a:lnTo>
                <a:lnTo>
                  <a:pt x="0" y="281085"/>
                </a:lnTo>
                <a:lnTo>
                  <a:pt x="5521311" y="281085"/>
                </a:lnTo>
                <a:lnTo>
                  <a:pt x="55213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232046">
            <a:off x="10198127" y="8181316"/>
            <a:ext cx="1709510" cy="1224379"/>
          </a:xfrm>
          <a:custGeom>
            <a:avLst/>
            <a:gdLst/>
            <a:ahLst/>
            <a:cxnLst/>
            <a:rect r="r" b="b" t="t" l="l"/>
            <a:pathLst>
              <a:path h="1224379" w="1709510">
                <a:moveTo>
                  <a:pt x="0" y="0"/>
                </a:moveTo>
                <a:lnTo>
                  <a:pt x="1709510" y="0"/>
                </a:lnTo>
                <a:lnTo>
                  <a:pt x="1709510" y="1224379"/>
                </a:lnTo>
                <a:lnTo>
                  <a:pt x="0" y="1224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23886" y="8328711"/>
            <a:ext cx="1047424" cy="929589"/>
          </a:xfrm>
          <a:custGeom>
            <a:avLst/>
            <a:gdLst/>
            <a:ahLst/>
            <a:cxnLst/>
            <a:rect r="r" b="b" t="t" l="l"/>
            <a:pathLst>
              <a:path h="929589" w="1047424">
                <a:moveTo>
                  <a:pt x="0" y="0"/>
                </a:moveTo>
                <a:lnTo>
                  <a:pt x="1047424" y="0"/>
                </a:lnTo>
                <a:lnTo>
                  <a:pt x="1047424" y="929589"/>
                </a:lnTo>
                <a:lnTo>
                  <a:pt x="0" y="929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79604" y="2976934"/>
            <a:ext cx="1183412" cy="1229043"/>
          </a:xfrm>
          <a:custGeom>
            <a:avLst/>
            <a:gdLst/>
            <a:ahLst/>
            <a:cxnLst/>
            <a:rect r="r" b="b" t="t" l="l"/>
            <a:pathLst>
              <a:path h="1229043" w="1183412">
                <a:moveTo>
                  <a:pt x="0" y="0"/>
                </a:moveTo>
                <a:lnTo>
                  <a:pt x="1183412" y="0"/>
                </a:lnTo>
                <a:lnTo>
                  <a:pt x="1183412" y="1229044"/>
                </a:lnTo>
                <a:lnTo>
                  <a:pt x="0" y="12290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2893644" y="3722787"/>
            <a:ext cx="2463513" cy="1518010"/>
          </a:xfrm>
          <a:custGeom>
            <a:avLst/>
            <a:gdLst/>
            <a:ahLst/>
            <a:cxnLst/>
            <a:rect r="r" b="b" t="t" l="l"/>
            <a:pathLst>
              <a:path h="1518010" w="2463513">
                <a:moveTo>
                  <a:pt x="0" y="0"/>
                </a:moveTo>
                <a:lnTo>
                  <a:pt x="2463513" y="0"/>
                </a:lnTo>
                <a:lnTo>
                  <a:pt x="2463513" y="1518010"/>
                </a:lnTo>
                <a:lnTo>
                  <a:pt x="0" y="15180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77568" y="3733289"/>
            <a:ext cx="1095664" cy="1195665"/>
          </a:xfrm>
          <a:custGeom>
            <a:avLst/>
            <a:gdLst/>
            <a:ahLst/>
            <a:cxnLst/>
            <a:rect r="r" b="b" t="t" l="l"/>
            <a:pathLst>
              <a:path h="1195665" w="1095664">
                <a:moveTo>
                  <a:pt x="0" y="0"/>
                </a:moveTo>
                <a:lnTo>
                  <a:pt x="1095664" y="0"/>
                </a:lnTo>
                <a:lnTo>
                  <a:pt x="1095664" y="1195665"/>
                </a:lnTo>
                <a:lnTo>
                  <a:pt x="0" y="11956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09972" y="1518822"/>
            <a:ext cx="1068056" cy="1002638"/>
          </a:xfrm>
          <a:custGeom>
            <a:avLst/>
            <a:gdLst/>
            <a:ahLst/>
            <a:cxnLst/>
            <a:rect r="r" b="b" t="t" l="l"/>
            <a:pathLst>
              <a:path h="1002638" w="1068056">
                <a:moveTo>
                  <a:pt x="0" y="0"/>
                </a:moveTo>
                <a:lnTo>
                  <a:pt x="1068056" y="0"/>
                </a:lnTo>
                <a:lnTo>
                  <a:pt x="1068056" y="1002638"/>
                </a:lnTo>
                <a:lnTo>
                  <a:pt x="0" y="1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70064">
            <a:off x="12381209" y="6525652"/>
            <a:ext cx="1485797" cy="1144064"/>
          </a:xfrm>
          <a:custGeom>
            <a:avLst/>
            <a:gdLst/>
            <a:ahLst/>
            <a:cxnLst/>
            <a:rect r="r" b="b" t="t" l="l"/>
            <a:pathLst>
              <a:path h="1144064" w="1485797">
                <a:moveTo>
                  <a:pt x="0" y="0"/>
                </a:moveTo>
                <a:lnTo>
                  <a:pt x="1485797" y="0"/>
                </a:lnTo>
                <a:lnTo>
                  <a:pt x="1485797" y="1144063"/>
                </a:lnTo>
                <a:lnTo>
                  <a:pt x="0" y="11440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400000">
            <a:off x="10701582" y="952606"/>
            <a:ext cx="13634779" cy="3819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558"/>
              </a:lnSpc>
            </a:pPr>
            <a:r>
              <a:rPr lang="en-US" sz="26871">
                <a:solidFill>
                  <a:srgbClr val="000000"/>
                </a:solidFill>
                <a:latin typeface="Hibernate"/>
              </a:rPr>
              <a:t>OBJETIVOS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4596" y="4253603"/>
            <a:ext cx="10543638" cy="4702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42247" indent="-521123" lvl="1">
              <a:lnSpc>
                <a:spcPts val="5310"/>
              </a:lnSpc>
              <a:buFont typeface="Arial"/>
              <a:buChar char="•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COMUNICAÇÃO EXCELENTE: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EFETIVAR MUDANÇAS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INFLUENCIAR MUDANÇA DE COMPORTAMENTO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VISAR CRIAÇÃO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PROMOÇÃO DA IMAGEM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MANUTENÇÃO DA EMPRESA</a:t>
            </a:r>
          </a:p>
          <a:p>
            <a:pPr algn="just" marL="2084494" indent="-694831" lvl="2">
              <a:lnSpc>
                <a:spcPts val="5310"/>
              </a:lnSpc>
              <a:buFont typeface="Arial"/>
              <a:buChar char="⚬"/>
            </a:pPr>
            <a:r>
              <a:rPr lang="en-US" sz="4827">
                <a:solidFill>
                  <a:srgbClr val="000000"/>
                </a:solidFill>
                <a:latin typeface="Hibernate"/>
              </a:rPr>
              <a:t>DESENVOLVIMENTO ORGANIZACIONAL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979624">
            <a:off x="-2986495" y="-7343610"/>
            <a:ext cx="24693222" cy="11785782"/>
          </a:xfrm>
          <a:custGeom>
            <a:avLst/>
            <a:gdLst/>
            <a:ahLst/>
            <a:cxnLst/>
            <a:rect r="r" b="b" t="t" l="l"/>
            <a:pathLst>
              <a:path h="11785782" w="24693222">
                <a:moveTo>
                  <a:pt x="24693223" y="0"/>
                </a:moveTo>
                <a:lnTo>
                  <a:pt x="0" y="0"/>
                </a:lnTo>
                <a:lnTo>
                  <a:pt x="0" y="11785782"/>
                </a:lnTo>
                <a:lnTo>
                  <a:pt x="24693223" y="11785782"/>
                </a:lnTo>
                <a:lnTo>
                  <a:pt x="246932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8807">
            <a:off x="7747101" y="2475501"/>
            <a:ext cx="2793799" cy="2891383"/>
          </a:xfrm>
          <a:custGeom>
            <a:avLst/>
            <a:gdLst/>
            <a:ahLst/>
            <a:cxnLst/>
            <a:rect r="r" b="b" t="t" l="l"/>
            <a:pathLst>
              <a:path h="2891383" w="2793799">
                <a:moveTo>
                  <a:pt x="0" y="0"/>
                </a:moveTo>
                <a:lnTo>
                  <a:pt x="2793798" y="0"/>
                </a:lnTo>
                <a:lnTo>
                  <a:pt x="2793798" y="2891383"/>
                </a:lnTo>
                <a:lnTo>
                  <a:pt x="0" y="2891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20540" y="5428127"/>
            <a:ext cx="12251185" cy="3076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76"/>
              </a:lnSpc>
            </a:pPr>
            <a:r>
              <a:rPr lang="en-US" sz="10978">
                <a:solidFill>
                  <a:srgbClr val="000000"/>
                </a:solidFill>
                <a:latin typeface="Hibernate"/>
              </a:rPr>
              <a:t>TIPOS DE </a:t>
            </a:r>
          </a:p>
          <a:p>
            <a:pPr algn="ctr">
              <a:lnSpc>
                <a:spcPts val="12076"/>
              </a:lnSpc>
            </a:pPr>
            <a:r>
              <a:rPr lang="en-US" sz="10978">
                <a:solidFill>
                  <a:srgbClr val="000000"/>
                </a:solidFill>
                <a:latin typeface="Hibernate"/>
              </a:rPr>
              <a:t>COMUNICAÇÃO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8887281">
            <a:off x="4238253" y="5124205"/>
            <a:ext cx="1580071" cy="333251"/>
          </a:xfrm>
          <a:custGeom>
            <a:avLst/>
            <a:gdLst/>
            <a:ahLst/>
            <a:cxnLst/>
            <a:rect r="r" b="b" t="t" l="l"/>
            <a:pathLst>
              <a:path h="333251" w="1580071">
                <a:moveTo>
                  <a:pt x="0" y="0"/>
                </a:moveTo>
                <a:lnTo>
                  <a:pt x="1580072" y="0"/>
                </a:lnTo>
                <a:lnTo>
                  <a:pt x="1580072" y="333252"/>
                </a:lnTo>
                <a:lnTo>
                  <a:pt x="0" y="333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8887281">
            <a:off x="12501038" y="7018888"/>
            <a:ext cx="1580071" cy="333251"/>
          </a:xfrm>
          <a:custGeom>
            <a:avLst/>
            <a:gdLst/>
            <a:ahLst/>
            <a:cxnLst/>
            <a:rect r="r" b="b" t="t" l="l"/>
            <a:pathLst>
              <a:path h="333251" w="1580071">
                <a:moveTo>
                  <a:pt x="1580071" y="0"/>
                </a:moveTo>
                <a:lnTo>
                  <a:pt x="0" y="0"/>
                </a:lnTo>
                <a:lnTo>
                  <a:pt x="0" y="333251"/>
                </a:lnTo>
                <a:lnTo>
                  <a:pt x="1580071" y="333251"/>
                </a:lnTo>
                <a:lnTo>
                  <a:pt x="15800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883934">
            <a:off x="4330119" y="6916105"/>
            <a:ext cx="1536111" cy="323980"/>
          </a:xfrm>
          <a:custGeom>
            <a:avLst/>
            <a:gdLst/>
            <a:ahLst/>
            <a:cxnLst/>
            <a:rect r="r" b="b" t="t" l="l"/>
            <a:pathLst>
              <a:path h="323980" w="1536111">
                <a:moveTo>
                  <a:pt x="0" y="0"/>
                </a:moveTo>
                <a:lnTo>
                  <a:pt x="1536111" y="0"/>
                </a:lnTo>
                <a:lnTo>
                  <a:pt x="1536111" y="323980"/>
                </a:lnTo>
                <a:lnTo>
                  <a:pt x="0" y="3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8883934">
            <a:off x="12501644" y="5093446"/>
            <a:ext cx="1536111" cy="323980"/>
          </a:xfrm>
          <a:custGeom>
            <a:avLst/>
            <a:gdLst/>
            <a:ahLst/>
            <a:cxnLst/>
            <a:rect r="r" b="b" t="t" l="l"/>
            <a:pathLst>
              <a:path h="323980" w="1536111">
                <a:moveTo>
                  <a:pt x="1536111" y="0"/>
                </a:moveTo>
                <a:lnTo>
                  <a:pt x="0" y="0"/>
                </a:lnTo>
                <a:lnTo>
                  <a:pt x="0" y="323980"/>
                </a:lnTo>
                <a:lnTo>
                  <a:pt x="1536111" y="323980"/>
                </a:lnTo>
                <a:lnTo>
                  <a:pt x="15361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49401" y="3141554"/>
            <a:ext cx="3329144" cy="2155621"/>
          </a:xfrm>
          <a:custGeom>
            <a:avLst/>
            <a:gdLst/>
            <a:ahLst/>
            <a:cxnLst/>
            <a:rect r="r" b="b" t="t" l="l"/>
            <a:pathLst>
              <a:path h="2155621" w="3329144">
                <a:moveTo>
                  <a:pt x="0" y="0"/>
                </a:moveTo>
                <a:lnTo>
                  <a:pt x="3329145" y="0"/>
                </a:lnTo>
                <a:lnTo>
                  <a:pt x="3329145" y="2155621"/>
                </a:lnTo>
                <a:lnTo>
                  <a:pt x="0" y="21556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584561" y="3602860"/>
            <a:ext cx="3374329" cy="1502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6"/>
              </a:lnSpc>
              <a:spcBef>
                <a:spcPct val="0"/>
              </a:spcBef>
            </a:pPr>
            <a:r>
              <a:rPr lang="en-US" sz="5351">
                <a:solidFill>
                  <a:srgbClr val="000000"/>
                </a:solidFill>
                <a:latin typeface="Hibernate"/>
              </a:rPr>
              <a:t>COMUNICAÇÃO INTERNA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6796" y="3978343"/>
            <a:ext cx="3680358" cy="75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6"/>
              </a:lnSpc>
            </a:pPr>
            <a:r>
              <a:rPr lang="en-US" sz="5351">
                <a:solidFill>
                  <a:srgbClr val="000000"/>
                </a:solidFill>
                <a:latin typeface="Hibernate"/>
              </a:rPr>
              <a:t>INTERPESSOAL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10163" y="8206847"/>
            <a:ext cx="4723125" cy="75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6"/>
              </a:lnSpc>
              <a:spcBef>
                <a:spcPct val="0"/>
              </a:spcBef>
            </a:pPr>
            <a:r>
              <a:rPr lang="en-US" sz="5351">
                <a:solidFill>
                  <a:srgbClr val="000000"/>
                </a:solidFill>
                <a:latin typeface="Hibernate"/>
              </a:rPr>
              <a:t>COMUNICAÇÃO EXTERNA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6429" y="8209519"/>
            <a:ext cx="4481092" cy="75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6"/>
              </a:lnSpc>
            </a:pPr>
            <a:r>
              <a:rPr lang="en-US" sz="5351">
                <a:solidFill>
                  <a:srgbClr val="000000"/>
                </a:solidFill>
                <a:latin typeface="Hibernate"/>
              </a:rPr>
              <a:t>INTRAPESSOAL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72436" y="2374374"/>
            <a:ext cx="10250386" cy="3196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488"/>
              </a:lnSpc>
              <a:spcBef>
                <a:spcPct val="0"/>
              </a:spcBef>
            </a:pPr>
            <a:r>
              <a:rPr lang="en-US" sz="11353">
                <a:solidFill>
                  <a:srgbClr val="000000"/>
                </a:solidFill>
                <a:latin typeface="Hibernate"/>
              </a:rPr>
              <a:t>COMUNICAÇÃO INTERPESSOAL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72436" y="5534112"/>
            <a:ext cx="7881502" cy="244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4920"/>
              </a:lnSpc>
              <a:spcBef>
                <a:spcPct val="0"/>
              </a:spcBef>
            </a:pPr>
            <a:r>
              <a:rPr lang="en-US" sz="3000" spc="-89">
                <a:solidFill>
                  <a:srgbClr val="000000"/>
                </a:solidFill>
                <a:latin typeface="Alata"/>
              </a:rPr>
              <a:t>Comunicação interpessoal refere-se à troca de informações, sentimentos e ideias entre duas ou mais pessoas em um contexto face a face ou através de meios de comunicação.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1103929">
            <a:off x="11131448" y="353774"/>
            <a:ext cx="5801895" cy="9579453"/>
          </a:xfrm>
          <a:custGeom>
            <a:avLst/>
            <a:gdLst/>
            <a:ahLst/>
            <a:cxnLst/>
            <a:rect r="r" b="b" t="t" l="l"/>
            <a:pathLst>
              <a:path h="9579453" w="5801895">
                <a:moveTo>
                  <a:pt x="5801895" y="0"/>
                </a:moveTo>
                <a:lnTo>
                  <a:pt x="0" y="0"/>
                </a:lnTo>
                <a:lnTo>
                  <a:pt x="0" y="9579452"/>
                </a:lnTo>
                <a:lnTo>
                  <a:pt x="5801895" y="9579452"/>
                </a:lnTo>
                <a:lnTo>
                  <a:pt x="58018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93580">
            <a:off x="11738541" y="3879215"/>
            <a:ext cx="4465079" cy="3226020"/>
          </a:xfrm>
          <a:custGeom>
            <a:avLst/>
            <a:gdLst/>
            <a:ahLst/>
            <a:cxnLst/>
            <a:rect r="r" b="b" t="t" l="l"/>
            <a:pathLst>
              <a:path h="3226020" w="4465079">
                <a:moveTo>
                  <a:pt x="0" y="0"/>
                </a:moveTo>
                <a:lnTo>
                  <a:pt x="4465080" y="0"/>
                </a:lnTo>
                <a:lnTo>
                  <a:pt x="4465080" y="3226019"/>
                </a:lnTo>
                <a:lnTo>
                  <a:pt x="0" y="3226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60493">
            <a:off x="10416176" y="2000818"/>
            <a:ext cx="6412309" cy="6636283"/>
          </a:xfrm>
          <a:custGeom>
            <a:avLst/>
            <a:gdLst/>
            <a:ahLst/>
            <a:cxnLst/>
            <a:rect r="r" b="b" t="t" l="l"/>
            <a:pathLst>
              <a:path h="6636283" w="6412309">
                <a:moveTo>
                  <a:pt x="0" y="0"/>
                </a:moveTo>
                <a:lnTo>
                  <a:pt x="6412309" y="0"/>
                </a:lnTo>
                <a:lnTo>
                  <a:pt x="6412309" y="6636283"/>
                </a:lnTo>
                <a:lnTo>
                  <a:pt x="0" y="6636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30717" y="2268440"/>
            <a:ext cx="4269722" cy="5418456"/>
          </a:xfrm>
          <a:custGeom>
            <a:avLst/>
            <a:gdLst/>
            <a:ahLst/>
            <a:cxnLst/>
            <a:rect r="r" b="b" t="t" l="l"/>
            <a:pathLst>
              <a:path h="5418456" w="4269722">
                <a:moveTo>
                  <a:pt x="0" y="0"/>
                </a:moveTo>
                <a:lnTo>
                  <a:pt x="4269722" y="0"/>
                </a:lnTo>
                <a:lnTo>
                  <a:pt x="4269722" y="5418456"/>
                </a:lnTo>
                <a:lnTo>
                  <a:pt x="0" y="5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364" r="-6844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9353176">
            <a:off x="-4119263" y="-2715244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6"/>
                </a:moveTo>
                <a:lnTo>
                  <a:pt x="0" y="5872956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4801185" y="-3433690"/>
            <a:ext cx="8864839" cy="5872956"/>
          </a:xfrm>
          <a:custGeom>
            <a:avLst/>
            <a:gdLst/>
            <a:ahLst/>
            <a:cxnLst/>
            <a:rect r="r" b="b" t="t" l="l"/>
            <a:pathLst>
              <a:path h="5872956" w="8864839">
                <a:moveTo>
                  <a:pt x="8864839" y="5872956"/>
                </a:moveTo>
                <a:lnTo>
                  <a:pt x="0" y="5872956"/>
                </a:lnTo>
                <a:lnTo>
                  <a:pt x="0" y="0"/>
                </a:lnTo>
                <a:lnTo>
                  <a:pt x="8864839" y="0"/>
                </a:lnTo>
                <a:lnTo>
                  <a:pt x="8864839" y="58729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74471" y="3186589"/>
            <a:ext cx="8429075" cy="148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400"/>
              </a:lnSpc>
            </a:pPr>
            <a:r>
              <a:rPr lang="en-US" sz="10363">
                <a:solidFill>
                  <a:srgbClr val="000000"/>
                </a:solidFill>
                <a:latin typeface="Hibernate"/>
              </a:rPr>
              <a:t>COMUNICAÇÃO INTERNA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4471" y="4310277"/>
            <a:ext cx="7731842" cy="3680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920"/>
              </a:lnSpc>
              <a:spcBef>
                <a:spcPct val="0"/>
              </a:spcBef>
            </a:pPr>
            <a:r>
              <a:rPr lang="en-US" sz="3000" spc="-89">
                <a:solidFill>
                  <a:srgbClr val="000000"/>
                </a:solidFill>
                <a:latin typeface="Alata"/>
              </a:rPr>
              <a:t>Comunicação interna refere-se aos processos de troca de informações, direcionados principalmente aos colaboradores dentro de uma organização, visando manter todos os membros informados, engajados e alinhados com os objetivos, valores e cultura da empresa.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4602436">
            <a:off x="15615968" y="7781795"/>
            <a:ext cx="2165339" cy="1334276"/>
          </a:xfrm>
          <a:custGeom>
            <a:avLst/>
            <a:gdLst/>
            <a:ahLst/>
            <a:cxnLst/>
            <a:rect r="r" b="b" t="t" l="l"/>
            <a:pathLst>
              <a:path h="1334276" w="2165339">
                <a:moveTo>
                  <a:pt x="0" y="0"/>
                </a:moveTo>
                <a:lnTo>
                  <a:pt x="2165338" y="0"/>
                </a:lnTo>
                <a:lnTo>
                  <a:pt x="2165338" y="1334275"/>
                </a:lnTo>
                <a:lnTo>
                  <a:pt x="0" y="1334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94424">
            <a:off x="11631282" y="2072743"/>
            <a:ext cx="491784" cy="1438729"/>
          </a:xfrm>
          <a:custGeom>
            <a:avLst/>
            <a:gdLst/>
            <a:ahLst/>
            <a:cxnLst/>
            <a:rect r="r" b="b" t="t" l="l"/>
            <a:pathLst>
              <a:path h="1438729" w="491784">
                <a:moveTo>
                  <a:pt x="0" y="0"/>
                </a:moveTo>
                <a:lnTo>
                  <a:pt x="491784" y="0"/>
                </a:lnTo>
                <a:lnTo>
                  <a:pt x="491784" y="1438729"/>
                </a:lnTo>
                <a:lnTo>
                  <a:pt x="0" y="1438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04027">
            <a:off x="16413577" y="7807196"/>
            <a:ext cx="570119" cy="1393625"/>
          </a:xfrm>
          <a:custGeom>
            <a:avLst/>
            <a:gdLst/>
            <a:ahLst/>
            <a:cxnLst/>
            <a:rect r="r" b="b" t="t" l="l"/>
            <a:pathLst>
              <a:path h="1393625" w="570119">
                <a:moveTo>
                  <a:pt x="0" y="0"/>
                </a:moveTo>
                <a:lnTo>
                  <a:pt x="570120" y="0"/>
                </a:lnTo>
                <a:lnTo>
                  <a:pt x="570120" y="1393626"/>
                </a:lnTo>
                <a:lnTo>
                  <a:pt x="0" y="1393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DAGBZYpKaDc</dc:identifier>
  <dcterms:modified xsi:type="dcterms:W3CDTF">2011-08-01T06:04:30Z</dcterms:modified>
  <cp:revision>1</cp:revision>
  <dc:title>Apresentação de brainstorm doodle escrita a mão divertida amarela</dc:title>
</cp:coreProperties>
</file>