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32" r:id="rId3"/>
    <p:sldId id="455" r:id="rId4"/>
    <p:sldId id="483" r:id="rId5"/>
    <p:sldId id="484" r:id="rId6"/>
    <p:sldId id="485" r:id="rId7"/>
    <p:sldId id="487" r:id="rId8"/>
    <p:sldId id="446" r:id="rId9"/>
    <p:sldId id="448" r:id="rId10"/>
    <p:sldId id="449" r:id="rId11"/>
    <p:sldId id="447" r:id="rId12"/>
    <p:sldId id="458" r:id="rId13"/>
    <p:sldId id="456" r:id="rId14"/>
    <p:sldId id="453" r:id="rId15"/>
    <p:sldId id="459" r:id="rId16"/>
    <p:sldId id="457" r:id="rId17"/>
    <p:sldId id="452" r:id="rId18"/>
    <p:sldId id="460" r:id="rId19"/>
    <p:sldId id="451" r:id="rId20"/>
    <p:sldId id="454" r:id="rId21"/>
    <p:sldId id="461" r:id="rId22"/>
    <p:sldId id="462" r:id="rId23"/>
    <p:sldId id="463" r:id="rId24"/>
    <p:sldId id="486" r:id="rId25"/>
    <p:sldId id="360" r:id="rId26"/>
    <p:sldId id="518" r:id="rId27"/>
    <p:sldId id="373" r:id="rId28"/>
    <p:sldId id="522" r:id="rId29"/>
    <p:sldId id="489" r:id="rId30"/>
    <p:sldId id="513" r:id="rId31"/>
    <p:sldId id="521" r:id="rId32"/>
    <p:sldId id="520" r:id="rId33"/>
    <p:sldId id="496" r:id="rId34"/>
    <p:sldId id="391" r:id="rId35"/>
    <p:sldId id="516" r:id="rId36"/>
    <p:sldId id="474" r:id="rId37"/>
    <p:sldId id="517" r:id="rId38"/>
    <p:sldId id="475" r:id="rId39"/>
    <p:sldId id="488" r:id="rId40"/>
    <p:sldId id="476" r:id="rId41"/>
    <p:sldId id="467" r:id="rId42"/>
    <p:sldId id="482" r:id="rId4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33" autoAdjust="0"/>
  </p:normalViewPr>
  <p:slideViewPr>
    <p:cSldViewPr>
      <p:cViewPr varScale="1">
        <p:scale>
          <a:sx n="116" d="100"/>
          <a:sy n="116" d="100"/>
        </p:scale>
        <p:origin x="146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F9B3A8-E98A-4372-9C16-634F2ED034D0}" type="datetimeFigureOut">
              <a:rPr lang="pt-BR" smtClean="0"/>
              <a:pPr/>
              <a:t>24/10/2018</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9F97CD-E256-418B-B446-BBEDB01AFAB3}" type="slidenum">
              <a:rPr lang="pt-BR" smtClean="0"/>
              <a:pPr/>
              <a:t>‹nº›</a:t>
            </a:fld>
            <a:endParaRPr lang="pt-BR"/>
          </a:p>
        </p:txBody>
      </p:sp>
    </p:spTree>
    <p:extLst>
      <p:ext uri="{BB962C8B-B14F-4D97-AF65-F5344CB8AC3E}">
        <p14:creationId xmlns:p14="http://schemas.microsoft.com/office/powerpoint/2010/main" val="289106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a:t>
            </a:fld>
            <a:endParaRPr lang="pt-BR"/>
          </a:p>
        </p:txBody>
      </p:sp>
    </p:spTree>
    <p:extLst>
      <p:ext uri="{BB962C8B-B14F-4D97-AF65-F5344CB8AC3E}">
        <p14:creationId xmlns:p14="http://schemas.microsoft.com/office/powerpoint/2010/main" val="2984650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14</a:t>
            </a:fld>
            <a:endParaRPr lang="pt-BR"/>
          </a:p>
        </p:txBody>
      </p:sp>
    </p:spTree>
    <p:extLst>
      <p:ext uri="{BB962C8B-B14F-4D97-AF65-F5344CB8AC3E}">
        <p14:creationId xmlns:p14="http://schemas.microsoft.com/office/powerpoint/2010/main" val="3005657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15</a:t>
            </a:fld>
            <a:endParaRPr lang="pt-BR"/>
          </a:p>
        </p:txBody>
      </p:sp>
    </p:spTree>
    <p:extLst>
      <p:ext uri="{BB962C8B-B14F-4D97-AF65-F5344CB8AC3E}">
        <p14:creationId xmlns:p14="http://schemas.microsoft.com/office/powerpoint/2010/main" val="1462133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17</a:t>
            </a:fld>
            <a:endParaRPr lang="pt-BR"/>
          </a:p>
        </p:txBody>
      </p:sp>
    </p:spTree>
    <p:extLst>
      <p:ext uri="{BB962C8B-B14F-4D97-AF65-F5344CB8AC3E}">
        <p14:creationId xmlns:p14="http://schemas.microsoft.com/office/powerpoint/2010/main" val="3342154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18</a:t>
            </a:fld>
            <a:endParaRPr lang="pt-BR"/>
          </a:p>
        </p:txBody>
      </p:sp>
    </p:spTree>
    <p:extLst>
      <p:ext uri="{BB962C8B-B14F-4D97-AF65-F5344CB8AC3E}">
        <p14:creationId xmlns:p14="http://schemas.microsoft.com/office/powerpoint/2010/main" val="3490348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19</a:t>
            </a:fld>
            <a:endParaRPr lang="pt-BR"/>
          </a:p>
        </p:txBody>
      </p:sp>
    </p:spTree>
    <p:extLst>
      <p:ext uri="{BB962C8B-B14F-4D97-AF65-F5344CB8AC3E}">
        <p14:creationId xmlns:p14="http://schemas.microsoft.com/office/powerpoint/2010/main" val="16014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20</a:t>
            </a:fld>
            <a:endParaRPr lang="pt-BR"/>
          </a:p>
        </p:txBody>
      </p:sp>
    </p:spTree>
    <p:extLst>
      <p:ext uri="{BB962C8B-B14F-4D97-AF65-F5344CB8AC3E}">
        <p14:creationId xmlns:p14="http://schemas.microsoft.com/office/powerpoint/2010/main" val="17983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21</a:t>
            </a:fld>
            <a:endParaRPr lang="pt-BR"/>
          </a:p>
        </p:txBody>
      </p:sp>
    </p:spTree>
    <p:extLst>
      <p:ext uri="{BB962C8B-B14F-4D97-AF65-F5344CB8AC3E}">
        <p14:creationId xmlns:p14="http://schemas.microsoft.com/office/powerpoint/2010/main" val="248802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22</a:t>
            </a:fld>
            <a:endParaRPr lang="pt-BR"/>
          </a:p>
        </p:txBody>
      </p:sp>
    </p:spTree>
    <p:extLst>
      <p:ext uri="{BB962C8B-B14F-4D97-AF65-F5344CB8AC3E}">
        <p14:creationId xmlns:p14="http://schemas.microsoft.com/office/powerpoint/2010/main" val="3620951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23</a:t>
            </a:fld>
            <a:endParaRPr lang="pt-BR"/>
          </a:p>
        </p:txBody>
      </p:sp>
    </p:spTree>
    <p:extLst>
      <p:ext uri="{BB962C8B-B14F-4D97-AF65-F5344CB8AC3E}">
        <p14:creationId xmlns:p14="http://schemas.microsoft.com/office/powerpoint/2010/main" val="2218469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24</a:t>
            </a:fld>
            <a:endParaRPr lang="pt-BR"/>
          </a:p>
        </p:txBody>
      </p:sp>
    </p:spTree>
    <p:extLst>
      <p:ext uri="{BB962C8B-B14F-4D97-AF65-F5344CB8AC3E}">
        <p14:creationId xmlns:p14="http://schemas.microsoft.com/office/powerpoint/2010/main" val="77074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6</a:t>
            </a:fld>
            <a:endParaRPr lang="pt-BR"/>
          </a:p>
        </p:txBody>
      </p:sp>
    </p:spTree>
    <p:extLst>
      <p:ext uri="{BB962C8B-B14F-4D97-AF65-F5344CB8AC3E}">
        <p14:creationId xmlns:p14="http://schemas.microsoft.com/office/powerpoint/2010/main" val="1016403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AAE57C51-0B12-48B9-8EC1-6ABCDD20656C}" type="datetime1">
              <a:rPr lang="en-US"/>
              <a:pPr/>
              <a:t>10/24/2018</a:t>
            </a:fld>
            <a:endParaRPr lang="en-US"/>
          </a:p>
        </p:txBody>
      </p:sp>
      <p:sp>
        <p:nvSpPr>
          <p:cNvPr id="7" name="Rectangle 7"/>
          <p:cNvSpPr>
            <a:spLocks noGrp="1" noChangeArrowheads="1"/>
          </p:cNvSpPr>
          <p:nvPr>
            <p:ph type="sldNum" sz="quarter" idx="5"/>
          </p:nvPr>
        </p:nvSpPr>
        <p:spPr>
          <a:ln/>
        </p:spPr>
        <p:txBody>
          <a:bodyPr/>
          <a:lstStyle/>
          <a:p>
            <a:fld id="{F45E8B7A-9C1F-4E35-AF11-861608548D84}" type="slidenum">
              <a:rPr lang="en-US"/>
              <a:pPr/>
              <a:t>26</a:t>
            </a:fld>
            <a:endParaRPr lang="en-US"/>
          </a:p>
        </p:txBody>
      </p:sp>
      <p:sp>
        <p:nvSpPr>
          <p:cNvPr id="13314" name="Rectangle 2"/>
          <p:cNvSpPr>
            <a:spLocks noGrp="1" noRot="1" noChangeAspect="1" noChangeArrowheads="1" noTextEdit="1"/>
          </p:cNvSpPr>
          <p:nvPr>
            <p:ph type="sldImg"/>
          </p:nvPr>
        </p:nvSpPr>
        <p:spPr bwMode="auto">
          <a:xfrm>
            <a:off x="1152525" y="692150"/>
            <a:ext cx="4552950" cy="3416300"/>
          </a:xfrm>
          <a:prstGeom prst="rect">
            <a:avLst/>
          </a:prstGeom>
          <a:noFill/>
          <a:ln w="12700" cap="flat">
            <a:solidFill>
              <a:schemeClr val="tx1"/>
            </a:solidFill>
            <a:miter lim="800000"/>
            <a:headEnd/>
            <a:tailEnd/>
          </a:ln>
        </p:spPr>
      </p:sp>
      <p:sp>
        <p:nvSpPr>
          <p:cNvPr id="13315" name="Rectangle 3"/>
          <p:cNvSpPr>
            <a:spLocks noGrp="1" noChangeArrowheads="1"/>
          </p:cNvSpPr>
          <p:nvPr>
            <p:ph type="body" idx="1"/>
          </p:nvPr>
        </p:nvSpPr>
        <p:spPr bwMode="auto">
          <a:xfrm>
            <a:off x="914711" y="4342464"/>
            <a:ext cx="5028579" cy="4116049"/>
          </a:xfrm>
          <a:prstGeom prst="rect">
            <a:avLst/>
          </a:prstGeom>
          <a:noFill/>
          <a:ln>
            <a:miter lim="800000"/>
            <a:headEnd/>
            <a:tailEnd/>
          </a:ln>
        </p:spPr>
        <p:txBody>
          <a:bodyPr lIns="91912" tIns="45177" rIns="91912" bIns="45177"/>
          <a:lstStyle/>
          <a:p>
            <a:endParaRPr lang="en-US"/>
          </a:p>
        </p:txBody>
      </p:sp>
    </p:spTree>
    <p:extLst>
      <p:ext uri="{BB962C8B-B14F-4D97-AF65-F5344CB8AC3E}">
        <p14:creationId xmlns:p14="http://schemas.microsoft.com/office/powerpoint/2010/main" val="163548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7</a:t>
            </a:fld>
            <a:endParaRPr lang="pt-BR"/>
          </a:p>
        </p:txBody>
      </p:sp>
    </p:spTree>
    <p:extLst>
      <p:ext uri="{BB962C8B-B14F-4D97-AF65-F5344CB8AC3E}">
        <p14:creationId xmlns:p14="http://schemas.microsoft.com/office/powerpoint/2010/main" val="140478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8</a:t>
            </a:fld>
            <a:endParaRPr lang="pt-BR"/>
          </a:p>
        </p:txBody>
      </p:sp>
    </p:spTree>
    <p:extLst>
      <p:ext uri="{BB962C8B-B14F-4D97-AF65-F5344CB8AC3E}">
        <p14:creationId xmlns:p14="http://schemas.microsoft.com/office/powerpoint/2010/main" val="204105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9</a:t>
            </a:fld>
            <a:endParaRPr lang="pt-BR"/>
          </a:p>
        </p:txBody>
      </p:sp>
    </p:spTree>
    <p:extLst>
      <p:ext uri="{BB962C8B-B14F-4D97-AF65-F5344CB8AC3E}">
        <p14:creationId xmlns:p14="http://schemas.microsoft.com/office/powerpoint/2010/main" val="276977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10</a:t>
            </a:fld>
            <a:endParaRPr lang="pt-BR"/>
          </a:p>
        </p:txBody>
      </p:sp>
    </p:spTree>
    <p:extLst>
      <p:ext uri="{BB962C8B-B14F-4D97-AF65-F5344CB8AC3E}">
        <p14:creationId xmlns:p14="http://schemas.microsoft.com/office/powerpoint/2010/main" val="209475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11</a:t>
            </a:fld>
            <a:endParaRPr lang="pt-BR"/>
          </a:p>
        </p:txBody>
      </p:sp>
    </p:spTree>
    <p:extLst>
      <p:ext uri="{BB962C8B-B14F-4D97-AF65-F5344CB8AC3E}">
        <p14:creationId xmlns:p14="http://schemas.microsoft.com/office/powerpoint/2010/main" val="409397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12</a:t>
            </a:fld>
            <a:endParaRPr lang="pt-BR"/>
          </a:p>
        </p:txBody>
      </p:sp>
    </p:spTree>
    <p:extLst>
      <p:ext uri="{BB962C8B-B14F-4D97-AF65-F5344CB8AC3E}">
        <p14:creationId xmlns:p14="http://schemas.microsoft.com/office/powerpoint/2010/main" val="91611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a:p>
        </p:txBody>
      </p:sp>
      <p:sp>
        <p:nvSpPr>
          <p:cNvPr id="4" name="Slide Number Placeholder 3"/>
          <p:cNvSpPr>
            <a:spLocks noGrp="1"/>
          </p:cNvSpPr>
          <p:nvPr>
            <p:ph type="sldNum" sz="quarter" idx="10"/>
          </p:nvPr>
        </p:nvSpPr>
        <p:spPr/>
        <p:txBody>
          <a:bodyPr/>
          <a:lstStyle/>
          <a:p>
            <a:fld id="{849F97CD-E256-418B-B446-BBEDB01AFAB3}" type="slidenum">
              <a:rPr lang="pt-BR" smtClean="0"/>
              <a:pPr/>
              <a:t>13</a:t>
            </a:fld>
            <a:endParaRPr lang="pt-BR"/>
          </a:p>
        </p:txBody>
      </p:sp>
    </p:spTree>
    <p:extLst>
      <p:ext uri="{BB962C8B-B14F-4D97-AF65-F5344CB8AC3E}">
        <p14:creationId xmlns:p14="http://schemas.microsoft.com/office/powerpoint/2010/main" val="194922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60848"/>
            <a:ext cx="9144000" cy="2306687"/>
          </a:xfrm>
        </p:spPr>
        <p:txBody>
          <a:bodyPr/>
          <a:lstStyle/>
          <a:p>
            <a:r>
              <a:rPr lang="en-US" smtClean="0"/>
              <a:t>Click to edit Master title style</a:t>
            </a:r>
            <a:endParaRPr lang="pt-BR"/>
          </a:p>
        </p:txBody>
      </p:sp>
      <p:sp>
        <p:nvSpPr>
          <p:cNvPr id="3" name="Subtitle 2"/>
          <p:cNvSpPr>
            <a:spLocks noGrp="1"/>
          </p:cNvSpPr>
          <p:nvPr>
            <p:ph type="subTitle" idx="1"/>
          </p:nvPr>
        </p:nvSpPr>
        <p:spPr>
          <a:xfrm>
            <a:off x="1371600" y="4725144"/>
            <a:ext cx="6400800" cy="9136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24/10/2018</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24/10/2018</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pt-BR"/>
          </a:p>
        </p:txBody>
      </p:sp>
      <p:sp>
        <p:nvSpPr>
          <p:cNvPr id="3" name="ClipArt Placeholder 2"/>
          <p:cNvSpPr>
            <a:spLocks noGrp="1"/>
          </p:cNvSpPr>
          <p:nvPr>
            <p:ph type="clipArt" sz="half" idx="1"/>
          </p:nvPr>
        </p:nvSpPr>
        <p:spPr>
          <a:xfrm>
            <a:off x="566738" y="1752600"/>
            <a:ext cx="3924300" cy="4267200"/>
          </a:xfrm>
        </p:spPr>
        <p:txBody>
          <a:bodyPr/>
          <a:lstStyle/>
          <a:p>
            <a:endParaRPr lang="pt-BR"/>
          </a:p>
        </p:txBody>
      </p:sp>
      <p:sp>
        <p:nvSpPr>
          <p:cNvPr id="4" name="Text Placeholder 3"/>
          <p:cNvSpPr>
            <a:spLocks noGrp="1"/>
          </p:cNvSpPr>
          <p:nvPr>
            <p:ph type="body"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a:xfrm>
            <a:off x="609600" y="6245225"/>
            <a:ext cx="1981200" cy="476250"/>
          </a:xfrm>
          <a:prstGeom prst="rect">
            <a:avLst/>
          </a:prstGeom>
        </p:spPr>
        <p:txBody>
          <a:bodyPr/>
          <a:lstStyle>
            <a:lvl1pPr>
              <a:defRPr/>
            </a:lvl1pPr>
          </a:lstStyle>
          <a:p>
            <a:endParaRPr lang="pt-B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pt-BR"/>
          </a:p>
        </p:txBody>
      </p:sp>
      <p:sp>
        <p:nvSpPr>
          <p:cNvPr id="7" name="Slide Number Placeholder 6"/>
          <p:cNvSpPr>
            <a:spLocks noGrp="1"/>
          </p:cNvSpPr>
          <p:nvPr>
            <p:ph type="sldNum" sz="quarter" idx="12"/>
          </p:nvPr>
        </p:nvSpPr>
        <p:spPr>
          <a:xfrm>
            <a:off x="6553200" y="6245225"/>
            <a:ext cx="1981200" cy="476250"/>
          </a:xfrm>
          <a:prstGeom prst="rect">
            <a:avLst/>
          </a:prstGeom>
        </p:spPr>
        <p:txBody>
          <a:bodyPr/>
          <a:lstStyle>
            <a:lvl1pPr>
              <a:defRPr/>
            </a:lvl1pPr>
          </a:lstStyle>
          <a:p>
            <a:fld id="{F8E98358-9D6B-4F9C-8B57-BD27141C5BD4}" type="slidenum">
              <a:rPr lang="pt-B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pt-BR"/>
          </a:p>
        </p:txBody>
      </p:sp>
      <p:sp>
        <p:nvSpPr>
          <p:cNvPr id="3" name="Chart Placeholder 2"/>
          <p:cNvSpPr>
            <a:spLocks noGrp="1"/>
          </p:cNvSpPr>
          <p:nvPr>
            <p:ph type="chart" idx="1"/>
          </p:nvPr>
        </p:nvSpPr>
        <p:spPr>
          <a:xfrm>
            <a:off x="685800" y="1641475"/>
            <a:ext cx="7772400" cy="4454525"/>
          </a:xfrm>
        </p:spPr>
        <p:txBody>
          <a:bodyPr/>
          <a:lstStyle/>
          <a:p>
            <a:endParaRPr lang="pt-B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pt-B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pt-B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728E3B0-2021-4EE9-8607-23311CB2BA77}"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24/10/2018</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24/10/2018</a:t>
            </a:fld>
            <a:endParaRPr lang="pt-B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24/10/2018</a:t>
            </a:fld>
            <a:endParaRPr lang="pt-B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pt-B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24/10/2018</a:t>
            </a:fld>
            <a:endParaRPr lang="pt-B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pt-B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24/10/2018</a:t>
            </a:fld>
            <a:endParaRPr lang="pt-B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pt-B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24/10/2018</a:t>
            </a:fld>
            <a:endParaRPr lang="pt-B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AD1C78-693C-4827-A44A-41395C5DCCA1}" type="datetimeFigureOut">
              <a:rPr lang="pt-BR" smtClean="0"/>
              <a:pPr/>
              <a:t>24/10/2018</a:t>
            </a:fld>
            <a:endParaRPr lang="pt-B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696FB7-A5E1-457E-8EC5-08CD003E1408}"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9144000" cy="1143000"/>
          </a:xfrm>
          <a:prstGeom prst="rect">
            <a:avLst/>
          </a:prstGeom>
          <a:solidFill>
            <a:schemeClr val="bg2">
              <a:lumMod val="25000"/>
            </a:schemeClr>
          </a:solidFill>
        </p:spPr>
        <p:txBody>
          <a:bodyPr vert="horz" lIns="91440" tIns="45720" rIns="91440" bIns="45720" rtlCol="0" anchor="ctr">
            <a:normAutofit/>
          </a:bodyPr>
          <a:lstStyle/>
          <a:p>
            <a:r>
              <a:rPr lang="en-US" dirty="0" smtClean="0"/>
              <a:t>Click to edit Master title style</a:t>
            </a:r>
            <a:endParaRPr lang="pt-BR" dirty="0"/>
          </a:p>
        </p:txBody>
      </p:sp>
      <p:sp>
        <p:nvSpPr>
          <p:cNvPr id="3" name="Text Placeholder 2"/>
          <p:cNvSpPr>
            <a:spLocks noGrp="1"/>
          </p:cNvSpPr>
          <p:nvPr>
            <p:ph type="body" idx="1"/>
          </p:nvPr>
        </p:nvSpPr>
        <p:spPr>
          <a:xfrm>
            <a:off x="457200" y="1772816"/>
            <a:ext cx="8229600" cy="4853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800" kern="1200">
          <a:solidFill>
            <a:schemeClr val="bg1">
              <a:lumMod val="95000"/>
            </a:schemeClr>
          </a:solidFill>
          <a:latin typeface="+mj-lt"/>
          <a:ea typeface="+mj-ea"/>
          <a:cs typeface="+mj-cs"/>
        </a:defRPr>
      </a:lvl1pPr>
    </p:titleStyle>
    <p:bodyStyle>
      <a:lvl1pPr marL="342900" indent="-342900" algn="l" defTabSz="914400" rtl="0" eaLnBrk="1" latinLnBrk="0" hangingPunct="1">
        <a:lnSpc>
          <a:spcPct val="130000"/>
        </a:lnSpc>
        <a:spcBef>
          <a:spcPts val="0"/>
        </a:spcBef>
        <a:spcAft>
          <a:spcPts val="600"/>
        </a:spcAft>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30000"/>
        </a:lnSpc>
        <a:spcBef>
          <a:spcPts val="0"/>
        </a:spcBef>
        <a:spcAft>
          <a:spcPts val="600"/>
        </a:spcAft>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30000"/>
        </a:lnSpc>
        <a:spcBef>
          <a:spcPts val="0"/>
        </a:spcBef>
        <a:spcAft>
          <a:spcPts val="600"/>
        </a:spcAft>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30000"/>
        </a:lnSpc>
        <a:spcBef>
          <a:spcPts val="0"/>
        </a:spcBef>
        <a:spcAft>
          <a:spcPts val="6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30000"/>
        </a:lnSpc>
        <a:spcBef>
          <a:spcPts val="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1.bp.blogspot.com/-BxaXPRRVL6A/UQUNFHLBvEI/AAAAAAAAI6k/QW5a0DS1ty0/s1600/ft4.JPG"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0.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40.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0648"/>
            <a:ext cx="9144000" cy="1296143"/>
          </a:xfrm>
        </p:spPr>
        <p:txBody>
          <a:bodyPr>
            <a:normAutofit/>
          </a:bodyPr>
          <a:lstStyle/>
          <a:p>
            <a:pPr lvl="0">
              <a:spcBef>
                <a:spcPts val="0"/>
              </a:spcBef>
            </a:pPr>
            <a:r>
              <a:rPr lang="pt-BR" altLang="pt-BR" sz="2400" dirty="0">
                <a:solidFill>
                  <a:schemeClr val="bg1"/>
                </a:solidFill>
                <a:ea typeface="+mn-ea"/>
                <a:cs typeface="+mn-cs"/>
              </a:rPr>
              <a:t>Universidade de São Paulo</a:t>
            </a:r>
            <a:br>
              <a:rPr lang="pt-BR" altLang="pt-BR" sz="2400" dirty="0">
                <a:solidFill>
                  <a:schemeClr val="bg1"/>
                </a:solidFill>
                <a:ea typeface="+mn-ea"/>
                <a:cs typeface="+mn-cs"/>
              </a:rPr>
            </a:br>
            <a:r>
              <a:rPr lang="pt-BR" altLang="pt-BR" sz="2400" dirty="0">
                <a:solidFill>
                  <a:schemeClr val="bg1"/>
                </a:solidFill>
                <a:ea typeface="+mn-ea"/>
                <a:cs typeface="+mn-cs"/>
              </a:rPr>
              <a:t>Faculdade de Medicina de Ribeirão Preto</a:t>
            </a:r>
            <a:br>
              <a:rPr lang="pt-BR" altLang="pt-BR" sz="2400" dirty="0">
                <a:solidFill>
                  <a:schemeClr val="bg1"/>
                </a:solidFill>
                <a:ea typeface="+mn-ea"/>
                <a:cs typeface="+mn-cs"/>
              </a:rPr>
            </a:br>
            <a:r>
              <a:rPr lang="pt-BR" altLang="pt-BR" sz="2200" dirty="0">
                <a:solidFill>
                  <a:schemeClr val="bg1"/>
                </a:solidFill>
                <a:ea typeface="+mn-ea"/>
                <a:cs typeface="+mn-cs"/>
              </a:rPr>
              <a:t>Disciplina de Medicina </a:t>
            </a:r>
            <a:r>
              <a:rPr lang="pt-BR" altLang="pt-BR" sz="2200" dirty="0" smtClean="0">
                <a:solidFill>
                  <a:schemeClr val="bg1"/>
                </a:solidFill>
                <a:ea typeface="+mn-ea"/>
                <a:cs typeface="+mn-cs"/>
              </a:rPr>
              <a:t>Preventiva</a:t>
            </a:r>
            <a:endParaRPr lang="pt-BR" dirty="0">
              <a:solidFill>
                <a:schemeClr val="bg1"/>
              </a:solidFill>
            </a:endParaRPr>
          </a:p>
        </p:txBody>
      </p:sp>
      <p:sp>
        <p:nvSpPr>
          <p:cNvPr id="3" name="Subtitle 2"/>
          <p:cNvSpPr>
            <a:spLocks noGrp="1"/>
          </p:cNvSpPr>
          <p:nvPr>
            <p:ph type="subTitle" idx="1"/>
          </p:nvPr>
        </p:nvSpPr>
        <p:spPr>
          <a:xfrm>
            <a:off x="827584" y="5589240"/>
            <a:ext cx="7543304" cy="1008112"/>
          </a:xfrm>
        </p:spPr>
        <p:txBody>
          <a:bodyPr>
            <a:noAutofit/>
          </a:bodyPr>
          <a:lstStyle/>
          <a:p>
            <a:r>
              <a:rPr lang="pt-BR" sz="2400" dirty="0" smtClean="0">
                <a:solidFill>
                  <a:schemeClr val="tx1"/>
                </a:solidFill>
              </a:rPr>
              <a:t>As origens do vírus HIV e a Epidemiologia da AIDS</a:t>
            </a:r>
          </a:p>
          <a:p>
            <a:r>
              <a:rPr lang="pt-BR" sz="2000" dirty="0" smtClean="0">
                <a:solidFill>
                  <a:schemeClr val="tx1"/>
                </a:solidFill>
              </a:rPr>
              <a:t>Fernando </a:t>
            </a:r>
            <a:r>
              <a:rPr lang="pt-BR" sz="2000" dirty="0" err="1" smtClean="0">
                <a:solidFill>
                  <a:schemeClr val="tx1"/>
                </a:solidFill>
              </a:rPr>
              <a:t>Bellissimo</a:t>
            </a:r>
            <a:r>
              <a:rPr lang="pt-BR" sz="2000" dirty="0" smtClean="0">
                <a:solidFill>
                  <a:schemeClr val="tx1"/>
                </a:solidFill>
              </a:rPr>
              <a:t> Rodrigues</a:t>
            </a:r>
            <a:endParaRPr lang="pt-BR" sz="2000" dirty="0">
              <a:solidFill>
                <a:schemeClr val="tx1"/>
              </a:solidFill>
            </a:endParaRPr>
          </a:p>
        </p:txBody>
      </p:sp>
      <p:pic>
        <p:nvPicPr>
          <p:cNvPr id="4" name="Picture 5" descr="Estrutura HIV (ext-retoque)"/>
          <p:cNvPicPr>
            <a:picLocks noChangeAspect="1" noChangeArrowheads="1"/>
          </p:cNvPicPr>
          <p:nvPr/>
        </p:nvPicPr>
        <p:blipFill>
          <a:blip r:embed="rId2" cstate="print"/>
          <a:srcRect/>
          <a:stretch>
            <a:fillRect/>
          </a:stretch>
        </p:blipFill>
        <p:spPr bwMode="auto">
          <a:xfrm>
            <a:off x="2699792" y="1988840"/>
            <a:ext cx="3456384" cy="3376984"/>
          </a:xfrm>
          <a:prstGeom prst="rect">
            <a:avLst/>
          </a:prstGeom>
          <a:noFill/>
        </p:spPr>
      </p:pic>
      <p:pic>
        <p:nvPicPr>
          <p:cNvPr id="5" name="Picture 5" descr="brasaofm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97" y="332656"/>
            <a:ext cx="850027" cy="11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6"/>
          <p:cNvSpPr txBox="1">
            <a:spLocks noChangeArrowheads="1"/>
          </p:cNvSpPr>
          <p:nvPr/>
        </p:nvSpPr>
        <p:spPr>
          <a:xfrm>
            <a:off x="1462088" y="404664"/>
            <a:ext cx="6908800" cy="1143000"/>
          </a:xfrm>
          <a:prstGeom prst="rect">
            <a:avLst/>
          </a:prstGeo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defTabSz="914400" rtl="0" eaLnBrk="1" latinLnBrk="0" hangingPunct="1">
              <a:spcBef>
                <a:spcPct val="0"/>
              </a:spcBef>
              <a:buNone/>
              <a:defRPr sz="4800" kern="1200">
                <a:solidFill>
                  <a:schemeClr val="bg1">
                    <a:lumMod val="95000"/>
                  </a:schemeClr>
                </a:solidFill>
                <a:latin typeface="+mj-lt"/>
                <a:ea typeface="+mj-ea"/>
                <a:cs typeface="+mj-cs"/>
              </a:defRPr>
            </a:lvl1pPr>
          </a:lstStyle>
          <a:p>
            <a:endParaRPr lang="pt-BR" altLang="pt-BR" sz="2200" dirty="0" smtClean="0"/>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5832" y="362060"/>
            <a:ext cx="1438656" cy="10789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D</a:t>
            </a:r>
            <a:r>
              <a:rPr lang="pt-BR" sz="3600" dirty="0" smtClean="0"/>
              <a:t>o SIV ao HIV</a:t>
            </a:r>
            <a:endParaRPr lang="pt-BR" sz="3600" dirty="0"/>
          </a:p>
        </p:txBody>
      </p:sp>
      <p:pic>
        <p:nvPicPr>
          <p:cNvPr id="3" name="Imagem 2"/>
          <p:cNvPicPr>
            <a:picLocks noChangeAspect="1"/>
          </p:cNvPicPr>
          <p:nvPr/>
        </p:nvPicPr>
        <p:blipFill>
          <a:blip r:embed="rId3"/>
          <a:stretch>
            <a:fillRect/>
          </a:stretch>
        </p:blipFill>
        <p:spPr>
          <a:xfrm>
            <a:off x="1599707" y="1484784"/>
            <a:ext cx="6068637" cy="4248046"/>
          </a:xfrm>
          <a:prstGeom prst="rect">
            <a:avLst/>
          </a:prstGeom>
        </p:spPr>
      </p:pic>
      <p:sp>
        <p:nvSpPr>
          <p:cNvPr id="5" name="CaixaDeTexto 4"/>
          <p:cNvSpPr txBox="1"/>
          <p:nvPr/>
        </p:nvSpPr>
        <p:spPr>
          <a:xfrm>
            <a:off x="251520" y="5776808"/>
            <a:ext cx="8568952" cy="892552"/>
          </a:xfrm>
          <a:prstGeom prst="rect">
            <a:avLst/>
          </a:prstGeom>
          <a:noFill/>
        </p:spPr>
        <p:txBody>
          <a:bodyPr wrap="square" rtlCol="0">
            <a:spAutoFit/>
          </a:bodyPr>
          <a:lstStyle/>
          <a:p>
            <a:pPr algn="ctr"/>
            <a:r>
              <a:rPr lang="en-US" dirty="0" smtClean="0"/>
              <a:t>“At </a:t>
            </a:r>
            <a:r>
              <a:rPr lang="en-US" dirty="0"/>
              <a:t>this </a:t>
            </a:r>
            <a:r>
              <a:rPr lang="en-US" dirty="0" smtClean="0"/>
              <a:t>bush meat </a:t>
            </a:r>
            <a:r>
              <a:rPr lang="en-US" dirty="0"/>
              <a:t>market in Pointe Noire, a butchered chimpanzee is shown in the middle of the photograph, along with other smoked and fresh </a:t>
            </a:r>
            <a:r>
              <a:rPr lang="en-US" sz="1600" dirty="0" smtClean="0"/>
              <a:t>meat”</a:t>
            </a:r>
            <a:endParaRPr lang="en-US" dirty="0"/>
          </a:p>
          <a:p>
            <a:pPr algn="ctr"/>
            <a:r>
              <a:rPr lang="en-US" sz="1600" dirty="0" smtClean="0"/>
              <a:t>(Photo </a:t>
            </a:r>
            <a:r>
              <a:rPr lang="en-US" sz="1600" dirty="0"/>
              <a:t>courtesy of Karl </a:t>
            </a:r>
            <a:r>
              <a:rPr lang="en-US" sz="1600" dirty="0" err="1" smtClean="0"/>
              <a:t>Ammann</a:t>
            </a:r>
            <a:r>
              <a:rPr lang="en-US" sz="1600" dirty="0"/>
              <a:t>)</a:t>
            </a:r>
            <a:endParaRPr lang="pt-BR" sz="1600" dirty="0"/>
          </a:p>
        </p:txBody>
      </p:sp>
    </p:spTree>
    <p:extLst>
      <p:ext uri="{BB962C8B-B14F-4D97-AF65-F5344CB8AC3E}">
        <p14:creationId xmlns:p14="http://schemas.microsoft.com/office/powerpoint/2010/main" val="905714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Dos Camarões </a:t>
            </a:r>
            <a:r>
              <a:rPr lang="pt-BR" sz="3600" dirty="0"/>
              <a:t>até </a:t>
            </a:r>
            <a:r>
              <a:rPr lang="pt-BR" sz="3600" dirty="0" smtClean="0"/>
              <a:t>Kinshasa (Congo)</a:t>
            </a:r>
            <a:endParaRPr lang="pt-BR" sz="3600" dirty="0"/>
          </a:p>
        </p:txBody>
      </p:sp>
      <p:pic>
        <p:nvPicPr>
          <p:cNvPr id="4" name="Imagem 3"/>
          <p:cNvPicPr>
            <a:picLocks noChangeAspect="1"/>
          </p:cNvPicPr>
          <p:nvPr/>
        </p:nvPicPr>
        <p:blipFill>
          <a:blip r:embed="rId3"/>
          <a:stretch>
            <a:fillRect/>
          </a:stretch>
        </p:blipFill>
        <p:spPr>
          <a:xfrm>
            <a:off x="6516216" y="6568274"/>
            <a:ext cx="2513856" cy="245101"/>
          </a:xfrm>
          <a:prstGeom prst="rect">
            <a:avLst/>
          </a:prstGeom>
        </p:spPr>
      </p:pic>
      <p:pic>
        <p:nvPicPr>
          <p:cNvPr id="6" name="Imagem 5"/>
          <p:cNvPicPr>
            <a:picLocks noChangeAspect="1"/>
          </p:cNvPicPr>
          <p:nvPr/>
        </p:nvPicPr>
        <p:blipFill>
          <a:blip r:embed="rId4"/>
          <a:stretch>
            <a:fillRect/>
          </a:stretch>
        </p:blipFill>
        <p:spPr>
          <a:xfrm>
            <a:off x="323528" y="1417638"/>
            <a:ext cx="8283277" cy="4075337"/>
          </a:xfrm>
          <a:prstGeom prst="rect">
            <a:avLst/>
          </a:prstGeom>
        </p:spPr>
      </p:pic>
      <p:pic>
        <p:nvPicPr>
          <p:cNvPr id="7" name="Imagem 6"/>
          <p:cNvPicPr>
            <a:picLocks noChangeAspect="1"/>
          </p:cNvPicPr>
          <p:nvPr/>
        </p:nvPicPr>
        <p:blipFill>
          <a:blip r:embed="rId5"/>
          <a:stretch>
            <a:fillRect/>
          </a:stretch>
        </p:blipFill>
        <p:spPr>
          <a:xfrm>
            <a:off x="539552" y="5334290"/>
            <a:ext cx="8208912" cy="1076010"/>
          </a:xfrm>
          <a:prstGeom prst="rect">
            <a:avLst/>
          </a:prstGeom>
        </p:spPr>
      </p:pic>
      <p:sp>
        <p:nvSpPr>
          <p:cNvPr id="8" name="Estrela de 5 pontas 7"/>
          <p:cNvSpPr/>
          <p:nvPr/>
        </p:nvSpPr>
        <p:spPr>
          <a:xfrm>
            <a:off x="5364088" y="4941168"/>
            <a:ext cx="216024" cy="225083"/>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77142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Dos Camarões até Kinshasa</a:t>
            </a:r>
          </a:p>
        </p:txBody>
      </p:sp>
      <p:pic>
        <p:nvPicPr>
          <p:cNvPr id="3" name="Imagem 2"/>
          <p:cNvPicPr>
            <a:picLocks noChangeAspect="1"/>
          </p:cNvPicPr>
          <p:nvPr/>
        </p:nvPicPr>
        <p:blipFill rotWithShape="1">
          <a:blip r:embed="rId3"/>
          <a:srcRect b="4150"/>
          <a:stretch/>
        </p:blipFill>
        <p:spPr>
          <a:xfrm>
            <a:off x="2195736" y="1468846"/>
            <a:ext cx="4503961" cy="5272521"/>
          </a:xfrm>
          <a:prstGeom prst="rect">
            <a:avLst/>
          </a:prstGeom>
          <a:ln>
            <a:solidFill>
              <a:schemeClr val="tx1"/>
            </a:solidFill>
          </a:ln>
        </p:spPr>
      </p:pic>
      <p:sp>
        <p:nvSpPr>
          <p:cNvPr id="11" name="CaixaDeTexto 10"/>
          <p:cNvSpPr txBox="1"/>
          <p:nvPr/>
        </p:nvSpPr>
        <p:spPr>
          <a:xfrm>
            <a:off x="199496" y="3356992"/>
            <a:ext cx="1854778" cy="830997"/>
          </a:xfrm>
          <a:prstGeom prst="rect">
            <a:avLst/>
          </a:prstGeom>
          <a:noFill/>
          <a:ln>
            <a:solidFill>
              <a:schemeClr val="tx1"/>
            </a:solidFill>
          </a:ln>
        </p:spPr>
        <p:txBody>
          <a:bodyPr wrap="square" rtlCol="0">
            <a:spAutoFit/>
          </a:bodyPr>
          <a:lstStyle/>
          <a:p>
            <a:pPr algn="ctr"/>
            <a:r>
              <a:rPr lang="pt-BR" sz="1600" b="1" dirty="0" smtClean="0">
                <a:solidFill>
                  <a:srgbClr val="FF0000"/>
                </a:solidFill>
              </a:rPr>
              <a:t>Exploração de borracha e marfim</a:t>
            </a:r>
          </a:p>
          <a:p>
            <a:pPr algn="ctr"/>
            <a:r>
              <a:rPr lang="pt-BR" sz="1600" b="1" dirty="0" smtClean="0">
                <a:solidFill>
                  <a:srgbClr val="FF0000"/>
                </a:solidFill>
              </a:rPr>
              <a:t>(Rio </a:t>
            </a:r>
            <a:r>
              <a:rPr lang="pt-BR" sz="1600" b="1" dirty="0" err="1" smtClean="0">
                <a:solidFill>
                  <a:srgbClr val="FF0000"/>
                </a:solidFill>
              </a:rPr>
              <a:t>Sangha</a:t>
            </a:r>
            <a:r>
              <a:rPr lang="pt-BR" sz="1600" b="1" dirty="0" smtClean="0">
                <a:solidFill>
                  <a:srgbClr val="FF0000"/>
                </a:solidFill>
              </a:rPr>
              <a:t>)</a:t>
            </a:r>
            <a:endParaRPr lang="pt-BR" sz="1600" b="1" dirty="0">
              <a:solidFill>
                <a:srgbClr val="FF0000"/>
              </a:solidFill>
            </a:endParaRPr>
          </a:p>
        </p:txBody>
      </p:sp>
      <p:cxnSp>
        <p:nvCxnSpPr>
          <p:cNvPr id="12" name="Conector de seta reta 11"/>
          <p:cNvCxnSpPr>
            <a:stCxn id="11" idx="3"/>
          </p:cNvCxnSpPr>
          <p:nvPr/>
        </p:nvCxnSpPr>
        <p:spPr>
          <a:xfrm flipV="1">
            <a:off x="2054274" y="3717032"/>
            <a:ext cx="1005558" cy="554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6841158" y="6207695"/>
            <a:ext cx="2123330" cy="461665"/>
          </a:xfrm>
          <a:prstGeom prst="rect">
            <a:avLst/>
          </a:prstGeom>
          <a:noFill/>
        </p:spPr>
        <p:txBody>
          <a:bodyPr wrap="square" rtlCol="0">
            <a:spAutoFit/>
          </a:bodyPr>
          <a:lstStyle/>
          <a:p>
            <a:pPr algn="ctr"/>
            <a:r>
              <a:rPr lang="pt-BR" sz="1200" dirty="0"/>
              <a:t> </a:t>
            </a:r>
            <a:r>
              <a:rPr lang="pt-BR" sz="1200" dirty="0" smtClean="0"/>
              <a:t>Science</a:t>
            </a:r>
          </a:p>
          <a:p>
            <a:pPr algn="ctr"/>
            <a:r>
              <a:rPr lang="pt-BR" sz="1200" dirty="0" smtClean="0"/>
              <a:t> doi:10.1126/science.12567.39</a:t>
            </a:r>
            <a:endParaRPr lang="pt-BR" sz="1200" dirty="0"/>
          </a:p>
        </p:txBody>
      </p:sp>
    </p:spTree>
    <p:extLst>
      <p:ext uri="{BB962C8B-B14F-4D97-AF65-F5344CB8AC3E}">
        <p14:creationId xmlns:p14="http://schemas.microsoft.com/office/powerpoint/2010/main" val="3581954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fontAlgn="base">
              <a:spcBef>
                <a:spcPts val="0"/>
              </a:spcBef>
            </a:pPr>
            <a:r>
              <a:rPr lang="pt-BR" sz="3200" dirty="0" smtClean="0"/>
              <a:t>A amplificação inicial em Kinshasa, 1920-1960</a:t>
            </a:r>
            <a:br>
              <a:rPr lang="pt-BR" sz="3200" dirty="0" smtClean="0"/>
            </a:br>
            <a:r>
              <a:rPr lang="pt-BR" sz="1800" b="1" dirty="0" smtClean="0"/>
              <a:t>The </a:t>
            </a:r>
            <a:r>
              <a:rPr lang="en-US" sz="1800" b="1" dirty="0" smtClean="0">
                <a:solidFill>
                  <a:prstClr val="white"/>
                </a:solidFill>
                <a:ea typeface="+mn-ea"/>
                <a:cs typeface="+mn-cs"/>
              </a:rPr>
              <a:t>‘Perfect </a:t>
            </a:r>
            <a:r>
              <a:rPr lang="en-US" sz="1800" b="1" dirty="0">
                <a:solidFill>
                  <a:prstClr val="white"/>
                </a:solidFill>
                <a:ea typeface="+mn-ea"/>
                <a:cs typeface="+mn-cs"/>
              </a:rPr>
              <a:t>storm’ turned HIV from local to global </a:t>
            </a:r>
            <a:r>
              <a:rPr lang="en-US" sz="1800" b="1" dirty="0" smtClean="0">
                <a:solidFill>
                  <a:prstClr val="white"/>
                </a:solidFill>
                <a:ea typeface="+mn-ea"/>
                <a:cs typeface="+mn-cs"/>
              </a:rPr>
              <a:t>killer</a:t>
            </a:r>
            <a:endParaRPr lang="pt-BR" sz="1800" b="1" dirty="0"/>
          </a:p>
        </p:txBody>
      </p:sp>
      <p:pic>
        <p:nvPicPr>
          <p:cNvPr id="5" name="Imagem 4"/>
          <p:cNvPicPr>
            <a:picLocks noChangeAspect="1"/>
          </p:cNvPicPr>
          <p:nvPr/>
        </p:nvPicPr>
        <p:blipFill>
          <a:blip r:embed="rId3"/>
          <a:stretch>
            <a:fillRect/>
          </a:stretch>
        </p:blipFill>
        <p:spPr>
          <a:xfrm>
            <a:off x="3347864" y="2859147"/>
            <a:ext cx="2391985" cy="1793989"/>
          </a:xfrm>
          <a:prstGeom prst="rect">
            <a:avLst/>
          </a:prstGeom>
        </p:spPr>
      </p:pic>
      <p:pic>
        <p:nvPicPr>
          <p:cNvPr id="315394" name="Picture 2" descr="https://profissaoprostituta.files.wordpress.com/2013/06/foto-prezi-blo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5654" y="4653136"/>
            <a:ext cx="2866826" cy="1611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6125632" y="6245938"/>
            <a:ext cx="2694840" cy="353943"/>
          </a:xfrm>
          <a:prstGeom prst="rect">
            <a:avLst/>
          </a:prstGeom>
          <a:noFill/>
        </p:spPr>
        <p:txBody>
          <a:bodyPr wrap="none" rtlCol="0">
            <a:spAutoFit/>
          </a:bodyPr>
          <a:lstStyle/>
          <a:p>
            <a:r>
              <a:rPr lang="pt-BR" sz="1700" dirty="0" smtClean="0"/>
              <a:t>Amplificação da prostituição</a:t>
            </a:r>
            <a:endParaRPr lang="pt-BR" sz="1700" dirty="0"/>
          </a:p>
        </p:txBody>
      </p:sp>
      <p:pic>
        <p:nvPicPr>
          <p:cNvPr id="8" name="Imagem 7"/>
          <p:cNvPicPr>
            <a:picLocks noChangeAspect="1"/>
          </p:cNvPicPr>
          <p:nvPr/>
        </p:nvPicPr>
        <p:blipFill rotWithShape="1">
          <a:blip r:embed="rId5"/>
          <a:srcRect l="674" t="34091" r="30638" b="2273"/>
          <a:stretch/>
        </p:blipFill>
        <p:spPr>
          <a:xfrm>
            <a:off x="6129106" y="1586958"/>
            <a:ext cx="2547350" cy="1770034"/>
          </a:xfrm>
          <a:prstGeom prst="rect">
            <a:avLst/>
          </a:prstGeom>
          <a:ln>
            <a:solidFill>
              <a:schemeClr val="tx1"/>
            </a:solidFill>
          </a:ln>
        </p:spPr>
      </p:pic>
      <p:sp>
        <p:nvSpPr>
          <p:cNvPr id="10" name="CaixaDeTexto 9"/>
          <p:cNvSpPr txBox="1"/>
          <p:nvPr/>
        </p:nvSpPr>
        <p:spPr>
          <a:xfrm>
            <a:off x="323528" y="3140968"/>
            <a:ext cx="2520280" cy="553998"/>
          </a:xfrm>
          <a:prstGeom prst="rect">
            <a:avLst/>
          </a:prstGeom>
          <a:noFill/>
        </p:spPr>
        <p:txBody>
          <a:bodyPr wrap="square" rtlCol="0">
            <a:spAutoFit/>
          </a:bodyPr>
          <a:lstStyle/>
          <a:p>
            <a:pPr algn="ctr"/>
            <a:r>
              <a:rPr lang="pt-BR" sz="1500" dirty="0" smtClean="0"/>
              <a:t>Exploração de minérios pelos colonizadores Belgas</a:t>
            </a:r>
            <a:endParaRPr lang="pt-BR" sz="1500" dirty="0"/>
          </a:p>
        </p:txBody>
      </p:sp>
      <p:pic>
        <p:nvPicPr>
          <p:cNvPr id="315396" name="Picture 4" descr="http://www.globocampinas.com.br/wp-content/uploads/2014/04/DIAMANT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642" b="24081"/>
          <a:stretch/>
        </p:blipFill>
        <p:spPr bwMode="auto">
          <a:xfrm>
            <a:off x="467544" y="1650023"/>
            <a:ext cx="2250364" cy="14528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5399" name="Imagem 315398"/>
          <p:cNvPicPr>
            <a:picLocks noChangeAspect="1"/>
          </p:cNvPicPr>
          <p:nvPr/>
        </p:nvPicPr>
        <p:blipFill rotWithShape="1">
          <a:blip r:embed="rId7"/>
          <a:srcRect b="20350"/>
          <a:stretch/>
        </p:blipFill>
        <p:spPr>
          <a:xfrm>
            <a:off x="251520" y="4365104"/>
            <a:ext cx="2891424" cy="1727259"/>
          </a:xfrm>
          <a:prstGeom prst="rect">
            <a:avLst/>
          </a:prstGeom>
          <a:ln>
            <a:solidFill>
              <a:schemeClr val="tx1"/>
            </a:solidFill>
          </a:ln>
        </p:spPr>
      </p:pic>
      <p:sp>
        <p:nvSpPr>
          <p:cNvPr id="41" name="CaixaDeTexto 40"/>
          <p:cNvSpPr txBox="1"/>
          <p:nvPr/>
        </p:nvSpPr>
        <p:spPr>
          <a:xfrm>
            <a:off x="259904" y="6115362"/>
            <a:ext cx="2871936" cy="553998"/>
          </a:xfrm>
          <a:prstGeom prst="rect">
            <a:avLst/>
          </a:prstGeom>
          <a:noFill/>
        </p:spPr>
        <p:txBody>
          <a:bodyPr wrap="square" rtlCol="0">
            <a:spAutoFit/>
          </a:bodyPr>
          <a:lstStyle/>
          <a:p>
            <a:pPr algn="ctr"/>
            <a:r>
              <a:rPr lang="pt-BR" sz="1500" dirty="0" smtClean="0"/>
              <a:t>Atração de milhares de homens para construção de ferrovias</a:t>
            </a:r>
          </a:p>
        </p:txBody>
      </p:sp>
      <p:sp>
        <p:nvSpPr>
          <p:cNvPr id="42" name="CaixaDeTexto 41"/>
          <p:cNvSpPr txBox="1"/>
          <p:nvPr/>
        </p:nvSpPr>
        <p:spPr>
          <a:xfrm>
            <a:off x="6084168" y="3379058"/>
            <a:ext cx="2520280" cy="553998"/>
          </a:xfrm>
          <a:prstGeom prst="rect">
            <a:avLst/>
          </a:prstGeom>
          <a:noFill/>
        </p:spPr>
        <p:txBody>
          <a:bodyPr wrap="square" rtlCol="0">
            <a:spAutoFit/>
          </a:bodyPr>
          <a:lstStyle/>
          <a:p>
            <a:pPr algn="ctr"/>
            <a:r>
              <a:rPr lang="pt-BR" sz="1500" dirty="0" smtClean="0"/>
              <a:t>Uso de seringas não-estéreis nas clínicas de DST</a:t>
            </a:r>
            <a:endParaRPr lang="pt-BR" sz="1500" dirty="0"/>
          </a:p>
        </p:txBody>
      </p:sp>
      <p:sp>
        <p:nvSpPr>
          <p:cNvPr id="315401" name="Seta para baixo 315400"/>
          <p:cNvSpPr/>
          <p:nvPr/>
        </p:nvSpPr>
        <p:spPr>
          <a:xfrm>
            <a:off x="1403648" y="3645024"/>
            <a:ext cx="288032" cy="648072"/>
          </a:xfrm>
          <a:prstGeom prst="downArrow">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Seta para baixo 44"/>
          <p:cNvSpPr/>
          <p:nvPr/>
        </p:nvSpPr>
        <p:spPr>
          <a:xfrm rot="10800000">
            <a:off x="7200292" y="3915923"/>
            <a:ext cx="288032" cy="648072"/>
          </a:xfrm>
          <a:prstGeom prst="downArrow">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Seta para baixo 45"/>
          <p:cNvSpPr/>
          <p:nvPr/>
        </p:nvSpPr>
        <p:spPr>
          <a:xfrm rot="16200000">
            <a:off x="4391980" y="4078123"/>
            <a:ext cx="288032" cy="2664296"/>
          </a:xfrm>
          <a:prstGeom prst="downArrow">
            <a:avLst/>
          </a:prstGeom>
          <a:solidFill>
            <a:schemeClr val="bg2">
              <a:lumMod val="9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CaixaDeTexto 46"/>
          <p:cNvSpPr txBox="1"/>
          <p:nvPr/>
        </p:nvSpPr>
        <p:spPr>
          <a:xfrm>
            <a:off x="3419872" y="2348880"/>
            <a:ext cx="2123330" cy="400110"/>
          </a:xfrm>
          <a:prstGeom prst="rect">
            <a:avLst/>
          </a:prstGeom>
          <a:noFill/>
        </p:spPr>
        <p:txBody>
          <a:bodyPr wrap="square" rtlCol="0">
            <a:spAutoFit/>
          </a:bodyPr>
          <a:lstStyle/>
          <a:p>
            <a:pPr algn="ctr"/>
            <a:r>
              <a:rPr lang="pt-BR" sz="1000" dirty="0"/>
              <a:t> </a:t>
            </a:r>
            <a:r>
              <a:rPr lang="pt-BR" sz="1000" dirty="0" smtClean="0"/>
              <a:t>Science</a:t>
            </a:r>
          </a:p>
          <a:p>
            <a:pPr algn="ctr"/>
            <a:r>
              <a:rPr lang="pt-BR" sz="1000" dirty="0" smtClean="0"/>
              <a:t> doi:10.1126/science.12567.39</a:t>
            </a:r>
            <a:endParaRPr lang="pt-BR" sz="1000" dirty="0"/>
          </a:p>
        </p:txBody>
      </p:sp>
      <p:sp>
        <p:nvSpPr>
          <p:cNvPr id="315402" name="CaixaDeTexto 315401"/>
          <p:cNvSpPr txBox="1"/>
          <p:nvPr/>
        </p:nvSpPr>
        <p:spPr>
          <a:xfrm>
            <a:off x="3428748" y="5661248"/>
            <a:ext cx="2223371" cy="784830"/>
          </a:xfrm>
          <a:prstGeom prst="rect">
            <a:avLst/>
          </a:prstGeom>
          <a:noFill/>
        </p:spPr>
        <p:txBody>
          <a:bodyPr wrap="square" rtlCol="0">
            <a:spAutoFit/>
          </a:bodyPr>
          <a:lstStyle/>
          <a:p>
            <a:pPr algn="ctr"/>
            <a:r>
              <a:rPr lang="pt-BR" sz="1500" dirty="0" smtClean="0"/>
              <a:t>Em </a:t>
            </a:r>
            <a:r>
              <a:rPr lang="pt-BR" sz="1500" dirty="0"/>
              <a:t>1955</a:t>
            </a:r>
            <a:r>
              <a:rPr lang="pt-BR" sz="1500" dirty="0" smtClean="0"/>
              <a:t>, a relação </a:t>
            </a:r>
            <a:r>
              <a:rPr lang="pt-BR" sz="1500" dirty="0" err="1" smtClean="0"/>
              <a:t>homem:mulher</a:t>
            </a:r>
            <a:r>
              <a:rPr lang="pt-BR" sz="1500" dirty="0" smtClean="0"/>
              <a:t> chegou a 5,4:1</a:t>
            </a:r>
            <a:endParaRPr lang="pt-BR" sz="1500" dirty="0"/>
          </a:p>
        </p:txBody>
      </p:sp>
    </p:spTree>
    <p:extLst>
      <p:ext uri="{BB962C8B-B14F-4D97-AF65-F5344CB8AC3E}">
        <p14:creationId xmlns:p14="http://schemas.microsoft.com/office/powerpoint/2010/main" val="27126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5401"/>
                                        </p:tgtEl>
                                        <p:attrNameLst>
                                          <p:attrName>style.visibility</p:attrName>
                                        </p:attrNameLst>
                                      </p:cBhvr>
                                      <p:to>
                                        <p:strVal val="visible"/>
                                      </p:to>
                                    </p:set>
                                    <p:animEffect transition="in" filter="fade">
                                      <p:cBhvr>
                                        <p:cTn id="7" dur="500"/>
                                        <p:tgtEl>
                                          <p:spTgt spid="315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399"/>
                                        </p:tgtEl>
                                        <p:attrNameLst>
                                          <p:attrName>style.visibility</p:attrName>
                                        </p:attrNameLst>
                                      </p:cBhvr>
                                      <p:to>
                                        <p:strVal val="visible"/>
                                      </p:to>
                                    </p:set>
                                    <p:animEffect transition="in" filter="fade">
                                      <p:cBhvr>
                                        <p:cTn id="12" dur="500"/>
                                        <p:tgtEl>
                                          <p:spTgt spid="3153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5402"/>
                                        </p:tgtEl>
                                        <p:attrNameLst>
                                          <p:attrName>style.visibility</p:attrName>
                                        </p:attrNameLst>
                                      </p:cBhvr>
                                      <p:to>
                                        <p:strVal val="visible"/>
                                      </p:to>
                                    </p:set>
                                    <p:animEffect transition="in" filter="fade">
                                      <p:cBhvr>
                                        <p:cTn id="27" dur="500"/>
                                        <p:tgtEl>
                                          <p:spTgt spid="3154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5394"/>
                                        </p:tgtEl>
                                        <p:attrNameLst>
                                          <p:attrName>style.visibility</p:attrName>
                                        </p:attrNameLst>
                                      </p:cBhvr>
                                      <p:to>
                                        <p:strVal val="visible"/>
                                      </p:to>
                                    </p:set>
                                    <p:animEffect transition="in" filter="fade">
                                      <p:cBhvr>
                                        <p:cTn id="32" dur="500"/>
                                        <p:tgtEl>
                                          <p:spTgt spid="3153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1" grpId="0"/>
      <p:bldP spid="42" grpId="0"/>
      <p:bldP spid="315401" grpId="0" animBg="1"/>
      <p:bldP spid="45" grpId="0" animBg="1"/>
      <p:bldP spid="46" grpId="0" animBg="1"/>
      <p:bldP spid="31540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Kinshasa, 1930</a:t>
            </a:r>
            <a:endParaRPr lang="pt-BR" sz="3600" dirty="0"/>
          </a:p>
        </p:txBody>
      </p:sp>
      <p:pic>
        <p:nvPicPr>
          <p:cNvPr id="4" name="Imagem 3"/>
          <p:cNvPicPr>
            <a:picLocks noChangeAspect="1"/>
          </p:cNvPicPr>
          <p:nvPr/>
        </p:nvPicPr>
        <p:blipFill>
          <a:blip r:embed="rId3"/>
          <a:stretch>
            <a:fillRect/>
          </a:stretch>
        </p:blipFill>
        <p:spPr>
          <a:xfrm>
            <a:off x="1907704" y="1700808"/>
            <a:ext cx="5184576" cy="4064250"/>
          </a:xfrm>
          <a:prstGeom prst="rect">
            <a:avLst/>
          </a:prstGeom>
          <a:ln>
            <a:solidFill>
              <a:schemeClr val="tx1"/>
            </a:solidFill>
          </a:ln>
        </p:spPr>
      </p:pic>
      <p:sp>
        <p:nvSpPr>
          <p:cNvPr id="5" name="CaixaDeTexto 4"/>
          <p:cNvSpPr txBox="1"/>
          <p:nvPr/>
        </p:nvSpPr>
        <p:spPr>
          <a:xfrm>
            <a:off x="467544" y="5805264"/>
            <a:ext cx="8064896" cy="954107"/>
          </a:xfrm>
          <a:prstGeom prst="rect">
            <a:avLst/>
          </a:prstGeom>
          <a:noFill/>
        </p:spPr>
        <p:txBody>
          <a:bodyPr wrap="square" rtlCol="0">
            <a:spAutoFit/>
          </a:bodyPr>
          <a:lstStyle/>
          <a:p>
            <a:pPr algn="ctr"/>
            <a:r>
              <a:rPr lang="en-US" sz="1400" dirty="0" smtClean="0">
                <a:latin typeface="+mj-lt"/>
                <a:cs typeface="FreesiaUPC" panose="020B0604020202020204" pitchFamily="34" charset="-34"/>
              </a:rPr>
              <a:t>“The </a:t>
            </a:r>
            <a:r>
              <a:rPr lang="en-US" sz="1400" dirty="0">
                <a:latin typeface="+mj-lt"/>
                <a:cs typeface="FreesiaUPC" panose="020B0604020202020204" pitchFamily="34" charset="-34"/>
              </a:rPr>
              <a:t>railway system in Kinshasa in the 1930 meant Kinshasa was the best connected city in </a:t>
            </a:r>
            <a:r>
              <a:rPr lang="en-US" sz="1400" dirty="0" smtClean="0">
                <a:latin typeface="+mj-lt"/>
                <a:cs typeface="FreesiaUPC" panose="020B0604020202020204" pitchFamily="34" charset="-34"/>
              </a:rPr>
              <a:t>Africa”</a:t>
            </a:r>
          </a:p>
          <a:p>
            <a:pPr algn="ctr"/>
            <a:r>
              <a:rPr lang="en-US" sz="1400" dirty="0" smtClean="0">
                <a:latin typeface="+mj-lt"/>
                <a:cs typeface="FreesiaUPC" panose="020B0604020202020204" pitchFamily="34" charset="-34"/>
              </a:rPr>
              <a:t> (Shigemitsu </a:t>
            </a:r>
            <a:r>
              <a:rPr lang="en-US" sz="1400" dirty="0" err="1">
                <a:latin typeface="+mj-lt"/>
                <a:cs typeface="FreesiaUPC" panose="020B0604020202020204" pitchFamily="34" charset="-34"/>
              </a:rPr>
              <a:t>Fukao</a:t>
            </a:r>
            <a:r>
              <a:rPr lang="en-US" sz="1400" dirty="0">
                <a:latin typeface="+mj-lt"/>
                <a:cs typeface="FreesiaUPC" panose="020B0604020202020204" pitchFamily="34" charset="-34"/>
              </a:rPr>
              <a:t>/Creative </a:t>
            </a:r>
            <a:r>
              <a:rPr lang="en-US" sz="1400" dirty="0" smtClean="0">
                <a:latin typeface="+mj-lt"/>
                <a:cs typeface="FreesiaUPC" panose="020B0604020202020204" pitchFamily="34" charset="-34"/>
              </a:rPr>
              <a:t>Commons)</a:t>
            </a:r>
          </a:p>
          <a:p>
            <a:pPr algn="ctr"/>
            <a:r>
              <a:rPr lang="pt-BR" sz="1400" dirty="0" smtClean="0"/>
              <a:t>“</a:t>
            </a:r>
            <a:r>
              <a:rPr lang="pt-BR" sz="1400" dirty="0" err="1" smtClean="0"/>
              <a:t>Within</a:t>
            </a:r>
            <a:r>
              <a:rPr lang="pt-BR" sz="1400" dirty="0" smtClean="0"/>
              <a:t> </a:t>
            </a:r>
            <a:r>
              <a:rPr lang="en-US" sz="1400" dirty="0" smtClean="0"/>
              <a:t>the DRC, the railway network was used by &gt;300,000 passengers per year in 1922, peaking </a:t>
            </a:r>
            <a:r>
              <a:rPr lang="pt-BR" sz="1400" dirty="0" err="1" smtClean="0"/>
              <a:t>at</a:t>
            </a:r>
            <a:r>
              <a:rPr lang="pt-BR" sz="1400" dirty="0" smtClean="0"/>
              <a:t> &gt;1 </a:t>
            </a:r>
            <a:r>
              <a:rPr lang="pt-BR" sz="1400" dirty="0" err="1" smtClean="0"/>
              <a:t>million</a:t>
            </a:r>
            <a:r>
              <a:rPr lang="pt-BR" sz="1400" dirty="0" smtClean="0"/>
              <a:t> </a:t>
            </a:r>
            <a:r>
              <a:rPr lang="pt-BR" sz="1400" dirty="0" err="1" smtClean="0"/>
              <a:t>annual</a:t>
            </a:r>
            <a:r>
              <a:rPr lang="pt-BR" sz="1400" dirty="0" smtClean="0"/>
              <a:t> </a:t>
            </a:r>
            <a:r>
              <a:rPr lang="pt-BR" sz="1400" dirty="0" err="1" smtClean="0"/>
              <a:t>passengers</a:t>
            </a:r>
            <a:r>
              <a:rPr lang="pt-BR" sz="1400" dirty="0" smtClean="0"/>
              <a:t> in 1948” (Science) .</a:t>
            </a:r>
            <a:endParaRPr lang="pt-BR" sz="1400" dirty="0">
              <a:latin typeface="+mj-lt"/>
              <a:cs typeface="FreesiaUPC" panose="020B0604020202020204" pitchFamily="34" charset="-34"/>
            </a:endParaRPr>
          </a:p>
        </p:txBody>
      </p:sp>
    </p:spTree>
    <p:extLst>
      <p:ext uri="{BB962C8B-B14F-4D97-AF65-F5344CB8AC3E}">
        <p14:creationId xmlns:p14="http://schemas.microsoft.com/office/powerpoint/2010/main" val="3288764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Kinshasa, 1955</a:t>
            </a:r>
            <a:endParaRPr lang="pt-BR" sz="3600" dirty="0"/>
          </a:p>
        </p:txBody>
      </p:sp>
      <p:pic>
        <p:nvPicPr>
          <p:cNvPr id="3" name="Imagem 2"/>
          <p:cNvPicPr>
            <a:picLocks noChangeAspect="1"/>
          </p:cNvPicPr>
          <p:nvPr/>
        </p:nvPicPr>
        <p:blipFill>
          <a:blip r:embed="rId3"/>
          <a:stretch>
            <a:fillRect/>
          </a:stretch>
        </p:blipFill>
        <p:spPr>
          <a:xfrm>
            <a:off x="395536" y="1772816"/>
            <a:ext cx="8352928" cy="4698521"/>
          </a:xfrm>
          <a:prstGeom prst="rect">
            <a:avLst/>
          </a:prstGeom>
          <a:ln>
            <a:solidFill>
              <a:schemeClr val="tx1"/>
            </a:solidFill>
          </a:ln>
        </p:spPr>
      </p:pic>
    </p:spTree>
    <p:extLst>
      <p:ext uri="{BB962C8B-B14F-4D97-AF65-F5344CB8AC3E}">
        <p14:creationId xmlns:p14="http://schemas.microsoft.com/office/powerpoint/2010/main" val="3178987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O paciente mais antigo (conhecido)</a:t>
            </a:r>
            <a:endParaRPr lang="pt-BR" sz="3200" dirty="0"/>
          </a:p>
        </p:txBody>
      </p:sp>
      <p:pic>
        <p:nvPicPr>
          <p:cNvPr id="5" name="Imagem 4"/>
          <p:cNvPicPr>
            <a:picLocks noChangeAspect="1"/>
          </p:cNvPicPr>
          <p:nvPr/>
        </p:nvPicPr>
        <p:blipFill rotWithShape="1">
          <a:blip r:embed="rId2"/>
          <a:srcRect l="50000" t="37132" r="3039"/>
          <a:stretch/>
        </p:blipFill>
        <p:spPr>
          <a:xfrm>
            <a:off x="323527" y="2060848"/>
            <a:ext cx="4191785" cy="3456384"/>
          </a:xfrm>
          <a:prstGeom prst="rect">
            <a:avLst/>
          </a:prstGeom>
        </p:spPr>
      </p:pic>
      <p:pic>
        <p:nvPicPr>
          <p:cNvPr id="6" name="Imagem 5"/>
          <p:cNvPicPr>
            <a:picLocks noChangeAspect="1"/>
          </p:cNvPicPr>
          <p:nvPr/>
        </p:nvPicPr>
        <p:blipFill>
          <a:blip r:embed="rId3"/>
          <a:stretch>
            <a:fillRect/>
          </a:stretch>
        </p:blipFill>
        <p:spPr>
          <a:xfrm>
            <a:off x="4644008" y="1532142"/>
            <a:ext cx="3837846" cy="5151645"/>
          </a:xfrm>
          <a:prstGeom prst="rect">
            <a:avLst/>
          </a:prstGeom>
        </p:spPr>
      </p:pic>
      <p:pic>
        <p:nvPicPr>
          <p:cNvPr id="7" name="Imagem 6"/>
          <p:cNvPicPr>
            <a:picLocks noChangeAspect="1"/>
          </p:cNvPicPr>
          <p:nvPr/>
        </p:nvPicPr>
        <p:blipFill>
          <a:blip r:embed="rId4"/>
          <a:stretch>
            <a:fillRect/>
          </a:stretch>
        </p:blipFill>
        <p:spPr>
          <a:xfrm>
            <a:off x="1115616" y="5661248"/>
            <a:ext cx="2448272" cy="259534"/>
          </a:xfrm>
          <a:prstGeom prst="rect">
            <a:avLst/>
          </a:prstGeom>
        </p:spPr>
      </p:pic>
    </p:spTree>
    <p:extLst>
      <p:ext uri="{BB962C8B-B14F-4D97-AF65-F5344CB8AC3E}">
        <p14:creationId xmlns:p14="http://schemas.microsoft.com/office/powerpoint/2010/main" val="2059253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De Kinshasa para a África</a:t>
            </a:r>
            <a:endParaRPr lang="pt-BR" sz="3600" dirty="0"/>
          </a:p>
        </p:txBody>
      </p:sp>
      <p:pic>
        <p:nvPicPr>
          <p:cNvPr id="3" name="Imagem 2"/>
          <p:cNvPicPr>
            <a:picLocks noChangeAspect="1"/>
          </p:cNvPicPr>
          <p:nvPr/>
        </p:nvPicPr>
        <p:blipFill rotWithShape="1">
          <a:blip r:embed="rId3"/>
          <a:srcRect b="11940"/>
          <a:stretch/>
        </p:blipFill>
        <p:spPr>
          <a:xfrm>
            <a:off x="1702064" y="1484784"/>
            <a:ext cx="5390216" cy="4248472"/>
          </a:xfrm>
          <a:prstGeom prst="rect">
            <a:avLst/>
          </a:prstGeom>
        </p:spPr>
      </p:pic>
      <p:sp>
        <p:nvSpPr>
          <p:cNvPr id="10" name="CaixaDeTexto 9"/>
          <p:cNvSpPr txBox="1"/>
          <p:nvPr/>
        </p:nvSpPr>
        <p:spPr>
          <a:xfrm>
            <a:off x="1331640" y="5661248"/>
            <a:ext cx="6480720" cy="830997"/>
          </a:xfrm>
          <a:prstGeom prst="rect">
            <a:avLst/>
          </a:prstGeom>
          <a:noFill/>
        </p:spPr>
        <p:txBody>
          <a:bodyPr wrap="square" rtlCol="0">
            <a:spAutoFit/>
          </a:bodyPr>
          <a:lstStyle/>
          <a:p>
            <a:r>
              <a:rPr lang="en-US" sz="1600" b="1" dirty="0"/>
              <a:t>Early Spread of AIDS Traced to Congo's Expanding Transportation Network</a:t>
            </a:r>
          </a:p>
          <a:p>
            <a:r>
              <a:rPr lang="en-US" sz="1600" b="1" dirty="0"/>
              <a:t>In the 1960s AIDS spread rapidly across the Congo, riding a wave of social change as the region developed and its transportation network expanded.</a:t>
            </a:r>
          </a:p>
        </p:txBody>
      </p:sp>
      <p:sp>
        <p:nvSpPr>
          <p:cNvPr id="4" name="CaixaDeTexto 3"/>
          <p:cNvSpPr txBox="1"/>
          <p:nvPr/>
        </p:nvSpPr>
        <p:spPr>
          <a:xfrm>
            <a:off x="3203848" y="6453336"/>
            <a:ext cx="4464496" cy="276999"/>
          </a:xfrm>
          <a:prstGeom prst="rect">
            <a:avLst/>
          </a:prstGeom>
          <a:noFill/>
        </p:spPr>
        <p:txBody>
          <a:bodyPr wrap="square" rtlCol="0">
            <a:spAutoFit/>
          </a:bodyPr>
          <a:lstStyle/>
          <a:p>
            <a:pPr algn="r"/>
            <a:r>
              <a:rPr lang="en-US" sz="1200" i="1" dirty="0"/>
              <a:t>Science </a:t>
            </a:r>
            <a:r>
              <a:rPr lang="en-US" sz="1200" dirty="0"/>
              <a:t> </a:t>
            </a:r>
            <a:r>
              <a:rPr lang="en-US" sz="1200" dirty="0" smtClean="0"/>
              <a:t>2014, vol</a:t>
            </a:r>
            <a:r>
              <a:rPr lang="en-US" sz="1200" dirty="0"/>
              <a:t>. 346, Issue 6205, pp. 56-61</a:t>
            </a:r>
            <a:endParaRPr lang="pt-BR" sz="1200" dirty="0"/>
          </a:p>
        </p:txBody>
      </p:sp>
      <p:sp>
        <p:nvSpPr>
          <p:cNvPr id="5" name="CaixaDeTexto 4"/>
          <p:cNvSpPr txBox="1"/>
          <p:nvPr/>
        </p:nvSpPr>
        <p:spPr>
          <a:xfrm>
            <a:off x="6948264" y="3708321"/>
            <a:ext cx="1872208" cy="830997"/>
          </a:xfrm>
          <a:prstGeom prst="rect">
            <a:avLst/>
          </a:prstGeom>
          <a:noFill/>
        </p:spPr>
        <p:txBody>
          <a:bodyPr wrap="square" rtlCol="0">
            <a:spAutoFit/>
          </a:bodyPr>
          <a:lstStyle/>
          <a:p>
            <a:pPr algn="ctr"/>
            <a:r>
              <a:rPr lang="pt-BR" sz="1600" dirty="0" smtClean="0">
                <a:solidFill>
                  <a:srgbClr val="FF0000"/>
                </a:solidFill>
              </a:rPr>
              <a:t>Exploração de diamantes</a:t>
            </a:r>
          </a:p>
          <a:p>
            <a:pPr algn="ctr"/>
            <a:r>
              <a:rPr lang="pt-BR" sz="1600" dirty="0" smtClean="0">
                <a:solidFill>
                  <a:srgbClr val="FF0000"/>
                </a:solidFill>
              </a:rPr>
              <a:t>(via ferrovia)</a:t>
            </a:r>
            <a:endParaRPr lang="pt-BR" sz="1600" dirty="0">
              <a:solidFill>
                <a:srgbClr val="FF0000"/>
              </a:solidFill>
            </a:endParaRPr>
          </a:p>
        </p:txBody>
      </p:sp>
      <p:cxnSp>
        <p:nvCxnSpPr>
          <p:cNvPr id="7" name="Conector de seta reta 6"/>
          <p:cNvCxnSpPr/>
          <p:nvPr/>
        </p:nvCxnSpPr>
        <p:spPr>
          <a:xfrm>
            <a:off x="5652120" y="3861048"/>
            <a:ext cx="1512168" cy="720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flipV="1">
            <a:off x="6300192" y="4157464"/>
            <a:ext cx="944488" cy="9277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853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2800" dirty="0" smtClean="0"/>
              <a:t>1960: o Congo Belga se liberta e funda a</a:t>
            </a:r>
            <a:br>
              <a:rPr lang="pt-BR" sz="2800" dirty="0" smtClean="0"/>
            </a:br>
            <a:r>
              <a:rPr lang="pt-BR" sz="2800" dirty="0" smtClean="0"/>
              <a:t> República Democrática do Congo</a:t>
            </a:r>
            <a:endParaRPr lang="pt-BR" sz="2800" dirty="0"/>
          </a:p>
        </p:txBody>
      </p:sp>
      <p:sp>
        <p:nvSpPr>
          <p:cNvPr id="10" name="CaixaDeTexto 9"/>
          <p:cNvSpPr txBox="1"/>
          <p:nvPr/>
        </p:nvSpPr>
        <p:spPr>
          <a:xfrm>
            <a:off x="1763688" y="5883369"/>
            <a:ext cx="5273030" cy="353943"/>
          </a:xfrm>
          <a:prstGeom prst="rect">
            <a:avLst/>
          </a:prstGeom>
          <a:noFill/>
        </p:spPr>
        <p:txBody>
          <a:bodyPr wrap="square" rtlCol="0">
            <a:spAutoFit/>
          </a:bodyPr>
          <a:lstStyle/>
          <a:p>
            <a:pPr algn="ctr"/>
            <a:r>
              <a:rPr lang="en-US" sz="1700" dirty="0" err="1" smtClean="0"/>
              <a:t>Importação</a:t>
            </a:r>
            <a:r>
              <a:rPr lang="en-US" sz="1700" dirty="0" smtClean="0"/>
              <a:t> de </a:t>
            </a:r>
            <a:r>
              <a:rPr lang="en-US" sz="1700" dirty="0" err="1" smtClean="0"/>
              <a:t>médicos</a:t>
            </a:r>
            <a:r>
              <a:rPr lang="en-US" sz="1700" dirty="0" smtClean="0"/>
              <a:t> do Haiti, </a:t>
            </a:r>
            <a:r>
              <a:rPr lang="en-US" sz="1700" dirty="0" err="1" smtClean="0"/>
              <a:t>intermediada</a:t>
            </a:r>
            <a:r>
              <a:rPr lang="en-US" sz="1700" dirty="0" smtClean="0"/>
              <a:t> pela OMS</a:t>
            </a:r>
            <a:endParaRPr lang="en-US" sz="1700" dirty="0"/>
          </a:p>
        </p:txBody>
      </p:sp>
      <p:sp>
        <p:nvSpPr>
          <p:cNvPr id="4" name="CaixaDeTexto 3"/>
          <p:cNvSpPr txBox="1"/>
          <p:nvPr/>
        </p:nvSpPr>
        <p:spPr>
          <a:xfrm>
            <a:off x="4211960" y="6309320"/>
            <a:ext cx="4464496" cy="276999"/>
          </a:xfrm>
          <a:prstGeom prst="rect">
            <a:avLst/>
          </a:prstGeom>
          <a:noFill/>
        </p:spPr>
        <p:txBody>
          <a:bodyPr wrap="square" rtlCol="0">
            <a:spAutoFit/>
          </a:bodyPr>
          <a:lstStyle/>
          <a:p>
            <a:pPr algn="r"/>
            <a:r>
              <a:rPr lang="en-US" sz="1200" dirty="0" smtClean="0"/>
              <a:t>Jacques Pepin. The origins of AIDS, 2011. </a:t>
            </a:r>
            <a:endParaRPr lang="pt-BR" sz="1200" dirty="0"/>
          </a:p>
        </p:txBody>
      </p:sp>
      <p:pic>
        <p:nvPicPr>
          <p:cNvPr id="6" name="Imagem 5"/>
          <p:cNvPicPr>
            <a:picLocks noChangeAspect="1"/>
          </p:cNvPicPr>
          <p:nvPr/>
        </p:nvPicPr>
        <p:blipFill>
          <a:blip r:embed="rId3"/>
          <a:stretch>
            <a:fillRect/>
          </a:stretch>
        </p:blipFill>
        <p:spPr>
          <a:xfrm>
            <a:off x="1763688" y="1844824"/>
            <a:ext cx="5273030" cy="3960288"/>
          </a:xfrm>
          <a:prstGeom prst="rect">
            <a:avLst/>
          </a:prstGeom>
          <a:ln>
            <a:solidFill>
              <a:schemeClr val="tx1"/>
            </a:solidFill>
          </a:ln>
        </p:spPr>
      </p:pic>
    </p:spTree>
    <p:extLst>
      <p:ext uri="{BB962C8B-B14F-4D97-AF65-F5344CB8AC3E}">
        <p14:creationId xmlns:p14="http://schemas.microsoft.com/office/powerpoint/2010/main" val="1535492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De Kinshasa para o Haiti</a:t>
            </a:r>
            <a:endParaRPr lang="pt-BR" sz="3600" dirty="0"/>
          </a:p>
        </p:txBody>
      </p:sp>
      <p:pic>
        <p:nvPicPr>
          <p:cNvPr id="4" name="Imagem 3"/>
          <p:cNvPicPr>
            <a:picLocks noChangeAspect="1"/>
          </p:cNvPicPr>
          <p:nvPr/>
        </p:nvPicPr>
        <p:blipFill rotWithShape="1">
          <a:blip r:embed="rId3"/>
          <a:srcRect b="24214"/>
          <a:stretch/>
        </p:blipFill>
        <p:spPr>
          <a:xfrm>
            <a:off x="687804" y="1700807"/>
            <a:ext cx="7916644" cy="4640791"/>
          </a:xfrm>
          <a:prstGeom prst="rect">
            <a:avLst/>
          </a:prstGeom>
          <a:ln>
            <a:solidFill>
              <a:schemeClr val="tx1"/>
            </a:solidFill>
          </a:ln>
        </p:spPr>
      </p:pic>
      <p:sp>
        <p:nvSpPr>
          <p:cNvPr id="5" name="CaixaDeTexto 4"/>
          <p:cNvSpPr txBox="1"/>
          <p:nvPr/>
        </p:nvSpPr>
        <p:spPr>
          <a:xfrm>
            <a:off x="6800241" y="6392361"/>
            <a:ext cx="2092239" cy="261610"/>
          </a:xfrm>
          <a:prstGeom prst="rect">
            <a:avLst/>
          </a:prstGeom>
          <a:noFill/>
        </p:spPr>
        <p:txBody>
          <a:bodyPr wrap="none" rtlCol="0">
            <a:spAutoFit/>
          </a:bodyPr>
          <a:lstStyle/>
          <a:p>
            <a:r>
              <a:rPr lang="fr-FR" sz="1100" dirty="0"/>
              <a:t>Lancet Infect Dis 2011; 11: 45–56</a:t>
            </a:r>
            <a:endParaRPr lang="pt-BR" sz="1100" dirty="0"/>
          </a:p>
        </p:txBody>
      </p:sp>
      <p:sp>
        <p:nvSpPr>
          <p:cNvPr id="7" name="Elipse 6"/>
          <p:cNvSpPr/>
          <p:nvPr/>
        </p:nvSpPr>
        <p:spPr>
          <a:xfrm rot="1325873">
            <a:off x="1418446" y="4603107"/>
            <a:ext cx="2511469" cy="45857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61004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O primeiro alerta!</a:t>
            </a:r>
            <a:endParaRPr lang="pt-BR" sz="3600" dirty="0"/>
          </a:p>
        </p:txBody>
      </p:sp>
      <p:pic>
        <p:nvPicPr>
          <p:cNvPr id="6" name="Imagem 5"/>
          <p:cNvPicPr>
            <a:picLocks noChangeAspect="1"/>
          </p:cNvPicPr>
          <p:nvPr/>
        </p:nvPicPr>
        <p:blipFill>
          <a:blip r:embed="rId3"/>
          <a:stretch>
            <a:fillRect/>
          </a:stretch>
        </p:blipFill>
        <p:spPr>
          <a:xfrm>
            <a:off x="804823" y="1700808"/>
            <a:ext cx="7583601" cy="4798351"/>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No Haiti, a máfia do sangue</a:t>
            </a:r>
            <a:endParaRPr lang="pt-BR" sz="3600" dirty="0"/>
          </a:p>
        </p:txBody>
      </p:sp>
      <p:pic>
        <p:nvPicPr>
          <p:cNvPr id="3" name="Imagem 2"/>
          <p:cNvPicPr>
            <a:picLocks noChangeAspect="1"/>
          </p:cNvPicPr>
          <p:nvPr/>
        </p:nvPicPr>
        <p:blipFill>
          <a:blip r:embed="rId3"/>
          <a:stretch>
            <a:fillRect/>
          </a:stretch>
        </p:blipFill>
        <p:spPr>
          <a:xfrm>
            <a:off x="393519" y="1556792"/>
            <a:ext cx="8503350" cy="5040560"/>
          </a:xfrm>
          <a:prstGeom prst="rect">
            <a:avLst/>
          </a:prstGeom>
          <a:solidFill>
            <a:schemeClr val="bg1"/>
          </a:solidFill>
          <a:ln>
            <a:solidFill>
              <a:schemeClr val="tx1"/>
            </a:solidFill>
          </a:ln>
        </p:spPr>
      </p:pic>
      <p:sp>
        <p:nvSpPr>
          <p:cNvPr id="4" name="CaixaDeTexto 3"/>
          <p:cNvSpPr txBox="1"/>
          <p:nvPr/>
        </p:nvSpPr>
        <p:spPr>
          <a:xfrm>
            <a:off x="757948" y="5940569"/>
            <a:ext cx="7774491" cy="584775"/>
          </a:xfrm>
          <a:prstGeom prst="rect">
            <a:avLst/>
          </a:prstGeom>
          <a:solidFill>
            <a:schemeClr val="bg1"/>
          </a:solidFill>
        </p:spPr>
        <p:txBody>
          <a:bodyPr wrap="square" rtlCol="0">
            <a:spAutoFit/>
          </a:bodyPr>
          <a:lstStyle/>
          <a:p>
            <a:pPr algn="just"/>
            <a:r>
              <a:rPr lang="en-US" sz="1600" b="1" dirty="0" smtClean="0"/>
              <a:t>HAITI.</a:t>
            </a:r>
            <a:r>
              <a:rPr lang="en-US" sz="1600" dirty="0"/>
              <a:t> Jean-Claude </a:t>
            </a:r>
            <a:r>
              <a:rPr lang="en-US" sz="1600" dirty="0" smtClean="0"/>
              <a:t>Duvalier (Baby-doc) </a:t>
            </a:r>
            <a:r>
              <a:rPr lang="en-US" sz="1600" dirty="0"/>
              <a:t>took power in 1971. At his right, in short sleeves, is </a:t>
            </a:r>
            <a:r>
              <a:rPr lang="en-US" sz="1600" b="1" dirty="0" err="1"/>
              <a:t>Luckner</a:t>
            </a:r>
            <a:r>
              <a:rPr lang="en-US" sz="1600" b="1" dirty="0"/>
              <a:t> </a:t>
            </a:r>
            <a:r>
              <a:rPr lang="en-US" sz="1600" b="1" dirty="0" err="1"/>
              <a:t>Cambronne</a:t>
            </a:r>
            <a:r>
              <a:rPr lang="en-US" sz="1600" dirty="0"/>
              <a:t>, </a:t>
            </a:r>
            <a:r>
              <a:rPr lang="en-US" sz="1600" dirty="0" smtClean="0"/>
              <a:t>the “Vampire </a:t>
            </a:r>
            <a:r>
              <a:rPr lang="en-US" sz="1600" dirty="0"/>
              <a:t>of the Caribbean.” </a:t>
            </a:r>
            <a:r>
              <a:rPr lang="en-US" sz="1600" dirty="0" smtClean="0"/>
              <a:t>Credit </a:t>
            </a:r>
            <a:r>
              <a:rPr lang="en-US" sz="1600" dirty="0" err="1" smtClean="0"/>
              <a:t>Bettmann</a:t>
            </a:r>
            <a:r>
              <a:rPr lang="en-US" sz="1600" dirty="0" smtClean="0"/>
              <a:t>/Corbis</a:t>
            </a:r>
            <a:endParaRPr lang="pt-BR" sz="1600" dirty="0"/>
          </a:p>
        </p:txBody>
      </p:sp>
    </p:spTree>
    <p:extLst>
      <p:ext uri="{BB962C8B-B14F-4D97-AF65-F5344CB8AC3E}">
        <p14:creationId xmlns:p14="http://schemas.microsoft.com/office/powerpoint/2010/main" val="2080699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Nova amplificação no Haiti</a:t>
            </a:r>
            <a:endParaRPr lang="pt-BR" sz="3600" dirty="0"/>
          </a:p>
        </p:txBody>
      </p:sp>
      <p:sp>
        <p:nvSpPr>
          <p:cNvPr id="4" name="CaixaDeTexto 3"/>
          <p:cNvSpPr txBox="1"/>
          <p:nvPr/>
        </p:nvSpPr>
        <p:spPr>
          <a:xfrm>
            <a:off x="3923929" y="1743194"/>
            <a:ext cx="4752527" cy="4278094"/>
          </a:xfrm>
          <a:prstGeom prst="rect">
            <a:avLst/>
          </a:prstGeom>
          <a:noFill/>
        </p:spPr>
        <p:txBody>
          <a:bodyPr wrap="square" rtlCol="0">
            <a:spAutoFit/>
          </a:bodyPr>
          <a:lstStyle/>
          <a:p>
            <a:pPr algn="just"/>
            <a:r>
              <a:rPr lang="en-US" sz="1600" b="1" dirty="0"/>
              <a:t>	</a:t>
            </a:r>
            <a:r>
              <a:rPr lang="en-US" sz="1600" dirty="0" err="1" smtClean="0"/>
              <a:t>Luckner</a:t>
            </a:r>
            <a:r>
              <a:rPr lang="en-US" sz="1600" dirty="0" smtClean="0"/>
              <a:t> </a:t>
            </a:r>
            <a:r>
              <a:rPr lang="en-US" sz="1600" dirty="0" err="1" smtClean="0"/>
              <a:t>Cambrone</a:t>
            </a:r>
            <a:r>
              <a:rPr lang="en-US" sz="1600" dirty="0" smtClean="0"/>
              <a:t> was </a:t>
            </a:r>
            <a:r>
              <a:rPr lang="en-US" sz="1600" dirty="0"/>
              <a:t>known as the </a:t>
            </a:r>
            <a:r>
              <a:rPr lang="en-US" sz="1600" b="1" dirty="0"/>
              <a:t>"Vampire of the Caribbean" </a:t>
            </a:r>
            <a:r>
              <a:rPr lang="en-US" sz="1600" dirty="0"/>
              <a:t>for his profiting from the sale of Haitian blood and cadavers to the West for medical uses. Critics accused his forces of picking people to murder to provide bodies for such </a:t>
            </a:r>
            <a:r>
              <a:rPr lang="en-US" sz="1600" dirty="0" smtClean="0"/>
              <a:t>shipments.</a:t>
            </a:r>
            <a:endParaRPr lang="en-US" sz="1600" dirty="0"/>
          </a:p>
          <a:p>
            <a:pPr algn="just"/>
            <a:r>
              <a:rPr lang="en-US" sz="1600" dirty="0" smtClean="0"/>
              <a:t>	</a:t>
            </a:r>
            <a:r>
              <a:rPr lang="en-US" sz="1600" dirty="0" err="1" smtClean="0"/>
              <a:t>Cambronne</a:t>
            </a:r>
            <a:r>
              <a:rPr lang="en-US" sz="1600" dirty="0" smtClean="0"/>
              <a:t> </a:t>
            </a:r>
            <a:r>
              <a:rPr lang="en-US" sz="1600" dirty="0"/>
              <a:t>was co-owner of </a:t>
            </a:r>
            <a:r>
              <a:rPr lang="en-US" sz="1600" b="1" dirty="0" err="1"/>
              <a:t>Hemo</a:t>
            </a:r>
            <a:r>
              <a:rPr lang="en-US" sz="1600" b="1" dirty="0"/>
              <a:t>-Caribbean</a:t>
            </a:r>
            <a:r>
              <a:rPr lang="en-US" sz="1600" dirty="0"/>
              <a:t>, a plasma center in Port-au-Prince that operated from 1971 to 1972 and had </a:t>
            </a:r>
            <a:r>
              <a:rPr lang="en-US" sz="1600" b="1" dirty="0"/>
              <a:t>poor hygiene standards</a:t>
            </a:r>
            <a:r>
              <a:rPr lang="en-US" sz="1600" dirty="0" smtClean="0"/>
              <a:t>.</a:t>
            </a:r>
          </a:p>
          <a:p>
            <a:pPr algn="just"/>
            <a:r>
              <a:rPr lang="en-US" sz="1600" dirty="0"/>
              <a:t>	</a:t>
            </a:r>
            <a:r>
              <a:rPr lang="en-US" sz="1600" dirty="0" smtClean="0"/>
              <a:t>A </a:t>
            </a:r>
            <a:r>
              <a:rPr lang="en-US" sz="1600" dirty="0"/>
              <a:t>1972 New York Times </a:t>
            </a:r>
            <a:r>
              <a:rPr lang="en-US" sz="1600" dirty="0" smtClean="0"/>
              <a:t>story </a:t>
            </a:r>
            <a:r>
              <a:rPr lang="en-US" sz="1600" dirty="0"/>
              <a:t>reported that </a:t>
            </a:r>
            <a:r>
              <a:rPr lang="en-US" sz="1600" dirty="0" err="1"/>
              <a:t>Hemo</a:t>
            </a:r>
            <a:r>
              <a:rPr lang="en-US" sz="1600" dirty="0"/>
              <a:t>-Caribbean exported </a:t>
            </a:r>
            <a:r>
              <a:rPr lang="en-US" sz="1600" b="1" dirty="0"/>
              <a:t>1,600 gallons of plasma </a:t>
            </a:r>
            <a:r>
              <a:rPr lang="en-US" sz="1600" dirty="0"/>
              <a:t>to the United States a </a:t>
            </a:r>
            <a:r>
              <a:rPr lang="en-US" sz="1600" dirty="0" smtClean="0"/>
              <a:t>month.</a:t>
            </a:r>
          </a:p>
          <a:p>
            <a:pPr algn="just"/>
            <a:r>
              <a:rPr lang="en-US" sz="1600" dirty="0"/>
              <a:t>	</a:t>
            </a:r>
            <a:r>
              <a:rPr lang="en-US" sz="1600" b="1" dirty="0" err="1" smtClean="0"/>
              <a:t>Hemo</a:t>
            </a:r>
            <a:r>
              <a:rPr lang="en-US" sz="1600" b="1" dirty="0" smtClean="0"/>
              <a:t>-Caribbean </a:t>
            </a:r>
            <a:r>
              <a:rPr lang="en-US" sz="1600" b="1" dirty="0"/>
              <a:t>was a major "amplifier" of the HIV/AIDS </a:t>
            </a:r>
            <a:r>
              <a:rPr lang="en-US" sz="1600" dirty="0"/>
              <a:t>crisis, which he says had likely crossed over from Africa to Haiti through a </a:t>
            </a:r>
            <a:r>
              <a:rPr lang="en-US" sz="1600" b="1" dirty="0"/>
              <a:t>single carrier </a:t>
            </a:r>
            <a:r>
              <a:rPr lang="en-US" sz="1600" dirty="0"/>
              <a:t>around </a:t>
            </a:r>
            <a:r>
              <a:rPr lang="en-US" sz="1600" dirty="0" smtClean="0"/>
              <a:t>1966.</a:t>
            </a:r>
            <a:endParaRPr lang="pt-BR" sz="1600" dirty="0"/>
          </a:p>
        </p:txBody>
      </p:sp>
      <p:pic>
        <p:nvPicPr>
          <p:cNvPr id="5" name="Imagem 4"/>
          <p:cNvPicPr>
            <a:picLocks noChangeAspect="1"/>
          </p:cNvPicPr>
          <p:nvPr/>
        </p:nvPicPr>
        <p:blipFill>
          <a:blip r:embed="rId3"/>
          <a:stretch>
            <a:fillRect/>
          </a:stretch>
        </p:blipFill>
        <p:spPr>
          <a:xfrm>
            <a:off x="539552" y="2780928"/>
            <a:ext cx="3034308" cy="3034308"/>
          </a:xfrm>
          <a:prstGeom prst="rect">
            <a:avLst/>
          </a:prstGeom>
        </p:spPr>
      </p:pic>
      <p:sp>
        <p:nvSpPr>
          <p:cNvPr id="6" name="CaixaDeTexto 5"/>
          <p:cNvSpPr txBox="1"/>
          <p:nvPr/>
        </p:nvSpPr>
        <p:spPr>
          <a:xfrm>
            <a:off x="4067944" y="6309320"/>
            <a:ext cx="4464496" cy="276999"/>
          </a:xfrm>
          <a:prstGeom prst="rect">
            <a:avLst/>
          </a:prstGeom>
          <a:noFill/>
        </p:spPr>
        <p:txBody>
          <a:bodyPr wrap="square" rtlCol="0">
            <a:spAutoFit/>
          </a:bodyPr>
          <a:lstStyle/>
          <a:p>
            <a:pPr algn="r"/>
            <a:r>
              <a:rPr lang="en-US" sz="1200" dirty="0" smtClean="0"/>
              <a:t>Jacques Pepin. The origins of AIDS, 2011. </a:t>
            </a:r>
            <a:endParaRPr lang="pt-BR" sz="1200" dirty="0"/>
          </a:p>
        </p:txBody>
      </p:sp>
    </p:spTree>
    <p:extLst>
      <p:ext uri="{BB962C8B-B14F-4D97-AF65-F5344CB8AC3E}">
        <p14:creationId xmlns:p14="http://schemas.microsoft.com/office/powerpoint/2010/main" val="3618949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Do Haiti para os EUA</a:t>
            </a:r>
            <a:endParaRPr lang="pt-BR" sz="3600" dirty="0"/>
          </a:p>
        </p:txBody>
      </p:sp>
      <p:pic>
        <p:nvPicPr>
          <p:cNvPr id="3" name="Imagem 2"/>
          <p:cNvPicPr>
            <a:picLocks noChangeAspect="1"/>
          </p:cNvPicPr>
          <p:nvPr/>
        </p:nvPicPr>
        <p:blipFill>
          <a:blip r:embed="rId3"/>
          <a:stretch>
            <a:fillRect/>
          </a:stretch>
        </p:blipFill>
        <p:spPr>
          <a:xfrm>
            <a:off x="107504" y="1414156"/>
            <a:ext cx="9001000" cy="5118780"/>
          </a:xfrm>
          <a:prstGeom prst="rect">
            <a:avLst/>
          </a:prstGeom>
        </p:spPr>
      </p:pic>
      <p:sp>
        <p:nvSpPr>
          <p:cNvPr id="7" name="CaixaDeTexto 6"/>
          <p:cNvSpPr txBox="1"/>
          <p:nvPr/>
        </p:nvSpPr>
        <p:spPr>
          <a:xfrm>
            <a:off x="6948264" y="4469631"/>
            <a:ext cx="1656184" cy="615553"/>
          </a:xfrm>
          <a:prstGeom prst="rect">
            <a:avLst/>
          </a:prstGeom>
          <a:solidFill>
            <a:schemeClr val="bg1"/>
          </a:solidFill>
        </p:spPr>
        <p:txBody>
          <a:bodyPr wrap="square" rtlCol="0">
            <a:spAutoFit/>
          </a:bodyPr>
          <a:lstStyle/>
          <a:p>
            <a:pPr algn="ctr"/>
            <a:r>
              <a:rPr lang="en-US" sz="1700" b="1" dirty="0" err="1">
                <a:solidFill>
                  <a:srgbClr val="C00000"/>
                </a:solidFill>
              </a:rPr>
              <a:t>H</a:t>
            </a:r>
            <a:r>
              <a:rPr lang="en-US" sz="1700" b="1" dirty="0" err="1" smtClean="0">
                <a:solidFill>
                  <a:srgbClr val="C00000"/>
                </a:solidFill>
              </a:rPr>
              <a:t>emoderivadosTurismo</a:t>
            </a:r>
            <a:r>
              <a:rPr lang="en-US" sz="1700" b="1" dirty="0" smtClean="0">
                <a:solidFill>
                  <a:srgbClr val="C00000"/>
                </a:solidFill>
              </a:rPr>
              <a:t> gay</a:t>
            </a:r>
          </a:p>
        </p:txBody>
      </p:sp>
      <p:pic>
        <p:nvPicPr>
          <p:cNvPr id="10" name="Imagem 9"/>
          <p:cNvPicPr>
            <a:picLocks noChangeAspect="1"/>
          </p:cNvPicPr>
          <p:nvPr/>
        </p:nvPicPr>
        <p:blipFill>
          <a:blip r:embed="rId4"/>
          <a:stretch>
            <a:fillRect/>
          </a:stretch>
        </p:blipFill>
        <p:spPr>
          <a:xfrm>
            <a:off x="6732240" y="6269316"/>
            <a:ext cx="1872208" cy="328036"/>
          </a:xfrm>
          <a:prstGeom prst="rect">
            <a:avLst/>
          </a:prstGeom>
          <a:ln>
            <a:solidFill>
              <a:schemeClr val="tx1"/>
            </a:solidFill>
          </a:ln>
        </p:spPr>
      </p:pic>
    </p:spTree>
    <p:extLst>
      <p:ext uri="{BB962C8B-B14F-4D97-AF65-F5344CB8AC3E}">
        <p14:creationId xmlns:p14="http://schemas.microsoft.com/office/powerpoint/2010/main" val="10859385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Nova amplificação nos EUA</a:t>
            </a:r>
            <a:endParaRPr lang="pt-BR" sz="3600" dirty="0"/>
          </a:p>
        </p:txBody>
      </p:sp>
      <p:pic>
        <p:nvPicPr>
          <p:cNvPr id="3" name="Imagem 2"/>
          <p:cNvPicPr>
            <a:picLocks noChangeAspect="1"/>
          </p:cNvPicPr>
          <p:nvPr/>
        </p:nvPicPr>
        <p:blipFill>
          <a:blip r:embed="rId3"/>
          <a:stretch>
            <a:fillRect/>
          </a:stretch>
        </p:blipFill>
        <p:spPr>
          <a:xfrm>
            <a:off x="395536" y="1700808"/>
            <a:ext cx="8468712" cy="4752528"/>
          </a:xfrm>
          <a:prstGeom prst="rect">
            <a:avLst/>
          </a:prstGeom>
          <a:ln>
            <a:solidFill>
              <a:schemeClr val="tx1"/>
            </a:solidFill>
          </a:ln>
        </p:spPr>
      </p:pic>
      <p:sp>
        <p:nvSpPr>
          <p:cNvPr id="7" name="CaixaDeTexto 6"/>
          <p:cNvSpPr txBox="1"/>
          <p:nvPr/>
        </p:nvSpPr>
        <p:spPr>
          <a:xfrm>
            <a:off x="6156176" y="6021288"/>
            <a:ext cx="2664296" cy="338554"/>
          </a:xfrm>
          <a:prstGeom prst="rect">
            <a:avLst/>
          </a:prstGeom>
          <a:solidFill>
            <a:schemeClr val="bg1"/>
          </a:solidFill>
        </p:spPr>
        <p:txBody>
          <a:bodyPr wrap="square" rtlCol="0">
            <a:spAutoFit/>
          </a:bodyPr>
          <a:lstStyle/>
          <a:p>
            <a:pPr algn="r"/>
            <a:r>
              <a:rPr lang="en-US" sz="1600" dirty="0" smtClean="0"/>
              <a:t>Gay parade in the USA, 1971.</a:t>
            </a:r>
            <a:endParaRPr lang="pt-BR" sz="1600" dirty="0"/>
          </a:p>
        </p:txBody>
      </p:sp>
    </p:spTree>
    <p:extLst>
      <p:ext uri="{BB962C8B-B14F-4D97-AF65-F5344CB8AC3E}">
        <p14:creationId xmlns:p14="http://schemas.microsoft.com/office/powerpoint/2010/main" val="6813264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Dos EUA para o mundo</a:t>
            </a:r>
            <a:endParaRPr lang="pt-BR" sz="3600" dirty="0"/>
          </a:p>
        </p:txBody>
      </p:sp>
      <p:pic>
        <p:nvPicPr>
          <p:cNvPr id="4" name="Imagem 3"/>
          <p:cNvPicPr>
            <a:picLocks noChangeAspect="1"/>
          </p:cNvPicPr>
          <p:nvPr/>
        </p:nvPicPr>
        <p:blipFill>
          <a:blip r:embed="rId3"/>
          <a:stretch>
            <a:fillRect/>
          </a:stretch>
        </p:blipFill>
        <p:spPr>
          <a:xfrm>
            <a:off x="1475656" y="1610435"/>
            <a:ext cx="6501806" cy="5029120"/>
          </a:xfrm>
          <a:prstGeom prst="rect">
            <a:avLst/>
          </a:prstGeom>
        </p:spPr>
      </p:pic>
      <p:sp>
        <p:nvSpPr>
          <p:cNvPr id="5" name="CaixaDeTexto 4"/>
          <p:cNvSpPr txBox="1"/>
          <p:nvPr/>
        </p:nvSpPr>
        <p:spPr>
          <a:xfrm>
            <a:off x="6800241" y="6392361"/>
            <a:ext cx="2092239" cy="261610"/>
          </a:xfrm>
          <a:prstGeom prst="rect">
            <a:avLst/>
          </a:prstGeom>
          <a:noFill/>
        </p:spPr>
        <p:txBody>
          <a:bodyPr wrap="none" rtlCol="0">
            <a:spAutoFit/>
          </a:bodyPr>
          <a:lstStyle/>
          <a:p>
            <a:r>
              <a:rPr lang="fr-FR" sz="1100" dirty="0"/>
              <a:t>Lancet Infect Dis 2011; 11: 45–56</a:t>
            </a:r>
            <a:endParaRPr lang="pt-BR" sz="1100" dirty="0"/>
          </a:p>
        </p:txBody>
      </p:sp>
    </p:spTree>
    <p:extLst>
      <p:ext uri="{BB962C8B-B14F-4D97-AF65-F5344CB8AC3E}">
        <p14:creationId xmlns:p14="http://schemas.microsoft.com/office/powerpoint/2010/main" val="1531719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974725" y="188913"/>
            <a:ext cx="7197725" cy="900112"/>
          </a:xfrm>
          <a:prstGeom prst="rect">
            <a:avLst/>
          </a:prstGeom>
          <a:noFill/>
          <a:ln w="9525">
            <a:noFill/>
            <a:miter lim="800000"/>
            <a:headEnd/>
            <a:tailEnd/>
          </a:ln>
          <a:effectLst/>
        </p:spPr>
        <p:txBody>
          <a:bodyPr lIns="92075" tIns="46038" rIns="92075" bIns="46038" anchor="ctr"/>
          <a:lstStyle/>
          <a:p>
            <a:pPr algn="ctr">
              <a:spcBef>
                <a:spcPct val="50000"/>
              </a:spcBef>
            </a:pPr>
            <a:r>
              <a:rPr lang="pt-BR" sz="4800">
                <a:solidFill>
                  <a:schemeClr val="tx2"/>
                </a:solidFill>
                <a:latin typeface="Arial" pitchFamily="34" charset="0"/>
              </a:rPr>
              <a:t>Histórico</a:t>
            </a:r>
          </a:p>
        </p:txBody>
      </p:sp>
      <p:sp>
        <p:nvSpPr>
          <p:cNvPr id="4" name="Title 3"/>
          <p:cNvSpPr>
            <a:spLocks noGrp="1"/>
          </p:cNvSpPr>
          <p:nvPr>
            <p:ph type="title"/>
          </p:nvPr>
        </p:nvSpPr>
        <p:spPr/>
        <p:txBody>
          <a:bodyPr>
            <a:normAutofit/>
          </a:bodyPr>
          <a:lstStyle/>
          <a:p>
            <a:r>
              <a:rPr lang="pt-BR" sz="3600" dirty="0" smtClean="0"/>
              <a:t>Linha do Tempo (1980 a 2003)</a:t>
            </a:r>
            <a:endParaRPr lang="pt-BR" sz="3600" dirty="0"/>
          </a:p>
        </p:txBody>
      </p:sp>
      <p:pic>
        <p:nvPicPr>
          <p:cNvPr id="7170" name="Picture 2"/>
          <p:cNvPicPr>
            <a:picLocks noChangeAspect="1" noChangeArrowheads="1"/>
          </p:cNvPicPr>
          <p:nvPr/>
        </p:nvPicPr>
        <p:blipFill>
          <a:blip r:embed="rId2" cstate="print"/>
          <a:srcRect/>
          <a:stretch>
            <a:fillRect/>
          </a:stretch>
        </p:blipFill>
        <p:spPr bwMode="auto">
          <a:xfrm>
            <a:off x="51593" y="1484784"/>
            <a:ext cx="9092407" cy="5266191"/>
          </a:xfrm>
          <a:prstGeom prst="rect">
            <a:avLst/>
          </a:prstGeom>
          <a:noFill/>
          <a:ln w="9525">
            <a:noFill/>
            <a:miter lim="800000"/>
            <a:headEnd/>
            <a:tailEnd/>
          </a:ln>
        </p:spPr>
      </p:pic>
      <p:sp>
        <p:nvSpPr>
          <p:cNvPr id="5" name="TextBox 4"/>
          <p:cNvSpPr txBox="1"/>
          <p:nvPr/>
        </p:nvSpPr>
        <p:spPr>
          <a:xfrm>
            <a:off x="8604448" y="6597352"/>
            <a:ext cx="498855" cy="276999"/>
          </a:xfrm>
          <a:prstGeom prst="rect">
            <a:avLst/>
          </a:prstGeom>
          <a:noFill/>
        </p:spPr>
        <p:txBody>
          <a:bodyPr wrap="none" rtlCol="0">
            <a:spAutoFit/>
          </a:bodyPr>
          <a:lstStyle/>
          <a:p>
            <a:r>
              <a:rPr lang="pt-BR" sz="1200" i="1" dirty="0" smtClean="0">
                <a:solidFill>
                  <a:schemeClr val="bg1">
                    <a:lumMod val="50000"/>
                  </a:schemeClr>
                </a:solidFill>
              </a:rPr>
              <a:t>2004</a:t>
            </a:r>
            <a:endParaRPr lang="pt-BR" i="1" dirty="0">
              <a:solidFill>
                <a:schemeClr val="bg1">
                  <a:lumMod val="50000"/>
                </a:schemeClr>
              </a:solidFill>
            </a:endParaRPr>
          </a:p>
        </p:txBody>
      </p:sp>
      <p:sp>
        <p:nvSpPr>
          <p:cNvPr id="2" name="Retângulo 1"/>
          <p:cNvSpPr/>
          <p:nvPr/>
        </p:nvSpPr>
        <p:spPr>
          <a:xfrm>
            <a:off x="2123728" y="3501008"/>
            <a:ext cx="2088232"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3275856" y="4653136"/>
            <a:ext cx="1296144"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3995936" y="3068960"/>
            <a:ext cx="1872208" cy="308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4932040" y="2348880"/>
            <a:ext cx="1656184" cy="308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148064" y="1700808"/>
            <a:ext cx="194421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normAutofit/>
          </a:bodyPr>
          <a:lstStyle/>
          <a:p>
            <a:pPr algn="l"/>
            <a:r>
              <a:rPr lang="pt-BR" sz="3600" dirty="0" smtClean="0"/>
              <a:t>		HIV: modos de transmissão</a:t>
            </a:r>
            <a:endParaRPr lang="pt-BR" sz="3600" dirty="0"/>
          </a:p>
        </p:txBody>
      </p:sp>
      <p:sp>
        <p:nvSpPr>
          <p:cNvPr id="12293" name="Rectangle 5"/>
          <p:cNvSpPr>
            <a:spLocks noGrp="1" noChangeArrowheads="1"/>
          </p:cNvSpPr>
          <p:nvPr>
            <p:ph type="body" idx="1"/>
          </p:nvPr>
        </p:nvSpPr>
        <p:spPr>
          <a:xfrm>
            <a:off x="457200" y="1772816"/>
            <a:ext cx="6419056" cy="4853136"/>
          </a:xfrm>
        </p:spPr>
        <p:txBody>
          <a:bodyPr>
            <a:normAutofit fontScale="92500" lnSpcReduction="10000"/>
          </a:bodyPr>
          <a:lstStyle/>
          <a:p>
            <a:pPr lvl="1"/>
            <a:r>
              <a:rPr lang="pt-BR" dirty="0" smtClean="0"/>
              <a:t>Relação sexual</a:t>
            </a:r>
            <a:endParaRPr lang="pt-BR" dirty="0"/>
          </a:p>
          <a:p>
            <a:pPr lvl="1"/>
            <a:r>
              <a:rPr lang="pt-BR" dirty="0" smtClean="0"/>
              <a:t>Exposição a sangue/fluidos corporais</a:t>
            </a:r>
          </a:p>
          <a:p>
            <a:pPr lvl="2"/>
            <a:r>
              <a:rPr lang="pt-BR" dirty="0" smtClean="0"/>
              <a:t>Transfusões </a:t>
            </a:r>
            <a:r>
              <a:rPr lang="pt-BR" dirty="0"/>
              <a:t>de </a:t>
            </a:r>
            <a:r>
              <a:rPr lang="pt-BR" dirty="0" smtClean="0"/>
              <a:t>sangue</a:t>
            </a:r>
          </a:p>
          <a:p>
            <a:pPr lvl="2"/>
            <a:r>
              <a:rPr lang="pt-BR" dirty="0" smtClean="0"/>
              <a:t>Agulhas compartilhadas</a:t>
            </a:r>
          </a:p>
          <a:p>
            <a:pPr lvl="2"/>
            <a:r>
              <a:rPr lang="pt-BR" dirty="0" smtClean="0"/>
              <a:t>Instrumentos contaminados</a:t>
            </a:r>
            <a:endParaRPr lang="pt-BR" dirty="0"/>
          </a:p>
          <a:p>
            <a:pPr lvl="1"/>
            <a:r>
              <a:rPr lang="pt-BR" dirty="0"/>
              <a:t>Transmissão </a:t>
            </a:r>
            <a:r>
              <a:rPr lang="pt-BR" dirty="0" smtClean="0"/>
              <a:t>vertical (mãe </a:t>
            </a:r>
            <a:r>
              <a:rPr lang="pt-BR" dirty="0" smtClean="0">
                <a:sym typeface="Symbol"/>
              </a:rPr>
              <a:t> c</a:t>
            </a:r>
            <a:r>
              <a:rPr lang="pt-BR" dirty="0" smtClean="0"/>
              <a:t>riança) </a:t>
            </a:r>
            <a:endParaRPr lang="pt-BR" dirty="0"/>
          </a:p>
          <a:p>
            <a:pPr lvl="2"/>
            <a:r>
              <a:rPr lang="pt-BR" dirty="0" smtClean="0"/>
              <a:t>Gravidez </a:t>
            </a:r>
            <a:endParaRPr lang="pt-BR" dirty="0"/>
          </a:p>
          <a:p>
            <a:pPr lvl="2"/>
            <a:r>
              <a:rPr lang="pt-BR" dirty="0" smtClean="0"/>
              <a:t>Parto </a:t>
            </a:r>
            <a:endParaRPr lang="pt-BR" dirty="0"/>
          </a:p>
          <a:p>
            <a:pPr lvl="2"/>
            <a:r>
              <a:rPr lang="pt-BR" dirty="0" smtClean="0"/>
              <a:t>Aleitamento </a:t>
            </a:r>
            <a:endParaRPr lang="pt-BR" dirty="0"/>
          </a:p>
        </p:txBody>
      </p:sp>
      <p:pic>
        <p:nvPicPr>
          <p:cNvPr id="6" name="Picture 5" descr="Estrutura HIV (ext-retoque)"/>
          <p:cNvPicPr>
            <a:picLocks noChangeAspect="1" noChangeArrowheads="1"/>
          </p:cNvPicPr>
          <p:nvPr/>
        </p:nvPicPr>
        <p:blipFill>
          <a:blip r:embed="rId3" cstate="print"/>
          <a:srcRect/>
          <a:stretch>
            <a:fillRect/>
          </a:stretch>
        </p:blipFill>
        <p:spPr bwMode="auto">
          <a:xfrm>
            <a:off x="7740352" y="305968"/>
            <a:ext cx="1113981" cy="1088390"/>
          </a:xfrm>
          <a:prstGeom prst="rect">
            <a:avLst/>
          </a:prstGeom>
          <a:noFill/>
        </p:spPr>
      </p:pic>
    </p:spTree>
    <p:extLst>
      <p:ext uri="{BB962C8B-B14F-4D97-AF65-F5344CB8AC3E}">
        <p14:creationId xmlns:p14="http://schemas.microsoft.com/office/powerpoint/2010/main" val="2024151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pt-BR" sz="3600" dirty="0" smtClean="0"/>
              <a:t>Epidemiologia mundial</a:t>
            </a:r>
            <a:endParaRPr lang="pt-BR" sz="3600" dirty="0"/>
          </a:p>
        </p:txBody>
      </p:sp>
      <p:sp>
        <p:nvSpPr>
          <p:cNvPr id="7" name="Rectangle 2"/>
          <p:cNvSpPr>
            <a:spLocks noChangeArrowheads="1"/>
          </p:cNvSpPr>
          <p:nvPr/>
        </p:nvSpPr>
        <p:spPr bwMode="auto">
          <a:xfrm>
            <a:off x="1382889" y="5943386"/>
            <a:ext cx="6594123"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778" b="1" dirty="0">
                <a:ea typeface="MS PGothic" panose="020B0600070205080204" pitchFamily="34" charset="-128"/>
                <a:cs typeface="Arial Bold" charset="0"/>
              </a:rPr>
              <a:t>Total: </a:t>
            </a:r>
            <a:r>
              <a:rPr lang="en-US" altLang="en-US" sz="1778" b="1" dirty="0" smtClean="0">
                <a:ea typeface="MS PGothic" panose="020B0600070205080204" pitchFamily="34" charset="-128"/>
                <a:cs typeface="Arial Bold" charset="0"/>
              </a:rPr>
              <a:t>36.7 </a:t>
            </a:r>
            <a:r>
              <a:rPr lang="en-US" altLang="en-US" sz="1778" b="1" dirty="0">
                <a:ea typeface="MS PGothic" panose="020B0600070205080204" pitchFamily="34" charset="-128"/>
                <a:cs typeface="Arial Bold" charset="0"/>
              </a:rPr>
              <a:t>million</a:t>
            </a:r>
            <a:r>
              <a:rPr lang="en-US" altLang="en-US" sz="1778" dirty="0">
                <a:ea typeface="MS PGothic" panose="020B0600070205080204" pitchFamily="34" charset="-128"/>
                <a:cs typeface="Arial Bold" charset="0"/>
              </a:rPr>
              <a:t> </a:t>
            </a:r>
            <a:r>
              <a:rPr lang="en-US" altLang="en-US" sz="1600" dirty="0">
                <a:solidFill>
                  <a:srgbClr val="4D4D4D"/>
                </a:solidFill>
                <a:ea typeface="MS PGothic" panose="020B0600070205080204" pitchFamily="34" charset="-128"/>
                <a:cs typeface="Arial Bold" charset="0"/>
              </a:rPr>
              <a:t>[</a:t>
            </a:r>
            <a:r>
              <a:rPr lang="en-US" altLang="en-US" sz="1600" dirty="0" smtClean="0">
                <a:solidFill>
                  <a:srgbClr val="4D4D4D"/>
                </a:solidFill>
                <a:ea typeface="MS PGothic" panose="020B0600070205080204" pitchFamily="34" charset="-128"/>
                <a:cs typeface="Arial Bold" charset="0"/>
              </a:rPr>
              <a:t>30.8 </a:t>
            </a:r>
            <a:r>
              <a:rPr lang="en-US" altLang="en-US" sz="1600" dirty="0">
                <a:solidFill>
                  <a:srgbClr val="4D4D4D"/>
                </a:solidFill>
                <a:ea typeface="MS PGothic" panose="020B0600070205080204" pitchFamily="34" charset="-128"/>
                <a:cs typeface="Arial Bold" charset="0"/>
              </a:rPr>
              <a:t>million – </a:t>
            </a:r>
            <a:r>
              <a:rPr lang="en-US" altLang="en-US" sz="1600" dirty="0" smtClean="0">
                <a:solidFill>
                  <a:srgbClr val="4D4D4D"/>
                </a:solidFill>
                <a:ea typeface="MS PGothic" panose="020B0600070205080204" pitchFamily="34" charset="-128"/>
                <a:cs typeface="Arial Bold" charset="0"/>
              </a:rPr>
              <a:t>42.9 </a:t>
            </a:r>
            <a:r>
              <a:rPr lang="en-US" altLang="en-US" sz="1600" dirty="0">
                <a:solidFill>
                  <a:srgbClr val="4D4D4D"/>
                </a:solidFill>
                <a:ea typeface="MS PGothic" panose="020B0600070205080204" pitchFamily="34" charset="-128"/>
                <a:cs typeface="Arial Bold" charset="0"/>
              </a:rPr>
              <a:t>million]</a:t>
            </a:r>
            <a:endParaRPr lang="en-US" altLang="en-US" sz="1778" dirty="0">
              <a:solidFill>
                <a:srgbClr val="7F7F7F"/>
              </a:solidFill>
              <a:ea typeface="MS PGothic" panose="020B0600070205080204" pitchFamily="34" charset="-128"/>
              <a:cs typeface="Arial Bold" charset="0"/>
            </a:endParaRPr>
          </a:p>
        </p:txBody>
      </p:sp>
      <p:sp>
        <p:nvSpPr>
          <p:cNvPr id="8" name="Freeform 3"/>
          <p:cNvSpPr>
            <a:spLocks/>
          </p:cNvSpPr>
          <p:nvPr/>
        </p:nvSpPr>
        <p:spPr bwMode="auto">
          <a:xfrm>
            <a:off x="987778" y="2572242"/>
            <a:ext cx="6969478" cy="3189111"/>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600"/>
          </a:p>
        </p:txBody>
      </p:sp>
      <p:sp>
        <p:nvSpPr>
          <p:cNvPr id="9" name="Freeform 4"/>
          <p:cNvSpPr>
            <a:spLocks/>
          </p:cNvSpPr>
          <p:nvPr/>
        </p:nvSpPr>
        <p:spPr bwMode="auto">
          <a:xfrm>
            <a:off x="987778" y="2572242"/>
            <a:ext cx="6969478" cy="3189111"/>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0" name="Freeform 5"/>
          <p:cNvSpPr>
            <a:spLocks noEditPoints="1"/>
          </p:cNvSpPr>
          <p:nvPr/>
        </p:nvSpPr>
        <p:spPr bwMode="auto">
          <a:xfrm>
            <a:off x="2532945" y="2692187"/>
            <a:ext cx="4913489" cy="3071988"/>
          </a:xfrm>
          <a:custGeom>
            <a:avLst/>
            <a:gdLst>
              <a:gd name="T0" fmla="*/ 2147483647 w 3482"/>
              <a:gd name="T1" fmla="*/ 2147483647 h 2177"/>
              <a:gd name="T2" fmla="*/ 2147483647 w 3482"/>
              <a:gd name="T3" fmla="*/ 2147483647 h 2177"/>
              <a:gd name="T4" fmla="*/ 2147483647 w 3482"/>
              <a:gd name="T5" fmla="*/ 2147483647 h 2177"/>
              <a:gd name="T6" fmla="*/ 2147483647 w 3482"/>
              <a:gd name="T7" fmla="*/ 2147483647 h 2177"/>
              <a:gd name="T8" fmla="*/ 2147483647 w 3482"/>
              <a:gd name="T9" fmla="*/ 2147483647 h 2177"/>
              <a:gd name="T10" fmla="*/ 2147483647 w 3482"/>
              <a:gd name="T11" fmla="*/ 2147483647 h 2177"/>
              <a:gd name="T12" fmla="*/ 2147483647 w 3482"/>
              <a:gd name="T13" fmla="*/ 2147483647 h 2177"/>
              <a:gd name="T14" fmla="*/ 2147483647 w 3482"/>
              <a:gd name="T15" fmla="*/ 2147483647 h 2177"/>
              <a:gd name="T16" fmla="*/ 2147483647 w 3482"/>
              <a:gd name="T17" fmla="*/ 2147483647 h 2177"/>
              <a:gd name="T18" fmla="*/ 2147483647 w 3482"/>
              <a:gd name="T19" fmla="*/ 2147483647 h 2177"/>
              <a:gd name="T20" fmla="*/ 2147483647 w 3482"/>
              <a:gd name="T21" fmla="*/ 2147483647 h 2177"/>
              <a:gd name="T22" fmla="*/ 2147483647 w 3482"/>
              <a:gd name="T23" fmla="*/ 2147483647 h 2177"/>
              <a:gd name="T24" fmla="*/ 2147483647 w 3482"/>
              <a:gd name="T25" fmla="*/ 2147483647 h 2177"/>
              <a:gd name="T26" fmla="*/ 2147483647 w 3482"/>
              <a:gd name="T27" fmla="*/ 2147483647 h 2177"/>
              <a:gd name="T28" fmla="*/ 2147483647 w 3482"/>
              <a:gd name="T29" fmla="*/ 2147483647 h 2177"/>
              <a:gd name="T30" fmla="*/ 2147483647 w 3482"/>
              <a:gd name="T31" fmla="*/ 2147483647 h 2177"/>
              <a:gd name="T32" fmla="*/ 2147483647 w 3482"/>
              <a:gd name="T33" fmla="*/ 2147483647 h 2177"/>
              <a:gd name="T34" fmla="*/ 2147483647 w 3482"/>
              <a:gd name="T35" fmla="*/ 2147483647 h 2177"/>
              <a:gd name="T36" fmla="*/ 2147483647 w 3482"/>
              <a:gd name="T37" fmla="*/ 2147483647 h 2177"/>
              <a:gd name="T38" fmla="*/ 2147483647 w 3482"/>
              <a:gd name="T39" fmla="*/ 2147483647 h 2177"/>
              <a:gd name="T40" fmla="*/ 2147483647 w 3482"/>
              <a:gd name="T41" fmla="*/ 2147483647 h 2177"/>
              <a:gd name="T42" fmla="*/ 2147483647 w 3482"/>
              <a:gd name="T43" fmla="*/ 2147483647 h 2177"/>
              <a:gd name="T44" fmla="*/ 2147483647 w 3482"/>
              <a:gd name="T45" fmla="*/ 2147483647 h 2177"/>
              <a:gd name="T46" fmla="*/ 2147483647 w 3482"/>
              <a:gd name="T47" fmla="*/ 2147483647 h 2177"/>
              <a:gd name="T48" fmla="*/ 2147483647 w 3482"/>
              <a:gd name="T49" fmla="*/ 2147483647 h 2177"/>
              <a:gd name="T50" fmla="*/ 2147483647 w 3482"/>
              <a:gd name="T51" fmla="*/ 2147483647 h 2177"/>
              <a:gd name="T52" fmla="*/ 2147483647 w 3482"/>
              <a:gd name="T53" fmla="*/ 2147483647 h 2177"/>
              <a:gd name="T54" fmla="*/ 2147483647 w 3482"/>
              <a:gd name="T55" fmla="*/ 2147483647 h 2177"/>
              <a:gd name="T56" fmla="*/ 2147483647 w 3482"/>
              <a:gd name="T57" fmla="*/ 2147483647 h 2177"/>
              <a:gd name="T58" fmla="*/ 2147483647 w 3482"/>
              <a:gd name="T59" fmla="*/ 2147483647 h 2177"/>
              <a:gd name="T60" fmla="*/ 2147483647 w 3482"/>
              <a:gd name="T61" fmla="*/ 2147483647 h 2177"/>
              <a:gd name="T62" fmla="*/ 2147483647 w 3482"/>
              <a:gd name="T63" fmla="*/ 2147483647 h 2177"/>
              <a:gd name="T64" fmla="*/ 2147483647 w 3482"/>
              <a:gd name="T65" fmla="*/ 2147483647 h 2177"/>
              <a:gd name="T66" fmla="*/ 2147483647 w 3482"/>
              <a:gd name="T67" fmla="*/ 2147483647 h 2177"/>
              <a:gd name="T68" fmla="*/ 2147483647 w 3482"/>
              <a:gd name="T69" fmla="*/ 2147483647 h 2177"/>
              <a:gd name="T70" fmla="*/ 2147483647 w 3482"/>
              <a:gd name="T71" fmla="*/ 2147483647 h 2177"/>
              <a:gd name="T72" fmla="*/ 2147483647 w 3482"/>
              <a:gd name="T73" fmla="*/ 2147483647 h 2177"/>
              <a:gd name="T74" fmla="*/ 2147483647 w 3482"/>
              <a:gd name="T75" fmla="*/ 2147483647 h 2177"/>
              <a:gd name="T76" fmla="*/ 2147483647 w 3482"/>
              <a:gd name="T77" fmla="*/ 2147483647 h 2177"/>
              <a:gd name="T78" fmla="*/ 2147483647 w 3482"/>
              <a:gd name="T79" fmla="*/ 2147483647 h 2177"/>
              <a:gd name="T80" fmla="*/ 2147483647 w 3482"/>
              <a:gd name="T81" fmla="*/ 2147483647 h 2177"/>
              <a:gd name="T82" fmla="*/ 2147483647 w 3482"/>
              <a:gd name="T83" fmla="*/ 2147483647 h 2177"/>
              <a:gd name="T84" fmla="*/ 2147483647 w 3482"/>
              <a:gd name="T85" fmla="*/ 2147483647 h 2177"/>
              <a:gd name="T86" fmla="*/ 2147483647 w 3482"/>
              <a:gd name="T87" fmla="*/ 2147483647 h 2177"/>
              <a:gd name="T88" fmla="*/ 2147483647 w 3482"/>
              <a:gd name="T89" fmla="*/ 2147483647 h 2177"/>
              <a:gd name="T90" fmla="*/ 2147483647 w 3482"/>
              <a:gd name="T91" fmla="*/ 2147483647 h 2177"/>
              <a:gd name="T92" fmla="*/ 2147483647 w 3482"/>
              <a:gd name="T93" fmla="*/ 2147483647 h 2177"/>
              <a:gd name="T94" fmla="*/ 2147483647 w 3482"/>
              <a:gd name="T95" fmla="*/ 2147483647 h 2177"/>
              <a:gd name="T96" fmla="*/ 2147483647 w 3482"/>
              <a:gd name="T97" fmla="*/ 2147483647 h 2177"/>
              <a:gd name="T98" fmla="*/ 2147483647 w 3482"/>
              <a:gd name="T99" fmla="*/ 2147483647 h 2177"/>
              <a:gd name="T100" fmla="*/ 2147483647 w 3482"/>
              <a:gd name="T101" fmla="*/ 2147483647 h 2177"/>
              <a:gd name="T102" fmla="*/ 2147483647 w 3482"/>
              <a:gd name="T103" fmla="*/ 2147483647 h 2177"/>
              <a:gd name="T104" fmla="*/ 2147483647 w 3482"/>
              <a:gd name="T105" fmla="*/ 2147483647 h 2177"/>
              <a:gd name="T106" fmla="*/ 2147483647 w 3482"/>
              <a:gd name="T107" fmla="*/ 2147483647 h 2177"/>
              <a:gd name="T108" fmla="*/ 2147483647 w 3482"/>
              <a:gd name="T109" fmla="*/ 2147483647 h 2177"/>
              <a:gd name="T110" fmla="*/ 2147483647 w 3482"/>
              <a:gd name="T111" fmla="*/ 2147483647 h 2177"/>
              <a:gd name="T112" fmla="*/ 2147483647 w 3482"/>
              <a:gd name="T113" fmla="*/ 2147483647 h 2177"/>
              <a:gd name="T114" fmla="*/ 2147483647 w 3482"/>
              <a:gd name="T115" fmla="*/ 2147483647 h 2177"/>
              <a:gd name="T116" fmla="*/ 2147483647 w 3482"/>
              <a:gd name="T117" fmla="*/ 2147483647 h 2177"/>
              <a:gd name="T118" fmla="*/ 2147483647 w 3482"/>
              <a:gd name="T119" fmla="*/ 2147483647 h 2177"/>
              <a:gd name="T120" fmla="*/ 2147483647 w 3482"/>
              <a:gd name="T121" fmla="*/ 2147483647 h 2177"/>
              <a:gd name="T122" fmla="*/ 2147483647 w 3482"/>
              <a:gd name="T123" fmla="*/ 2147483647 h 2177"/>
              <a:gd name="T124" fmla="*/ 2147483647 w 3482"/>
              <a:gd name="T125" fmla="*/ 214748364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600"/>
          </a:p>
        </p:txBody>
      </p:sp>
      <p:sp>
        <p:nvSpPr>
          <p:cNvPr id="11" name="Freeform 6"/>
          <p:cNvSpPr>
            <a:spLocks noEditPoints="1"/>
          </p:cNvSpPr>
          <p:nvPr/>
        </p:nvSpPr>
        <p:spPr bwMode="auto">
          <a:xfrm>
            <a:off x="1734257" y="2692187"/>
            <a:ext cx="2012244" cy="2456744"/>
          </a:xfrm>
          <a:custGeom>
            <a:avLst/>
            <a:gdLst>
              <a:gd name="T0" fmla="*/ 2147483647 w 1426"/>
              <a:gd name="T1" fmla="*/ 2147483647 h 1741"/>
              <a:gd name="T2" fmla="*/ 2147483647 w 1426"/>
              <a:gd name="T3" fmla="*/ 2147483647 h 1741"/>
              <a:gd name="T4" fmla="*/ 2147483647 w 1426"/>
              <a:gd name="T5" fmla="*/ 2147483647 h 1741"/>
              <a:gd name="T6" fmla="*/ 2147483647 w 1426"/>
              <a:gd name="T7" fmla="*/ 2147483647 h 1741"/>
              <a:gd name="T8" fmla="*/ 2147483647 w 1426"/>
              <a:gd name="T9" fmla="*/ 2147483647 h 1741"/>
              <a:gd name="T10" fmla="*/ 2147483647 w 1426"/>
              <a:gd name="T11" fmla="*/ 2147483647 h 1741"/>
              <a:gd name="T12" fmla="*/ 2147483647 w 1426"/>
              <a:gd name="T13" fmla="*/ 2147483647 h 1741"/>
              <a:gd name="T14" fmla="*/ 2147483647 w 1426"/>
              <a:gd name="T15" fmla="*/ 2147483647 h 1741"/>
              <a:gd name="T16" fmla="*/ 2147483647 w 1426"/>
              <a:gd name="T17" fmla="*/ 2147483647 h 1741"/>
              <a:gd name="T18" fmla="*/ 2147483647 w 1426"/>
              <a:gd name="T19" fmla="*/ 2147483647 h 1741"/>
              <a:gd name="T20" fmla="*/ 2147483647 w 1426"/>
              <a:gd name="T21" fmla="*/ 2147483647 h 1741"/>
              <a:gd name="T22" fmla="*/ 2147483647 w 1426"/>
              <a:gd name="T23" fmla="*/ 2147483647 h 1741"/>
              <a:gd name="T24" fmla="*/ 2147483647 w 1426"/>
              <a:gd name="T25" fmla="*/ 2147483647 h 1741"/>
              <a:gd name="T26" fmla="*/ 2147483647 w 1426"/>
              <a:gd name="T27" fmla="*/ 2147483647 h 1741"/>
              <a:gd name="T28" fmla="*/ 2147483647 w 1426"/>
              <a:gd name="T29" fmla="*/ 2147483647 h 1741"/>
              <a:gd name="T30" fmla="*/ 2147483647 w 1426"/>
              <a:gd name="T31" fmla="*/ 2147483647 h 1741"/>
              <a:gd name="T32" fmla="*/ 2147483647 w 1426"/>
              <a:gd name="T33" fmla="*/ 2147483647 h 1741"/>
              <a:gd name="T34" fmla="*/ 2147483647 w 1426"/>
              <a:gd name="T35" fmla="*/ 2147483647 h 1741"/>
              <a:gd name="T36" fmla="*/ 2147483647 w 1426"/>
              <a:gd name="T37" fmla="*/ 2147483647 h 1741"/>
              <a:gd name="T38" fmla="*/ 2147483647 w 1426"/>
              <a:gd name="T39" fmla="*/ 2147483647 h 1741"/>
              <a:gd name="T40" fmla="*/ 2147483647 w 1426"/>
              <a:gd name="T41" fmla="*/ 2147483647 h 1741"/>
              <a:gd name="T42" fmla="*/ 2147483647 w 1426"/>
              <a:gd name="T43" fmla="*/ 2147483647 h 1741"/>
              <a:gd name="T44" fmla="*/ 2147483647 w 1426"/>
              <a:gd name="T45" fmla="*/ 2147483647 h 1741"/>
              <a:gd name="T46" fmla="*/ 2147483647 w 1426"/>
              <a:gd name="T47" fmla="*/ 2147483647 h 1741"/>
              <a:gd name="T48" fmla="*/ 2147483647 w 1426"/>
              <a:gd name="T49" fmla="*/ 2147483647 h 1741"/>
              <a:gd name="T50" fmla="*/ 2147483647 w 1426"/>
              <a:gd name="T51" fmla="*/ 2147483647 h 1741"/>
              <a:gd name="T52" fmla="*/ 2147483647 w 1426"/>
              <a:gd name="T53" fmla="*/ 2147483647 h 1741"/>
              <a:gd name="T54" fmla="*/ 2147483647 w 1426"/>
              <a:gd name="T55" fmla="*/ 2147483647 h 1741"/>
              <a:gd name="T56" fmla="*/ 2147483647 w 1426"/>
              <a:gd name="T57" fmla="*/ 2147483647 h 1741"/>
              <a:gd name="T58" fmla="*/ 2147483647 w 1426"/>
              <a:gd name="T59" fmla="*/ 2147483647 h 1741"/>
              <a:gd name="T60" fmla="*/ 2147483647 w 1426"/>
              <a:gd name="T61" fmla="*/ 2147483647 h 1741"/>
              <a:gd name="T62" fmla="*/ 2147483647 w 1426"/>
              <a:gd name="T63" fmla="*/ 2147483647 h 1741"/>
              <a:gd name="T64" fmla="*/ 2147483647 w 1426"/>
              <a:gd name="T65" fmla="*/ 2147483647 h 1741"/>
              <a:gd name="T66" fmla="*/ 2147483647 w 1426"/>
              <a:gd name="T67" fmla="*/ 2147483647 h 1741"/>
              <a:gd name="T68" fmla="*/ 2147483647 w 1426"/>
              <a:gd name="T69" fmla="*/ 2147483647 h 1741"/>
              <a:gd name="T70" fmla="*/ 2147483647 w 1426"/>
              <a:gd name="T71" fmla="*/ 2147483647 h 1741"/>
              <a:gd name="T72" fmla="*/ 2147483647 w 1426"/>
              <a:gd name="T73" fmla="*/ 2147483647 h 1741"/>
              <a:gd name="T74" fmla="*/ 2147483647 w 1426"/>
              <a:gd name="T75" fmla="*/ 2147483647 h 1741"/>
              <a:gd name="T76" fmla="*/ 2147483647 w 1426"/>
              <a:gd name="T77" fmla="*/ 2147483647 h 1741"/>
              <a:gd name="T78" fmla="*/ 2147483647 w 1426"/>
              <a:gd name="T79" fmla="*/ 2147483647 h 1741"/>
              <a:gd name="T80" fmla="*/ 2147483647 w 1426"/>
              <a:gd name="T81" fmla="*/ 2147483647 h 1741"/>
              <a:gd name="T82" fmla="*/ 2147483647 w 1426"/>
              <a:gd name="T83" fmla="*/ 2147483647 h 1741"/>
              <a:gd name="T84" fmla="*/ 2147483647 w 1426"/>
              <a:gd name="T85" fmla="*/ 2147483647 h 1741"/>
              <a:gd name="T86" fmla="*/ 2147483647 w 1426"/>
              <a:gd name="T87" fmla="*/ 2147483647 h 1741"/>
              <a:gd name="T88" fmla="*/ 2147483647 w 1426"/>
              <a:gd name="T89" fmla="*/ 2147483647 h 1741"/>
              <a:gd name="T90" fmla="*/ 2147483647 w 1426"/>
              <a:gd name="T91" fmla="*/ 2147483647 h 1741"/>
              <a:gd name="T92" fmla="*/ 2147483647 w 1426"/>
              <a:gd name="T93" fmla="*/ 2147483647 h 1741"/>
              <a:gd name="T94" fmla="*/ 2147483647 w 1426"/>
              <a:gd name="T95" fmla="*/ 2147483647 h 1741"/>
              <a:gd name="T96" fmla="*/ 2147483647 w 1426"/>
              <a:gd name="T97" fmla="*/ 2147483647 h 1741"/>
              <a:gd name="T98" fmla="*/ 2147483647 w 1426"/>
              <a:gd name="T99" fmla="*/ 2147483647 h 1741"/>
              <a:gd name="T100" fmla="*/ 2147483647 w 1426"/>
              <a:gd name="T101" fmla="*/ 2147483647 h 1741"/>
              <a:gd name="T102" fmla="*/ 2147483647 w 1426"/>
              <a:gd name="T103" fmla="*/ 2147483647 h 1741"/>
              <a:gd name="T104" fmla="*/ 2147483647 w 1426"/>
              <a:gd name="T105" fmla="*/ 2147483647 h 1741"/>
              <a:gd name="T106" fmla="*/ 2147483647 w 1426"/>
              <a:gd name="T107" fmla="*/ 2147483647 h 1741"/>
              <a:gd name="T108" fmla="*/ 2147483647 w 1426"/>
              <a:gd name="T109" fmla="*/ 2147483647 h 1741"/>
              <a:gd name="T110" fmla="*/ 2147483647 w 1426"/>
              <a:gd name="T111" fmla="*/ 2147483647 h 1741"/>
              <a:gd name="T112" fmla="*/ 2147483647 w 1426"/>
              <a:gd name="T113" fmla="*/ 2147483647 h 1741"/>
              <a:gd name="T114" fmla="*/ 2147483647 w 1426"/>
              <a:gd name="T115" fmla="*/ 2147483647 h 1741"/>
              <a:gd name="T116" fmla="*/ 2147483647 w 1426"/>
              <a:gd name="T117" fmla="*/ 2147483647 h 1741"/>
              <a:gd name="T118" fmla="*/ 2147483647 w 1426"/>
              <a:gd name="T119" fmla="*/ 2147483647 h 1741"/>
              <a:gd name="T120" fmla="*/ 2147483647 w 1426"/>
              <a:gd name="T121" fmla="*/ 2147483647 h 1741"/>
              <a:gd name="T122" fmla="*/ 2147483647 w 1426"/>
              <a:gd name="T123" fmla="*/ 214748364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sz="1600"/>
          </a:p>
        </p:txBody>
      </p:sp>
      <p:sp>
        <p:nvSpPr>
          <p:cNvPr id="12" name="Freeform 7"/>
          <p:cNvSpPr>
            <a:spLocks/>
          </p:cNvSpPr>
          <p:nvPr/>
        </p:nvSpPr>
        <p:spPr bwMode="auto">
          <a:xfrm>
            <a:off x="1128889" y="2577886"/>
            <a:ext cx="6691489" cy="3186289"/>
          </a:xfrm>
          <a:custGeom>
            <a:avLst/>
            <a:gdLst>
              <a:gd name="T0" fmla="*/ 2147483647 w 4742"/>
              <a:gd name="T1" fmla="*/ 2147483647 h 2258"/>
              <a:gd name="T2" fmla="*/ 2147483647 w 4742"/>
              <a:gd name="T3" fmla="*/ 2147483647 h 2258"/>
              <a:gd name="T4" fmla="*/ 2147483647 w 4742"/>
              <a:gd name="T5" fmla="*/ 2147483647 h 2258"/>
              <a:gd name="T6" fmla="*/ 2147483647 w 4742"/>
              <a:gd name="T7" fmla="*/ 2147483647 h 2258"/>
              <a:gd name="T8" fmla="*/ 2147483647 w 4742"/>
              <a:gd name="T9" fmla="*/ 2147483647 h 2258"/>
              <a:gd name="T10" fmla="*/ 2147483647 w 4742"/>
              <a:gd name="T11" fmla="*/ 2147483647 h 2258"/>
              <a:gd name="T12" fmla="*/ 2147483647 w 4742"/>
              <a:gd name="T13" fmla="*/ 2147483647 h 2258"/>
              <a:gd name="T14" fmla="*/ 2147483647 w 4742"/>
              <a:gd name="T15" fmla="*/ 2147483647 h 2258"/>
              <a:gd name="T16" fmla="*/ 2147483647 w 4742"/>
              <a:gd name="T17" fmla="*/ 2147483647 h 2258"/>
              <a:gd name="T18" fmla="*/ 2147483647 w 4742"/>
              <a:gd name="T19" fmla="*/ 2147483647 h 2258"/>
              <a:gd name="T20" fmla="*/ 0 w 4742"/>
              <a:gd name="T21" fmla="*/ 2147483647 h 2258"/>
              <a:gd name="T22" fmla="*/ 2147483647 w 4742"/>
              <a:gd name="T23" fmla="*/ 2147483647 h 2258"/>
              <a:gd name="T24" fmla="*/ 2147483647 w 4742"/>
              <a:gd name="T25" fmla="*/ 2147483647 h 2258"/>
              <a:gd name="T26" fmla="*/ 2147483647 w 4742"/>
              <a:gd name="T27" fmla="*/ 2147483647 h 2258"/>
              <a:gd name="T28" fmla="*/ 2147483647 w 4742"/>
              <a:gd name="T29" fmla="*/ 2147483647 h 2258"/>
              <a:gd name="T30" fmla="*/ 2147483647 w 4742"/>
              <a:gd name="T31" fmla="*/ 2147483647 h 2258"/>
              <a:gd name="T32" fmla="*/ 2147483647 w 4742"/>
              <a:gd name="T33" fmla="*/ 2147483647 h 2258"/>
              <a:gd name="T34" fmla="*/ 2147483647 w 4742"/>
              <a:gd name="T35" fmla="*/ 2147483647 h 2258"/>
              <a:gd name="T36" fmla="*/ 2147483647 w 4742"/>
              <a:gd name="T37" fmla="*/ 2147483647 h 2258"/>
              <a:gd name="T38" fmla="*/ 2147483647 w 4742"/>
              <a:gd name="T39" fmla="*/ 2147483647 h 2258"/>
              <a:gd name="T40" fmla="*/ 2147483647 w 4742"/>
              <a:gd name="T41" fmla="*/ 2147483647 h 2258"/>
              <a:gd name="T42" fmla="*/ 2147483647 w 4742"/>
              <a:gd name="T43" fmla="*/ 0 h 2258"/>
              <a:gd name="T44" fmla="*/ 2147483647 w 4742"/>
              <a:gd name="T45" fmla="*/ 2147483647 h 2258"/>
              <a:gd name="T46" fmla="*/ 2147483647 w 4742"/>
              <a:gd name="T47" fmla="*/ 2147483647 h 2258"/>
              <a:gd name="T48" fmla="*/ 2147483647 w 4742"/>
              <a:gd name="T49" fmla="*/ 2147483647 h 2258"/>
              <a:gd name="T50" fmla="*/ 2147483647 w 4742"/>
              <a:gd name="T51" fmla="*/ 2147483647 h 2258"/>
              <a:gd name="T52" fmla="*/ 2147483647 w 4742"/>
              <a:gd name="T53" fmla="*/ 2147483647 h 2258"/>
              <a:gd name="T54" fmla="*/ 2147483647 w 4742"/>
              <a:gd name="T55" fmla="*/ 2147483647 h 2258"/>
              <a:gd name="T56" fmla="*/ 2147483647 w 4742"/>
              <a:gd name="T57" fmla="*/ 2147483647 h 2258"/>
              <a:gd name="T58" fmla="*/ 2147483647 w 4742"/>
              <a:gd name="T59" fmla="*/ 2147483647 h 2258"/>
              <a:gd name="T60" fmla="*/ 2147483647 w 4742"/>
              <a:gd name="T61" fmla="*/ 2147483647 h 2258"/>
              <a:gd name="T62" fmla="*/ 2147483647 w 4742"/>
              <a:gd name="T63" fmla="*/ 2147483647 h 2258"/>
              <a:gd name="T64" fmla="*/ 2147483647 w 4742"/>
              <a:gd name="T65" fmla="*/ 2147483647 h 2258"/>
              <a:gd name="T66" fmla="*/ 2147483647 w 4742"/>
              <a:gd name="T67" fmla="*/ 2147483647 h 2258"/>
              <a:gd name="T68" fmla="*/ 2147483647 w 4742"/>
              <a:gd name="T69" fmla="*/ 2147483647 h 2258"/>
              <a:gd name="T70" fmla="*/ 2147483647 w 4742"/>
              <a:gd name="T71" fmla="*/ 2147483647 h 2258"/>
              <a:gd name="T72" fmla="*/ 2147483647 w 4742"/>
              <a:gd name="T73" fmla="*/ 2147483647 h 2258"/>
              <a:gd name="T74" fmla="*/ 2147483647 w 4742"/>
              <a:gd name="T75" fmla="*/ 2147483647 h 2258"/>
              <a:gd name="T76" fmla="*/ 2147483647 w 4742"/>
              <a:gd name="T77" fmla="*/ 2147483647 h 2258"/>
              <a:gd name="T78" fmla="*/ 2147483647 w 4742"/>
              <a:gd name="T79" fmla="*/ 2147483647 h 2258"/>
              <a:gd name="T80" fmla="*/ 2147483647 w 4742"/>
              <a:gd name="T81" fmla="*/ 2147483647 h 2258"/>
              <a:gd name="T82" fmla="*/ 2147483647 w 4742"/>
              <a:gd name="T83" fmla="*/ 2147483647 h 2258"/>
              <a:gd name="T84" fmla="*/ 2147483647 w 4742"/>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3" name="Freeform 8"/>
          <p:cNvSpPr>
            <a:spLocks/>
          </p:cNvSpPr>
          <p:nvPr/>
        </p:nvSpPr>
        <p:spPr bwMode="auto">
          <a:xfrm>
            <a:off x="1293990" y="2577886"/>
            <a:ext cx="6357055" cy="3186289"/>
          </a:xfrm>
          <a:custGeom>
            <a:avLst/>
            <a:gdLst>
              <a:gd name="T0" fmla="*/ 2147483647 w 4505"/>
              <a:gd name="T1" fmla="*/ 2147483647 h 2258"/>
              <a:gd name="T2" fmla="*/ 2147483647 w 4505"/>
              <a:gd name="T3" fmla="*/ 2147483647 h 2258"/>
              <a:gd name="T4" fmla="*/ 2147483647 w 4505"/>
              <a:gd name="T5" fmla="*/ 2147483647 h 2258"/>
              <a:gd name="T6" fmla="*/ 2147483647 w 4505"/>
              <a:gd name="T7" fmla="*/ 2147483647 h 2258"/>
              <a:gd name="T8" fmla="*/ 2147483647 w 4505"/>
              <a:gd name="T9" fmla="*/ 2147483647 h 2258"/>
              <a:gd name="T10" fmla="*/ 2147483647 w 4505"/>
              <a:gd name="T11" fmla="*/ 2147483647 h 2258"/>
              <a:gd name="T12" fmla="*/ 2147483647 w 4505"/>
              <a:gd name="T13" fmla="*/ 2147483647 h 2258"/>
              <a:gd name="T14" fmla="*/ 2147483647 w 4505"/>
              <a:gd name="T15" fmla="*/ 2147483647 h 2258"/>
              <a:gd name="T16" fmla="*/ 2147483647 w 4505"/>
              <a:gd name="T17" fmla="*/ 2147483647 h 2258"/>
              <a:gd name="T18" fmla="*/ 2147483647 w 4505"/>
              <a:gd name="T19" fmla="*/ 2147483647 h 2258"/>
              <a:gd name="T20" fmla="*/ 0 w 4505"/>
              <a:gd name="T21" fmla="*/ 2147483647 h 2258"/>
              <a:gd name="T22" fmla="*/ 2147483647 w 4505"/>
              <a:gd name="T23" fmla="*/ 2147483647 h 2258"/>
              <a:gd name="T24" fmla="*/ 2147483647 w 4505"/>
              <a:gd name="T25" fmla="*/ 2147483647 h 2258"/>
              <a:gd name="T26" fmla="*/ 2147483647 w 4505"/>
              <a:gd name="T27" fmla="*/ 2147483647 h 2258"/>
              <a:gd name="T28" fmla="*/ 2147483647 w 4505"/>
              <a:gd name="T29" fmla="*/ 2147483647 h 2258"/>
              <a:gd name="T30" fmla="*/ 2147483647 w 4505"/>
              <a:gd name="T31" fmla="*/ 2147483647 h 2258"/>
              <a:gd name="T32" fmla="*/ 2147483647 w 4505"/>
              <a:gd name="T33" fmla="*/ 2147483647 h 2258"/>
              <a:gd name="T34" fmla="*/ 2147483647 w 4505"/>
              <a:gd name="T35" fmla="*/ 2147483647 h 2258"/>
              <a:gd name="T36" fmla="*/ 2147483647 w 4505"/>
              <a:gd name="T37" fmla="*/ 2147483647 h 2258"/>
              <a:gd name="T38" fmla="*/ 2147483647 w 4505"/>
              <a:gd name="T39" fmla="*/ 2147483647 h 2258"/>
              <a:gd name="T40" fmla="*/ 2147483647 w 4505"/>
              <a:gd name="T41" fmla="*/ 2147483647 h 2258"/>
              <a:gd name="T42" fmla="*/ 2147483647 w 4505"/>
              <a:gd name="T43" fmla="*/ 0 h 2258"/>
              <a:gd name="T44" fmla="*/ 2147483647 w 4505"/>
              <a:gd name="T45" fmla="*/ 2147483647 h 2258"/>
              <a:gd name="T46" fmla="*/ 2147483647 w 4505"/>
              <a:gd name="T47" fmla="*/ 2147483647 h 2258"/>
              <a:gd name="T48" fmla="*/ 2147483647 w 4505"/>
              <a:gd name="T49" fmla="*/ 2147483647 h 2258"/>
              <a:gd name="T50" fmla="*/ 2147483647 w 4505"/>
              <a:gd name="T51" fmla="*/ 2147483647 h 2258"/>
              <a:gd name="T52" fmla="*/ 2147483647 w 4505"/>
              <a:gd name="T53" fmla="*/ 2147483647 h 2258"/>
              <a:gd name="T54" fmla="*/ 2147483647 w 4505"/>
              <a:gd name="T55" fmla="*/ 2147483647 h 2258"/>
              <a:gd name="T56" fmla="*/ 2147483647 w 4505"/>
              <a:gd name="T57" fmla="*/ 2147483647 h 2258"/>
              <a:gd name="T58" fmla="*/ 2147483647 w 4505"/>
              <a:gd name="T59" fmla="*/ 2147483647 h 2258"/>
              <a:gd name="T60" fmla="*/ 2147483647 w 4505"/>
              <a:gd name="T61" fmla="*/ 2147483647 h 2258"/>
              <a:gd name="T62" fmla="*/ 2147483647 w 4505"/>
              <a:gd name="T63" fmla="*/ 2147483647 h 2258"/>
              <a:gd name="T64" fmla="*/ 2147483647 w 4505"/>
              <a:gd name="T65" fmla="*/ 2147483647 h 2258"/>
              <a:gd name="T66" fmla="*/ 2147483647 w 4505"/>
              <a:gd name="T67" fmla="*/ 2147483647 h 2258"/>
              <a:gd name="T68" fmla="*/ 2147483647 w 4505"/>
              <a:gd name="T69" fmla="*/ 2147483647 h 2258"/>
              <a:gd name="T70" fmla="*/ 2147483647 w 4505"/>
              <a:gd name="T71" fmla="*/ 2147483647 h 2258"/>
              <a:gd name="T72" fmla="*/ 2147483647 w 4505"/>
              <a:gd name="T73" fmla="*/ 2147483647 h 2258"/>
              <a:gd name="T74" fmla="*/ 2147483647 w 4505"/>
              <a:gd name="T75" fmla="*/ 2147483647 h 2258"/>
              <a:gd name="T76" fmla="*/ 2147483647 w 4505"/>
              <a:gd name="T77" fmla="*/ 2147483647 h 2258"/>
              <a:gd name="T78" fmla="*/ 2147483647 w 4505"/>
              <a:gd name="T79" fmla="*/ 2147483647 h 2258"/>
              <a:gd name="T80" fmla="*/ 2147483647 w 4505"/>
              <a:gd name="T81" fmla="*/ 2147483647 h 2258"/>
              <a:gd name="T82" fmla="*/ 2147483647 w 4505"/>
              <a:gd name="T83" fmla="*/ 2147483647 h 2258"/>
              <a:gd name="T84" fmla="*/ 2147483647 w 450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4" name="Freeform 9"/>
          <p:cNvSpPr>
            <a:spLocks/>
          </p:cNvSpPr>
          <p:nvPr/>
        </p:nvSpPr>
        <p:spPr bwMode="auto">
          <a:xfrm>
            <a:off x="1563511" y="2577886"/>
            <a:ext cx="5820834" cy="3186289"/>
          </a:xfrm>
          <a:custGeom>
            <a:avLst/>
            <a:gdLst>
              <a:gd name="T0" fmla="*/ 2147483647 w 4125"/>
              <a:gd name="T1" fmla="*/ 2147483647 h 2258"/>
              <a:gd name="T2" fmla="*/ 2147483647 w 4125"/>
              <a:gd name="T3" fmla="*/ 2147483647 h 2258"/>
              <a:gd name="T4" fmla="*/ 2147483647 w 4125"/>
              <a:gd name="T5" fmla="*/ 2147483647 h 2258"/>
              <a:gd name="T6" fmla="*/ 2147483647 w 4125"/>
              <a:gd name="T7" fmla="*/ 2147483647 h 2258"/>
              <a:gd name="T8" fmla="*/ 2147483647 w 4125"/>
              <a:gd name="T9" fmla="*/ 2147483647 h 2258"/>
              <a:gd name="T10" fmla="*/ 2147483647 w 4125"/>
              <a:gd name="T11" fmla="*/ 2147483647 h 2258"/>
              <a:gd name="T12" fmla="*/ 2147483647 w 4125"/>
              <a:gd name="T13" fmla="*/ 2147483647 h 2258"/>
              <a:gd name="T14" fmla="*/ 2147483647 w 4125"/>
              <a:gd name="T15" fmla="*/ 2147483647 h 2258"/>
              <a:gd name="T16" fmla="*/ 2147483647 w 4125"/>
              <a:gd name="T17" fmla="*/ 2147483647 h 2258"/>
              <a:gd name="T18" fmla="*/ 2147483647 w 4125"/>
              <a:gd name="T19" fmla="*/ 2147483647 h 2258"/>
              <a:gd name="T20" fmla="*/ 0 w 4125"/>
              <a:gd name="T21" fmla="*/ 2147483647 h 2258"/>
              <a:gd name="T22" fmla="*/ 2147483647 w 4125"/>
              <a:gd name="T23" fmla="*/ 2147483647 h 2258"/>
              <a:gd name="T24" fmla="*/ 2147483647 w 4125"/>
              <a:gd name="T25" fmla="*/ 2147483647 h 2258"/>
              <a:gd name="T26" fmla="*/ 2147483647 w 4125"/>
              <a:gd name="T27" fmla="*/ 2147483647 h 2258"/>
              <a:gd name="T28" fmla="*/ 2147483647 w 4125"/>
              <a:gd name="T29" fmla="*/ 2147483647 h 2258"/>
              <a:gd name="T30" fmla="*/ 2147483647 w 4125"/>
              <a:gd name="T31" fmla="*/ 2147483647 h 2258"/>
              <a:gd name="T32" fmla="*/ 2147483647 w 4125"/>
              <a:gd name="T33" fmla="*/ 2147483647 h 2258"/>
              <a:gd name="T34" fmla="*/ 2147483647 w 4125"/>
              <a:gd name="T35" fmla="*/ 2147483647 h 2258"/>
              <a:gd name="T36" fmla="*/ 2147483647 w 4125"/>
              <a:gd name="T37" fmla="*/ 2147483647 h 2258"/>
              <a:gd name="T38" fmla="*/ 2147483647 w 4125"/>
              <a:gd name="T39" fmla="*/ 2147483647 h 2258"/>
              <a:gd name="T40" fmla="*/ 2147483647 w 4125"/>
              <a:gd name="T41" fmla="*/ 2147483647 h 2258"/>
              <a:gd name="T42" fmla="*/ 2147483647 w 4125"/>
              <a:gd name="T43" fmla="*/ 0 h 2258"/>
              <a:gd name="T44" fmla="*/ 2147483647 w 4125"/>
              <a:gd name="T45" fmla="*/ 2147483647 h 2258"/>
              <a:gd name="T46" fmla="*/ 2147483647 w 4125"/>
              <a:gd name="T47" fmla="*/ 2147483647 h 2258"/>
              <a:gd name="T48" fmla="*/ 2147483647 w 4125"/>
              <a:gd name="T49" fmla="*/ 2147483647 h 2258"/>
              <a:gd name="T50" fmla="*/ 2147483647 w 4125"/>
              <a:gd name="T51" fmla="*/ 2147483647 h 2258"/>
              <a:gd name="T52" fmla="*/ 2147483647 w 4125"/>
              <a:gd name="T53" fmla="*/ 2147483647 h 2258"/>
              <a:gd name="T54" fmla="*/ 2147483647 w 4125"/>
              <a:gd name="T55" fmla="*/ 2147483647 h 2258"/>
              <a:gd name="T56" fmla="*/ 2147483647 w 4125"/>
              <a:gd name="T57" fmla="*/ 2147483647 h 2258"/>
              <a:gd name="T58" fmla="*/ 2147483647 w 4125"/>
              <a:gd name="T59" fmla="*/ 2147483647 h 2258"/>
              <a:gd name="T60" fmla="*/ 2147483647 w 4125"/>
              <a:gd name="T61" fmla="*/ 2147483647 h 2258"/>
              <a:gd name="T62" fmla="*/ 2147483647 w 4125"/>
              <a:gd name="T63" fmla="*/ 2147483647 h 2258"/>
              <a:gd name="T64" fmla="*/ 2147483647 w 4125"/>
              <a:gd name="T65" fmla="*/ 2147483647 h 2258"/>
              <a:gd name="T66" fmla="*/ 2147483647 w 4125"/>
              <a:gd name="T67" fmla="*/ 2147483647 h 2258"/>
              <a:gd name="T68" fmla="*/ 2147483647 w 4125"/>
              <a:gd name="T69" fmla="*/ 2147483647 h 2258"/>
              <a:gd name="T70" fmla="*/ 2147483647 w 4125"/>
              <a:gd name="T71" fmla="*/ 2147483647 h 2258"/>
              <a:gd name="T72" fmla="*/ 2147483647 w 4125"/>
              <a:gd name="T73" fmla="*/ 2147483647 h 2258"/>
              <a:gd name="T74" fmla="*/ 2147483647 w 4125"/>
              <a:gd name="T75" fmla="*/ 2147483647 h 2258"/>
              <a:gd name="T76" fmla="*/ 2147483647 w 4125"/>
              <a:gd name="T77" fmla="*/ 2147483647 h 2258"/>
              <a:gd name="T78" fmla="*/ 2147483647 w 4125"/>
              <a:gd name="T79" fmla="*/ 2147483647 h 2258"/>
              <a:gd name="T80" fmla="*/ 2147483647 w 4125"/>
              <a:gd name="T81" fmla="*/ 2147483647 h 2258"/>
              <a:gd name="T82" fmla="*/ 2147483647 w 4125"/>
              <a:gd name="T83" fmla="*/ 2147483647 h 2258"/>
              <a:gd name="T84" fmla="*/ 2147483647 w 412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5" name="Freeform 10"/>
          <p:cNvSpPr>
            <a:spLocks/>
          </p:cNvSpPr>
          <p:nvPr/>
        </p:nvSpPr>
        <p:spPr bwMode="auto">
          <a:xfrm>
            <a:off x="1837267" y="2577886"/>
            <a:ext cx="5270500" cy="3186289"/>
          </a:xfrm>
          <a:custGeom>
            <a:avLst/>
            <a:gdLst>
              <a:gd name="T0" fmla="*/ 2147483647 w 3735"/>
              <a:gd name="T1" fmla="*/ 2147483647 h 2258"/>
              <a:gd name="T2" fmla="*/ 2147483647 w 3735"/>
              <a:gd name="T3" fmla="*/ 2147483647 h 2258"/>
              <a:gd name="T4" fmla="*/ 2147483647 w 3735"/>
              <a:gd name="T5" fmla="*/ 2147483647 h 2258"/>
              <a:gd name="T6" fmla="*/ 2147483647 w 3735"/>
              <a:gd name="T7" fmla="*/ 2147483647 h 2258"/>
              <a:gd name="T8" fmla="*/ 2147483647 w 3735"/>
              <a:gd name="T9" fmla="*/ 2147483647 h 2258"/>
              <a:gd name="T10" fmla="*/ 2147483647 w 3735"/>
              <a:gd name="T11" fmla="*/ 2147483647 h 2258"/>
              <a:gd name="T12" fmla="*/ 2147483647 w 3735"/>
              <a:gd name="T13" fmla="*/ 2147483647 h 2258"/>
              <a:gd name="T14" fmla="*/ 2147483647 w 3735"/>
              <a:gd name="T15" fmla="*/ 2147483647 h 2258"/>
              <a:gd name="T16" fmla="*/ 2147483647 w 3735"/>
              <a:gd name="T17" fmla="*/ 2147483647 h 2258"/>
              <a:gd name="T18" fmla="*/ 2147483647 w 3735"/>
              <a:gd name="T19" fmla="*/ 2147483647 h 2258"/>
              <a:gd name="T20" fmla="*/ 0 w 3735"/>
              <a:gd name="T21" fmla="*/ 2147483647 h 2258"/>
              <a:gd name="T22" fmla="*/ 2147483647 w 3735"/>
              <a:gd name="T23" fmla="*/ 2147483647 h 2258"/>
              <a:gd name="T24" fmla="*/ 2147483647 w 3735"/>
              <a:gd name="T25" fmla="*/ 2147483647 h 2258"/>
              <a:gd name="T26" fmla="*/ 2147483647 w 3735"/>
              <a:gd name="T27" fmla="*/ 2147483647 h 2258"/>
              <a:gd name="T28" fmla="*/ 2147483647 w 3735"/>
              <a:gd name="T29" fmla="*/ 2147483647 h 2258"/>
              <a:gd name="T30" fmla="*/ 2147483647 w 3735"/>
              <a:gd name="T31" fmla="*/ 2147483647 h 2258"/>
              <a:gd name="T32" fmla="*/ 2147483647 w 3735"/>
              <a:gd name="T33" fmla="*/ 2147483647 h 2258"/>
              <a:gd name="T34" fmla="*/ 2147483647 w 3735"/>
              <a:gd name="T35" fmla="*/ 2147483647 h 2258"/>
              <a:gd name="T36" fmla="*/ 2147483647 w 3735"/>
              <a:gd name="T37" fmla="*/ 2147483647 h 2258"/>
              <a:gd name="T38" fmla="*/ 2147483647 w 3735"/>
              <a:gd name="T39" fmla="*/ 2147483647 h 2258"/>
              <a:gd name="T40" fmla="*/ 2147483647 w 3735"/>
              <a:gd name="T41" fmla="*/ 2147483647 h 2258"/>
              <a:gd name="T42" fmla="*/ 2147483647 w 3735"/>
              <a:gd name="T43" fmla="*/ 0 h 2258"/>
              <a:gd name="T44" fmla="*/ 2147483647 w 3735"/>
              <a:gd name="T45" fmla="*/ 2147483647 h 2258"/>
              <a:gd name="T46" fmla="*/ 2147483647 w 3735"/>
              <a:gd name="T47" fmla="*/ 2147483647 h 2258"/>
              <a:gd name="T48" fmla="*/ 2147483647 w 3735"/>
              <a:gd name="T49" fmla="*/ 2147483647 h 2258"/>
              <a:gd name="T50" fmla="*/ 2147483647 w 3735"/>
              <a:gd name="T51" fmla="*/ 2147483647 h 2258"/>
              <a:gd name="T52" fmla="*/ 2147483647 w 3735"/>
              <a:gd name="T53" fmla="*/ 2147483647 h 2258"/>
              <a:gd name="T54" fmla="*/ 2147483647 w 3735"/>
              <a:gd name="T55" fmla="*/ 2147483647 h 2258"/>
              <a:gd name="T56" fmla="*/ 2147483647 w 3735"/>
              <a:gd name="T57" fmla="*/ 2147483647 h 2258"/>
              <a:gd name="T58" fmla="*/ 2147483647 w 3735"/>
              <a:gd name="T59" fmla="*/ 2147483647 h 2258"/>
              <a:gd name="T60" fmla="*/ 2147483647 w 3735"/>
              <a:gd name="T61" fmla="*/ 2147483647 h 2258"/>
              <a:gd name="T62" fmla="*/ 2147483647 w 3735"/>
              <a:gd name="T63" fmla="*/ 2147483647 h 2258"/>
              <a:gd name="T64" fmla="*/ 2147483647 w 3735"/>
              <a:gd name="T65" fmla="*/ 2147483647 h 2258"/>
              <a:gd name="T66" fmla="*/ 2147483647 w 3735"/>
              <a:gd name="T67" fmla="*/ 2147483647 h 2258"/>
              <a:gd name="T68" fmla="*/ 2147483647 w 3735"/>
              <a:gd name="T69" fmla="*/ 2147483647 h 2258"/>
              <a:gd name="T70" fmla="*/ 2147483647 w 3735"/>
              <a:gd name="T71" fmla="*/ 2147483647 h 2258"/>
              <a:gd name="T72" fmla="*/ 2147483647 w 3735"/>
              <a:gd name="T73" fmla="*/ 2147483647 h 2258"/>
              <a:gd name="T74" fmla="*/ 2147483647 w 3735"/>
              <a:gd name="T75" fmla="*/ 2147483647 h 2258"/>
              <a:gd name="T76" fmla="*/ 2147483647 w 3735"/>
              <a:gd name="T77" fmla="*/ 2147483647 h 2258"/>
              <a:gd name="T78" fmla="*/ 2147483647 w 3735"/>
              <a:gd name="T79" fmla="*/ 2147483647 h 2258"/>
              <a:gd name="T80" fmla="*/ 2147483647 w 3735"/>
              <a:gd name="T81" fmla="*/ 2147483647 h 2258"/>
              <a:gd name="T82" fmla="*/ 2147483647 w 3735"/>
              <a:gd name="T83" fmla="*/ 2147483647 h 2258"/>
              <a:gd name="T84" fmla="*/ 2147483647 w 373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6" name="Freeform 11"/>
          <p:cNvSpPr>
            <a:spLocks/>
          </p:cNvSpPr>
          <p:nvPr/>
        </p:nvSpPr>
        <p:spPr bwMode="auto">
          <a:xfrm>
            <a:off x="2156178" y="2577886"/>
            <a:ext cx="4632678" cy="3186289"/>
          </a:xfrm>
          <a:custGeom>
            <a:avLst/>
            <a:gdLst>
              <a:gd name="T0" fmla="*/ 2147483647 w 3283"/>
              <a:gd name="T1" fmla="*/ 2147483647 h 2258"/>
              <a:gd name="T2" fmla="*/ 2147483647 w 3283"/>
              <a:gd name="T3" fmla="*/ 2147483647 h 2258"/>
              <a:gd name="T4" fmla="*/ 2147483647 w 3283"/>
              <a:gd name="T5" fmla="*/ 2147483647 h 2258"/>
              <a:gd name="T6" fmla="*/ 2147483647 w 3283"/>
              <a:gd name="T7" fmla="*/ 2147483647 h 2258"/>
              <a:gd name="T8" fmla="*/ 2147483647 w 3283"/>
              <a:gd name="T9" fmla="*/ 2147483647 h 2258"/>
              <a:gd name="T10" fmla="*/ 2147483647 w 3283"/>
              <a:gd name="T11" fmla="*/ 2147483647 h 2258"/>
              <a:gd name="T12" fmla="*/ 2147483647 w 3283"/>
              <a:gd name="T13" fmla="*/ 2147483647 h 2258"/>
              <a:gd name="T14" fmla="*/ 2147483647 w 3283"/>
              <a:gd name="T15" fmla="*/ 2147483647 h 2258"/>
              <a:gd name="T16" fmla="*/ 2147483647 w 3283"/>
              <a:gd name="T17" fmla="*/ 2147483647 h 2258"/>
              <a:gd name="T18" fmla="*/ 2147483647 w 3283"/>
              <a:gd name="T19" fmla="*/ 2147483647 h 2258"/>
              <a:gd name="T20" fmla="*/ 0 w 3283"/>
              <a:gd name="T21" fmla="*/ 2147483647 h 2258"/>
              <a:gd name="T22" fmla="*/ 2147483647 w 3283"/>
              <a:gd name="T23" fmla="*/ 2147483647 h 2258"/>
              <a:gd name="T24" fmla="*/ 2147483647 w 3283"/>
              <a:gd name="T25" fmla="*/ 2147483647 h 2258"/>
              <a:gd name="T26" fmla="*/ 2147483647 w 3283"/>
              <a:gd name="T27" fmla="*/ 2147483647 h 2258"/>
              <a:gd name="T28" fmla="*/ 2147483647 w 3283"/>
              <a:gd name="T29" fmla="*/ 2147483647 h 2258"/>
              <a:gd name="T30" fmla="*/ 2147483647 w 3283"/>
              <a:gd name="T31" fmla="*/ 2147483647 h 2258"/>
              <a:gd name="T32" fmla="*/ 2147483647 w 3283"/>
              <a:gd name="T33" fmla="*/ 2147483647 h 2258"/>
              <a:gd name="T34" fmla="*/ 2147483647 w 3283"/>
              <a:gd name="T35" fmla="*/ 2147483647 h 2258"/>
              <a:gd name="T36" fmla="*/ 2147483647 w 3283"/>
              <a:gd name="T37" fmla="*/ 2147483647 h 2258"/>
              <a:gd name="T38" fmla="*/ 2147483647 w 3283"/>
              <a:gd name="T39" fmla="*/ 2147483647 h 2258"/>
              <a:gd name="T40" fmla="*/ 2147483647 w 3283"/>
              <a:gd name="T41" fmla="*/ 2147483647 h 2258"/>
              <a:gd name="T42" fmla="*/ 2147483647 w 3283"/>
              <a:gd name="T43" fmla="*/ 0 h 2258"/>
              <a:gd name="T44" fmla="*/ 2147483647 w 3283"/>
              <a:gd name="T45" fmla="*/ 2147483647 h 2258"/>
              <a:gd name="T46" fmla="*/ 2147483647 w 3283"/>
              <a:gd name="T47" fmla="*/ 2147483647 h 2258"/>
              <a:gd name="T48" fmla="*/ 2147483647 w 3283"/>
              <a:gd name="T49" fmla="*/ 2147483647 h 2258"/>
              <a:gd name="T50" fmla="*/ 2147483647 w 3283"/>
              <a:gd name="T51" fmla="*/ 2147483647 h 2258"/>
              <a:gd name="T52" fmla="*/ 2147483647 w 3283"/>
              <a:gd name="T53" fmla="*/ 2147483647 h 2258"/>
              <a:gd name="T54" fmla="*/ 2147483647 w 3283"/>
              <a:gd name="T55" fmla="*/ 2147483647 h 2258"/>
              <a:gd name="T56" fmla="*/ 2147483647 w 3283"/>
              <a:gd name="T57" fmla="*/ 2147483647 h 2258"/>
              <a:gd name="T58" fmla="*/ 2147483647 w 3283"/>
              <a:gd name="T59" fmla="*/ 2147483647 h 2258"/>
              <a:gd name="T60" fmla="*/ 2147483647 w 3283"/>
              <a:gd name="T61" fmla="*/ 2147483647 h 2258"/>
              <a:gd name="T62" fmla="*/ 2147483647 w 3283"/>
              <a:gd name="T63" fmla="*/ 2147483647 h 2258"/>
              <a:gd name="T64" fmla="*/ 2147483647 w 3283"/>
              <a:gd name="T65" fmla="*/ 2147483647 h 2258"/>
              <a:gd name="T66" fmla="*/ 2147483647 w 3283"/>
              <a:gd name="T67" fmla="*/ 2147483647 h 2258"/>
              <a:gd name="T68" fmla="*/ 2147483647 w 3283"/>
              <a:gd name="T69" fmla="*/ 2147483647 h 2258"/>
              <a:gd name="T70" fmla="*/ 2147483647 w 3283"/>
              <a:gd name="T71" fmla="*/ 2147483647 h 2258"/>
              <a:gd name="T72" fmla="*/ 2147483647 w 3283"/>
              <a:gd name="T73" fmla="*/ 2147483647 h 2258"/>
              <a:gd name="T74" fmla="*/ 2147483647 w 3283"/>
              <a:gd name="T75" fmla="*/ 2147483647 h 2258"/>
              <a:gd name="T76" fmla="*/ 2147483647 w 3283"/>
              <a:gd name="T77" fmla="*/ 2147483647 h 2258"/>
              <a:gd name="T78" fmla="*/ 2147483647 w 3283"/>
              <a:gd name="T79" fmla="*/ 2147483647 h 2258"/>
              <a:gd name="T80" fmla="*/ 2147483647 w 3283"/>
              <a:gd name="T81" fmla="*/ 2147483647 h 2258"/>
              <a:gd name="T82" fmla="*/ 2147483647 w 3283"/>
              <a:gd name="T83" fmla="*/ 2147483647 h 2258"/>
              <a:gd name="T84" fmla="*/ 2147483647 w 3283"/>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7" name="Freeform 12"/>
          <p:cNvSpPr>
            <a:spLocks/>
          </p:cNvSpPr>
          <p:nvPr/>
        </p:nvSpPr>
        <p:spPr bwMode="auto">
          <a:xfrm>
            <a:off x="2569634" y="2577886"/>
            <a:ext cx="3805766" cy="3186289"/>
          </a:xfrm>
          <a:custGeom>
            <a:avLst/>
            <a:gdLst>
              <a:gd name="T0" fmla="*/ 2147483647 w 2697"/>
              <a:gd name="T1" fmla="*/ 2147483647 h 2258"/>
              <a:gd name="T2" fmla="*/ 2147483647 w 2697"/>
              <a:gd name="T3" fmla="*/ 2147483647 h 2258"/>
              <a:gd name="T4" fmla="*/ 2147483647 w 2697"/>
              <a:gd name="T5" fmla="*/ 2147483647 h 2258"/>
              <a:gd name="T6" fmla="*/ 2147483647 w 2697"/>
              <a:gd name="T7" fmla="*/ 2147483647 h 2258"/>
              <a:gd name="T8" fmla="*/ 2147483647 w 2697"/>
              <a:gd name="T9" fmla="*/ 2147483647 h 2258"/>
              <a:gd name="T10" fmla="*/ 2147483647 w 2697"/>
              <a:gd name="T11" fmla="*/ 2147483647 h 2258"/>
              <a:gd name="T12" fmla="*/ 2147483647 w 2697"/>
              <a:gd name="T13" fmla="*/ 2147483647 h 2258"/>
              <a:gd name="T14" fmla="*/ 2147483647 w 2697"/>
              <a:gd name="T15" fmla="*/ 2147483647 h 2258"/>
              <a:gd name="T16" fmla="*/ 2147483647 w 2697"/>
              <a:gd name="T17" fmla="*/ 2147483647 h 2258"/>
              <a:gd name="T18" fmla="*/ 2147483647 w 2697"/>
              <a:gd name="T19" fmla="*/ 2147483647 h 2258"/>
              <a:gd name="T20" fmla="*/ 0 w 2697"/>
              <a:gd name="T21" fmla="*/ 2147483647 h 2258"/>
              <a:gd name="T22" fmla="*/ 2147483647 w 2697"/>
              <a:gd name="T23" fmla="*/ 2147483647 h 2258"/>
              <a:gd name="T24" fmla="*/ 2147483647 w 2697"/>
              <a:gd name="T25" fmla="*/ 2147483647 h 2258"/>
              <a:gd name="T26" fmla="*/ 2147483647 w 2697"/>
              <a:gd name="T27" fmla="*/ 2147483647 h 2258"/>
              <a:gd name="T28" fmla="*/ 2147483647 w 2697"/>
              <a:gd name="T29" fmla="*/ 2147483647 h 2258"/>
              <a:gd name="T30" fmla="*/ 2147483647 w 2697"/>
              <a:gd name="T31" fmla="*/ 2147483647 h 2258"/>
              <a:gd name="T32" fmla="*/ 2147483647 w 2697"/>
              <a:gd name="T33" fmla="*/ 2147483647 h 2258"/>
              <a:gd name="T34" fmla="*/ 2147483647 w 2697"/>
              <a:gd name="T35" fmla="*/ 2147483647 h 2258"/>
              <a:gd name="T36" fmla="*/ 2147483647 w 2697"/>
              <a:gd name="T37" fmla="*/ 2147483647 h 2258"/>
              <a:gd name="T38" fmla="*/ 2147483647 w 2697"/>
              <a:gd name="T39" fmla="*/ 2147483647 h 2258"/>
              <a:gd name="T40" fmla="*/ 2147483647 w 2697"/>
              <a:gd name="T41" fmla="*/ 2147483647 h 2258"/>
              <a:gd name="T42" fmla="*/ 2147483647 w 2697"/>
              <a:gd name="T43" fmla="*/ 0 h 2258"/>
              <a:gd name="T44" fmla="*/ 2147483647 w 2697"/>
              <a:gd name="T45" fmla="*/ 2147483647 h 2258"/>
              <a:gd name="T46" fmla="*/ 2147483647 w 2697"/>
              <a:gd name="T47" fmla="*/ 2147483647 h 2258"/>
              <a:gd name="T48" fmla="*/ 2147483647 w 2697"/>
              <a:gd name="T49" fmla="*/ 2147483647 h 2258"/>
              <a:gd name="T50" fmla="*/ 2147483647 w 2697"/>
              <a:gd name="T51" fmla="*/ 2147483647 h 2258"/>
              <a:gd name="T52" fmla="*/ 2147483647 w 2697"/>
              <a:gd name="T53" fmla="*/ 2147483647 h 2258"/>
              <a:gd name="T54" fmla="*/ 2147483647 w 2697"/>
              <a:gd name="T55" fmla="*/ 2147483647 h 2258"/>
              <a:gd name="T56" fmla="*/ 2147483647 w 2697"/>
              <a:gd name="T57" fmla="*/ 2147483647 h 2258"/>
              <a:gd name="T58" fmla="*/ 2147483647 w 2697"/>
              <a:gd name="T59" fmla="*/ 2147483647 h 2258"/>
              <a:gd name="T60" fmla="*/ 2147483647 w 2697"/>
              <a:gd name="T61" fmla="*/ 2147483647 h 2258"/>
              <a:gd name="T62" fmla="*/ 2147483647 w 2697"/>
              <a:gd name="T63" fmla="*/ 2147483647 h 2258"/>
              <a:gd name="T64" fmla="*/ 2147483647 w 2697"/>
              <a:gd name="T65" fmla="*/ 2147483647 h 2258"/>
              <a:gd name="T66" fmla="*/ 2147483647 w 2697"/>
              <a:gd name="T67" fmla="*/ 2147483647 h 2258"/>
              <a:gd name="T68" fmla="*/ 2147483647 w 2697"/>
              <a:gd name="T69" fmla="*/ 2147483647 h 2258"/>
              <a:gd name="T70" fmla="*/ 2147483647 w 2697"/>
              <a:gd name="T71" fmla="*/ 2147483647 h 2258"/>
              <a:gd name="T72" fmla="*/ 2147483647 w 2697"/>
              <a:gd name="T73" fmla="*/ 2147483647 h 2258"/>
              <a:gd name="T74" fmla="*/ 2147483647 w 2697"/>
              <a:gd name="T75" fmla="*/ 2147483647 h 2258"/>
              <a:gd name="T76" fmla="*/ 2147483647 w 2697"/>
              <a:gd name="T77" fmla="*/ 2147483647 h 2258"/>
              <a:gd name="T78" fmla="*/ 2147483647 w 2697"/>
              <a:gd name="T79" fmla="*/ 2147483647 h 2258"/>
              <a:gd name="T80" fmla="*/ 2147483647 w 2697"/>
              <a:gd name="T81" fmla="*/ 2147483647 h 2258"/>
              <a:gd name="T82" fmla="*/ 2147483647 w 2697"/>
              <a:gd name="T83" fmla="*/ 2147483647 h 2258"/>
              <a:gd name="T84" fmla="*/ 2147483647 w 269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8" name="Freeform 13"/>
          <p:cNvSpPr>
            <a:spLocks/>
          </p:cNvSpPr>
          <p:nvPr/>
        </p:nvSpPr>
        <p:spPr bwMode="auto">
          <a:xfrm>
            <a:off x="3112911" y="2577886"/>
            <a:ext cx="2719212" cy="3186289"/>
          </a:xfrm>
          <a:custGeom>
            <a:avLst/>
            <a:gdLst>
              <a:gd name="T0" fmla="*/ 2147483647 w 1927"/>
              <a:gd name="T1" fmla="*/ 2147483647 h 2258"/>
              <a:gd name="T2" fmla="*/ 2147483647 w 1927"/>
              <a:gd name="T3" fmla="*/ 2147483647 h 2258"/>
              <a:gd name="T4" fmla="*/ 2147483647 w 1927"/>
              <a:gd name="T5" fmla="*/ 2147483647 h 2258"/>
              <a:gd name="T6" fmla="*/ 2147483647 w 1927"/>
              <a:gd name="T7" fmla="*/ 2147483647 h 2258"/>
              <a:gd name="T8" fmla="*/ 2147483647 w 1927"/>
              <a:gd name="T9" fmla="*/ 2147483647 h 2258"/>
              <a:gd name="T10" fmla="*/ 2147483647 w 1927"/>
              <a:gd name="T11" fmla="*/ 2147483647 h 2258"/>
              <a:gd name="T12" fmla="*/ 2147483647 w 1927"/>
              <a:gd name="T13" fmla="*/ 2147483647 h 2258"/>
              <a:gd name="T14" fmla="*/ 2147483647 w 1927"/>
              <a:gd name="T15" fmla="*/ 2147483647 h 2258"/>
              <a:gd name="T16" fmla="*/ 2147483647 w 1927"/>
              <a:gd name="T17" fmla="*/ 2147483647 h 2258"/>
              <a:gd name="T18" fmla="*/ 2147483647 w 1927"/>
              <a:gd name="T19" fmla="*/ 2147483647 h 2258"/>
              <a:gd name="T20" fmla="*/ 0 w 1927"/>
              <a:gd name="T21" fmla="*/ 2147483647 h 2258"/>
              <a:gd name="T22" fmla="*/ 2147483647 w 1927"/>
              <a:gd name="T23" fmla="*/ 2147483647 h 2258"/>
              <a:gd name="T24" fmla="*/ 2147483647 w 1927"/>
              <a:gd name="T25" fmla="*/ 2147483647 h 2258"/>
              <a:gd name="T26" fmla="*/ 2147483647 w 1927"/>
              <a:gd name="T27" fmla="*/ 2147483647 h 2258"/>
              <a:gd name="T28" fmla="*/ 2147483647 w 1927"/>
              <a:gd name="T29" fmla="*/ 2147483647 h 2258"/>
              <a:gd name="T30" fmla="*/ 2147483647 w 1927"/>
              <a:gd name="T31" fmla="*/ 2147483647 h 2258"/>
              <a:gd name="T32" fmla="*/ 2147483647 w 1927"/>
              <a:gd name="T33" fmla="*/ 2147483647 h 2258"/>
              <a:gd name="T34" fmla="*/ 2147483647 w 1927"/>
              <a:gd name="T35" fmla="*/ 2147483647 h 2258"/>
              <a:gd name="T36" fmla="*/ 2147483647 w 1927"/>
              <a:gd name="T37" fmla="*/ 2147483647 h 2258"/>
              <a:gd name="T38" fmla="*/ 2147483647 w 1927"/>
              <a:gd name="T39" fmla="*/ 2147483647 h 2258"/>
              <a:gd name="T40" fmla="*/ 2147483647 w 1927"/>
              <a:gd name="T41" fmla="*/ 2147483647 h 2258"/>
              <a:gd name="T42" fmla="*/ 2147483647 w 1927"/>
              <a:gd name="T43" fmla="*/ 0 h 2258"/>
              <a:gd name="T44" fmla="*/ 2147483647 w 1927"/>
              <a:gd name="T45" fmla="*/ 2147483647 h 2258"/>
              <a:gd name="T46" fmla="*/ 2147483647 w 1927"/>
              <a:gd name="T47" fmla="*/ 2147483647 h 2258"/>
              <a:gd name="T48" fmla="*/ 2147483647 w 1927"/>
              <a:gd name="T49" fmla="*/ 2147483647 h 2258"/>
              <a:gd name="T50" fmla="*/ 2147483647 w 1927"/>
              <a:gd name="T51" fmla="*/ 2147483647 h 2258"/>
              <a:gd name="T52" fmla="*/ 2147483647 w 1927"/>
              <a:gd name="T53" fmla="*/ 2147483647 h 2258"/>
              <a:gd name="T54" fmla="*/ 2147483647 w 1927"/>
              <a:gd name="T55" fmla="*/ 2147483647 h 2258"/>
              <a:gd name="T56" fmla="*/ 2147483647 w 1927"/>
              <a:gd name="T57" fmla="*/ 2147483647 h 2258"/>
              <a:gd name="T58" fmla="*/ 2147483647 w 1927"/>
              <a:gd name="T59" fmla="*/ 2147483647 h 2258"/>
              <a:gd name="T60" fmla="*/ 2147483647 w 1927"/>
              <a:gd name="T61" fmla="*/ 2147483647 h 2258"/>
              <a:gd name="T62" fmla="*/ 2147483647 w 1927"/>
              <a:gd name="T63" fmla="*/ 2147483647 h 2258"/>
              <a:gd name="T64" fmla="*/ 2147483647 w 1927"/>
              <a:gd name="T65" fmla="*/ 2147483647 h 2258"/>
              <a:gd name="T66" fmla="*/ 2147483647 w 1927"/>
              <a:gd name="T67" fmla="*/ 2147483647 h 2258"/>
              <a:gd name="T68" fmla="*/ 2147483647 w 1927"/>
              <a:gd name="T69" fmla="*/ 2147483647 h 2258"/>
              <a:gd name="T70" fmla="*/ 2147483647 w 1927"/>
              <a:gd name="T71" fmla="*/ 2147483647 h 2258"/>
              <a:gd name="T72" fmla="*/ 2147483647 w 1927"/>
              <a:gd name="T73" fmla="*/ 2147483647 h 2258"/>
              <a:gd name="T74" fmla="*/ 2147483647 w 1927"/>
              <a:gd name="T75" fmla="*/ 2147483647 h 2258"/>
              <a:gd name="T76" fmla="*/ 2147483647 w 1927"/>
              <a:gd name="T77" fmla="*/ 2147483647 h 2258"/>
              <a:gd name="T78" fmla="*/ 2147483647 w 1927"/>
              <a:gd name="T79" fmla="*/ 2147483647 h 2258"/>
              <a:gd name="T80" fmla="*/ 2147483647 w 1927"/>
              <a:gd name="T81" fmla="*/ 2147483647 h 2258"/>
              <a:gd name="T82" fmla="*/ 2147483647 w 1927"/>
              <a:gd name="T83" fmla="*/ 2147483647 h 2258"/>
              <a:gd name="T84" fmla="*/ 2147483647 w 192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19" name="Freeform 14"/>
          <p:cNvSpPr>
            <a:spLocks/>
          </p:cNvSpPr>
          <p:nvPr/>
        </p:nvSpPr>
        <p:spPr bwMode="auto">
          <a:xfrm>
            <a:off x="3743678" y="2577886"/>
            <a:ext cx="1460500" cy="3186289"/>
          </a:xfrm>
          <a:custGeom>
            <a:avLst/>
            <a:gdLst>
              <a:gd name="T0" fmla="*/ 2147483647 w 1035"/>
              <a:gd name="T1" fmla="*/ 2147483647 h 2258"/>
              <a:gd name="T2" fmla="*/ 2147483647 w 1035"/>
              <a:gd name="T3" fmla="*/ 2147483647 h 2258"/>
              <a:gd name="T4" fmla="*/ 2147483647 w 1035"/>
              <a:gd name="T5" fmla="*/ 2147483647 h 2258"/>
              <a:gd name="T6" fmla="*/ 2147483647 w 1035"/>
              <a:gd name="T7" fmla="*/ 2147483647 h 2258"/>
              <a:gd name="T8" fmla="*/ 2147483647 w 1035"/>
              <a:gd name="T9" fmla="*/ 2147483647 h 2258"/>
              <a:gd name="T10" fmla="*/ 2147483647 w 1035"/>
              <a:gd name="T11" fmla="*/ 2147483647 h 2258"/>
              <a:gd name="T12" fmla="*/ 2147483647 w 1035"/>
              <a:gd name="T13" fmla="*/ 2147483647 h 2258"/>
              <a:gd name="T14" fmla="*/ 2147483647 w 1035"/>
              <a:gd name="T15" fmla="*/ 2147483647 h 2258"/>
              <a:gd name="T16" fmla="*/ 2147483647 w 1035"/>
              <a:gd name="T17" fmla="*/ 2147483647 h 2258"/>
              <a:gd name="T18" fmla="*/ 0 w 1035"/>
              <a:gd name="T19" fmla="*/ 2147483647 h 2258"/>
              <a:gd name="T20" fmla="*/ 2147483647 w 1035"/>
              <a:gd name="T21" fmla="*/ 2147483647 h 2258"/>
              <a:gd name="T22" fmla="*/ 2147483647 w 1035"/>
              <a:gd name="T23" fmla="*/ 2147483647 h 2258"/>
              <a:gd name="T24" fmla="*/ 2147483647 w 1035"/>
              <a:gd name="T25" fmla="*/ 2147483647 h 2258"/>
              <a:gd name="T26" fmla="*/ 2147483647 w 1035"/>
              <a:gd name="T27" fmla="*/ 2147483647 h 2258"/>
              <a:gd name="T28" fmla="*/ 2147483647 w 1035"/>
              <a:gd name="T29" fmla="*/ 2147483647 h 2258"/>
              <a:gd name="T30" fmla="*/ 2147483647 w 1035"/>
              <a:gd name="T31" fmla="*/ 2147483647 h 2258"/>
              <a:gd name="T32" fmla="*/ 2147483647 w 1035"/>
              <a:gd name="T33" fmla="*/ 2147483647 h 2258"/>
              <a:gd name="T34" fmla="*/ 2147483647 w 1035"/>
              <a:gd name="T35" fmla="*/ 2147483647 h 2258"/>
              <a:gd name="T36" fmla="*/ 2147483647 w 1035"/>
              <a:gd name="T37" fmla="*/ 2147483647 h 2258"/>
              <a:gd name="T38" fmla="*/ 2147483647 w 1035"/>
              <a:gd name="T39" fmla="*/ 0 h 2258"/>
              <a:gd name="T40" fmla="*/ 2147483647 w 1035"/>
              <a:gd name="T41" fmla="*/ 2147483647 h 2258"/>
              <a:gd name="T42" fmla="*/ 2147483647 w 1035"/>
              <a:gd name="T43" fmla="*/ 2147483647 h 2258"/>
              <a:gd name="T44" fmla="*/ 2147483647 w 1035"/>
              <a:gd name="T45" fmla="*/ 2147483647 h 2258"/>
              <a:gd name="T46" fmla="*/ 2147483647 w 1035"/>
              <a:gd name="T47" fmla="*/ 2147483647 h 2258"/>
              <a:gd name="T48" fmla="*/ 2147483647 w 1035"/>
              <a:gd name="T49" fmla="*/ 2147483647 h 2258"/>
              <a:gd name="T50" fmla="*/ 2147483647 w 1035"/>
              <a:gd name="T51" fmla="*/ 2147483647 h 2258"/>
              <a:gd name="T52" fmla="*/ 2147483647 w 1035"/>
              <a:gd name="T53" fmla="*/ 2147483647 h 2258"/>
              <a:gd name="T54" fmla="*/ 2147483647 w 1035"/>
              <a:gd name="T55" fmla="*/ 2147483647 h 2258"/>
              <a:gd name="T56" fmla="*/ 2147483647 w 1035"/>
              <a:gd name="T57" fmla="*/ 2147483647 h 2258"/>
              <a:gd name="T58" fmla="*/ 2147483647 w 1035"/>
              <a:gd name="T59" fmla="*/ 2147483647 h 2258"/>
              <a:gd name="T60" fmla="*/ 2147483647 w 1035"/>
              <a:gd name="T61" fmla="*/ 2147483647 h 2258"/>
              <a:gd name="T62" fmla="*/ 2147483647 w 1035"/>
              <a:gd name="T63" fmla="*/ 2147483647 h 2258"/>
              <a:gd name="T64" fmla="*/ 2147483647 w 1035"/>
              <a:gd name="T65" fmla="*/ 2147483647 h 2258"/>
              <a:gd name="T66" fmla="*/ 2147483647 w 1035"/>
              <a:gd name="T67" fmla="*/ 2147483647 h 2258"/>
              <a:gd name="T68" fmla="*/ 2147483647 w 1035"/>
              <a:gd name="T69" fmla="*/ 2147483647 h 2258"/>
              <a:gd name="T70" fmla="*/ 2147483647 w 1035"/>
              <a:gd name="T71" fmla="*/ 2147483647 h 2258"/>
              <a:gd name="T72" fmla="*/ 2147483647 w 1035"/>
              <a:gd name="T73" fmla="*/ 2147483647 h 2258"/>
              <a:gd name="T74" fmla="*/ 2147483647 w 1035"/>
              <a:gd name="T75" fmla="*/ 2147483647 h 2258"/>
              <a:gd name="T76" fmla="*/ 2147483647 w 1035"/>
              <a:gd name="T77" fmla="*/ 2147483647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1600"/>
          </a:p>
        </p:txBody>
      </p:sp>
      <p:sp>
        <p:nvSpPr>
          <p:cNvPr id="20" name="Line 15"/>
          <p:cNvSpPr>
            <a:spLocks noChangeShapeType="1"/>
          </p:cNvSpPr>
          <p:nvPr/>
        </p:nvSpPr>
        <p:spPr bwMode="auto">
          <a:xfrm flipH="1" flipV="1">
            <a:off x="4468989" y="2577886"/>
            <a:ext cx="4233" cy="3183467"/>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1" name="Line 16"/>
          <p:cNvSpPr>
            <a:spLocks noChangeShapeType="1"/>
          </p:cNvSpPr>
          <p:nvPr/>
        </p:nvSpPr>
        <p:spPr bwMode="auto">
          <a:xfrm>
            <a:off x="2712156" y="2695009"/>
            <a:ext cx="3513667"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2" name="Line 17"/>
          <p:cNvSpPr>
            <a:spLocks noChangeShapeType="1"/>
          </p:cNvSpPr>
          <p:nvPr/>
        </p:nvSpPr>
        <p:spPr bwMode="auto">
          <a:xfrm>
            <a:off x="2233790" y="2886920"/>
            <a:ext cx="4477455"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3" name="Line 18"/>
          <p:cNvSpPr>
            <a:spLocks noChangeShapeType="1"/>
          </p:cNvSpPr>
          <p:nvPr/>
        </p:nvSpPr>
        <p:spPr bwMode="auto">
          <a:xfrm flipV="1">
            <a:off x="1732845" y="3163498"/>
            <a:ext cx="5475111" cy="2822"/>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4" name="Line 19"/>
          <p:cNvSpPr>
            <a:spLocks noChangeShapeType="1"/>
          </p:cNvSpPr>
          <p:nvPr/>
        </p:nvSpPr>
        <p:spPr bwMode="auto">
          <a:xfrm>
            <a:off x="1343378" y="3479587"/>
            <a:ext cx="6252634"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5" name="Line 20"/>
          <p:cNvSpPr>
            <a:spLocks noChangeShapeType="1"/>
          </p:cNvSpPr>
          <p:nvPr/>
        </p:nvSpPr>
        <p:spPr bwMode="auto">
          <a:xfrm>
            <a:off x="1085145" y="3833775"/>
            <a:ext cx="6773333" cy="1412"/>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6" name="Line 21"/>
          <p:cNvSpPr>
            <a:spLocks noChangeShapeType="1"/>
          </p:cNvSpPr>
          <p:nvPr/>
        </p:nvSpPr>
        <p:spPr bwMode="auto">
          <a:xfrm>
            <a:off x="987778" y="4227476"/>
            <a:ext cx="6968067"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7" name="Line 22"/>
          <p:cNvSpPr>
            <a:spLocks noChangeShapeType="1"/>
          </p:cNvSpPr>
          <p:nvPr/>
        </p:nvSpPr>
        <p:spPr bwMode="auto">
          <a:xfrm>
            <a:off x="1092200" y="4636698"/>
            <a:ext cx="6760634"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8" name="Line 23"/>
          <p:cNvSpPr>
            <a:spLocks noChangeShapeType="1"/>
          </p:cNvSpPr>
          <p:nvPr/>
        </p:nvSpPr>
        <p:spPr bwMode="auto">
          <a:xfrm>
            <a:off x="1365956" y="4988064"/>
            <a:ext cx="6207478" cy="1412"/>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29" name="Line 24"/>
          <p:cNvSpPr>
            <a:spLocks noChangeShapeType="1"/>
          </p:cNvSpPr>
          <p:nvPr/>
        </p:nvSpPr>
        <p:spPr bwMode="auto">
          <a:xfrm>
            <a:off x="1804812" y="5302743"/>
            <a:ext cx="5322711" cy="2822"/>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30" name="Line 25"/>
          <p:cNvSpPr>
            <a:spLocks noChangeShapeType="1"/>
          </p:cNvSpPr>
          <p:nvPr/>
        </p:nvSpPr>
        <p:spPr bwMode="auto">
          <a:xfrm>
            <a:off x="2417234" y="5576498"/>
            <a:ext cx="4097867" cy="1411"/>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pt-BR" sz="1600"/>
          </a:p>
        </p:txBody>
      </p:sp>
      <p:sp>
        <p:nvSpPr>
          <p:cNvPr id="31" name="Rectangle 27"/>
          <p:cNvSpPr>
            <a:spLocks noChangeArrowheads="1"/>
          </p:cNvSpPr>
          <p:nvPr/>
        </p:nvSpPr>
        <p:spPr bwMode="auto">
          <a:xfrm>
            <a:off x="3707904" y="3501008"/>
            <a:ext cx="2024944" cy="27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Eastern </a:t>
            </a:r>
            <a:r>
              <a:rPr lang="en-US" altLang="en-US" sz="1200" b="1" dirty="0" err="1" smtClean="0">
                <a:ea typeface="MS PGothic" panose="020B0600070205080204" pitchFamily="34" charset="-128"/>
              </a:rPr>
              <a:t>mediterranean</a:t>
            </a:r>
            <a:endParaRPr lang="en-US" altLang="en-US" sz="1200" b="1" dirty="0">
              <a:ea typeface="MS PGothic" panose="020B0600070205080204" pitchFamily="34" charset="-128"/>
            </a:endParaRPr>
          </a:p>
          <a:p>
            <a:pPr algn="ctr">
              <a:lnSpc>
                <a:spcPct val="75000"/>
              </a:lnSpc>
            </a:pPr>
            <a:r>
              <a:rPr lang="en-US" altLang="en-US" sz="1200" b="1" dirty="0" smtClean="0">
                <a:ea typeface="MS PGothic" panose="020B0600070205080204" pitchFamily="34" charset="-128"/>
              </a:rPr>
              <a:t>360,000</a:t>
            </a:r>
            <a:endParaRPr lang="en-US" altLang="en-US" sz="1200" b="1" dirty="0">
              <a:ea typeface="MS PGothic" panose="020B0600070205080204" pitchFamily="34" charset="-128"/>
            </a:endParaRPr>
          </a:p>
        </p:txBody>
      </p:sp>
      <p:sp>
        <p:nvSpPr>
          <p:cNvPr id="32" name="Rectangle 28"/>
          <p:cNvSpPr>
            <a:spLocks noChangeArrowheads="1"/>
          </p:cNvSpPr>
          <p:nvPr/>
        </p:nvSpPr>
        <p:spPr bwMode="auto">
          <a:xfrm>
            <a:off x="3729731" y="4005064"/>
            <a:ext cx="221042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1700" b="1" dirty="0" smtClean="0">
                <a:ea typeface="MS PGothic" panose="020B0600070205080204" pitchFamily="34" charset="-128"/>
              </a:rPr>
              <a:t>Sub-Saharan Africa</a:t>
            </a:r>
            <a:endParaRPr lang="en-US" altLang="en-US" sz="1700" b="1" dirty="0">
              <a:ea typeface="MS PGothic" panose="020B0600070205080204" pitchFamily="34" charset="-128"/>
            </a:endParaRPr>
          </a:p>
          <a:p>
            <a:pPr algn="ctr">
              <a:lnSpc>
                <a:spcPct val="75000"/>
              </a:lnSpc>
            </a:pPr>
            <a:r>
              <a:rPr lang="en-US" altLang="en-US" sz="1700" b="1" dirty="0" smtClean="0">
                <a:ea typeface="MS PGothic" panose="020B0600070205080204" pitchFamily="34" charset="-128"/>
              </a:rPr>
              <a:t>25.6 million</a:t>
            </a:r>
            <a:endParaRPr lang="en-US" altLang="en-US" sz="1700" b="1" dirty="0">
              <a:ea typeface="MS PGothic" panose="020B0600070205080204" pitchFamily="34" charset="-128"/>
            </a:endParaRPr>
          </a:p>
        </p:txBody>
      </p:sp>
      <p:sp>
        <p:nvSpPr>
          <p:cNvPr id="33" name="Rectangle 29"/>
          <p:cNvSpPr>
            <a:spLocks noChangeArrowheads="1"/>
          </p:cNvSpPr>
          <p:nvPr/>
        </p:nvSpPr>
        <p:spPr bwMode="auto">
          <a:xfrm>
            <a:off x="5185662" y="3089803"/>
            <a:ext cx="1546578" cy="27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Western Pacific</a:t>
            </a:r>
            <a:endParaRPr lang="en-US" altLang="en-US" sz="1200" b="1" dirty="0">
              <a:ea typeface="MS PGothic" panose="020B0600070205080204" pitchFamily="34" charset="-128"/>
            </a:endParaRPr>
          </a:p>
          <a:p>
            <a:pPr algn="ctr">
              <a:lnSpc>
                <a:spcPct val="75000"/>
              </a:lnSpc>
            </a:pPr>
            <a:r>
              <a:rPr lang="en-US" altLang="en-US" sz="1200" b="1" dirty="0">
                <a:ea typeface="MS PGothic" panose="020B0600070205080204" pitchFamily="34" charset="-128"/>
              </a:rPr>
              <a:t>1.5 </a:t>
            </a:r>
            <a:r>
              <a:rPr lang="en-US" altLang="en-US" sz="1200" b="1" dirty="0" smtClean="0">
                <a:ea typeface="MS PGothic" panose="020B0600070205080204" pitchFamily="34" charset="-128"/>
              </a:rPr>
              <a:t>million</a:t>
            </a:r>
            <a:endParaRPr lang="en-US" altLang="en-US" sz="1200" b="1" dirty="0">
              <a:ea typeface="MS PGothic" panose="020B0600070205080204" pitchFamily="34" charset="-128"/>
            </a:endParaRPr>
          </a:p>
        </p:txBody>
      </p:sp>
      <p:sp>
        <p:nvSpPr>
          <p:cNvPr id="34" name="Rectangle 30"/>
          <p:cNvSpPr>
            <a:spLocks noChangeArrowheads="1"/>
          </p:cNvSpPr>
          <p:nvPr/>
        </p:nvSpPr>
        <p:spPr bwMode="auto">
          <a:xfrm>
            <a:off x="5787374" y="4026292"/>
            <a:ext cx="1952978" cy="27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tabLst>
                <a:tab pos="285750" algn="l"/>
              </a:tabLst>
              <a:defRPr>
                <a:solidFill>
                  <a:schemeClr val="tx1"/>
                </a:solidFill>
                <a:latin typeface="Arial" panose="020B0604020202020204" pitchFamily="34" charset="0"/>
              </a:defRPr>
            </a:lvl1pPr>
            <a:lvl2pPr marL="742950" indent="-285750" defTabSz="935038" eaLnBrk="0" hangingPunct="0">
              <a:tabLst>
                <a:tab pos="285750" algn="l"/>
              </a:tabLst>
              <a:defRPr>
                <a:solidFill>
                  <a:schemeClr val="tx1"/>
                </a:solidFill>
                <a:latin typeface="Arial" panose="020B0604020202020204" pitchFamily="34" charset="0"/>
              </a:defRPr>
            </a:lvl2pPr>
            <a:lvl3pPr marL="1143000" indent="-228600" defTabSz="935038" eaLnBrk="0" hangingPunct="0">
              <a:tabLst>
                <a:tab pos="285750" algn="l"/>
              </a:tabLst>
              <a:defRPr>
                <a:solidFill>
                  <a:schemeClr val="tx1"/>
                </a:solidFill>
                <a:latin typeface="Arial" panose="020B0604020202020204" pitchFamily="34" charset="0"/>
              </a:defRPr>
            </a:lvl3pPr>
            <a:lvl4pPr marL="1600200" indent="-228600" defTabSz="935038" eaLnBrk="0" hangingPunct="0">
              <a:tabLst>
                <a:tab pos="285750" algn="l"/>
              </a:tabLst>
              <a:defRPr>
                <a:solidFill>
                  <a:schemeClr val="tx1"/>
                </a:solidFill>
                <a:latin typeface="Arial" panose="020B0604020202020204" pitchFamily="34" charset="0"/>
              </a:defRPr>
            </a:lvl4pPr>
            <a:lvl5pPr marL="2057400" indent="-228600" defTabSz="935038" eaLnBrk="0" hangingPunct="0">
              <a:tabLst>
                <a:tab pos="285750" algn="l"/>
              </a:tabLst>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tabLst>
                <a:tab pos="285750" algn="l"/>
              </a:tabLs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tabLst>
                <a:tab pos="285750" algn="l"/>
              </a:tabLs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tabLst>
                <a:tab pos="285750" algn="l"/>
              </a:tabLs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tabLst>
                <a:tab pos="285750" algn="l"/>
              </a:tabLs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South-East Asia </a:t>
            </a:r>
          </a:p>
          <a:p>
            <a:pPr algn="ctr">
              <a:lnSpc>
                <a:spcPct val="75000"/>
              </a:lnSpc>
            </a:pPr>
            <a:r>
              <a:rPr lang="en-US" altLang="en-US" sz="1200" b="1" dirty="0" smtClean="0">
                <a:ea typeface="MS PGothic" panose="020B0600070205080204" pitchFamily="34" charset="-128"/>
              </a:rPr>
              <a:t>3.5 million</a:t>
            </a:r>
            <a:endParaRPr lang="en-US" altLang="en-US" sz="1200" b="1" dirty="0">
              <a:ea typeface="MS PGothic" panose="020B0600070205080204" pitchFamily="34" charset="-128"/>
            </a:endParaRPr>
          </a:p>
        </p:txBody>
      </p:sp>
      <p:sp>
        <p:nvSpPr>
          <p:cNvPr id="35" name="Rectangle 32"/>
          <p:cNvSpPr>
            <a:spLocks noChangeArrowheads="1"/>
          </p:cNvSpPr>
          <p:nvPr/>
        </p:nvSpPr>
        <p:spPr bwMode="auto">
          <a:xfrm>
            <a:off x="3256219" y="2924944"/>
            <a:ext cx="26839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Europe</a:t>
            </a:r>
          </a:p>
          <a:p>
            <a:pPr algn="ctr" eaLnBrk="1" hangingPunct="1">
              <a:lnSpc>
                <a:spcPct val="75000"/>
              </a:lnSpc>
            </a:pPr>
            <a:r>
              <a:rPr lang="en-US" altLang="en-US" sz="1200" b="1" dirty="0" smtClean="0">
                <a:ea typeface="MS PGothic" panose="020B0600070205080204" pitchFamily="34" charset="-128"/>
              </a:rPr>
              <a:t>2.4 million</a:t>
            </a:r>
            <a:endParaRPr lang="en-US" altLang="en-US" sz="1200" b="1" dirty="0">
              <a:ea typeface="MS PGothic" panose="020B0600070205080204" pitchFamily="34" charset="-128"/>
            </a:endParaRPr>
          </a:p>
        </p:txBody>
      </p:sp>
      <p:sp>
        <p:nvSpPr>
          <p:cNvPr id="37" name="Rectangle 35"/>
          <p:cNvSpPr>
            <a:spLocks noChangeArrowheads="1"/>
          </p:cNvSpPr>
          <p:nvPr/>
        </p:nvSpPr>
        <p:spPr bwMode="auto">
          <a:xfrm>
            <a:off x="1929945" y="3789040"/>
            <a:ext cx="18499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panose="020B0604020202020204" pitchFamily="34" charset="0"/>
              </a:defRPr>
            </a:lvl1pPr>
            <a:lvl2pPr marL="742950" indent="-285750" defTabSz="935038" eaLnBrk="0" hangingPunct="0">
              <a:defRPr>
                <a:solidFill>
                  <a:schemeClr val="tx1"/>
                </a:solidFill>
                <a:latin typeface="Arial" panose="020B0604020202020204" pitchFamily="34" charset="0"/>
              </a:defRPr>
            </a:lvl2pPr>
            <a:lvl3pPr marL="1143000" indent="-228600" defTabSz="935038" eaLnBrk="0" hangingPunct="0">
              <a:defRPr>
                <a:solidFill>
                  <a:schemeClr val="tx1"/>
                </a:solidFill>
                <a:latin typeface="Arial" panose="020B0604020202020204" pitchFamily="34" charset="0"/>
              </a:defRPr>
            </a:lvl3pPr>
            <a:lvl4pPr marL="1600200" indent="-228600" defTabSz="935038" eaLnBrk="0" hangingPunct="0">
              <a:defRPr>
                <a:solidFill>
                  <a:schemeClr val="tx1"/>
                </a:solidFill>
                <a:latin typeface="Arial" panose="020B0604020202020204" pitchFamily="34" charset="0"/>
              </a:defRPr>
            </a:lvl4pPr>
            <a:lvl5pPr marL="2057400" indent="-228600" defTabSz="935038" eaLnBrk="0" hangingPunct="0">
              <a:defRPr>
                <a:solidFill>
                  <a:schemeClr val="tx1"/>
                </a:solidFill>
                <a:latin typeface="Arial" panose="020B0604020202020204" pitchFamily="34" charset="0"/>
              </a:defRPr>
            </a:lvl5pPr>
            <a:lvl6pPr marL="2514600" indent="-228600" defTabSz="935038" eaLnBrk="0" fontAlgn="base" hangingPunct="0">
              <a:spcBef>
                <a:spcPct val="0"/>
              </a:spcBef>
              <a:spcAft>
                <a:spcPct val="0"/>
              </a:spcAft>
              <a:defRPr>
                <a:solidFill>
                  <a:schemeClr val="tx1"/>
                </a:solidFill>
                <a:latin typeface="Arial" panose="020B0604020202020204" pitchFamily="34" charset="0"/>
              </a:defRPr>
            </a:lvl6pPr>
            <a:lvl7pPr marL="2971800" indent="-228600" defTabSz="935038" eaLnBrk="0" fontAlgn="base" hangingPunct="0">
              <a:spcBef>
                <a:spcPct val="0"/>
              </a:spcBef>
              <a:spcAft>
                <a:spcPct val="0"/>
              </a:spcAft>
              <a:defRPr>
                <a:solidFill>
                  <a:schemeClr val="tx1"/>
                </a:solidFill>
                <a:latin typeface="Arial" panose="020B0604020202020204" pitchFamily="34" charset="0"/>
              </a:defRPr>
            </a:lvl7pPr>
            <a:lvl8pPr marL="3429000" indent="-228600" defTabSz="935038" eaLnBrk="0" fontAlgn="base" hangingPunct="0">
              <a:spcBef>
                <a:spcPct val="0"/>
              </a:spcBef>
              <a:spcAft>
                <a:spcPct val="0"/>
              </a:spcAft>
              <a:defRPr>
                <a:solidFill>
                  <a:schemeClr val="tx1"/>
                </a:solidFill>
                <a:latin typeface="Arial" panose="020B0604020202020204" pitchFamily="34" charset="0"/>
              </a:defRPr>
            </a:lvl8pPr>
            <a:lvl9pPr marL="3886200" indent="-228600" defTabSz="935038" eaLnBrk="0" fontAlgn="base" hangingPunct="0">
              <a:spcBef>
                <a:spcPct val="0"/>
              </a:spcBef>
              <a:spcAft>
                <a:spcPct val="0"/>
              </a:spcAft>
              <a:defRPr>
                <a:solidFill>
                  <a:schemeClr val="tx1"/>
                </a:solidFill>
                <a:latin typeface="Arial" panose="020B0604020202020204" pitchFamily="34" charset="0"/>
              </a:defRPr>
            </a:lvl9pPr>
          </a:lstStyle>
          <a:p>
            <a:pPr algn="ctr">
              <a:lnSpc>
                <a:spcPct val="75000"/>
              </a:lnSpc>
            </a:pPr>
            <a:r>
              <a:rPr lang="en-US" altLang="en-US" sz="1200" b="1" dirty="0" smtClean="0">
                <a:ea typeface="MS PGothic" panose="020B0600070205080204" pitchFamily="34" charset="-128"/>
              </a:rPr>
              <a:t>Americas</a:t>
            </a:r>
            <a:endParaRPr lang="en-US" altLang="en-US" sz="1200" b="1" dirty="0">
              <a:ea typeface="MS PGothic" panose="020B0600070205080204" pitchFamily="34" charset="-128"/>
            </a:endParaRPr>
          </a:p>
          <a:p>
            <a:pPr algn="ctr">
              <a:lnSpc>
                <a:spcPct val="75000"/>
              </a:lnSpc>
            </a:pPr>
            <a:r>
              <a:rPr lang="en-US" altLang="en-US" sz="1200" b="1" dirty="0" smtClean="0">
                <a:ea typeface="MS PGothic" panose="020B0600070205080204" pitchFamily="34" charset="-128"/>
              </a:rPr>
              <a:t>3.3 million</a:t>
            </a:r>
            <a:endParaRPr lang="en-US" altLang="en-US" sz="1200" b="1" dirty="0">
              <a:ea typeface="MS PGothic" panose="020B0600070205080204" pitchFamily="34" charset="-128"/>
            </a:endParaRPr>
          </a:p>
        </p:txBody>
      </p:sp>
      <p:sp>
        <p:nvSpPr>
          <p:cNvPr id="38" name="Rectangle 36"/>
          <p:cNvSpPr>
            <a:spLocks noChangeArrowheads="1"/>
          </p:cNvSpPr>
          <p:nvPr/>
        </p:nvSpPr>
        <p:spPr bwMode="auto">
          <a:xfrm>
            <a:off x="98778" y="1798132"/>
            <a:ext cx="8734778" cy="40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44" dirty="0" smtClean="0">
                <a:latin typeface="Arial Bold" charset="0"/>
                <a:ea typeface="MS PGothic" panose="020B0600070205080204" pitchFamily="34" charset="-128"/>
                <a:cs typeface="Arial Bold" charset="0"/>
              </a:rPr>
              <a:t>People now estimated </a:t>
            </a:r>
            <a:r>
              <a:rPr lang="en-US" altLang="en-US" sz="2044" dirty="0">
                <a:latin typeface="Arial Bold" charset="0"/>
                <a:ea typeface="MS PGothic" panose="020B0600070205080204" pitchFamily="34" charset="-128"/>
                <a:cs typeface="Arial Bold" charset="0"/>
              </a:rPr>
              <a:t>to be living with HIV </a:t>
            </a:r>
            <a:r>
              <a:rPr lang="en-US" altLang="en-US" sz="2044" b="1" dirty="0">
                <a:solidFill>
                  <a:srgbClr val="E31837"/>
                </a:solidFill>
                <a:latin typeface="Arial Bold" charset="0"/>
                <a:ea typeface="MS PGothic" panose="020B0600070205080204" pitchFamily="34" charset="-128"/>
                <a:cs typeface="Arial Bold" charset="0"/>
                <a:sym typeface="Webdings" panose="05030102010509060703" pitchFamily="18" charset="2"/>
              </a:rPr>
              <a:t></a:t>
            </a:r>
            <a:r>
              <a:rPr lang="en-US" altLang="en-US" sz="2044" dirty="0">
                <a:latin typeface="Arial Bold" charset="0"/>
                <a:ea typeface="MS PGothic" panose="020B0600070205080204" pitchFamily="34" charset="-128"/>
                <a:cs typeface="Arial Bold" charset="0"/>
              </a:rPr>
              <a:t> </a:t>
            </a:r>
            <a:r>
              <a:rPr lang="en-US" altLang="en-US" sz="2044" dirty="0" smtClean="0">
                <a:latin typeface="Arial Bold" charset="0"/>
                <a:ea typeface="MS PGothic" panose="020B0600070205080204" pitchFamily="34" charset="-128"/>
                <a:cs typeface="Arial Bold" charset="0"/>
              </a:rPr>
              <a:t>2016 </a:t>
            </a:r>
            <a:endParaRPr lang="en-US" altLang="en-US" sz="2044" dirty="0">
              <a:latin typeface="Arial Bold" charset="0"/>
              <a:ea typeface="MS PGothic" panose="020B0600070205080204" pitchFamily="34" charset="-128"/>
              <a:cs typeface="Arial Bold" charset="0"/>
            </a:endParaRPr>
          </a:p>
        </p:txBody>
      </p:sp>
      <p:pic>
        <p:nvPicPr>
          <p:cNvPr id="5" name="Imagem 4"/>
          <p:cNvPicPr>
            <a:picLocks noChangeAspect="1"/>
          </p:cNvPicPr>
          <p:nvPr/>
        </p:nvPicPr>
        <p:blipFill rotWithShape="1">
          <a:blip r:embed="rId2"/>
          <a:srcRect t="19193" b="23228"/>
          <a:stretch/>
        </p:blipFill>
        <p:spPr>
          <a:xfrm>
            <a:off x="7596012" y="6309320"/>
            <a:ext cx="1368476" cy="43204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pt-BR" dirty="0"/>
          </a:p>
        </p:txBody>
      </p:sp>
      <p:pic>
        <p:nvPicPr>
          <p:cNvPr id="11" name="Imagem 10"/>
          <p:cNvPicPr>
            <a:picLocks noChangeAspect="1"/>
          </p:cNvPicPr>
          <p:nvPr/>
        </p:nvPicPr>
        <p:blipFill>
          <a:blip r:embed="rId2"/>
          <a:stretch>
            <a:fillRect/>
          </a:stretch>
        </p:blipFill>
        <p:spPr>
          <a:xfrm>
            <a:off x="1403648" y="335093"/>
            <a:ext cx="6336704" cy="1012253"/>
          </a:xfrm>
          <a:prstGeom prst="rect">
            <a:avLst/>
          </a:prstGeom>
        </p:spPr>
      </p:pic>
      <p:pic>
        <p:nvPicPr>
          <p:cNvPr id="5" name="Imagem 4"/>
          <p:cNvPicPr>
            <a:picLocks noChangeAspect="1"/>
          </p:cNvPicPr>
          <p:nvPr/>
        </p:nvPicPr>
        <p:blipFill>
          <a:blip r:embed="rId3"/>
          <a:stretch>
            <a:fillRect/>
          </a:stretch>
        </p:blipFill>
        <p:spPr>
          <a:xfrm>
            <a:off x="1829914" y="1628800"/>
            <a:ext cx="5550398" cy="4752528"/>
          </a:xfrm>
          <a:prstGeom prst="rect">
            <a:avLst/>
          </a:prstGeom>
        </p:spPr>
      </p:pic>
      <p:pic>
        <p:nvPicPr>
          <p:cNvPr id="6" name="Imagem 5"/>
          <p:cNvPicPr>
            <a:picLocks noChangeAspect="1"/>
          </p:cNvPicPr>
          <p:nvPr/>
        </p:nvPicPr>
        <p:blipFill>
          <a:blip r:embed="rId4"/>
          <a:stretch>
            <a:fillRect/>
          </a:stretch>
        </p:blipFill>
        <p:spPr>
          <a:xfrm>
            <a:off x="3275855" y="6525344"/>
            <a:ext cx="2664297" cy="211493"/>
          </a:xfrm>
          <a:prstGeom prst="rect">
            <a:avLst/>
          </a:prstGeom>
        </p:spPr>
      </p:pic>
    </p:spTree>
    <p:extLst>
      <p:ext uri="{BB962C8B-B14F-4D97-AF65-F5344CB8AC3E}">
        <p14:creationId xmlns:p14="http://schemas.microsoft.com/office/powerpoint/2010/main" val="2697941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normAutofit/>
          </a:bodyPr>
          <a:lstStyle/>
          <a:p>
            <a:r>
              <a:rPr lang="pt-BR" sz="3600" dirty="0" smtClean="0"/>
              <a:t>Epidemiologia mundial</a:t>
            </a:r>
            <a:endParaRPr lang="pt-BR" sz="3600" dirty="0"/>
          </a:p>
        </p:txBody>
      </p:sp>
      <p:pic>
        <p:nvPicPr>
          <p:cNvPr id="3" name="Imagem 2"/>
          <p:cNvPicPr>
            <a:picLocks noChangeAspect="1"/>
          </p:cNvPicPr>
          <p:nvPr/>
        </p:nvPicPr>
        <p:blipFill>
          <a:blip r:embed="rId2"/>
          <a:stretch>
            <a:fillRect/>
          </a:stretch>
        </p:blipFill>
        <p:spPr>
          <a:xfrm>
            <a:off x="428703" y="1639071"/>
            <a:ext cx="8286594" cy="4871563"/>
          </a:xfrm>
          <a:prstGeom prst="rect">
            <a:avLst/>
          </a:prstGeom>
        </p:spPr>
      </p:pic>
      <p:pic>
        <p:nvPicPr>
          <p:cNvPr id="7" name="Imagem 6"/>
          <p:cNvPicPr>
            <a:picLocks noChangeAspect="1"/>
          </p:cNvPicPr>
          <p:nvPr/>
        </p:nvPicPr>
        <p:blipFill rotWithShape="1">
          <a:blip r:embed="rId3"/>
          <a:srcRect t="19193" b="23228"/>
          <a:stretch/>
        </p:blipFill>
        <p:spPr>
          <a:xfrm>
            <a:off x="7524328" y="6237312"/>
            <a:ext cx="1368476" cy="432047"/>
          </a:xfrm>
          <a:prstGeom prst="rect">
            <a:avLst/>
          </a:prstGeom>
        </p:spPr>
      </p:pic>
    </p:spTree>
    <p:extLst>
      <p:ext uri="{BB962C8B-B14F-4D97-AF65-F5344CB8AC3E}">
        <p14:creationId xmlns:p14="http://schemas.microsoft.com/office/powerpoint/2010/main" val="2806132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dirty="0" smtClean="0"/>
              <a:t>O paciente “zero”?</a:t>
            </a:r>
            <a:endParaRPr lang="pt-BR" sz="3600" dirty="0"/>
          </a:p>
        </p:txBody>
      </p:sp>
      <p:sp>
        <p:nvSpPr>
          <p:cNvPr id="4" name="Rectangle 1"/>
          <p:cNvSpPr>
            <a:spLocks noChangeArrowheads="1"/>
          </p:cNvSpPr>
          <p:nvPr/>
        </p:nvSpPr>
        <p:spPr bwMode="auto">
          <a:xfrm>
            <a:off x="251520" y="5694347"/>
            <a:ext cx="4680520" cy="830997"/>
          </a:xfrm>
          <a:prstGeom prst="rect">
            <a:avLst/>
          </a:prstGeom>
          <a:solidFill>
            <a:srgbClr val="FEFD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0" tIns="45720" rIns="15870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kumimoji="0" lang="pt-BR" altLang="pt-BR" sz="1600" b="0" i="0" u="none" strike="noStrike" cap="none" normalizeH="0" baseline="0" dirty="0" err="1" smtClean="0">
                <a:ln>
                  <a:noFill/>
                </a:ln>
                <a:solidFill>
                  <a:srgbClr val="333333"/>
                </a:solidFill>
                <a:effectLst/>
                <a:cs typeface="Arial" panose="020B0604020202020204" pitchFamily="34" charset="0"/>
              </a:rPr>
              <a:t>Gaëtan</a:t>
            </a:r>
            <a:r>
              <a:rPr kumimoji="0" lang="pt-BR" altLang="pt-BR" sz="1600" b="0" i="0" u="none" strike="noStrike" cap="none" normalizeH="0" baseline="0" dirty="0" smtClean="0">
                <a:ln>
                  <a:noFill/>
                </a:ln>
                <a:solidFill>
                  <a:srgbClr val="333333"/>
                </a:solidFill>
                <a:effectLst/>
                <a:cs typeface="Arial" panose="020B0604020202020204" pitchFamily="34" charset="0"/>
              </a:rPr>
              <a:t> </a:t>
            </a:r>
            <a:r>
              <a:rPr kumimoji="0" lang="pt-BR" altLang="pt-BR" sz="1600" b="0" i="0" u="none" strike="noStrike" cap="none" normalizeH="0" baseline="0" dirty="0" err="1" smtClean="0">
                <a:ln>
                  <a:noFill/>
                </a:ln>
                <a:solidFill>
                  <a:srgbClr val="333333"/>
                </a:solidFill>
                <a:effectLst/>
                <a:cs typeface="Arial" panose="020B0604020202020204" pitchFamily="34" charset="0"/>
              </a:rPr>
              <a:t>Dugas</a:t>
            </a:r>
            <a:r>
              <a:rPr kumimoji="0" lang="pt-BR" altLang="pt-BR" sz="1600" b="0" i="0" u="none" strike="noStrike" cap="none" normalizeH="0" baseline="0" dirty="0" smtClean="0">
                <a:ln>
                  <a:noFill/>
                </a:ln>
                <a:solidFill>
                  <a:srgbClr val="333333"/>
                </a:solidFill>
                <a:effectLst/>
                <a:cs typeface="Arial" panose="020B0604020202020204" pitchFamily="34" charset="0"/>
              </a:rPr>
              <a:t>, também conhecido como</a:t>
            </a:r>
            <a:r>
              <a:rPr kumimoji="0" lang="pt-BR" altLang="pt-BR" sz="1600" b="0" i="0" u="none" strike="noStrike" cap="none" normalizeH="0" dirty="0" smtClean="0">
                <a:ln>
                  <a:noFill/>
                </a:ln>
                <a:solidFill>
                  <a:srgbClr val="333333"/>
                </a:solidFill>
                <a:effectLst/>
                <a:cs typeface="Arial" panose="020B0604020202020204" pitchFamily="34" charset="0"/>
              </a:rPr>
              <a:t> “Diabo loiro”</a:t>
            </a:r>
            <a:r>
              <a:rPr kumimoji="0" lang="pt-BR" altLang="pt-BR" sz="1600" b="0" i="0" u="none" strike="noStrike" cap="none" normalizeH="0" baseline="0" dirty="0" smtClean="0">
                <a:ln>
                  <a:noFill/>
                </a:ln>
                <a:solidFill>
                  <a:srgbClr val="333333"/>
                </a:solidFill>
                <a:effectLst/>
                <a:cs typeface="Arial" panose="020B0604020202020204" pitchFamily="34" charset="0"/>
              </a:rPr>
              <a:t> (1953-1984) foi inicialmente considerado o “</a:t>
            </a:r>
            <a:r>
              <a:rPr kumimoji="0" lang="pt-BR" altLang="pt-BR" sz="1600" b="0" i="1" u="none" strike="noStrike" cap="none" normalizeH="0" baseline="0" dirty="0" smtClean="0">
                <a:ln>
                  <a:noFill/>
                </a:ln>
                <a:solidFill>
                  <a:srgbClr val="333333"/>
                </a:solidFill>
                <a:effectLst/>
                <a:cs typeface="Arial" panose="020B0604020202020204" pitchFamily="34" charset="0"/>
              </a:rPr>
              <a:t>paciente zero</a:t>
            </a:r>
            <a:r>
              <a:rPr kumimoji="0" lang="pt-BR" altLang="pt-BR" sz="1600" b="0" i="0" u="none" strike="noStrike" cap="none" normalizeH="0" baseline="0" dirty="0" smtClean="0">
                <a:ln>
                  <a:noFill/>
                </a:ln>
                <a:solidFill>
                  <a:srgbClr val="333333"/>
                </a:solidFill>
                <a:effectLst/>
                <a:cs typeface="Arial" panose="020B0604020202020204" pitchFamily="34" charset="0"/>
              </a:rPr>
              <a:t>” da AIDS</a:t>
            </a:r>
            <a:endParaRPr kumimoji="0" lang="pt-BR" altLang="pt-BR" sz="1600" b="0" i="0" u="none" strike="noStrike" cap="none" normalizeH="0" baseline="0" dirty="0" smtClean="0">
              <a:ln>
                <a:noFill/>
              </a:ln>
              <a:solidFill>
                <a:srgbClr val="7D181E"/>
              </a:solidFill>
              <a:effectLst/>
              <a:cs typeface="Arial" panose="020B0604020202020204" pitchFamily="34" charset="0"/>
            </a:endParaRPr>
          </a:p>
        </p:txBody>
      </p:sp>
      <p:pic>
        <p:nvPicPr>
          <p:cNvPr id="315394" name="Picture 2" descr="http://1.bp.blogspot.com/-BxaXPRRVL6A/UQUNFHLBvEI/AAAAAAAAI6k/QW5a0DS1ty0/s320/ft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43295"/>
            <a:ext cx="4464496" cy="3473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stretch>
            <a:fillRect/>
          </a:stretch>
        </p:blipFill>
        <p:spPr>
          <a:xfrm>
            <a:off x="5074284" y="1621457"/>
            <a:ext cx="3818196" cy="4687863"/>
          </a:xfrm>
          <a:prstGeom prst="rect">
            <a:avLst/>
          </a:prstGeom>
        </p:spPr>
      </p:pic>
      <p:sp>
        <p:nvSpPr>
          <p:cNvPr id="5" name="Elipse 4"/>
          <p:cNvSpPr/>
          <p:nvPr/>
        </p:nvSpPr>
        <p:spPr>
          <a:xfrm>
            <a:off x="6588224" y="2996952"/>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5292080" y="6381328"/>
            <a:ext cx="3567323" cy="276999"/>
          </a:xfrm>
          <a:prstGeom prst="rect">
            <a:avLst/>
          </a:prstGeom>
          <a:noFill/>
        </p:spPr>
        <p:txBody>
          <a:bodyPr wrap="none" rtlCol="0">
            <a:spAutoFit/>
          </a:bodyPr>
          <a:lstStyle/>
          <a:p>
            <a:r>
              <a:rPr lang="en-US" sz="1200" dirty="0" smtClean="0"/>
              <a:t>The </a:t>
            </a:r>
            <a:r>
              <a:rPr lang="en-US" sz="1200" dirty="0"/>
              <a:t>American Journal of </a:t>
            </a:r>
            <a:r>
              <a:rPr lang="en-US" sz="1200" dirty="0" smtClean="0"/>
              <a:t>Medicine, 76: 487-492, </a:t>
            </a:r>
            <a:r>
              <a:rPr lang="en-US" sz="1200" dirty="0"/>
              <a:t>1984 </a:t>
            </a:r>
            <a:endParaRPr lang="pt-BR" sz="1200" dirty="0"/>
          </a:p>
        </p:txBody>
      </p:sp>
    </p:spTree>
    <p:extLst>
      <p:ext uri="{BB962C8B-B14F-4D97-AF65-F5344CB8AC3E}">
        <p14:creationId xmlns:p14="http://schemas.microsoft.com/office/powerpoint/2010/main" val="311522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0" y="269776"/>
            <a:ext cx="9144000" cy="1143000"/>
          </a:xfrm>
        </p:spPr>
        <p:txBody>
          <a:bodyPr>
            <a:normAutofit/>
          </a:bodyPr>
          <a:lstStyle/>
          <a:p>
            <a:r>
              <a:rPr lang="pt-BR" sz="3600" dirty="0" smtClean="0"/>
              <a:t>Epidemiologia mundial</a:t>
            </a:r>
            <a:endParaRPr lang="pt-BR" sz="3600" dirty="0"/>
          </a:p>
        </p:txBody>
      </p:sp>
      <p:pic>
        <p:nvPicPr>
          <p:cNvPr id="2" name="Imagem 1"/>
          <p:cNvPicPr>
            <a:picLocks noChangeAspect="1"/>
          </p:cNvPicPr>
          <p:nvPr/>
        </p:nvPicPr>
        <p:blipFill>
          <a:blip r:embed="rId2"/>
          <a:stretch>
            <a:fillRect/>
          </a:stretch>
        </p:blipFill>
        <p:spPr>
          <a:xfrm>
            <a:off x="611560" y="1743661"/>
            <a:ext cx="8136904" cy="4709675"/>
          </a:xfrm>
          <a:prstGeom prst="rect">
            <a:avLst/>
          </a:prstGeom>
        </p:spPr>
      </p:pic>
      <p:pic>
        <p:nvPicPr>
          <p:cNvPr id="7" name="Imagem 6"/>
          <p:cNvPicPr>
            <a:picLocks noChangeAspect="1"/>
          </p:cNvPicPr>
          <p:nvPr/>
        </p:nvPicPr>
        <p:blipFill rotWithShape="1">
          <a:blip r:embed="rId3"/>
          <a:srcRect t="19193" b="23228"/>
          <a:stretch/>
        </p:blipFill>
        <p:spPr>
          <a:xfrm>
            <a:off x="7524328" y="6223322"/>
            <a:ext cx="1368476" cy="432047"/>
          </a:xfrm>
          <a:prstGeom prst="rect">
            <a:avLst/>
          </a:prstGeom>
        </p:spPr>
      </p:pic>
    </p:spTree>
    <p:extLst>
      <p:ext uri="{BB962C8B-B14F-4D97-AF65-F5344CB8AC3E}">
        <p14:creationId xmlns:p14="http://schemas.microsoft.com/office/powerpoint/2010/main" val="1561621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0" y="269776"/>
            <a:ext cx="9144000" cy="1143000"/>
          </a:xfrm>
        </p:spPr>
        <p:txBody>
          <a:bodyPr>
            <a:normAutofit/>
          </a:bodyPr>
          <a:lstStyle/>
          <a:p>
            <a:r>
              <a:rPr lang="pt-BR" sz="3600" dirty="0" smtClean="0"/>
              <a:t>Epidemiologia mundial</a:t>
            </a:r>
            <a:endParaRPr lang="pt-BR" sz="3600" dirty="0"/>
          </a:p>
        </p:txBody>
      </p:sp>
      <p:pic>
        <p:nvPicPr>
          <p:cNvPr id="2" name="Imagem 1"/>
          <p:cNvPicPr>
            <a:picLocks noChangeAspect="1"/>
          </p:cNvPicPr>
          <p:nvPr/>
        </p:nvPicPr>
        <p:blipFill>
          <a:blip r:embed="rId2"/>
          <a:stretch>
            <a:fillRect/>
          </a:stretch>
        </p:blipFill>
        <p:spPr>
          <a:xfrm>
            <a:off x="827584" y="1484784"/>
            <a:ext cx="7545089" cy="985213"/>
          </a:xfrm>
          <a:prstGeom prst="rect">
            <a:avLst/>
          </a:prstGeom>
        </p:spPr>
      </p:pic>
      <p:pic>
        <p:nvPicPr>
          <p:cNvPr id="4" name="Imagem 3"/>
          <p:cNvPicPr>
            <a:picLocks noChangeAspect="1"/>
          </p:cNvPicPr>
          <p:nvPr/>
        </p:nvPicPr>
        <p:blipFill>
          <a:blip r:embed="rId3"/>
          <a:stretch>
            <a:fillRect/>
          </a:stretch>
        </p:blipFill>
        <p:spPr>
          <a:xfrm>
            <a:off x="611560" y="2362870"/>
            <a:ext cx="3697927" cy="3802434"/>
          </a:xfrm>
          <a:prstGeom prst="rect">
            <a:avLst/>
          </a:prstGeom>
        </p:spPr>
      </p:pic>
      <p:pic>
        <p:nvPicPr>
          <p:cNvPr id="5" name="Imagem 4"/>
          <p:cNvPicPr>
            <a:picLocks noChangeAspect="1"/>
          </p:cNvPicPr>
          <p:nvPr/>
        </p:nvPicPr>
        <p:blipFill>
          <a:blip r:embed="rId4"/>
          <a:stretch>
            <a:fillRect/>
          </a:stretch>
        </p:blipFill>
        <p:spPr>
          <a:xfrm>
            <a:off x="4747926" y="2348880"/>
            <a:ext cx="3440308" cy="3874442"/>
          </a:xfrm>
          <a:prstGeom prst="rect">
            <a:avLst/>
          </a:prstGeom>
        </p:spPr>
      </p:pic>
      <p:pic>
        <p:nvPicPr>
          <p:cNvPr id="9" name="Imagem 8"/>
          <p:cNvPicPr>
            <a:picLocks noChangeAspect="1"/>
          </p:cNvPicPr>
          <p:nvPr/>
        </p:nvPicPr>
        <p:blipFill rotWithShape="1">
          <a:blip r:embed="rId5"/>
          <a:srcRect t="19193" b="23228"/>
          <a:stretch/>
        </p:blipFill>
        <p:spPr>
          <a:xfrm>
            <a:off x="7380312" y="5492072"/>
            <a:ext cx="1368476" cy="432047"/>
          </a:xfrm>
          <a:prstGeom prst="rect">
            <a:avLst/>
          </a:prstGeom>
        </p:spPr>
      </p:pic>
      <p:pic>
        <p:nvPicPr>
          <p:cNvPr id="10" name="Imagem 9"/>
          <p:cNvPicPr>
            <a:picLocks noChangeAspect="1"/>
          </p:cNvPicPr>
          <p:nvPr/>
        </p:nvPicPr>
        <p:blipFill rotWithShape="1">
          <a:blip r:embed="rId6"/>
          <a:srcRect t="16020"/>
          <a:stretch/>
        </p:blipFill>
        <p:spPr>
          <a:xfrm>
            <a:off x="699320" y="6093296"/>
            <a:ext cx="7689104" cy="515226"/>
          </a:xfrm>
          <a:prstGeom prst="rect">
            <a:avLst/>
          </a:prstGeom>
        </p:spPr>
      </p:pic>
    </p:spTree>
    <p:extLst>
      <p:ext uri="{BB962C8B-B14F-4D97-AF65-F5344CB8AC3E}">
        <p14:creationId xmlns:p14="http://schemas.microsoft.com/office/powerpoint/2010/main" val="2908908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0" y="269776"/>
            <a:ext cx="9144000" cy="1143000"/>
          </a:xfrm>
        </p:spPr>
        <p:txBody>
          <a:bodyPr>
            <a:normAutofit/>
          </a:bodyPr>
          <a:lstStyle/>
          <a:p>
            <a:r>
              <a:rPr lang="pt-BR" sz="3600" dirty="0" smtClean="0"/>
              <a:t>Epidemiologia mundial</a:t>
            </a:r>
            <a:endParaRPr lang="pt-BR" sz="3600" dirty="0"/>
          </a:p>
        </p:txBody>
      </p:sp>
      <p:pic>
        <p:nvPicPr>
          <p:cNvPr id="3" name="Imagem 2"/>
          <p:cNvPicPr>
            <a:picLocks noChangeAspect="1"/>
          </p:cNvPicPr>
          <p:nvPr/>
        </p:nvPicPr>
        <p:blipFill>
          <a:blip r:embed="rId2"/>
          <a:stretch>
            <a:fillRect/>
          </a:stretch>
        </p:blipFill>
        <p:spPr>
          <a:xfrm>
            <a:off x="861311" y="1535932"/>
            <a:ext cx="7599121" cy="5061420"/>
          </a:xfrm>
          <a:prstGeom prst="rect">
            <a:avLst/>
          </a:prstGeom>
        </p:spPr>
      </p:pic>
      <p:pic>
        <p:nvPicPr>
          <p:cNvPr id="8" name="Imagem 7"/>
          <p:cNvPicPr>
            <a:picLocks noChangeAspect="1"/>
          </p:cNvPicPr>
          <p:nvPr/>
        </p:nvPicPr>
        <p:blipFill rotWithShape="1">
          <a:blip r:embed="rId3"/>
          <a:srcRect t="19193" b="23228"/>
          <a:stretch/>
        </p:blipFill>
        <p:spPr>
          <a:xfrm>
            <a:off x="7524328" y="6223322"/>
            <a:ext cx="1368476" cy="432047"/>
          </a:xfrm>
          <a:prstGeom prst="rect">
            <a:avLst/>
          </a:prstGeom>
        </p:spPr>
      </p:pic>
    </p:spTree>
    <p:extLst>
      <p:ext uri="{BB962C8B-B14F-4D97-AF65-F5344CB8AC3E}">
        <p14:creationId xmlns:p14="http://schemas.microsoft.com/office/powerpoint/2010/main" val="1024780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4607"/>
            <a:ext cx="6858000" cy="48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4607"/>
            <a:ext cx="6858000" cy="48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4607"/>
            <a:ext cx="6858000" cy="48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294607"/>
            <a:ext cx="6858000" cy="48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294607"/>
            <a:ext cx="6858000" cy="484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Title 1"/>
          <p:cNvSpPr>
            <a:spLocks noGrp="1"/>
          </p:cNvSpPr>
          <p:nvPr>
            <p:ph type="title"/>
          </p:nvPr>
        </p:nvSpPr>
        <p:spPr>
          <a:xfrm>
            <a:off x="0" y="332656"/>
            <a:ext cx="9144000" cy="881006"/>
          </a:xfrm>
        </p:spPr>
        <p:txBody>
          <a:bodyPr/>
          <a:lstStyle/>
          <a:p>
            <a:pPr eaLnBrk="1" hangingPunct="1"/>
            <a:r>
              <a:rPr lang="en-US" altLang="en-US" sz="3078"/>
              <a:t>HIV testing and care continuum (2016)</a:t>
            </a:r>
          </a:p>
        </p:txBody>
      </p:sp>
      <p:pic>
        <p:nvPicPr>
          <p:cNvPr id="9" name="Imagem 8"/>
          <p:cNvPicPr>
            <a:picLocks noChangeAspect="1"/>
          </p:cNvPicPr>
          <p:nvPr/>
        </p:nvPicPr>
        <p:blipFill rotWithShape="1">
          <a:blip r:embed="rId7"/>
          <a:srcRect t="19193" b="23228"/>
          <a:stretch/>
        </p:blipFill>
        <p:spPr>
          <a:xfrm>
            <a:off x="7596012" y="6309321"/>
            <a:ext cx="1368476" cy="432047"/>
          </a:xfrm>
          <a:prstGeom prst="rect">
            <a:avLst/>
          </a:prstGeom>
        </p:spPr>
      </p:pic>
    </p:spTree>
    <p:extLst>
      <p:ext uri="{BB962C8B-B14F-4D97-AF65-F5344CB8AC3E}">
        <p14:creationId xmlns:p14="http://schemas.microsoft.com/office/powerpoint/2010/main" val="3701075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150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150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1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1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1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150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1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150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7" name="Imagem 6"/>
          <p:cNvPicPr>
            <a:picLocks noChangeAspect="1"/>
          </p:cNvPicPr>
          <p:nvPr/>
        </p:nvPicPr>
        <p:blipFill>
          <a:blip r:embed="rId2"/>
          <a:stretch>
            <a:fillRect/>
          </a:stretch>
        </p:blipFill>
        <p:spPr>
          <a:xfrm>
            <a:off x="2051720" y="1472047"/>
            <a:ext cx="5112567" cy="527386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2" name="Imagem 1"/>
          <p:cNvPicPr>
            <a:picLocks noChangeAspect="1"/>
          </p:cNvPicPr>
          <p:nvPr/>
        </p:nvPicPr>
        <p:blipFill>
          <a:blip r:embed="rId2"/>
          <a:stretch>
            <a:fillRect/>
          </a:stretch>
        </p:blipFill>
        <p:spPr>
          <a:xfrm>
            <a:off x="1907704" y="1417638"/>
            <a:ext cx="5184576" cy="5393872"/>
          </a:xfrm>
          <a:prstGeom prst="rect">
            <a:avLst/>
          </a:prstGeom>
        </p:spPr>
      </p:pic>
    </p:spTree>
    <p:extLst>
      <p:ext uri="{BB962C8B-B14F-4D97-AF65-F5344CB8AC3E}">
        <p14:creationId xmlns:p14="http://schemas.microsoft.com/office/powerpoint/2010/main" val="39859870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6" name="Imagem 5"/>
          <p:cNvPicPr>
            <a:picLocks noChangeAspect="1"/>
          </p:cNvPicPr>
          <p:nvPr/>
        </p:nvPicPr>
        <p:blipFill>
          <a:blip r:embed="rId2"/>
          <a:stretch>
            <a:fillRect/>
          </a:stretch>
        </p:blipFill>
        <p:spPr>
          <a:xfrm>
            <a:off x="3779912" y="6389122"/>
            <a:ext cx="5220046" cy="352246"/>
          </a:xfrm>
          <a:prstGeom prst="rect">
            <a:avLst/>
          </a:prstGeom>
        </p:spPr>
      </p:pic>
      <p:pic>
        <p:nvPicPr>
          <p:cNvPr id="2" name="Imagem 1"/>
          <p:cNvPicPr>
            <a:picLocks noChangeAspect="1"/>
          </p:cNvPicPr>
          <p:nvPr/>
        </p:nvPicPr>
        <p:blipFill>
          <a:blip r:embed="rId3"/>
          <a:stretch>
            <a:fillRect/>
          </a:stretch>
        </p:blipFill>
        <p:spPr>
          <a:xfrm>
            <a:off x="755576" y="2194983"/>
            <a:ext cx="7704856" cy="3970321"/>
          </a:xfrm>
          <a:prstGeom prst="rect">
            <a:avLst/>
          </a:prstGeom>
        </p:spPr>
      </p:pic>
      <p:pic>
        <p:nvPicPr>
          <p:cNvPr id="4" name="Imagem 3"/>
          <p:cNvPicPr>
            <a:picLocks noChangeAspect="1"/>
          </p:cNvPicPr>
          <p:nvPr/>
        </p:nvPicPr>
        <p:blipFill>
          <a:blip r:embed="rId4"/>
          <a:stretch>
            <a:fillRect/>
          </a:stretch>
        </p:blipFill>
        <p:spPr>
          <a:xfrm>
            <a:off x="1110131" y="1854705"/>
            <a:ext cx="7278293" cy="278151"/>
          </a:xfrm>
          <a:prstGeom prst="rect">
            <a:avLst/>
          </a:prstGeom>
        </p:spPr>
      </p:pic>
    </p:spTree>
    <p:extLst>
      <p:ext uri="{BB962C8B-B14F-4D97-AF65-F5344CB8AC3E}">
        <p14:creationId xmlns:p14="http://schemas.microsoft.com/office/powerpoint/2010/main" val="4160710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5" name="Imagem 4"/>
          <p:cNvPicPr>
            <a:picLocks noChangeAspect="1"/>
          </p:cNvPicPr>
          <p:nvPr/>
        </p:nvPicPr>
        <p:blipFill>
          <a:blip r:embed="rId2"/>
          <a:stretch>
            <a:fillRect/>
          </a:stretch>
        </p:blipFill>
        <p:spPr>
          <a:xfrm>
            <a:off x="144016" y="2060848"/>
            <a:ext cx="8820472" cy="3705899"/>
          </a:xfrm>
          <a:prstGeom prst="rect">
            <a:avLst/>
          </a:prstGeom>
        </p:spPr>
      </p:pic>
      <p:pic>
        <p:nvPicPr>
          <p:cNvPr id="7" name="Imagem 6"/>
          <p:cNvPicPr>
            <a:picLocks noChangeAspect="1"/>
          </p:cNvPicPr>
          <p:nvPr/>
        </p:nvPicPr>
        <p:blipFill>
          <a:blip r:embed="rId3"/>
          <a:stretch>
            <a:fillRect/>
          </a:stretch>
        </p:blipFill>
        <p:spPr>
          <a:xfrm>
            <a:off x="5868144" y="6309320"/>
            <a:ext cx="3168352" cy="444082"/>
          </a:xfrm>
          <a:prstGeom prst="rect">
            <a:avLst/>
          </a:prstGeom>
        </p:spPr>
      </p:pic>
    </p:spTree>
    <p:extLst>
      <p:ext uri="{BB962C8B-B14F-4D97-AF65-F5344CB8AC3E}">
        <p14:creationId xmlns:p14="http://schemas.microsoft.com/office/powerpoint/2010/main" val="39688301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7" name="Imagem 6"/>
          <p:cNvPicPr>
            <a:picLocks noChangeAspect="1"/>
          </p:cNvPicPr>
          <p:nvPr/>
        </p:nvPicPr>
        <p:blipFill>
          <a:blip r:embed="rId2"/>
          <a:stretch>
            <a:fillRect/>
          </a:stretch>
        </p:blipFill>
        <p:spPr>
          <a:xfrm>
            <a:off x="5868144" y="6309320"/>
            <a:ext cx="3168352" cy="444082"/>
          </a:xfrm>
          <a:prstGeom prst="rect">
            <a:avLst/>
          </a:prstGeom>
        </p:spPr>
      </p:pic>
      <p:pic>
        <p:nvPicPr>
          <p:cNvPr id="4" name="Imagem 3"/>
          <p:cNvPicPr>
            <a:picLocks noChangeAspect="1"/>
          </p:cNvPicPr>
          <p:nvPr/>
        </p:nvPicPr>
        <p:blipFill>
          <a:blip r:embed="rId3"/>
          <a:stretch>
            <a:fillRect/>
          </a:stretch>
        </p:blipFill>
        <p:spPr>
          <a:xfrm>
            <a:off x="0" y="2142330"/>
            <a:ext cx="9144000" cy="3806950"/>
          </a:xfrm>
          <a:prstGeom prst="rect">
            <a:avLst/>
          </a:prstGeom>
        </p:spPr>
      </p:pic>
    </p:spTree>
    <p:extLst>
      <p:ext uri="{BB962C8B-B14F-4D97-AF65-F5344CB8AC3E}">
        <p14:creationId xmlns:p14="http://schemas.microsoft.com/office/powerpoint/2010/main" val="8265478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b="8462"/>
          <a:stretch/>
        </p:blipFill>
        <p:spPr>
          <a:xfrm>
            <a:off x="1619672" y="1920991"/>
            <a:ext cx="5869644" cy="4820377"/>
          </a:xfrm>
          <a:prstGeom prst="rect">
            <a:avLst/>
          </a:prstGeom>
        </p:spPr>
      </p:pic>
      <p:sp>
        <p:nvSpPr>
          <p:cNvPr id="2" name="Retângulo 1"/>
          <p:cNvSpPr/>
          <p:nvPr/>
        </p:nvSpPr>
        <p:spPr>
          <a:xfrm>
            <a:off x="4953744" y="1628800"/>
            <a:ext cx="914400" cy="410445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19,5% em 2016</a:t>
            </a:r>
            <a:endParaRPr lang="pt-BR" sz="1600" b="1" dirty="0"/>
          </a:p>
        </p:txBody>
      </p:sp>
    </p:spTree>
    <p:extLst>
      <p:ext uri="{BB962C8B-B14F-4D97-AF65-F5344CB8AC3E}">
        <p14:creationId xmlns:p14="http://schemas.microsoft.com/office/powerpoint/2010/main" val="19873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Autofit/>
          </a:bodyPr>
          <a:lstStyle/>
          <a:p>
            <a:r>
              <a:rPr lang="pt-BR" sz="3400" dirty="0" smtClean="0"/>
              <a:t>Celebridades que morreram de AIDS nos anos 80</a:t>
            </a:r>
            <a:endParaRPr lang="pt-BR" sz="3400" dirty="0"/>
          </a:p>
        </p:txBody>
      </p:sp>
      <p:pic>
        <p:nvPicPr>
          <p:cNvPr id="3" name="Imagem 2"/>
          <p:cNvPicPr>
            <a:picLocks noChangeAspect="1"/>
          </p:cNvPicPr>
          <p:nvPr/>
        </p:nvPicPr>
        <p:blipFill>
          <a:blip r:embed="rId2"/>
          <a:stretch>
            <a:fillRect/>
          </a:stretch>
        </p:blipFill>
        <p:spPr>
          <a:xfrm>
            <a:off x="1187624" y="1595227"/>
            <a:ext cx="2448271" cy="2448271"/>
          </a:xfrm>
          <a:prstGeom prst="rect">
            <a:avLst/>
          </a:prstGeom>
          <a:ln>
            <a:solidFill>
              <a:schemeClr val="tx1"/>
            </a:solidFill>
          </a:ln>
        </p:spPr>
      </p:pic>
      <p:pic>
        <p:nvPicPr>
          <p:cNvPr id="4" name="Imagem 3"/>
          <p:cNvPicPr>
            <a:picLocks noChangeAspect="1"/>
          </p:cNvPicPr>
          <p:nvPr/>
        </p:nvPicPr>
        <p:blipFill>
          <a:blip r:embed="rId3"/>
          <a:stretch>
            <a:fillRect/>
          </a:stretch>
        </p:blipFill>
        <p:spPr>
          <a:xfrm>
            <a:off x="4572000" y="1651645"/>
            <a:ext cx="3055461" cy="2281411"/>
          </a:xfrm>
          <a:prstGeom prst="rect">
            <a:avLst/>
          </a:prstGeom>
        </p:spPr>
      </p:pic>
      <p:pic>
        <p:nvPicPr>
          <p:cNvPr id="6" name="Imagem 5"/>
          <p:cNvPicPr>
            <a:picLocks noChangeAspect="1"/>
          </p:cNvPicPr>
          <p:nvPr/>
        </p:nvPicPr>
        <p:blipFill rotWithShape="1">
          <a:blip r:embed="rId4"/>
          <a:srcRect l="19450" r="21687" b="9122"/>
          <a:stretch/>
        </p:blipFill>
        <p:spPr>
          <a:xfrm>
            <a:off x="971600" y="4221088"/>
            <a:ext cx="2736304" cy="2376264"/>
          </a:xfrm>
          <a:prstGeom prst="rect">
            <a:avLst/>
          </a:prstGeom>
        </p:spPr>
      </p:pic>
      <p:pic>
        <p:nvPicPr>
          <p:cNvPr id="7" name="Imagem 6"/>
          <p:cNvPicPr>
            <a:picLocks noChangeAspect="1"/>
          </p:cNvPicPr>
          <p:nvPr/>
        </p:nvPicPr>
        <p:blipFill rotWithShape="1">
          <a:blip r:embed="rId5"/>
          <a:srcRect l="18117" r="9411"/>
          <a:stretch/>
        </p:blipFill>
        <p:spPr>
          <a:xfrm>
            <a:off x="4572000" y="4077072"/>
            <a:ext cx="3259183" cy="2529660"/>
          </a:xfrm>
          <a:prstGeom prst="rect">
            <a:avLst/>
          </a:prstGeom>
        </p:spPr>
      </p:pic>
    </p:spTree>
    <p:extLst>
      <p:ext uri="{BB962C8B-B14F-4D97-AF65-F5344CB8AC3E}">
        <p14:creationId xmlns:p14="http://schemas.microsoft.com/office/powerpoint/2010/main" val="26717717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BR" sz="3600" dirty="0" smtClean="0"/>
              <a:t>Epidemiologia no Brasil</a:t>
            </a:r>
            <a:endParaRPr lang="pt-BR" sz="360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628800"/>
            <a:ext cx="6301945" cy="5100933"/>
          </a:xfrm>
          <a:prstGeom prst="rect">
            <a:avLst/>
          </a:prstGeom>
        </p:spPr>
      </p:pic>
    </p:spTree>
    <p:extLst>
      <p:ext uri="{BB962C8B-B14F-4D97-AF65-F5344CB8AC3E}">
        <p14:creationId xmlns:p14="http://schemas.microsoft.com/office/powerpoint/2010/main" val="7367737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dirty="0" smtClean="0"/>
              <a:t>Para saber mais...</a:t>
            </a:r>
            <a:endParaRPr lang="pt-BR" sz="3600" dirty="0"/>
          </a:p>
        </p:txBody>
      </p:sp>
      <p:pic>
        <p:nvPicPr>
          <p:cNvPr id="4" name="Imagem 3"/>
          <p:cNvPicPr>
            <a:picLocks noChangeAspect="1"/>
          </p:cNvPicPr>
          <p:nvPr/>
        </p:nvPicPr>
        <p:blipFill>
          <a:blip r:embed="rId2"/>
          <a:stretch>
            <a:fillRect/>
          </a:stretch>
        </p:blipFill>
        <p:spPr>
          <a:xfrm>
            <a:off x="3059832" y="1988840"/>
            <a:ext cx="2808312" cy="4208251"/>
          </a:xfrm>
          <a:prstGeom prst="rect">
            <a:avLst/>
          </a:prstGeom>
          <a:ln>
            <a:solidFill>
              <a:schemeClr val="bg2">
                <a:lumMod val="50000"/>
              </a:schemeClr>
            </a:solidFill>
          </a:ln>
        </p:spPr>
      </p:pic>
    </p:spTree>
    <p:extLst>
      <p:ext uri="{BB962C8B-B14F-4D97-AF65-F5344CB8AC3E}">
        <p14:creationId xmlns:p14="http://schemas.microsoft.com/office/powerpoint/2010/main" val="22669509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714202"/>
          </a:xfrm>
        </p:spPr>
        <p:txBody>
          <a:bodyPr>
            <a:normAutofit fontScale="90000"/>
          </a:bodyPr>
          <a:lstStyle/>
          <a:p>
            <a:r>
              <a:rPr lang="pt-BR" dirty="0" smtClean="0"/>
              <a:t/>
            </a:r>
            <a:br>
              <a:rPr lang="pt-BR" dirty="0" smtClean="0"/>
            </a:br>
            <a:r>
              <a:rPr lang="pt-BR" dirty="0"/>
              <a:t/>
            </a:r>
            <a:br>
              <a:rPr lang="pt-BR" dirty="0"/>
            </a:br>
            <a:endParaRPr lang="pt-BR" dirty="0"/>
          </a:p>
        </p:txBody>
      </p:sp>
      <p:pic>
        <p:nvPicPr>
          <p:cNvPr id="4" name="Imagem 3"/>
          <p:cNvPicPr>
            <a:picLocks noChangeAspect="1"/>
          </p:cNvPicPr>
          <p:nvPr/>
        </p:nvPicPr>
        <p:blipFill>
          <a:blip r:embed="rId2"/>
          <a:stretch>
            <a:fillRect/>
          </a:stretch>
        </p:blipFill>
        <p:spPr>
          <a:xfrm>
            <a:off x="1187624" y="1196752"/>
            <a:ext cx="6768752" cy="4788893"/>
          </a:xfrm>
          <a:prstGeom prst="rect">
            <a:avLst/>
          </a:prstGeom>
          <a:ln>
            <a:solidFill>
              <a:schemeClr val="bg2">
                <a:lumMod val="50000"/>
              </a:schemeClr>
            </a:solidFill>
          </a:ln>
        </p:spPr>
      </p:pic>
    </p:spTree>
    <p:extLst>
      <p:ext uri="{BB962C8B-B14F-4D97-AF65-F5344CB8AC3E}">
        <p14:creationId xmlns:p14="http://schemas.microsoft.com/office/powerpoint/2010/main" val="712539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Autofit/>
          </a:bodyPr>
          <a:lstStyle/>
          <a:p>
            <a:r>
              <a:rPr lang="pt-BR" sz="3400" dirty="0" smtClean="0"/>
              <a:t>Celebridades que morreram de AIDS nos anos 80</a:t>
            </a:r>
            <a:endParaRPr lang="pt-BR" sz="3400" dirty="0"/>
          </a:p>
        </p:txBody>
      </p:sp>
      <p:pic>
        <p:nvPicPr>
          <p:cNvPr id="5" name="Imagem 4"/>
          <p:cNvPicPr>
            <a:picLocks noChangeAspect="1"/>
          </p:cNvPicPr>
          <p:nvPr/>
        </p:nvPicPr>
        <p:blipFill>
          <a:blip r:embed="rId2"/>
          <a:stretch>
            <a:fillRect/>
          </a:stretch>
        </p:blipFill>
        <p:spPr>
          <a:xfrm>
            <a:off x="539552" y="2105179"/>
            <a:ext cx="8014969" cy="3916109"/>
          </a:xfrm>
          <a:prstGeom prst="rect">
            <a:avLst/>
          </a:prstGeom>
          <a:ln>
            <a:solidFill>
              <a:schemeClr val="tx1"/>
            </a:solidFill>
          </a:ln>
        </p:spPr>
      </p:pic>
    </p:spTree>
    <p:extLst>
      <p:ext uri="{BB962C8B-B14F-4D97-AF65-F5344CB8AC3E}">
        <p14:creationId xmlns:p14="http://schemas.microsoft.com/office/powerpoint/2010/main" val="3071740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EUA, 1982: preconceito</a:t>
            </a:r>
            <a:endParaRPr lang="pt-BR" sz="3600" dirty="0"/>
          </a:p>
        </p:txBody>
      </p:sp>
      <p:sp>
        <p:nvSpPr>
          <p:cNvPr id="7" name="CaixaDeTexto 6"/>
          <p:cNvSpPr txBox="1"/>
          <p:nvPr/>
        </p:nvSpPr>
        <p:spPr>
          <a:xfrm>
            <a:off x="611560" y="1661899"/>
            <a:ext cx="8064896" cy="830997"/>
          </a:xfrm>
          <a:prstGeom prst="rect">
            <a:avLst/>
          </a:prstGeom>
          <a:solidFill>
            <a:schemeClr val="bg1"/>
          </a:solidFill>
        </p:spPr>
        <p:txBody>
          <a:bodyPr wrap="square" rtlCol="0">
            <a:spAutoFit/>
          </a:bodyPr>
          <a:lstStyle/>
          <a:p>
            <a:pPr algn="ctr"/>
            <a:r>
              <a:rPr lang="en-US" sz="2400" dirty="0" smtClean="0"/>
              <a:t>Five </a:t>
            </a:r>
            <a:r>
              <a:rPr lang="en-US" sz="2400" b="1" dirty="0" smtClean="0"/>
              <a:t>H</a:t>
            </a:r>
            <a:r>
              <a:rPr lang="en-US" sz="2400" dirty="0" smtClean="0"/>
              <a:t> disease:</a:t>
            </a:r>
          </a:p>
          <a:p>
            <a:pPr algn="ctr"/>
            <a:r>
              <a:rPr lang="en-US" sz="2400" dirty="0" smtClean="0"/>
              <a:t> </a:t>
            </a:r>
            <a:r>
              <a:rPr lang="en-US" sz="2400" b="1" dirty="0" smtClean="0"/>
              <a:t>H</a:t>
            </a:r>
            <a:r>
              <a:rPr lang="en-US" sz="2400" dirty="0" smtClean="0"/>
              <a:t>omosexuals, </a:t>
            </a:r>
            <a:r>
              <a:rPr lang="en-US" sz="2400" b="1" dirty="0" smtClean="0"/>
              <a:t>H</a:t>
            </a:r>
            <a:r>
              <a:rPr lang="en-US" sz="2400" dirty="0" smtClean="0"/>
              <a:t>emophilic, </a:t>
            </a:r>
            <a:r>
              <a:rPr lang="en-US" sz="2400" b="1" dirty="0" smtClean="0"/>
              <a:t>H</a:t>
            </a:r>
            <a:r>
              <a:rPr lang="en-US" sz="2400" dirty="0" smtClean="0"/>
              <a:t>aitians, </a:t>
            </a:r>
            <a:r>
              <a:rPr lang="en-US" sz="2400" b="1" dirty="0" smtClean="0"/>
              <a:t>H</a:t>
            </a:r>
            <a:r>
              <a:rPr lang="en-US" sz="2400" dirty="0" smtClean="0"/>
              <a:t>eroin users, and </a:t>
            </a:r>
            <a:r>
              <a:rPr lang="en-US" sz="2400" b="1" dirty="0" smtClean="0"/>
              <a:t>H</a:t>
            </a:r>
            <a:r>
              <a:rPr lang="en-US" sz="2400" dirty="0" smtClean="0"/>
              <a:t>ookers</a:t>
            </a:r>
            <a:endParaRPr lang="en-US" sz="2400" dirty="0"/>
          </a:p>
        </p:txBody>
      </p:sp>
      <p:pic>
        <p:nvPicPr>
          <p:cNvPr id="6" name="Imagem 5"/>
          <p:cNvPicPr>
            <a:picLocks noChangeAspect="1"/>
          </p:cNvPicPr>
          <p:nvPr/>
        </p:nvPicPr>
        <p:blipFill rotWithShape="1">
          <a:blip r:embed="rId3"/>
          <a:srcRect l="984"/>
          <a:stretch/>
        </p:blipFill>
        <p:spPr>
          <a:xfrm>
            <a:off x="755576" y="2780928"/>
            <a:ext cx="7893588" cy="3528392"/>
          </a:xfrm>
          <a:prstGeom prst="rect">
            <a:avLst/>
          </a:prstGeom>
          <a:ln>
            <a:solidFill>
              <a:schemeClr val="tx1"/>
            </a:solidFill>
          </a:ln>
        </p:spPr>
      </p:pic>
    </p:spTree>
    <p:extLst>
      <p:ext uri="{BB962C8B-B14F-4D97-AF65-F5344CB8AC3E}">
        <p14:creationId xmlns:p14="http://schemas.microsoft.com/office/powerpoint/2010/main" val="2905870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smtClean="0"/>
              <a:t>1983, o vírus HIV é isolado</a:t>
            </a:r>
            <a:endParaRPr lang="pt-BR" sz="3600" dirty="0"/>
          </a:p>
        </p:txBody>
      </p:sp>
      <p:pic>
        <p:nvPicPr>
          <p:cNvPr id="5" name="Imagem 4"/>
          <p:cNvPicPr>
            <a:picLocks noChangeAspect="1"/>
          </p:cNvPicPr>
          <p:nvPr/>
        </p:nvPicPr>
        <p:blipFill>
          <a:blip r:embed="rId3"/>
          <a:stretch>
            <a:fillRect/>
          </a:stretch>
        </p:blipFill>
        <p:spPr>
          <a:xfrm>
            <a:off x="971600" y="1628800"/>
            <a:ext cx="7582410" cy="4968552"/>
          </a:xfrm>
          <a:prstGeom prst="rect">
            <a:avLst/>
          </a:prstGeom>
          <a:ln>
            <a:solidFill>
              <a:schemeClr val="tx1"/>
            </a:solidFill>
          </a:ln>
        </p:spPr>
      </p:pic>
    </p:spTree>
    <p:extLst>
      <p:ext uri="{BB962C8B-B14F-4D97-AF65-F5344CB8AC3E}">
        <p14:creationId xmlns:p14="http://schemas.microsoft.com/office/powerpoint/2010/main" val="1372576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D</a:t>
            </a:r>
            <a:r>
              <a:rPr lang="pt-BR" sz="3600" dirty="0" smtClean="0"/>
              <a:t>o SIV ao HIV</a:t>
            </a:r>
            <a:endParaRPr lang="pt-BR" sz="3600" dirty="0"/>
          </a:p>
        </p:txBody>
      </p:sp>
      <p:pic>
        <p:nvPicPr>
          <p:cNvPr id="3" name="Imagem 2"/>
          <p:cNvPicPr>
            <a:picLocks noChangeAspect="1"/>
          </p:cNvPicPr>
          <p:nvPr/>
        </p:nvPicPr>
        <p:blipFill rotWithShape="1">
          <a:blip r:embed="rId3"/>
          <a:srcRect t="1334" b="1334"/>
          <a:stretch/>
        </p:blipFill>
        <p:spPr>
          <a:xfrm>
            <a:off x="1619672" y="1412776"/>
            <a:ext cx="6133720" cy="5251722"/>
          </a:xfrm>
          <a:prstGeom prst="rect">
            <a:avLst/>
          </a:prstGeom>
        </p:spPr>
      </p:pic>
      <p:pic>
        <p:nvPicPr>
          <p:cNvPr id="4" name="Imagem 3"/>
          <p:cNvPicPr>
            <a:picLocks noChangeAspect="1"/>
          </p:cNvPicPr>
          <p:nvPr/>
        </p:nvPicPr>
        <p:blipFill>
          <a:blip r:embed="rId4"/>
          <a:stretch>
            <a:fillRect/>
          </a:stretch>
        </p:blipFill>
        <p:spPr>
          <a:xfrm>
            <a:off x="6516216" y="6568274"/>
            <a:ext cx="2513856" cy="245101"/>
          </a:xfrm>
          <a:prstGeom prst="rect">
            <a:avLst/>
          </a:prstGeom>
        </p:spPr>
      </p:pic>
      <p:sp>
        <p:nvSpPr>
          <p:cNvPr id="5" name="Elipse 4"/>
          <p:cNvSpPr/>
          <p:nvPr/>
        </p:nvSpPr>
        <p:spPr>
          <a:xfrm>
            <a:off x="5292080" y="2996952"/>
            <a:ext cx="2160825" cy="136815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14270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D</a:t>
            </a:r>
            <a:r>
              <a:rPr lang="pt-BR" sz="3600" dirty="0" smtClean="0"/>
              <a:t>o SIV ao HIV</a:t>
            </a:r>
            <a:endParaRPr lang="pt-BR" sz="3600" dirty="0"/>
          </a:p>
        </p:txBody>
      </p:sp>
      <p:pic>
        <p:nvPicPr>
          <p:cNvPr id="4" name="Imagem 3"/>
          <p:cNvPicPr>
            <a:picLocks noChangeAspect="1"/>
          </p:cNvPicPr>
          <p:nvPr/>
        </p:nvPicPr>
        <p:blipFill>
          <a:blip r:embed="rId3"/>
          <a:stretch>
            <a:fillRect/>
          </a:stretch>
        </p:blipFill>
        <p:spPr>
          <a:xfrm>
            <a:off x="6516216" y="6568274"/>
            <a:ext cx="2513856" cy="245101"/>
          </a:xfrm>
          <a:prstGeom prst="rect">
            <a:avLst/>
          </a:prstGeom>
        </p:spPr>
      </p:pic>
      <p:pic>
        <p:nvPicPr>
          <p:cNvPr id="3" name="Imagem 2"/>
          <p:cNvPicPr>
            <a:picLocks noChangeAspect="1"/>
          </p:cNvPicPr>
          <p:nvPr/>
        </p:nvPicPr>
        <p:blipFill>
          <a:blip r:embed="rId4"/>
          <a:stretch>
            <a:fillRect/>
          </a:stretch>
        </p:blipFill>
        <p:spPr>
          <a:xfrm>
            <a:off x="539552" y="1446160"/>
            <a:ext cx="5616624" cy="5154896"/>
          </a:xfrm>
          <a:prstGeom prst="rect">
            <a:avLst/>
          </a:prstGeom>
        </p:spPr>
      </p:pic>
      <p:sp>
        <p:nvSpPr>
          <p:cNvPr id="5" name="CaixaDeTexto 4"/>
          <p:cNvSpPr txBox="1"/>
          <p:nvPr/>
        </p:nvSpPr>
        <p:spPr>
          <a:xfrm>
            <a:off x="5724128" y="2204864"/>
            <a:ext cx="2448272" cy="2585323"/>
          </a:xfrm>
          <a:prstGeom prst="rect">
            <a:avLst/>
          </a:prstGeom>
          <a:noFill/>
        </p:spPr>
        <p:txBody>
          <a:bodyPr wrap="square" rtlCol="0">
            <a:spAutoFit/>
          </a:bodyPr>
          <a:lstStyle/>
          <a:p>
            <a:pPr algn="ctr"/>
            <a:r>
              <a:rPr lang="pt-BR" dirty="0" smtClean="0"/>
              <a:t>O HIV-1 M (major) é o responsável pela pandemia de AIDS</a:t>
            </a:r>
          </a:p>
          <a:p>
            <a:pPr algn="ctr"/>
            <a:endParaRPr lang="pt-BR" dirty="0" smtClean="0"/>
          </a:p>
          <a:p>
            <a:pPr algn="ctr"/>
            <a:r>
              <a:rPr lang="pt-BR" dirty="0" smtClean="0"/>
              <a:t>Os demais grupos e subtipos são raros e encontrados praticamente restritos à África Central. </a:t>
            </a:r>
            <a:endParaRPr lang="pt-BR" dirty="0"/>
          </a:p>
        </p:txBody>
      </p:sp>
      <p:sp>
        <p:nvSpPr>
          <p:cNvPr id="8" name="Elipse 7"/>
          <p:cNvSpPr/>
          <p:nvPr/>
        </p:nvSpPr>
        <p:spPr>
          <a:xfrm>
            <a:off x="3995351" y="1902941"/>
            <a:ext cx="936689" cy="1094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de seta reta 9"/>
          <p:cNvCxnSpPr/>
          <p:nvPr/>
        </p:nvCxnSpPr>
        <p:spPr>
          <a:xfrm>
            <a:off x="4932040" y="2492896"/>
            <a:ext cx="86409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708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1905</TotalTime>
  <Words>574</Words>
  <Application>Microsoft Office PowerPoint</Application>
  <PresentationFormat>Apresentação na tela (4:3)</PresentationFormat>
  <Paragraphs>130</Paragraphs>
  <Slides>42</Slides>
  <Notes>20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42</vt:i4>
      </vt:variant>
    </vt:vector>
  </HeadingPairs>
  <TitlesOfParts>
    <vt:vector size="50" baseType="lpstr">
      <vt:lpstr>MS PGothic</vt:lpstr>
      <vt:lpstr>Arial</vt:lpstr>
      <vt:lpstr>Arial Bold</vt:lpstr>
      <vt:lpstr>Calibri</vt:lpstr>
      <vt:lpstr>FreesiaUPC</vt:lpstr>
      <vt:lpstr>Symbol</vt:lpstr>
      <vt:lpstr>Webdings</vt:lpstr>
      <vt:lpstr>Office Theme</vt:lpstr>
      <vt:lpstr>Universidade de São Paulo Faculdade de Medicina de Ribeirão Preto Disciplina de Medicina Preventiva</vt:lpstr>
      <vt:lpstr>O primeiro alerta!</vt:lpstr>
      <vt:lpstr>O paciente “zero”?</vt:lpstr>
      <vt:lpstr>Celebridades que morreram de AIDS nos anos 80</vt:lpstr>
      <vt:lpstr>Celebridades que morreram de AIDS nos anos 80</vt:lpstr>
      <vt:lpstr>EUA, 1982: preconceito</vt:lpstr>
      <vt:lpstr>1983, o vírus HIV é isolado</vt:lpstr>
      <vt:lpstr>Do SIV ao HIV</vt:lpstr>
      <vt:lpstr>Do SIV ao HIV</vt:lpstr>
      <vt:lpstr>Do SIV ao HIV</vt:lpstr>
      <vt:lpstr>Dos Camarões até Kinshasa (Congo)</vt:lpstr>
      <vt:lpstr>Dos Camarões até Kinshasa</vt:lpstr>
      <vt:lpstr>A amplificação inicial em Kinshasa, 1920-1960 The ‘Perfect storm’ turned HIV from local to global killer</vt:lpstr>
      <vt:lpstr>Kinshasa, 1930</vt:lpstr>
      <vt:lpstr>Kinshasa, 1955</vt:lpstr>
      <vt:lpstr>O paciente mais antigo (conhecido)</vt:lpstr>
      <vt:lpstr>De Kinshasa para a África</vt:lpstr>
      <vt:lpstr>1960: o Congo Belga se liberta e funda a  República Democrática do Congo</vt:lpstr>
      <vt:lpstr>De Kinshasa para o Haiti</vt:lpstr>
      <vt:lpstr>No Haiti, a máfia do sangue</vt:lpstr>
      <vt:lpstr>Nova amplificação no Haiti</vt:lpstr>
      <vt:lpstr>Do Haiti para os EUA</vt:lpstr>
      <vt:lpstr>Nova amplificação nos EUA</vt:lpstr>
      <vt:lpstr>Dos EUA para o mundo</vt:lpstr>
      <vt:lpstr>Linha do Tempo (1980 a 2003)</vt:lpstr>
      <vt:lpstr>  HIV: modos de transmissão</vt:lpstr>
      <vt:lpstr>Epidemiologia mundial</vt:lpstr>
      <vt:lpstr>Apresentação do PowerPoint</vt:lpstr>
      <vt:lpstr>Epidemiologia mundial</vt:lpstr>
      <vt:lpstr>Epidemiologia mundial</vt:lpstr>
      <vt:lpstr>Epidemiologia mundial</vt:lpstr>
      <vt:lpstr>Epidemiologia mundial</vt:lpstr>
      <vt:lpstr>HIV testing and care continuum (2016)</vt:lpstr>
      <vt:lpstr>Epidemiologia no Brasil</vt:lpstr>
      <vt:lpstr>Epidemiologia no Brasil</vt:lpstr>
      <vt:lpstr>Epidemiologia no Brasil</vt:lpstr>
      <vt:lpstr>Epidemiologia no Brasil</vt:lpstr>
      <vt:lpstr>Epidemiologia no Brasil</vt:lpstr>
      <vt:lpstr>Epidemiologia no Brasil</vt:lpstr>
      <vt:lpstr>Epidemiologia no Brasil</vt:lpstr>
      <vt:lpstr>Para saber mais...</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Infecções Estafilocócicas</dc:title>
  <dc:creator>Valdes Roberto Bollela</dc:creator>
  <cp:lastModifiedBy>Fernando</cp:lastModifiedBy>
  <cp:revision>254</cp:revision>
  <dcterms:created xsi:type="dcterms:W3CDTF">2010-07-12T23:56:30Z</dcterms:created>
  <dcterms:modified xsi:type="dcterms:W3CDTF">2018-10-24T13:25:43Z</dcterms:modified>
</cp:coreProperties>
</file>