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3"/>
  </p:notesMasterIdLst>
  <p:sldIdLst>
    <p:sldId id="256" r:id="rId2"/>
    <p:sldId id="641" r:id="rId3"/>
    <p:sldId id="642" r:id="rId4"/>
    <p:sldId id="643" r:id="rId5"/>
    <p:sldId id="693" r:id="rId6"/>
    <p:sldId id="258" r:id="rId7"/>
    <p:sldId id="315" r:id="rId8"/>
    <p:sldId id="313" r:id="rId9"/>
    <p:sldId id="312" r:id="rId10"/>
    <p:sldId id="314" r:id="rId11"/>
    <p:sldId id="645" r:id="rId12"/>
    <p:sldId id="694" r:id="rId13"/>
    <p:sldId id="316" r:id="rId14"/>
    <p:sldId id="644" r:id="rId15"/>
    <p:sldId id="696" r:id="rId16"/>
    <p:sldId id="640" r:id="rId17"/>
    <p:sldId id="646" r:id="rId18"/>
    <p:sldId id="647" r:id="rId19"/>
    <p:sldId id="652" r:id="rId20"/>
    <p:sldId id="653" r:id="rId21"/>
    <p:sldId id="656" r:id="rId22"/>
    <p:sldId id="655" r:id="rId23"/>
    <p:sldId id="654" r:id="rId24"/>
    <p:sldId id="657" r:id="rId25"/>
    <p:sldId id="674" r:id="rId26"/>
    <p:sldId id="660" r:id="rId27"/>
    <p:sldId id="661" r:id="rId28"/>
    <p:sldId id="658" r:id="rId29"/>
    <p:sldId id="659" r:id="rId30"/>
    <p:sldId id="666" r:id="rId31"/>
    <p:sldId id="699" r:id="rId32"/>
    <p:sldId id="663" r:id="rId33"/>
    <p:sldId id="676" r:id="rId34"/>
    <p:sldId id="677" r:id="rId35"/>
    <p:sldId id="678" r:id="rId36"/>
    <p:sldId id="679" r:id="rId37"/>
    <p:sldId id="680" r:id="rId38"/>
    <p:sldId id="685" r:id="rId39"/>
    <p:sldId id="686" r:id="rId40"/>
    <p:sldId id="635" r:id="rId41"/>
    <p:sldId id="639" r:id="rId42"/>
    <p:sldId id="698" r:id="rId43"/>
    <p:sldId id="701" r:id="rId44"/>
    <p:sldId id="705" r:id="rId45"/>
    <p:sldId id="682" r:id="rId46"/>
    <p:sldId id="700" r:id="rId47"/>
    <p:sldId id="702" r:id="rId48"/>
    <p:sldId id="688" r:id="rId49"/>
    <p:sldId id="689" r:id="rId50"/>
    <p:sldId id="703" r:id="rId51"/>
    <p:sldId id="706" r:id="rId52"/>
    <p:sldId id="668" r:id="rId53"/>
    <p:sldId id="669" r:id="rId54"/>
    <p:sldId id="670" r:id="rId55"/>
    <p:sldId id="671" r:id="rId56"/>
    <p:sldId id="738" r:id="rId57"/>
    <p:sldId id="739" r:id="rId58"/>
    <p:sldId id="638" r:id="rId59"/>
    <p:sldId id="691" r:id="rId60"/>
    <p:sldId id="662" r:id="rId61"/>
    <p:sldId id="692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3"/>
    <p:restoredTop sz="83222"/>
  </p:normalViewPr>
  <p:slideViewPr>
    <p:cSldViewPr snapToGrid="0" snapToObjects="1">
      <p:cViewPr varScale="1">
        <p:scale>
          <a:sx n="108" d="100"/>
          <a:sy n="108" d="100"/>
        </p:scale>
        <p:origin x="1856" y="184"/>
      </p:cViewPr>
      <p:guideLst>
        <p:guide orient="horz" pos="2160"/>
        <p:guide pos="37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AB428-EBB4-4B42-AF3D-34EAA9ECB08B}" type="datetimeFigureOut">
              <a:rPr lang="en-US" smtClean="0"/>
              <a:t>8/26/23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D74D0-2B8A-0046-ADB9-336367784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31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Arte</a:t>
            </a:r>
            <a:r>
              <a:rPr lang="en-US" dirty="0"/>
              <a:t>? </a:t>
            </a:r>
            <a:r>
              <a:rPr lang="en-US" dirty="0" err="1"/>
              <a:t>Ciência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74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3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71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043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64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643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39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248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31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52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2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Arte</a:t>
            </a:r>
            <a:r>
              <a:rPr lang="en-US" dirty="0"/>
              <a:t>? </a:t>
            </a:r>
            <a:r>
              <a:rPr lang="en-US" dirty="0" err="1"/>
              <a:t>Ciência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827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288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3486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33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810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366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325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334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621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108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729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002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025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31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787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Um </a:t>
            </a:r>
            <a:r>
              <a:rPr lang="en-US" dirty="0" err="1"/>
              <a:t>tipo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faz</a:t>
            </a:r>
            <a:r>
              <a:rPr lang="en-US" dirty="0"/>
              <a:t> nada, </a:t>
            </a:r>
            <a:r>
              <a:rPr lang="en-US" dirty="0" err="1"/>
              <a:t>quanto</a:t>
            </a:r>
            <a:r>
              <a:rPr lang="en-US" dirty="0"/>
              <a:t> </a:t>
            </a:r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evoluir</a:t>
            </a:r>
            <a:r>
              <a:rPr lang="en-US" dirty="0"/>
              <a:t>; </a:t>
            </a:r>
            <a:r>
              <a:rPr lang="en-US" dirty="0" err="1"/>
              <a:t>Cracraft</a:t>
            </a:r>
            <a:r>
              <a:rPr lang="en-US" dirty="0"/>
              <a:t>: </a:t>
            </a:r>
            <a:r>
              <a:rPr lang="en-US" dirty="0" err="1"/>
              <a:t>espécies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compete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recursos</a:t>
            </a:r>
            <a:r>
              <a:rPr lang="en-US" dirty="0"/>
              <a:t>,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predam</a:t>
            </a:r>
            <a:r>
              <a:rPr lang="en-US" dirty="0"/>
              <a:t>,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escapam</a:t>
            </a:r>
            <a:r>
              <a:rPr lang="en-US" dirty="0"/>
              <a:t> de </a:t>
            </a:r>
            <a:r>
              <a:rPr lang="en-US" dirty="0" err="1"/>
              <a:t>predadores</a:t>
            </a:r>
            <a:r>
              <a:rPr lang="en-US" dirty="0"/>
              <a:t>, </a:t>
            </a:r>
            <a:r>
              <a:rPr lang="en-US" dirty="0" err="1"/>
              <a:t>indivíduos</a:t>
            </a:r>
            <a:r>
              <a:rPr lang="en-US" dirty="0"/>
              <a:t> sim;</a:t>
            </a:r>
          </a:p>
          <a:p>
            <a:r>
              <a:rPr lang="en-US" dirty="0" err="1"/>
              <a:t>Controvérsias</a:t>
            </a:r>
            <a:r>
              <a:rPr lang="en-US" dirty="0"/>
              <a:t>, </a:t>
            </a:r>
            <a:r>
              <a:rPr lang="en-US" dirty="0" err="1"/>
              <a:t>obviamente</a:t>
            </a:r>
            <a:r>
              <a:rPr lang="en-US" dirty="0"/>
              <a:t>, </a:t>
            </a:r>
            <a:r>
              <a:rPr lang="en-US" dirty="0" err="1"/>
              <a:t>uma</a:t>
            </a:r>
            <a:r>
              <a:rPr lang="en-US" dirty="0"/>
              <a:t> </a:t>
            </a:r>
            <a:r>
              <a:rPr lang="en-US" dirty="0" err="1"/>
              <a:t>vez</a:t>
            </a:r>
            <a:r>
              <a:rPr lang="en-US" dirty="0"/>
              <a:t> que </a:t>
            </a:r>
            <a:r>
              <a:rPr lang="en-US" dirty="0" err="1"/>
              <a:t>existem</a:t>
            </a:r>
            <a:r>
              <a:rPr lang="en-US" dirty="0"/>
              <a:t> </a:t>
            </a:r>
            <a:r>
              <a:rPr lang="en-US" dirty="0" err="1"/>
              <a:t>autores</a:t>
            </a:r>
            <a:r>
              <a:rPr lang="en-US" dirty="0"/>
              <a:t> que </a:t>
            </a:r>
            <a:r>
              <a:rPr lang="en-US" dirty="0" err="1"/>
              <a:t>consideram</a:t>
            </a:r>
            <a:r>
              <a:rPr lang="en-US" dirty="0"/>
              <a:t> </a:t>
            </a:r>
            <a:r>
              <a:rPr lang="en-US" dirty="0" err="1"/>
              <a:t>espécies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tipos</a:t>
            </a:r>
            <a:r>
              <a:rPr lang="en-US" dirty="0"/>
              <a:t>, e </a:t>
            </a:r>
            <a:r>
              <a:rPr lang="en-US" dirty="0" err="1"/>
              <a:t>sujeitas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/>
              <a:t>processo</a:t>
            </a:r>
            <a:r>
              <a:rPr lang="en-US" dirty="0"/>
              <a:t> </a:t>
            </a:r>
            <a:r>
              <a:rPr lang="en-US" dirty="0" err="1"/>
              <a:t>evolutivo</a:t>
            </a:r>
            <a:r>
              <a:rPr lang="en-US" dirty="0"/>
              <a:t>; </a:t>
            </a:r>
            <a:r>
              <a:rPr lang="en-US" dirty="0" err="1"/>
              <a:t>dependendo</a:t>
            </a:r>
            <a:r>
              <a:rPr lang="en-US" dirty="0"/>
              <a:t> do </a:t>
            </a:r>
            <a:r>
              <a:rPr lang="en-US" dirty="0" err="1"/>
              <a:t>problema</a:t>
            </a:r>
            <a:r>
              <a:rPr lang="en-US" dirty="0"/>
              <a:t> </a:t>
            </a:r>
            <a:r>
              <a:rPr lang="en-US" dirty="0" err="1"/>
              <a:t>biológico</a:t>
            </a:r>
            <a:r>
              <a:rPr lang="en-US" dirty="0"/>
              <a:t>, </a:t>
            </a:r>
            <a:r>
              <a:rPr lang="en-US" dirty="0" err="1"/>
              <a:t>espécies</a:t>
            </a:r>
            <a:r>
              <a:rPr lang="en-US" dirty="0"/>
              <a:t> </a:t>
            </a:r>
            <a:r>
              <a:rPr lang="en-US" dirty="0" err="1"/>
              <a:t>podem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consideradas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indivíduos</a:t>
            </a:r>
            <a:r>
              <a:rPr lang="en-US" dirty="0"/>
              <a:t> (</a:t>
            </a:r>
            <a:r>
              <a:rPr lang="en-US" dirty="0" err="1"/>
              <a:t>microevolução</a:t>
            </a:r>
            <a:r>
              <a:rPr lang="en-US" dirty="0"/>
              <a:t>)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tipos</a:t>
            </a:r>
            <a:r>
              <a:rPr lang="en-US" dirty="0"/>
              <a:t> (</a:t>
            </a:r>
            <a:r>
              <a:rPr lang="en-US" dirty="0" err="1"/>
              <a:t>macroevolução</a:t>
            </a:r>
            <a:r>
              <a:rPr lang="en-US" dirty="0"/>
              <a:t>); Mayr: </a:t>
            </a:r>
            <a:r>
              <a:rPr lang="en-US" dirty="0" err="1"/>
              <a:t>populações</a:t>
            </a:r>
            <a:r>
              <a:rPr lang="en-US" dirty="0"/>
              <a:t> </a:t>
            </a:r>
            <a:r>
              <a:rPr lang="en-US" dirty="0" err="1"/>
              <a:t>deveriam</a:t>
            </a:r>
            <a:r>
              <a:rPr lang="en-US" dirty="0"/>
              <a:t> </a:t>
            </a:r>
            <a:r>
              <a:rPr lang="en-US" dirty="0" err="1"/>
              <a:t>ser</a:t>
            </a:r>
            <a:r>
              <a:rPr lang="en-US" dirty="0"/>
              <a:t> </a:t>
            </a:r>
            <a:r>
              <a:rPr lang="en-US" dirty="0" err="1"/>
              <a:t>encaradas</a:t>
            </a:r>
            <a:r>
              <a:rPr lang="en-US" dirty="0"/>
              <a:t> </a:t>
            </a:r>
            <a:r>
              <a:rPr lang="en-US" dirty="0" err="1"/>
              <a:t>como</a:t>
            </a:r>
            <a:r>
              <a:rPr lang="en-US" dirty="0"/>
              <a:t> </a:t>
            </a:r>
            <a:r>
              <a:rPr lang="en-US" dirty="0" err="1"/>
              <a:t>categoria</a:t>
            </a:r>
            <a:r>
              <a:rPr lang="en-US" dirty="0"/>
              <a:t> </a:t>
            </a:r>
            <a:r>
              <a:rPr lang="en-US" dirty="0" err="1"/>
              <a:t>ontológica</a:t>
            </a:r>
            <a:r>
              <a:rPr lang="en-US" dirty="0"/>
              <a:t> </a:t>
            </a:r>
            <a:r>
              <a:rPr lang="en-US" i="1" dirty="0"/>
              <a:t>sui generis</a:t>
            </a:r>
            <a:r>
              <a:rPr lang="en-US" i="0" dirty="0"/>
              <a:t> </a:t>
            </a:r>
            <a:r>
              <a:rPr lang="en-US" i="0" dirty="0" err="1"/>
              <a:t>ou</a:t>
            </a:r>
            <a:r>
              <a:rPr lang="en-US" i="0" dirty="0"/>
              <a:t> </a:t>
            </a:r>
            <a:r>
              <a:rPr lang="en-US" i="0" dirty="0" err="1"/>
              <a:t>única</a:t>
            </a:r>
            <a:r>
              <a:rPr lang="en-US" i="0" dirty="0"/>
              <a:t>, exclusive, </a:t>
            </a:r>
            <a:r>
              <a:rPr lang="en-US" i="0" dirty="0" err="1"/>
              <a:t>ímpar</a:t>
            </a:r>
            <a:r>
              <a:rPr lang="en-US" i="0" dirty="0"/>
              <a:t>.</a:t>
            </a:r>
          </a:p>
          <a:p>
            <a:endParaRPr lang="en-US" i="0" dirty="0"/>
          </a:p>
          <a:p>
            <a:r>
              <a:rPr lang="en-US" i="0" dirty="0" err="1"/>
              <a:t>Espécies</a:t>
            </a:r>
            <a:r>
              <a:rPr lang="en-US" i="0" dirty="0"/>
              <a:t> </a:t>
            </a:r>
            <a:r>
              <a:rPr lang="en-US" i="0" dirty="0" err="1"/>
              <a:t>como</a:t>
            </a:r>
            <a:r>
              <a:rPr lang="en-US" i="0" dirty="0"/>
              <a:t> </a:t>
            </a:r>
            <a:r>
              <a:rPr lang="en-US" i="0" dirty="0" err="1"/>
              <a:t>Tipos</a:t>
            </a:r>
            <a:r>
              <a:rPr lang="en-US" i="0" dirty="0"/>
              <a:t> e classes </a:t>
            </a:r>
            <a:r>
              <a:rPr lang="en-US" i="0" dirty="0" err="1"/>
              <a:t>são</a:t>
            </a:r>
            <a:r>
              <a:rPr lang="en-US" i="0" dirty="0"/>
              <a:t> </a:t>
            </a:r>
            <a:r>
              <a:rPr lang="en-US" i="0" dirty="0" err="1"/>
              <a:t>intuitivamente</a:t>
            </a:r>
            <a:r>
              <a:rPr lang="en-US" i="0" dirty="0"/>
              <a:t> e </a:t>
            </a:r>
            <a:r>
              <a:rPr lang="en-US" i="0" dirty="0" err="1"/>
              <a:t>facilmente</a:t>
            </a:r>
            <a:r>
              <a:rPr lang="en-US" i="0" dirty="0"/>
              <a:t> </a:t>
            </a:r>
            <a:r>
              <a:rPr lang="en-US" i="0" dirty="0" err="1"/>
              <a:t>entendíveis</a:t>
            </a:r>
            <a:r>
              <a:rPr lang="en-US" i="0" dirty="0"/>
              <a:t>; </a:t>
            </a:r>
            <a:r>
              <a:rPr lang="en-US" i="0" dirty="0" err="1"/>
              <a:t>como</a:t>
            </a:r>
            <a:r>
              <a:rPr lang="en-US" i="0" dirty="0"/>
              <a:t> </a:t>
            </a:r>
            <a:r>
              <a:rPr lang="en-US" i="0" dirty="0" err="1"/>
              <a:t>indivíduos</a:t>
            </a:r>
            <a:r>
              <a:rPr lang="en-US" i="0" dirty="0"/>
              <a:t>, o </a:t>
            </a:r>
            <a:r>
              <a:rPr lang="en-US" i="0" dirty="0" err="1"/>
              <a:t>bicho</a:t>
            </a:r>
            <a:r>
              <a:rPr lang="en-US" i="0" dirty="0"/>
              <a:t> </a:t>
            </a:r>
            <a:r>
              <a:rPr lang="en-US" i="0" dirty="0" err="1"/>
              <a:t>pega</a:t>
            </a:r>
            <a:r>
              <a:rPr lang="en-US" i="0" dirty="0"/>
              <a:t>…</a:t>
            </a:r>
            <a:r>
              <a:rPr lang="en-US" i="1" dirty="0"/>
              <a:t> </a:t>
            </a:r>
          </a:p>
          <a:p>
            <a:r>
              <a:rPr lang="en-US" i="0" dirty="0"/>
              <a:t>A </a:t>
            </a:r>
            <a:r>
              <a:rPr lang="en-US" i="0" dirty="0" err="1"/>
              <a:t>ideia</a:t>
            </a:r>
            <a:r>
              <a:rPr lang="en-US" i="0" dirty="0"/>
              <a:t> de que </a:t>
            </a:r>
            <a:r>
              <a:rPr lang="en-US" i="0" dirty="0" err="1"/>
              <a:t>espécies</a:t>
            </a:r>
            <a:r>
              <a:rPr lang="en-US" i="0" dirty="0"/>
              <a:t> </a:t>
            </a:r>
            <a:r>
              <a:rPr lang="en-US" i="0" dirty="0" err="1"/>
              <a:t>são</a:t>
            </a:r>
            <a:r>
              <a:rPr lang="en-US" i="0" dirty="0"/>
              <a:t> </a:t>
            </a:r>
            <a:r>
              <a:rPr lang="en-US" i="0" dirty="0" err="1"/>
              <a:t>indivíduos</a:t>
            </a:r>
            <a:r>
              <a:rPr lang="en-US" i="0" dirty="0"/>
              <a:t> </a:t>
            </a:r>
            <a:r>
              <a:rPr lang="en-US" i="0" dirty="0" err="1"/>
              <a:t>em</a:t>
            </a:r>
            <a:r>
              <a:rPr lang="en-US" i="0" dirty="0"/>
              <a:t> </a:t>
            </a:r>
            <a:r>
              <a:rPr lang="en-US" i="0" dirty="0" err="1"/>
              <a:t>biologia</a:t>
            </a:r>
            <a:r>
              <a:rPr lang="en-US" i="0" dirty="0"/>
              <a:t> evolutive </a:t>
            </a:r>
            <a:r>
              <a:rPr lang="en-US" i="0" dirty="0" err="1"/>
              <a:t>é</a:t>
            </a:r>
            <a:r>
              <a:rPr lang="en-US" i="0" dirty="0"/>
              <a:t> a </a:t>
            </a:r>
            <a:r>
              <a:rPr lang="en-US" i="0" dirty="0" err="1"/>
              <a:t>ideia</a:t>
            </a:r>
            <a:r>
              <a:rPr lang="en-US" i="0" dirty="0"/>
              <a:t> de que </a:t>
            </a:r>
            <a:r>
              <a:rPr lang="en-US" i="0" dirty="0" err="1"/>
              <a:t>espécies</a:t>
            </a:r>
            <a:r>
              <a:rPr lang="en-US" i="0" dirty="0"/>
              <a:t> </a:t>
            </a:r>
            <a:r>
              <a:rPr lang="en-US" i="0" dirty="0" err="1"/>
              <a:t>são</a:t>
            </a:r>
            <a:r>
              <a:rPr lang="en-US" i="0" dirty="0"/>
              <a:t> </a:t>
            </a:r>
            <a:r>
              <a:rPr lang="en-US" i="0" dirty="0" err="1"/>
              <a:t>mantidas</a:t>
            </a:r>
            <a:r>
              <a:rPr lang="en-US" i="0" dirty="0"/>
              <a:t> </a:t>
            </a:r>
            <a:r>
              <a:rPr lang="en-US" i="0" dirty="0" err="1"/>
              <a:t>integras</a:t>
            </a:r>
            <a:r>
              <a:rPr lang="en-US" i="0" dirty="0"/>
              <a:t>, juntas, </a:t>
            </a:r>
            <a:r>
              <a:rPr lang="en-US" i="0" dirty="0" err="1"/>
              <a:t>por</a:t>
            </a:r>
            <a:r>
              <a:rPr lang="en-US" i="0" dirty="0"/>
              <a:t> </a:t>
            </a:r>
            <a:r>
              <a:rPr lang="en-US" i="0" dirty="0" err="1"/>
              <a:t>forças</a:t>
            </a:r>
            <a:r>
              <a:rPr lang="en-US" i="0" dirty="0"/>
              <a:t> </a:t>
            </a:r>
            <a:r>
              <a:rPr lang="en-US" i="0" dirty="0" err="1"/>
              <a:t>coesivas</a:t>
            </a:r>
            <a:r>
              <a:rPr lang="en-US" i="0" dirty="0"/>
              <a:t> (</a:t>
            </a:r>
            <a:r>
              <a:rPr lang="en-US" i="0" dirty="0" err="1"/>
              <a:t>forças</a:t>
            </a:r>
            <a:r>
              <a:rPr lang="en-US" i="0" dirty="0"/>
              <a:t> </a:t>
            </a:r>
            <a:r>
              <a:rPr lang="en-US" i="0" dirty="0" err="1"/>
              <a:t>comuns</a:t>
            </a:r>
            <a:r>
              <a:rPr lang="en-US" i="0" dirty="0"/>
              <a:t> de </a:t>
            </a:r>
            <a:r>
              <a:rPr lang="en-US" i="0" dirty="0" err="1"/>
              <a:t>seleção</a:t>
            </a:r>
            <a:r>
              <a:rPr lang="en-US" i="0" dirty="0"/>
              <a:t> </a:t>
            </a:r>
            <a:r>
              <a:rPr lang="en-US" i="0" dirty="0" err="1"/>
              <a:t>em</a:t>
            </a:r>
            <a:r>
              <a:rPr lang="en-US" i="0" dirty="0"/>
              <a:t> um pool </a:t>
            </a:r>
            <a:r>
              <a:rPr lang="en-US" i="0" dirty="0" err="1"/>
              <a:t>gênico</a:t>
            </a:r>
            <a:r>
              <a:rPr lang="en-US" i="0" dirty="0"/>
              <a:t> </a:t>
            </a:r>
            <a:r>
              <a:rPr lang="en-US" i="0" dirty="0" err="1"/>
              <a:t>único</a:t>
            </a:r>
            <a:r>
              <a:rPr lang="en-US" i="0" dirty="0"/>
              <a:t> </a:t>
            </a:r>
            <a:r>
              <a:rPr lang="en-US" i="0" dirty="0" err="1"/>
              <a:t>ou</a:t>
            </a:r>
            <a:r>
              <a:rPr lang="en-US" i="0" dirty="0"/>
              <a:t> </a:t>
            </a:r>
            <a:r>
              <a:rPr lang="en-US" i="0" dirty="0" err="1"/>
              <a:t>comum</a:t>
            </a:r>
            <a:r>
              <a:rPr lang="en-US" i="0" dirty="0"/>
              <a:t>) e </a:t>
            </a:r>
            <a:r>
              <a:rPr lang="en-US" i="0" dirty="0" err="1"/>
              <a:t>dessa</a:t>
            </a:r>
            <a:r>
              <a:rPr lang="en-US" i="0" dirty="0"/>
              <a:t> forma </a:t>
            </a:r>
            <a:r>
              <a:rPr lang="en-US" i="0" dirty="0" err="1"/>
              <a:t>elas</a:t>
            </a:r>
            <a:r>
              <a:rPr lang="en-US" i="0" dirty="0"/>
              <a:t> </a:t>
            </a:r>
            <a:r>
              <a:rPr lang="en-US" i="0" dirty="0" err="1"/>
              <a:t>agem</a:t>
            </a:r>
            <a:r>
              <a:rPr lang="en-US" i="0" dirty="0"/>
              <a:t> </a:t>
            </a:r>
            <a:r>
              <a:rPr lang="en-US" i="0" dirty="0" err="1"/>
              <a:t>como</a:t>
            </a:r>
            <a:r>
              <a:rPr lang="en-US" i="0" dirty="0"/>
              <a:t> </a:t>
            </a:r>
            <a:r>
              <a:rPr lang="en-US" i="0" dirty="0" err="1"/>
              <a:t>unidades</a:t>
            </a:r>
            <a:r>
              <a:rPr lang="en-US" i="0" dirty="0"/>
              <a:t> no que </a:t>
            </a:r>
            <a:r>
              <a:rPr lang="en-US" i="0" dirty="0" err="1"/>
              <a:t>diz</a:t>
            </a:r>
            <a:r>
              <a:rPr lang="en-US" i="0" dirty="0"/>
              <a:t> </a:t>
            </a:r>
            <a:r>
              <a:rPr lang="en-US" i="0" dirty="0" err="1"/>
              <a:t>respeito</a:t>
            </a:r>
            <a:r>
              <a:rPr lang="en-US" i="0" dirty="0"/>
              <a:t> </a:t>
            </a:r>
            <a:r>
              <a:rPr lang="en-US" i="0" dirty="0" err="1"/>
              <a:t>às</a:t>
            </a:r>
            <a:r>
              <a:rPr lang="en-US" i="0" dirty="0"/>
              <a:t> leis da </a:t>
            </a:r>
            <a:r>
              <a:rPr lang="en-US" i="0" dirty="0" err="1"/>
              <a:t>evolução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92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53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19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85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8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D74D0-2B8A-0046-ADB9-3363677843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22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7CEFA-AA6D-B54D-9781-4D3CCD0FC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727788-5C7E-D843-9E2F-6597000902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60FB1-E76D-C546-BFB0-0064D1843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A49CD-A327-B14C-901D-5432BDA5C8BF}" type="datetimeFigureOut">
              <a:rPr lang="en-US" smtClean="0"/>
              <a:t>8/26/23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60249-E8E0-7549-A50E-A67076EB0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F4A54-4F08-E14F-8A8F-2C2E66D0C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896CD-61AE-184E-9255-B7F63C63E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89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970A8-3AD4-DF46-BF97-A492C4A80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AD1C87-EBD5-884B-91CE-40F49D2BF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82D0F-F35B-844F-A351-2DCCC6062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A49CD-A327-B14C-901D-5432BDA5C8BF}" type="datetimeFigureOut">
              <a:rPr lang="en-US" smtClean="0"/>
              <a:t>8/26/23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68899-148C-6F48-851B-1FCCDC42F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C32B9-2FE7-9A4F-B282-84880157F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896CD-61AE-184E-9255-B7F63C63E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40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08D888-2B2B-2E4C-AD74-CC37F0D669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B22014-F1C5-914F-8BBF-B2AE857D2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D2A341-E303-9445-96E0-D0C4B431B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A49CD-A327-B14C-901D-5432BDA5C8BF}" type="datetimeFigureOut">
              <a:rPr lang="en-US" smtClean="0"/>
              <a:t>8/26/23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A94DC-C2C5-4A46-BD62-F0E74BB54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D415D-AB75-2D42-BE15-21F38FB4D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896CD-61AE-184E-9255-B7F63C63E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75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D81B3-8042-B544-842D-80847612A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BDCA1-4E59-DF4D-A0A7-CC254D6D9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BC4C4-93B4-C744-B1D1-6DD4477E7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A49CD-A327-B14C-901D-5432BDA5C8BF}" type="datetimeFigureOut">
              <a:rPr lang="en-US" smtClean="0"/>
              <a:t>8/26/23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A929F-F5C3-744B-9F54-C7D1B796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D6CE9-C2E1-9B49-AF8A-2984207EE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896CD-61AE-184E-9255-B7F63C63E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46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12E5E-17B7-4D43-9AE6-3A03DDB36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34374-E1D5-0F48-9658-5B288D089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8F470-C8BD-0B42-8AA6-F5766DF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A49CD-A327-B14C-901D-5432BDA5C8BF}" type="datetimeFigureOut">
              <a:rPr lang="en-US" smtClean="0"/>
              <a:t>8/26/23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DF781-56AB-DE4A-9B6E-13D0ED71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3B86A-5204-904F-806C-71CCC5C7B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896CD-61AE-184E-9255-B7F63C63E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82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85F52-2AE8-8D4C-8D72-3E6A18B50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0C48D-5E47-CF45-BE72-734A51D669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72BFD3-8AE9-0C4B-A58A-665C34A20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B42C88-C391-E942-9892-5CA9CE41B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A49CD-A327-B14C-901D-5432BDA5C8BF}" type="datetimeFigureOut">
              <a:rPr lang="en-US" smtClean="0"/>
              <a:t>8/26/23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1EBDC-C02A-824E-9BAB-E82C60EFD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F3E28D-C91A-8341-B131-4723F30F5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896CD-61AE-184E-9255-B7F63C63E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72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6DFA5-BDC6-3245-B0A0-1959FA6C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DE797-C171-2146-B34E-4AE0281FE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FF3F1A-F2FB-1746-BDAD-F11FA53C91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14D365-D117-9A4D-9C03-F285CE33D6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CDDF6F-E59B-8944-9C04-63B2B7AA9B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9E39FC-38D2-D043-B3AD-FF2910D43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A49CD-A327-B14C-901D-5432BDA5C8BF}" type="datetimeFigureOut">
              <a:rPr lang="en-US" smtClean="0"/>
              <a:t>8/26/23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4EEBBA-3F11-C241-BE4B-5848DA75F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6C96B0-57A6-5F41-87CF-0D5BBF462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896CD-61AE-184E-9255-B7F63C63E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37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C0257-9771-904A-B9F8-0F927D510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B16E0-7A0E-3C42-A6ED-44009288D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A49CD-A327-B14C-901D-5432BDA5C8BF}" type="datetimeFigureOut">
              <a:rPr lang="en-US" smtClean="0"/>
              <a:t>8/26/23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C35E66-FA94-1A4F-A66A-CED9DEB5E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3D9CE3-64C0-1547-862C-0F6D5AC43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896CD-61AE-184E-9255-B7F63C63E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94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EE32E4-4CA9-7E42-B22C-38B65C186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A49CD-A327-B14C-901D-5432BDA5C8BF}" type="datetimeFigureOut">
              <a:rPr lang="en-US" smtClean="0"/>
              <a:t>8/26/23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959996-19EC-674E-8D47-5AE5F0A7E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582F4-B92A-7F4D-9607-A22AE95F1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896CD-61AE-184E-9255-B7F63C63E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53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8003A-F6D7-F443-8906-58C31895E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09181-37FB-044F-95AD-AD0D9AC93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1F7D49-A9C5-9249-9E7E-FECA75876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2360A-1F25-AE48-8B8E-3187B5EAD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A49CD-A327-B14C-901D-5432BDA5C8BF}" type="datetimeFigureOut">
              <a:rPr lang="en-US" smtClean="0"/>
              <a:t>8/26/23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B8440-8AAC-AA4B-A52D-801991E0C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8A2CBC-EE80-6644-A29C-CD84C2744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896CD-61AE-184E-9255-B7F63C63E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00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E38FA-262C-4A46-B475-BDDA9E7B3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64BCCD-7858-3840-B252-BE171C1439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96747-1F61-6844-AEF1-C5FC759F2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7C4064-6749-3A44-ACBE-DCFEC7229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A49CD-A327-B14C-901D-5432BDA5C8BF}" type="datetimeFigureOut">
              <a:rPr lang="en-US" smtClean="0"/>
              <a:t>8/26/23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53EC78-E9A4-3146-B82D-20CED0D4B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64C3AA-6665-4545-8CE2-F24C8D386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896CD-61AE-184E-9255-B7F63C63E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17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701647-698F-9142-8794-EBE5DFBBC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3CAAB-0FEC-844F-9E41-F4076B0E7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28828-AA61-7C48-B4C9-0D6E6E8928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A49CD-A327-B14C-901D-5432BDA5C8BF}" type="datetimeFigureOut">
              <a:rPr lang="en-US" smtClean="0"/>
              <a:t>8/26/23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4CC03-9996-C54F-8357-7D88E56255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415A2-5D27-7A4B-A3EC-167693A1B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896CD-61AE-184E-9255-B7F63C63E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32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tiff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tiff"/><Relationship Id="rId4" Type="http://schemas.openxmlformats.org/officeDocument/2006/relationships/image" Target="../media/image56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7" Type="http://schemas.openxmlformats.org/officeDocument/2006/relationships/image" Target="../media/image6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tiff"/><Relationship Id="rId4" Type="http://schemas.openxmlformats.org/officeDocument/2006/relationships/image" Target="../media/image6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7" Type="http://schemas.openxmlformats.org/officeDocument/2006/relationships/image" Target="../media/image6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tiff"/><Relationship Id="rId4" Type="http://schemas.openxmlformats.org/officeDocument/2006/relationships/image" Target="../media/image6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tiff"/><Relationship Id="rId5" Type="http://schemas.openxmlformats.org/officeDocument/2006/relationships/image" Target="../media/image71.tiff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tiff"/><Relationship Id="rId4" Type="http://schemas.openxmlformats.org/officeDocument/2006/relationships/image" Target="../media/image75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tiff"/><Relationship Id="rId4" Type="http://schemas.openxmlformats.org/officeDocument/2006/relationships/image" Target="../media/image75.tif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tiff"/><Relationship Id="rId7" Type="http://schemas.openxmlformats.org/officeDocument/2006/relationships/image" Target="../media/image82.tiff"/><Relationship Id="rId12" Type="http://schemas.openxmlformats.org/officeDocument/2006/relationships/image" Target="../media/image8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tiff"/><Relationship Id="rId11" Type="http://schemas.openxmlformats.org/officeDocument/2006/relationships/image" Target="../media/image86.tiff"/><Relationship Id="rId5" Type="http://schemas.openxmlformats.org/officeDocument/2006/relationships/image" Target="../media/image80.tiff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tif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tiff"/><Relationship Id="rId4" Type="http://schemas.openxmlformats.org/officeDocument/2006/relationships/image" Target="../media/image97.tif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09.jpeg"/><Relationship Id="rId18" Type="http://schemas.openxmlformats.org/officeDocument/2006/relationships/image" Target="../media/image112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12" Type="http://schemas.openxmlformats.org/officeDocument/2006/relationships/image" Target="../media/image108.jpeg"/><Relationship Id="rId17" Type="http://schemas.openxmlformats.org/officeDocument/2006/relationships/image" Target="../media/image111.tif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10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4.jpeg"/><Relationship Id="rId11" Type="http://schemas.openxmlformats.org/officeDocument/2006/relationships/image" Target="../media/image107.jpeg"/><Relationship Id="rId5" Type="http://schemas.openxmlformats.org/officeDocument/2006/relationships/image" Target="../media/image103.jpeg"/><Relationship Id="rId15" Type="http://schemas.openxmlformats.org/officeDocument/2006/relationships/image" Target="../media/image100.png"/><Relationship Id="rId10" Type="http://schemas.openxmlformats.org/officeDocument/2006/relationships/image" Target="../media/image99.png"/><Relationship Id="rId4" Type="http://schemas.openxmlformats.org/officeDocument/2006/relationships/image" Target="../media/image102.jpeg"/><Relationship Id="rId9" Type="http://schemas.openxmlformats.org/officeDocument/2006/relationships/oleObject" Target="../embeddings/oleObject1.bin"/><Relationship Id="rId14" Type="http://schemas.openxmlformats.org/officeDocument/2006/relationships/oleObject" Target="../embeddings/oleObject2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tiff"/><Relationship Id="rId5" Type="http://schemas.openxmlformats.org/officeDocument/2006/relationships/image" Target="../media/image115.jpeg"/><Relationship Id="rId4" Type="http://schemas.openxmlformats.org/officeDocument/2006/relationships/image" Target="../media/image114.tif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3" Type="http://schemas.openxmlformats.org/officeDocument/2006/relationships/image" Target="../media/image117.wmf"/><Relationship Id="rId7" Type="http://schemas.openxmlformats.org/officeDocument/2006/relationships/image" Target="../media/image121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9.wmf"/><Relationship Id="rId4" Type="http://schemas.openxmlformats.org/officeDocument/2006/relationships/image" Target="../media/image118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3" Type="http://schemas.openxmlformats.org/officeDocument/2006/relationships/image" Target="../media/image117.wmf"/><Relationship Id="rId7" Type="http://schemas.openxmlformats.org/officeDocument/2006/relationships/image" Target="../media/image121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9.wmf"/><Relationship Id="rId4" Type="http://schemas.openxmlformats.org/officeDocument/2006/relationships/image" Target="../media/image118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tiff"/><Relationship Id="rId3" Type="http://schemas.openxmlformats.org/officeDocument/2006/relationships/image" Target="../media/image124.tiff"/><Relationship Id="rId7" Type="http://schemas.openxmlformats.org/officeDocument/2006/relationships/image" Target="../media/image128.jpeg"/><Relationship Id="rId2" Type="http://schemas.openxmlformats.org/officeDocument/2006/relationships/image" Target="../media/image12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tiff"/><Relationship Id="rId5" Type="http://schemas.openxmlformats.org/officeDocument/2006/relationships/image" Target="../media/image126.tiff"/><Relationship Id="rId4" Type="http://schemas.openxmlformats.org/officeDocument/2006/relationships/image" Target="../media/image125.tif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wmf"/><Relationship Id="rId3" Type="http://schemas.openxmlformats.org/officeDocument/2006/relationships/image" Target="../media/image130.png"/><Relationship Id="rId7" Type="http://schemas.openxmlformats.org/officeDocument/2006/relationships/image" Target="../media/image134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tiff"/><Relationship Id="rId5" Type="http://schemas.openxmlformats.org/officeDocument/2006/relationships/image" Target="../media/image132.png"/><Relationship Id="rId4" Type="http://schemas.openxmlformats.org/officeDocument/2006/relationships/image" Target="../media/image131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wmf"/><Relationship Id="rId3" Type="http://schemas.openxmlformats.org/officeDocument/2006/relationships/image" Target="../media/image130.png"/><Relationship Id="rId7" Type="http://schemas.openxmlformats.org/officeDocument/2006/relationships/image" Target="../media/image134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3.tiff"/><Relationship Id="rId5" Type="http://schemas.openxmlformats.org/officeDocument/2006/relationships/image" Target="../media/image132.png"/><Relationship Id="rId4" Type="http://schemas.openxmlformats.org/officeDocument/2006/relationships/image" Target="../media/image131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tiff"/><Relationship Id="rId7" Type="http://schemas.openxmlformats.org/officeDocument/2006/relationships/image" Target="../media/image140.tiff"/><Relationship Id="rId2" Type="http://schemas.openxmlformats.org/officeDocument/2006/relationships/image" Target="../media/image13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tiff"/><Relationship Id="rId5" Type="http://schemas.openxmlformats.org/officeDocument/2006/relationships/image" Target="../media/image138.tiff"/><Relationship Id="rId4" Type="http://schemas.openxmlformats.org/officeDocument/2006/relationships/image" Target="../media/image137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tiff"/><Relationship Id="rId7" Type="http://schemas.openxmlformats.org/officeDocument/2006/relationships/image" Target="../media/image147.tiff"/><Relationship Id="rId2" Type="http://schemas.openxmlformats.org/officeDocument/2006/relationships/image" Target="../media/image14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tiff"/><Relationship Id="rId5" Type="http://schemas.openxmlformats.org/officeDocument/2006/relationships/image" Target="../media/image145.tiff"/><Relationship Id="rId4" Type="http://schemas.openxmlformats.org/officeDocument/2006/relationships/image" Target="../media/image14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wmf"/><Relationship Id="rId5" Type="http://schemas.openxmlformats.org/officeDocument/2006/relationships/image" Target="../media/image150.wmf"/><Relationship Id="rId4" Type="http://schemas.openxmlformats.org/officeDocument/2006/relationships/image" Target="../media/image149.wmf"/><Relationship Id="rId9" Type="http://schemas.openxmlformats.org/officeDocument/2006/relationships/image" Target="../media/image154.tif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wmf"/><Relationship Id="rId5" Type="http://schemas.openxmlformats.org/officeDocument/2006/relationships/image" Target="../media/image150.wmf"/><Relationship Id="rId4" Type="http://schemas.openxmlformats.org/officeDocument/2006/relationships/image" Target="../media/image149.wmf"/><Relationship Id="rId9" Type="http://schemas.openxmlformats.org/officeDocument/2006/relationships/image" Target="../media/image154.tif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3" Type="http://schemas.openxmlformats.org/officeDocument/2006/relationships/image" Target="../media/image156.tiff"/><Relationship Id="rId7" Type="http://schemas.openxmlformats.org/officeDocument/2006/relationships/image" Target="../media/image160.tiff"/><Relationship Id="rId2" Type="http://schemas.openxmlformats.org/officeDocument/2006/relationships/image" Target="../media/image15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tiff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tiff"/><Relationship Id="rId5" Type="http://schemas.openxmlformats.org/officeDocument/2006/relationships/image" Target="../media/image165.tiff"/><Relationship Id="rId4" Type="http://schemas.openxmlformats.org/officeDocument/2006/relationships/image" Target="../media/image164.tif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tiff"/><Relationship Id="rId7" Type="http://schemas.openxmlformats.org/officeDocument/2006/relationships/image" Target="../media/image172.tiff"/><Relationship Id="rId2" Type="http://schemas.openxmlformats.org/officeDocument/2006/relationships/image" Target="../media/image16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tiff"/><Relationship Id="rId5" Type="http://schemas.openxmlformats.org/officeDocument/2006/relationships/image" Target="../media/image170.tiff"/><Relationship Id="rId4" Type="http://schemas.openxmlformats.org/officeDocument/2006/relationships/image" Target="../media/image16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tiff"/><Relationship Id="rId2" Type="http://schemas.openxmlformats.org/officeDocument/2006/relationships/image" Target="../media/image17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tiff"/><Relationship Id="rId5" Type="http://schemas.openxmlformats.org/officeDocument/2006/relationships/image" Target="../media/image178.tiff"/><Relationship Id="rId4" Type="http://schemas.openxmlformats.org/officeDocument/2006/relationships/image" Target="../media/image177.tif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tiff"/><Relationship Id="rId3" Type="http://schemas.openxmlformats.org/officeDocument/2006/relationships/image" Target="../media/image181.tiff"/><Relationship Id="rId7" Type="http://schemas.openxmlformats.org/officeDocument/2006/relationships/image" Target="../media/image185.tiff"/><Relationship Id="rId2" Type="http://schemas.openxmlformats.org/officeDocument/2006/relationships/image" Target="../media/image18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tiff"/><Relationship Id="rId5" Type="http://schemas.openxmlformats.org/officeDocument/2006/relationships/image" Target="../media/image183.tiff"/><Relationship Id="rId4" Type="http://schemas.openxmlformats.org/officeDocument/2006/relationships/image" Target="../media/image182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tiff"/><Relationship Id="rId2" Type="http://schemas.openxmlformats.org/officeDocument/2006/relationships/image" Target="../media/image18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9.tif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tif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tiff"/><Relationship Id="rId13" Type="http://schemas.openxmlformats.org/officeDocument/2006/relationships/image" Target="../media/image202.jpeg"/><Relationship Id="rId18" Type="http://schemas.openxmlformats.org/officeDocument/2006/relationships/image" Target="../media/image207.jpeg"/><Relationship Id="rId3" Type="http://schemas.openxmlformats.org/officeDocument/2006/relationships/image" Target="../media/image192.tiff"/><Relationship Id="rId21" Type="http://schemas.openxmlformats.org/officeDocument/2006/relationships/image" Target="../media/image210.tiff"/><Relationship Id="rId7" Type="http://schemas.openxmlformats.org/officeDocument/2006/relationships/image" Target="../media/image196.tiff"/><Relationship Id="rId12" Type="http://schemas.openxmlformats.org/officeDocument/2006/relationships/image" Target="../media/image201.jpeg"/><Relationship Id="rId17" Type="http://schemas.openxmlformats.org/officeDocument/2006/relationships/image" Target="../media/image206.jpe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205.jpeg"/><Relationship Id="rId20" Type="http://schemas.openxmlformats.org/officeDocument/2006/relationships/image" Target="../media/image20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tiff"/><Relationship Id="rId11" Type="http://schemas.openxmlformats.org/officeDocument/2006/relationships/image" Target="../media/image200.tiff"/><Relationship Id="rId24" Type="http://schemas.openxmlformats.org/officeDocument/2006/relationships/image" Target="../media/image213.tiff"/><Relationship Id="rId5" Type="http://schemas.openxmlformats.org/officeDocument/2006/relationships/image" Target="../media/image194.tiff"/><Relationship Id="rId15" Type="http://schemas.openxmlformats.org/officeDocument/2006/relationships/image" Target="../media/image204.jpeg"/><Relationship Id="rId23" Type="http://schemas.openxmlformats.org/officeDocument/2006/relationships/image" Target="../media/image212.jpeg"/><Relationship Id="rId10" Type="http://schemas.openxmlformats.org/officeDocument/2006/relationships/image" Target="../media/image199.tiff"/><Relationship Id="rId19" Type="http://schemas.openxmlformats.org/officeDocument/2006/relationships/image" Target="../media/image208.jpeg"/><Relationship Id="rId4" Type="http://schemas.openxmlformats.org/officeDocument/2006/relationships/image" Target="../media/image193.tiff"/><Relationship Id="rId9" Type="http://schemas.openxmlformats.org/officeDocument/2006/relationships/image" Target="../media/image198.tiff"/><Relationship Id="rId14" Type="http://schemas.openxmlformats.org/officeDocument/2006/relationships/image" Target="../media/image203.jpeg"/><Relationship Id="rId22" Type="http://schemas.openxmlformats.org/officeDocument/2006/relationships/image" Target="../media/image2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4ECFDF-1D8D-5D4F-95E7-9CBEA3A0B79F}"/>
              </a:ext>
            </a:extLst>
          </p:cNvPr>
          <p:cNvSpPr txBox="1"/>
          <p:nvPr/>
        </p:nvSpPr>
        <p:spPr>
          <a:xfrm>
            <a:off x="783772" y="1896188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Diversidade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, 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espécie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 e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os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roedores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  <a:cs typeface="Consolas" panose="020B0609020204030204" pitchFamily="49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83605E-7460-B742-97A3-76609C7F6FAA}"/>
              </a:ext>
            </a:extLst>
          </p:cNvPr>
          <p:cNvSpPr txBox="1"/>
          <p:nvPr/>
        </p:nvSpPr>
        <p:spPr>
          <a:xfrm>
            <a:off x="3231339" y="3713494"/>
            <a:ext cx="55182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Alexandre Reis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Percequillo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pPr algn="ctr"/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pPr algn="ctr"/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pPr algn="ctr"/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pPr algn="ctr"/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pPr algn="ctr"/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pPr algn="ctr"/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Março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16E247-D2F0-5F45-A3D2-6DA53A6D230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24" y="5081083"/>
            <a:ext cx="1103866" cy="16229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85221A-7355-8848-A8AC-96B7FA523E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6024" y="5929550"/>
            <a:ext cx="1613742" cy="77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96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Diversidade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: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Conceitos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 e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Definições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  <a:cs typeface="Consolas" panose="020B0609020204030204" pitchFamily="49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Diversidade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científica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Diversidade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Biológica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ou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</a:t>
            </a:r>
            <a:r>
              <a:rPr lang="pt-BR" altLang="pt-BR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“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The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variability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among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living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organisms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from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all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sources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including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</a:t>
            </a:r>
            <a:r>
              <a:rPr lang="pt-BR" altLang="ja-JP" i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inter</a:t>
            </a:r>
            <a:r>
              <a:rPr lang="pt-BR" altLang="ja-JP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		alia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terrestrial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marine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and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other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aquatic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ecosystems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and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the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ecological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		complexes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of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which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they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are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part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;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this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includes 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diversity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within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species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		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between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species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and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of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ecosystems</a:t>
            </a:r>
            <a:r>
              <a:rPr lang="pt-BR" altLang="pt-BR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”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(CBD, 1992)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10FA7C41-E69C-0F40-B199-CFB98ADD36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97" y="3923964"/>
            <a:ext cx="4818063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D8D8A92B-E30A-D14E-8CBC-89EA27D71B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9250" y="4158845"/>
            <a:ext cx="3821113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D78622C4-FDE1-0A4D-AF44-7EED3BC625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2874" y="5319129"/>
            <a:ext cx="3004990" cy="89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944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Biodiversidade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: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Histórico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 e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Importância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  <a:cs typeface="Consolas" panose="020B0609020204030204" pitchFamily="49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12F0705-F3B1-DA41-B250-551A908B5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0458"/>
            <a:ext cx="12192000" cy="52147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8C2A38-8BCD-1643-AB57-A922E3609F61}"/>
              </a:ext>
            </a:extLst>
          </p:cNvPr>
          <p:cNvSpPr txBox="1"/>
          <p:nvPr/>
        </p:nvSpPr>
        <p:spPr>
          <a:xfrm>
            <a:off x="665168" y="6482545"/>
            <a:ext cx="89504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Caverna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de Chauvet-Pont-</a:t>
            </a:r>
            <a:r>
              <a:rPr lang="en-US" sz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d’Arc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</a:t>
            </a:r>
            <a:r>
              <a:rPr lang="en-US" sz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França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ca. 36.000</a:t>
            </a:r>
          </a:p>
        </p:txBody>
      </p:sp>
    </p:spTree>
    <p:extLst>
      <p:ext uri="{BB962C8B-B14F-4D97-AF65-F5344CB8AC3E}">
        <p14:creationId xmlns:p14="http://schemas.microsoft.com/office/powerpoint/2010/main" val="1534449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Biodiversidade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: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Histórico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 e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Importância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  <a:cs typeface="Consolas" panose="020B0609020204030204" pitchFamily="49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78C2A38-8BCD-1643-AB57-A922E3609F61}"/>
              </a:ext>
            </a:extLst>
          </p:cNvPr>
          <p:cNvSpPr txBox="1"/>
          <p:nvPr/>
        </p:nvSpPr>
        <p:spPr>
          <a:xfrm>
            <a:off x="7690586" y="5356475"/>
            <a:ext cx="5072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Expressão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artistica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mística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ou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</a:p>
          <a:p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representação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1BFADD-029D-5146-A6FE-55A1927C8A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80" y="1205461"/>
            <a:ext cx="3155335" cy="2089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C7979F-AD1D-1246-B65F-C0F3A057D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7930" y="1165567"/>
            <a:ext cx="2402433" cy="3687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ECD19-4C0E-BA40-9A25-F441D3CB9F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54" y="3582003"/>
            <a:ext cx="2943911" cy="28003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2F98DD-3A39-A946-9138-5368977F718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403" y="2707668"/>
            <a:ext cx="2730767" cy="14647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888845-6154-3C4A-8593-F5105903232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3407" y="3953228"/>
            <a:ext cx="3224161" cy="16658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2F4E5E-8CD0-BF44-8448-ECFBE76CC37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2860" y="1781850"/>
            <a:ext cx="2040949" cy="307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55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Biodiversidade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: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Histórico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 e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Importância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  <a:cs typeface="Consolas" panose="020B0609020204030204" pitchFamily="49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Histórico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5059C3-5D42-6142-84DE-72B3806C3F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73" y="1854438"/>
            <a:ext cx="1679964" cy="2106538"/>
          </a:xfrm>
          <a:prstGeom prst="rect">
            <a:avLst/>
          </a:prstGeom>
        </p:spPr>
      </p:pic>
      <p:pic>
        <p:nvPicPr>
          <p:cNvPr id="9" name="Picture 11" descr="Spanish and Portuguese Explorations 1400-1600">
            <a:extLst>
              <a:ext uri="{FF2B5EF4-FFF2-40B4-BE49-F238E27FC236}">
                <a16:creationId xmlns:a16="http://schemas.microsoft.com/office/drawing/2014/main" id="{97636A65-AD31-BD46-ABE5-F3AB21897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7183" y="2027585"/>
            <a:ext cx="3391657" cy="1899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rolus_Linnaeus_(cleaned_up_version)">
            <a:extLst>
              <a:ext uri="{FF2B5EF4-FFF2-40B4-BE49-F238E27FC236}">
                <a16:creationId xmlns:a16="http://schemas.microsoft.com/office/drawing/2014/main" id="{EFEEF234-2E39-7F44-BD6B-774C2B24E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9736" y="1776547"/>
            <a:ext cx="1813149" cy="218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5608BC-FF43-E94C-926B-F6DE0327E5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2515" y="1776547"/>
            <a:ext cx="1715735" cy="2115433"/>
          </a:xfrm>
          <a:prstGeom prst="rect">
            <a:avLst/>
          </a:prstGeom>
        </p:spPr>
      </p:pic>
      <p:pic>
        <p:nvPicPr>
          <p:cNvPr id="13" name="Picture 2" descr="http://edytem.univ-savoie.fr/membres/cayla/geosite/museumgeneve_html_65be4f10.jpg">
            <a:extLst>
              <a:ext uri="{FF2B5EF4-FFF2-40B4-BE49-F238E27FC236}">
                <a16:creationId xmlns:a16="http://schemas.microsoft.com/office/drawing/2014/main" id="{21E3F62A-7F9F-2240-BD25-2C978681C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163" y="4536790"/>
            <a:ext cx="1423159" cy="16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1881chaz">
            <a:extLst>
              <a:ext uri="{FF2B5EF4-FFF2-40B4-BE49-F238E27FC236}">
                <a16:creationId xmlns:a16="http://schemas.microsoft.com/office/drawing/2014/main" id="{805647B3-A114-1242-B34F-23FE6ACF8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1476" y="4135813"/>
            <a:ext cx="1588032" cy="2533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8499FD-47CD-E048-A096-138D84C4D22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7228" y="4225439"/>
            <a:ext cx="1733186" cy="23116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486508C-409C-7245-BF52-308BBCD54B2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893" y="4320914"/>
            <a:ext cx="1651301" cy="21206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01E72B-C0CE-B94D-A493-C6FB78D7CC4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7483" y="4135813"/>
            <a:ext cx="1671399" cy="252381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941B0BB-F328-5E47-A686-5EBA3E478C1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3929" y="4306622"/>
            <a:ext cx="1710292" cy="21492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94B199-9CD6-5B4A-AB1A-2D6191A64B66}"/>
              </a:ext>
            </a:extLst>
          </p:cNvPr>
          <p:cNvSpPr txBox="1"/>
          <p:nvPr/>
        </p:nvSpPr>
        <p:spPr>
          <a:xfrm>
            <a:off x="458465" y="3997313"/>
            <a:ext cx="1434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Aristóteles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7358E4-50AB-8A4C-A715-EED403F80A1E}"/>
              </a:ext>
            </a:extLst>
          </p:cNvPr>
          <p:cNvSpPr txBox="1"/>
          <p:nvPr/>
        </p:nvSpPr>
        <p:spPr>
          <a:xfrm>
            <a:off x="4063011" y="1735335"/>
            <a:ext cx="20290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Grandes </a:t>
            </a:r>
            <a:r>
              <a:rPr lang="en-US" sz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Explorações</a:t>
            </a:r>
            <a:endParaRPr lang="en-US" sz="12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F84B38-441F-D740-80E2-DB1B2F397302}"/>
              </a:ext>
            </a:extLst>
          </p:cNvPr>
          <p:cNvSpPr txBox="1"/>
          <p:nvPr/>
        </p:nvSpPr>
        <p:spPr>
          <a:xfrm>
            <a:off x="5983002" y="1417123"/>
            <a:ext cx="1434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Linnaeus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F0ABAC-BF40-7344-A81E-760421A67C0E}"/>
              </a:ext>
            </a:extLst>
          </p:cNvPr>
          <p:cNvSpPr txBox="1"/>
          <p:nvPr/>
        </p:nvSpPr>
        <p:spPr>
          <a:xfrm>
            <a:off x="7923194" y="1213201"/>
            <a:ext cx="1434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Georg Forster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CC30B2-F4EA-4E4F-8D61-0FF7BF536E44}"/>
              </a:ext>
            </a:extLst>
          </p:cNvPr>
          <p:cNvSpPr txBox="1"/>
          <p:nvPr/>
        </p:nvSpPr>
        <p:spPr>
          <a:xfrm>
            <a:off x="9922515" y="1252577"/>
            <a:ext cx="1434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Humboldt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255190-8E26-C047-AC74-212B4A674115}"/>
              </a:ext>
            </a:extLst>
          </p:cNvPr>
          <p:cNvSpPr txBox="1"/>
          <p:nvPr/>
        </p:nvSpPr>
        <p:spPr>
          <a:xfrm>
            <a:off x="332278" y="6281089"/>
            <a:ext cx="1434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De Candolle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70BF64-C302-2C47-A112-9DD9013CD2C1}"/>
              </a:ext>
            </a:extLst>
          </p:cNvPr>
          <p:cNvSpPr txBox="1"/>
          <p:nvPr/>
        </p:nvSpPr>
        <p:spPr>
          <a:xfrm>
            <a:off x="2291500" y="6412801"/>
            <a:ext cx="1434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Darwin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0BC87D-116A-8340-B4CE-73879C6F1821}"/>
              </a:ext>
            </a:extLst>
          </p:cNvPr>
          <p:cNvSpPr txBox="1"/>
          <p:nvPr/>
        </p:nvSpPr>
        <p:spPr>
          <a:xfrm>
            <a:off x="3999883" y="6521125"/>
            <a:ext cx="1434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Wallace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33A47F-8202-C44C-8B14-EDC0CB35F626}"/>
              </a:ext>
            </a:extLst>
          </p:cNvPr>
          <p:cNvSpPr txBox="1"/>
          <p:nvPr/>
        </p:nvSpPr>
        <p:spPr>
          <a:xfrm>
            <a:off x="6264986" y="6463837"/>
            <a:ext cx="1434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Oldfield Thomas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E053F0-9B4B-1F49-AE05-A7814BF2D99D}"/>
              </a:ext>
            </a:extLst>
          </p:cNvPr>
          <p:cNvSpPr txBox="1"/>
          <p:nvPr/>
        </p:nvSpPr>
        <p:spPr>
          <a:xfrm>
            <a:off x="9201875" y="6417335"/>
            <a:ext cx="6298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Mayr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C741C4-9D87-CD43-938E-9CD24011DDB7}"/>
              </a:ext>
            </a:extLst>
          </p:cNvPr>
          <p:cNvSpPr txBox="1"/>
          <p:nvPr/>
        </p:nvSpPr>
        <p:spPr>
          <a:xfrm>
            <a:off x="10139667" y="6441599"/>
            <a:ext cx="1434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Wilson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3DEA11-8D03-1B48-962D-4B40D55F9C8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3781" y="1712867"/>
            <a:ext cx="1712161" cy="217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75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Biodiversidade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: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Histórico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 e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Importância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  <a:cs typeface="Consolas" panose="020B0609020204030204" pitchFamily="49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Componentes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r>
              <a:rPr lang="pt-BR" altLang="pt-BR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“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The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totality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of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genes,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species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and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ecosystems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in a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region</a:t>
            </a:r>
            <a:r>
              <a:rPr lang="pt-BR" altLang="pt-BR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”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317CD6-A199-BE44-ABF4-C14A96E03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707" y="2205590"/>
            <a:ext cx="8112570" cy="4067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27B372-33B2-BC4E-B09E-C8FC5E58B616}"/>
              </a:ext>
            </a:extLst>
          </p:cNvPr>
          <p:cNvSpPr txBox="1"/>
          <p:nvPr/>
        </p:nvSpPr>
        <p:spPr>
          <a:xfrm>
            <a:off x="8370855" y="6249227"/>
            <a:ext cx="2039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Gaston &amp; Spicer, 2004</a:t>
            </a:r>
          </a:p>
        </p:txBody>
      </p:sp>
    </p:spTree>
    <p:extLst>
      <p:ext uri="{BB962C8B-B14F-4D97-AF65-F5344CB8AC3E}">
        <p14:creationId xmlns:p14="http://schemas.microsoft.com/office/powerpoint/2010/main" val="12109415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Biodiversidade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: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Histórico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 e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Importância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  <a:cs typeface="Consolas" panose="020B0609020204030204" pitchFamily="49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Componentes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r>
              <a:rPr lang="pt-BR" altLang="pt-BR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“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The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totality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of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genes,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species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and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ecosystems</a:t>
            </a:r>
            <a:r>
              <a:rPr lang="pt-BR" altLang="ja-JP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in a </a:t>
            </a:r>
            <a:r>
              <a:rPr lang="pt-BR" altLang="ja-JP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region</a:t>
            </a:r>
            <a:r>
              <a:rPr lang="pt-BR" altLang="pt-BR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”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317CD6-A199-BE44-ABF4-C14A96E03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707" y="2205590"/>
            <a:ext cx="8112570" cy="4067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27B372-33B2-BC4E-B09E-C8FC5E58B616}"/>
              </a:ext>
            </a:extLst>
          </p:cNvPr>
          <p:cNvSpPr txBox="1"/>
          <p:nvPr/>
        </p:nvSpPr>
        <p:spPr>
          <a:xfrm>
            <a:off x="8370855" y="6249227"/>
            <a:ext cx="2039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Gaston &amp; Spicer, 2004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9DF114-5AAE-4347-A607-86F3E6AA57AD}"/>
              </a:ext>
            </a:extLst>
          </p:cNvPr>
          <p:cNvSpPr/>
          <p:nvPr/>
        </p:nvSpPr>
        <p:spPr>
          <a:xfrm>
            <a:off x="1970707" y="4565864"/>
            <a:ext cx="8112570" cy="56879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979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Biodiversidade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: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Histórico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 e </a:t>
            </a:r>
            <a:r>
              <a:rPr lang="en-US" sz="360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Importância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  <a:cs typeface="Consolas" panose="020B0609020204030204" pitchFamily="49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Importância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0BD1C0E1-75DE-0746-9B3F-CE2F5873D6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3364" y="1389719"/>
            <a:ext cx="5456257" cy="5090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536F1F-23AE-0D40-AC00-B53E78F0B932}"/>
              </a:ext>
            </a:extLst>
          </p:cNvPr>
          <p:cNvSpPr txBox="1"/>
          <p:nvPr/>
        </p:nvSpPr>
        <p:spPr>
          <a:xfrm>
            <a:off x="9089657" y="6471638"/>
            <a:ext cx="28579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Millennium Ecosystem Assessment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FE517F-75A2-6E45-8E61-2F5FFE25B6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862" y="1787477"/>
            <a:ext cx="2139240" cy="149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C9ACBF11-4179-914F-A007-3DCE5DDD2A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1093" y="1787477"/>
            <a:ext cx="2238294" cy="149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8F91FD-ACB7-BD4D-BEFB-8EB01E42E87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34" y="3444450"/>
            <a:ext cx="5006436" cy="15667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E3E997A-A776-5847-816E-755E8CE61C45}"/>
              </a:ext>
            </a:extLst>
          </p:cNvPr>
          <p:cNvSpPr/>
          <p:nvPr/>
        </p:nvSpPr>
        <p:spPr>
          <a:xfrm>
            <a:off x="8263647" y="2150926"/>
            <a:ext cx="954948" cy="13957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7585D7-D79F-144A-B5FB-8BA28C8B80CE}"/>
              </a:ext>
            </a:extLst>
          </p:cNvPr>
          <p:cNvSpPr/>
          <p:nvPr/>
        </p:nvSpPr>
        <p:spPr>
          <a:xfrm>
            <a:off x="8263647" y="3686895"/>
            <a:ext cx="954948" cy="13957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EB361-AD1B-1845-B9E6-20EF66AAD856}"/>
              </a:ext>
            </a:extLst>
          </p:cNvPr>
          <p:cNvSpPr/>
          <p:nvPr/>
        </p:nvSpPr>
        <p:spPr>
          <a:xfrm>
            <a:off x="8263647" y="5616337"/>
            <a:ext cx="954948" cy="139579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4E4BC3-6E99-4446-A912-1670837BCD3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985" y="5168933"/>
            <a:ext cx="3642727" cy="144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43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19192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Biodiversidade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: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Histórico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 e </a:t>
            </a:r>
            <a:r>
              <a:rPr lang="en-US" sz="360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Importância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  <a:cs typeface="Consolas" panose="020B0609020204030204" pitchFamily="49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Como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medir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a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?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Tempo,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Espaço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;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Conservação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)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número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de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entidades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ii)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dissimilaridade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entre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entidades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: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elemento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mais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fundamental da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Riqueza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de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espécies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ABF129-7A49-0B43-9C4E-9547C5CB49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3659" y="2087218"/>
            <a:ext cx="5506704" cy="25328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9BB16C-AB38-2549-B3BA-CE8E65EB0038}"/>
              </a:ext>
            </a:extLst>
          </p:cNvPr>
          <p:cNvSpPr txBox="1"/>
          <p:nvPr/>
        </p:nvSpPr>
        <p:spPr>
          <a:xfrm>
            <a:off x="10197367" y="1810219"/>
            <a:ext cx="20399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Gaston &amp; Spicer, 2004</a:t>
            </a:r>
          </a:p>
        </p:txBody>
      </p:sp>
    </p:spTree>
    <p:extLst>
      <p:ext uri="{BB962C8B-B14F-4D97-AF65-F5344CB8AC3E}">
        <p14:creationId xmlns:p14="http://schemas.microsoft.com/office/powerpoint/2010/main" val="91363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: 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Unidade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Unidade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mais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inferior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nos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organismos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biológicos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(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Dupré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1995)</a:t>
            </a: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“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Taxonomia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que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é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a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ordenação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por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excelência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possui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eminente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valor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estético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”, se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assemelha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a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arte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(Simpson, 1961); a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descrição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do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gênio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artístico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por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Kant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poderia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ser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apropriada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com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descrição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de um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taxonomista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(Stevens, 1995).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“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Sistemática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é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a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ciência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fundamental da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e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espécies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são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defensivamente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as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partículas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elementares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sistemática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” (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Cracraft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2000)</a:t>
            </a: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Ordenar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dados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complexos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e </a:t>
            </a: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comunicar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informação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C41505F-284F-7C48-A189-FB5E345124E5}"/>
              </a:ext>
            </a:extLst>
          </p:cNvPr>
          <p:cNvGrpSpPr/>
          <p:nvPr/>
        </p:nvGrpSpPr>
        <p:grpSpPr>
          <a:xfrm>
            <a:off x="9755952" y="5049076"/>
            <a:ext cx="2259655" cy="1660124"/>
            <a:chOff x="9755952" y="5049076"/>
            <a:chExt cx="2259655" cy="16601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51EF6AF-2B78-E14A-B090-D3B80EA5D4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39148" y="5049076"/>
              <a:ext cx="1076459" cy="166012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DB37BA-F6F5-5F46-B5C5-6B9993365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55952" y="5049078"/>
              <a:ext cx="1184045" cy="166012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1B9C4FD-8886-1A49-9586-B697539DA4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31" y="4911365"/>
            <a:ext cx="1168593" cy="179783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FC6BA52-22F9-7148-B141-3223D5E484A5}"/>
              </a:ext>
            </a:extLst>
          </p:cNvPr>
          <p:cNvGrpSpPr/>
          <p:nvPr/>
        </p:nvGrpSpPr>
        <p:grpSpPr>
          <a:xfrm>
            <a:off x="7220013" y="5045872"/>
            <a:ext cx="2210234" cy="1671278"/>
            <a:chOff x="7220013" y="5045872"/>
            <a:chExt cx="2210234" cy="16712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C3A7DCB-F455-474C-AC5A-4BC401A08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2862" y="5045872"/>
              <a:ext cx="1157385" cy="166332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35F0A38-010B-CB4A-9672-B37D0F29C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0013" y="5053823"/>
              <a:ext cx="1123591" cy="16633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220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: 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Unidade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Natureza ontológica da espécie e o critério de pertencimento a uma espécie (</a:t>
            </a:r>
            <a:r>
              <a:rPr lang="pt-BR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Dupré</a:t>
            </a:r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1995)? Ou: Como definir o conceito “espécie” e a espécie (Williams, 1995)?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r>
              <a:rPr lang="pt-BR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Ontologia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aspecto filosófico: Espécie é uma classe, um tipo ou conjunto natural, ou um indivíduo? 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) Como tipos ou classes, espécies existem na natureza, independente de serem descobertas, unidas pelo compartilhamento de uma essência;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ii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) Espécies evoluem: variam no tempo e espaço, 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            não podem ser tipos, mas indivíduos; 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            limites difusos, não são reais!</a:t>
            </a:r>
          </a:p>
        </p:txBody>
      </p:sp>
    </p:spTree>
    <p:extLst>
      <p:ext uri="{BB962C8B-B14F-4D97-AF65-F5344CB8AC3E}">
        <p14:creationId xmlns:p14="http://schemas.microsoft.com/office/powerpoint/2010/main" val="399419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27D30D-16AF-394B-A482-87FB241ED0A9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Apresentação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  <a:cs typeface="Consolas" panose="020B06090202040302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A5194F-259C-5246-B1AF-057C6F5D0966}"/>
              </a:ext>
            </a:extLst>
          </p:cNvPr>
          <p:cNvSpPr txBox="1"/>
          <p:nvPr/>
        </p:nvSpPr>
        <p:spPr>
          <a:xfrm>
            <a:off x="978193" y="1278624"/>
            <a:ext cx="102391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Prólogo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Diversidade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: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Conceitos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e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Definições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: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Histórico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e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Importância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: a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Unidade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Ordem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Rodentia: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Diversidade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e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Evolução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Epílogo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8E5D76-F626-7D44-8115-59BCE1050B14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A026484-E097-544C-BC63-681FB6EAA6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1178999"/>
            <a:ext cx="4320363" cy="29378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5847FA-3F9E-4846-A479-038D7FF3F3FF}"/>
              </a:ext>
            </a:extLst>
          </p:cNvPr>
          <p:cNvSpPr txBox="1"/>
          <p:nvPr/>
        </p:nvSpPr>
        <p:spPr>
          <a:xfrm>
            <a:off x="10626536" y="4174449"/>
            <a:ext cx="14052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New York Times</a:t>
            </a:r>
          </a:p>
        </p:txBody>
      </p:sp>
    </p:spTree>
    <p:extLst>
      <p:ext uri="{BB962C8B-B14F-4D97-AF65-F5344CB8AC3E}">
        <p14:creationId xmlns:p14="http://schemas.microsoft.com/office/powerpoint/2010/main" val="3526187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: 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Unidade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Natureza ontológica da espécie e o critério de pertencimento a uma espécie (</a:t>
            </a:r>
            <a:r>
              <a:rPr lang="pt-BR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Dupré</a:t>
            </a:r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1995)? Ou: Como definir o conceito “espécie” e a espécie (Williams, 1995)?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 </a:t>
            </a:r>
            <a:r>
              <a:rPr lang="pt-BR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Pertencimento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aspecto biológico: Quais caracteres biológicos distingue uma espécie das demais?	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Conceitos de Espécies: Espécies são definidas por apenas um conceito unitário (monista) ou vários (pluralista)? Problema: encontrar uma definição unitária para um conceito que é pluralista, pois: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-  espécies podem ter significados distintos para grupos distintos (animais e plantas/organismos sexuados e assexuados, p.ex.)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- espécies tem significados distintos para a biologia evolutiva e para a prática taxonômica </a:t>
            </a:r>
          </a:p>
        </p:txBody>
      </p:sp>
    </p:spTree>
    <p:extLst>
      <p:ext uri="{BB962C8B-B14F-4D97-AF65-F5344CB8AC3E}">
        <p14:creationId xmlns:p14="http://schemas.microsoft.com/office/powerpoint/2010/main" val="351040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: 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Unidade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Conceitos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de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EB6066-640F-3B49-877D-72AFD663EB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950" y="1944562"/>
            <a:ext cx="4691087" cy="4450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2A2F90-FF3B-4040-A969-637401CC38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776" y="2423791"/>
            <a:ext cx="4785150" cy="34963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D1207D-F1FB-774D-AE3D-A965B37A1B51}"/>
              </a:ext>
            </a:extLst>
          </p:cNvPr>
          <p:cNvSpPr txBox="1"/>
          <p:nvPr/>
        </p:nvSpPr>
        <p:spPr>
          <a:xfrm>
            <a:off x="9408040" y="5920671"/>
            <a:ext cx="2090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Gaston &amp; Spicer, 2004</a:t>
            </a:r>
          </a:p>
        </p:txBody>
      </p:sp>
    </p:spTree>
    <p:extLst>
      <p:ext uri="{BB962C8B-B14F-4D97-AF65-F5344CB8AC3E}">
        <p14:creationId xmlns:p14="http://schemas.microsoft.com/office/powerpoint/2010/main" val="3778542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: 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Unidade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Conceitos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de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EB6066-640F-3B49-877D-72AFD663EB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950" y="1944562"/>
            <a:ext cx="4691087" cy="4450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2A2F90-FF3B-4040-A969-637401CC38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8776" y="2423791"/>
            <a:ext cx="4785150" cy="34963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D1207D-F1FB-774D-AE3D-A965B37A1B51}"/>
              </a:ext>
            </a:extLst>
          </p:cNvPr>
          <p:cNvSpPr txBox="1"/>
          <p:nvPr/>
        </p:nvSpPr>
        <p:spPr>
          <a:xfrm>
            <a:off x="9408040" y="5920671"/>
            <a:ext cx="20901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Gaston &amp; Spicer, 2004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0359A6-4AB6-C249-94FA-2365AECAC0D2}"/>
              </a:ext>
            </a:extLst>
          </p:cNvPr>
          <p:cNvSpPr/>
          <p:nvPr/>
        </p:nvSpPr>
        <p:spPr>
          <a:xfrm>
            <a:off x="1189950" y="2423791"/>
            <a:ext cx="4691087" cy="56879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5CC2838-FCEC-7D4D-8492-9D3B111ADABF}"/>
              </a:ext>
            </a:extLst>
          </p:cNvPr>
          <p:cNvSpPr/>
          <p:nvPr/>
        </p:nvSpPr>
        <p:spPr>
          <a:xfrm>
            <a:off x="1189949" y="4052719"/>
            <a:ext cx="4691087" cy="56879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30BD80-8055-D049-B112-DC94550D447A}"/>
              </a:ext>
            </a:extLst>
          </p:cNvPr>
          <p:cNvSpPr/>
          <p:nvPr/>
        </p:nvSpPr>
        <p:spPr>
          <a:xfrm>
            <a:off x="1189949" y="5287448"/>
            <a:ext cx="4691087" cy="56879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961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: 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Unidade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Conceitos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de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24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conceitos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)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baseados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em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distintas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propriedades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biológicas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;</a:t>
            </a: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ii)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incompatíveis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podem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resultar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no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reconhecimento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de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distintos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táxons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do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grupo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(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limites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e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número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de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espécies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):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p.ex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.,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conceitos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biológico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e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filogenético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.</a:t>
            </a:r>
          </a:p>
          <a:p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  <a:p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São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importantes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porque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afetam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:</a:t>
            </a: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)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estimativas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de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diversidade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de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espécies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;</a:t>
            </a: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ii)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delineamento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de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áreas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de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endemismo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;</a:t>
            </a: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iii)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decisões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de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conservação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(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manejo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reprodutivo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/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proteção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734964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: 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Unidade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Conceitos de Espécie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“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Similarities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: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all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else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is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rhetoric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” (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Cracraft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2000).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) </a:t>
            </a:r>
            <a:r>
              <a:rPr lang="pt-BR" sz="2000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Linhagem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componente explícito ou implícito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espécies = populações ou </a:t>
            </a:r>
            <a:r>
              <a:rPr lang="pt-BR" sz="2000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linhagens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populacionais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ou “segmentos de </a:t>
            </a:r>
            <a:r>
              <a:rPr lang="pt-BR" sz="2000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linhagens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em nível de população”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D469E-FF6A-9A4D-82C9-F160FBEFB4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857" y="5072949"/>
            <a:ext cx="4274593" cy="1040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B3A96D-FC98-F44A-A640-9B18B3B3B0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977" y="5072949"/>
            <a:ext cx="1100667" cy="1581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8A6242-5660-9140-BB80-765C26921B7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091" y="5789346"/>
            <a:ext cx="4127371" cy="865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376FC3-E5B2-0D41-95ED-215C9F3303B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55" y="5568913"/>
            <a:ext cx="958637" cy="1085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9F2E9D-6460-1E48-B8B8-5D22B60D286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55" y="2645036"/>
            <a:ext cx="2051050" cy="278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60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: 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Unidade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Conceitos de Espécie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“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Similarities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: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all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else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is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rhetoric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” (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Cracraft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2000).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) </a:t>
            </a:r>
            <a:r>
              <a:rPr lang="pt-BR" sz="2000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Linhagem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componente explícito ou implícito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espécies = populações ou </a:t>
            </a:r>
            <a:r>
              <a:rPr lang="pt-BR" sz="2000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linhagens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populacionais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ou “segmentos de </a:t>
            </a:r>
            <a:r>
              <a:rPr lang="pt-BR" sz="2000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linhagens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em nível de população”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8D469E-FF6A-9A4D-82C9-F160FBEFB4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9857" y="5072949"/>
            <a:ext cx="4274593" cy="1040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B3A96D-FC98-F44A-A640-9B18B3B3B0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9977" y="5072949"/>
            <a:ext cx="1100667" cy="1581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8A6242-5660-9140-BB80-765C26921B7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091" y="5789346"/>
            <a:ext cx="4127371" cy="8654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376FC3-E5B2-0D41-95ED-215C9F3303B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55" y="5568913"/>
            <a:ext cx="958637" cy="1085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9F2E9D-6460-1E48-B8B8-5D22B60D286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455" y="2645036"/>
            <a:ext cx="2051050" cy="27831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96F6DE6-F9F7-7140-8F68-F191577C469E}"/>
              </a:ext>
            </a:extLst>
          </p:cNvPr>
          <p:cNvSpPr/>
          <p:nvPr/>
        </p:nvSpPr>
        <p:spPr>
          <a:xfrm>
            <a:off x="3750456" y="3840643"/>
            <a:ext cx="7248470" cy="6909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463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: 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Unidade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Conceitos de Espécie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ii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) Propriedades secundárias ou critério 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secundário de espécie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	isolamento reprodutivo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	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diagnosabilidade</a:t>
            </a:r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	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monofiletismo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recíproco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	nicho ou zonas adaptativas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	agrupamento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fenético</a:t>
            </a:r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	tendência ou destino evolutivo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	coesão intrínseca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	etc.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		Zona Cinza	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5F1CF0-CA08-5C45-964F-FC24605EB0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77" y="2868979"/>
            <a:ext cx="5397018" cy="35720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8BD496-E89F-C94E-8628-A095B098C0C7}"/>
              </a:ext>
            </a:extLst>
          </p:cNvPr>
          <p:cNvSpPr txBox="1"/>
          <p:nvPr/>
        </p:nvSpPr>
        <p:spPr>
          <a:xfrm>
            <a:off x="377077" y="6455202"/>
            <a:ext cx="1434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ple Braille Pinpoint 8 Dot" pitchFamily="2" charset="0"/>
              </a:rPr>
              <a:t>Zachos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ple Braille Pinpoint 8 Dot" pitchFamily="2" charset="0"/>
              </a:rPr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3811073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: 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Unidade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Espécie: Conceito Unificado de Espécie (de Queiroz, 2005)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) Linhagem “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All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lineages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are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species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”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ii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) Propriedades secundárias ou critério 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secundário de espécie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	Espécie = conceito ontológico 							(filosófico) + métodos operacionais 						(empíricos); unitário (monista) 						e pluralista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	</a:t>
            </a:r>
            <a:r>
              <a:rPr lang="pt-BR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Propriedades: importantes, mas não 							necessárias; mais de uma propriedade </a:t>
            </a:r>
          </a:p>
          <a:p>
            <a:r>
              <a:rPr lang="pt-BR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	pode caracterizar a espécie.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	</a:t>
            </a:r>
            <a:r>
              <a:rPr lang="pt-BR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Estabelecer linhagem = delimitar 							espécie 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	</a:t>
            </a:r>
            <a:r>
              <a:rPr lang="pt-BR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Espécies são hipóteses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5F1CF0-CA08-5C45-964F-FC24605EB0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77" y="2868979"/>
            <a:ext cx="5397018" cy="35720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8BD496-E89F-C94E-8628-A095B098C0C7}"/>
              </a:ext>
            </a:extLst>
          </p:cNvPr>
          <p:cNvSpPr txBox="1"/>
          <p:nvPr/>
        </p:nvSpPr>
        <p:spPr>
          <a:xfrm>
            <a:off x="377077" y="6455202"/>
            <a:ext cx="1434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ple Braille Pinpoint 8 Dot" pitchFamily="2" charset="0"/>
              </a:rPr>
              <a:t>Zachos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ple Braille Pinpoint 8 Dot" pitchFamily="2" charset="0"/>
              </a:rPr>
              <a:t>, 2016</a:t>
            </a:r>
          </a:p>
        </p:txBody>
      </p:sp>
    </p:spTree>
    <p:extLst>
      <p:ext uri="{BB962C8B-B14F-4D97-AF65-F5344CB8AC3E}">
        <p14:creationId xmlns:p14="http://schemas.microsoft.com/office/powerpoint/2010/main" val="422991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: 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Unidade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Delimitação de espécies</a:t>
            </a:r>
          </a:p>
          <a:p>
            <a:endParaRPr lang="pt-BR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Termo novo, ideia antiga</a:t>
            </a:r>
          </a:p>
          <a:p>
            <a:endParaRPr lang="pt-BR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pt-BR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Marcadores</a:t>
            </a:r>
          </a:p>
          <a:p>
            <a:endParaRPr lang="pt-BR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Morfologia: qualitativa e quantitativa (</a:t>
            </a:r>
            <a:r>
              <a:rPr lang="pt-BR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fenética</a:t>
            </a:r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)</a:t>
            </a:r>
          </a:p>
          <a:p>
            <a:endParaRPr lang="pt-BR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Genética: </a:t>
            </a:r>
            <a:r>
              <a:rPr lang="pt-BR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citogenética</a:t>
            </a:r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genética de populações, molecular (um </a:t>
            </a:r>
            <a:r>
              <a:rPr lang="pt-BR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locus</a:t>
            </a:r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múltiplos loci)</a:t>
            </a:r>
          </a:p>
          <a:p>
            <a:endParaRPr lang="pt-BR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Integração dos marcadores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9B9BC6-AE17-EA4D-BBF3-95522AC76AF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825" y="1474569"/>
            <a:ext cx="2665241" cy="1979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45D4A9-2758-CA43-880B-92133AA6C62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3083" y="1162594"/>
            <a:ext cx="3227607" cy="258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52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: 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Unidade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Delimitação de Espécies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endParaRPr lang="pt-BR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Morfologia</a:t>
            </a:r>
          </a:p>
          <a:p>
            <a:endParaRPr lang="pt-BR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Variação geográfica: “existência de diferenças entre</a:t>
            </a:r>
          </a:p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populações espacialmente segregadas de uma espécie”</a:t>
            </a:r>
          </a:p>
          <a:p>
            <a:endParaRPr lang="pt-BR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pt-BR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Descontinuidades qualitativas e quantitativas</a:t>
            </a:r>
          </a:p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518538-8C63-9D43-9F5C-FC1012FA6E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887" y="4748963"/>
            <a:ext cx="1233476" cy="18502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49E861-8614-DA43-B61B-EB219430A0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3299" y="4748963"/>
            <a:ext cx="1223588" cy="1850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5A5B35-E53C-0347-AC79-CB916A10295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176" y="4003513"/>
            <a:ext cx="3413273" cy="2644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C8AB85-3842-4142-9098-399026A67C0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8449" y="5542013"/>
            <a:ext cx="3524203" cy="1105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093913-B3EA-6F40-BA89-9F4710F2186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2651" y="5542013"/>
            <a:ext cx="1105719" cy="110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3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27D30D-16AF-394B-A482-87FB241ED0A9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Prólogo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  <a:cs typeface="Consolas" panose="020B06090202040302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A5194F-259C-5246-B1AF-057C6F5D0966}"/>
              </a:ext>
            </a:extLst>
          </p:cNvPr>
          <p:cNvSpPr txBox="1"/>
          <p:nvPr/>
        </p:nvSpPr>
        <p:spPr>
          <a:xfrm>
            <a:off x="978193" y="1278624"/>
            <a:ext cx="1023915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“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Em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vão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o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véu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natureza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tentamos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arrebatar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Misteriosa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ela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é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mesmo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em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plena luz do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dia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Nada do que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façamos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a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compelem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a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revelar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Os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segredos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que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ela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de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nós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escondia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”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	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Fausto, de J. W. von Goethe (1749-1832)</a:t>
            </a: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		         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Busca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pelo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Conhecimento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8E5D76-F626-7D44-8115-59BCE1050B14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E921B08-9B34-5141-ACC0-84B0D586D1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0611" y="2658128"/>
            <a:ext cx="3306735" cy="25963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EBEFBB-287E-0F4F-8503-67383E13C4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448" y="3809372"/>
            <a:ext cx="2142799" cy="272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688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19192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: 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Unidade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Delimitação de Espécies</a:t>
            </a:r>
          </a:p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Genética</a:t>
            </a:r>
          </a:p>
          <a:p>
            <a:endParaRPr lang="pt-BR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</a:t>
            </a:r>
            <a:r>
              <a:rPr lang="pt-BR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Filogeografia</a:t>
            </a:r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: “princípios e processos que governam a distribuição geográfica das linhagens, especialmente aquelas dentro e entre espécies proximamente relacionadas”.</a:t>
            </a:r>
          </a:p>
          <a:p>
            <a:endParaRPr lang="pt-BR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</a:t>
            </a:r>
          </a:p>
          <a:p>
            <a:endParaRPr lang="pt-BR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pt-BR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</a:t>
            </a:r>
          </a:p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C1FABB-B9CD-2941-9C30-933DCD654E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98" y="4891498"/>
            <a:ext cx="1243318" cy="1723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DEFFFD-109A-9543-B131-39378A4511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3813" y="3664582"/>
            <a:ext cx="2876550" cy="2952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298C30-F165-AA4A-8E29-192806769C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201" y="5621145"/>
            <a:ext cx="3852612" cy="9935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CBEDC7-00A1-614D-8D68-4FC6593C986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164" y="4891498"/>
            <a:ext cx="1234433" cy="172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148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19192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: 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Unidade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Delimitação de Espécies</a:t>
            </a:r>
          </a:p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Genética</a:t>
            </a:r>
          </a:p>
          <a:p>
            <a:endParaRPr lang="pt-BR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</a:t>
            </a:r>
            <a:r>
              <a:rPr lang="pt-BR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Filogeografia</a:t>
            </a:r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: “princípios e processos que governam a distribuição geográfica das </a:t>
            </a:r>
            <a:r>
              <a:rPr lang="pt-BR" sz="24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linhagens</a:t>
            </a:r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especialmente aquelas dentro e entre espécies proximamente relacionadas”.</a:t>
            </a:r>
          </a:p>
          <a:p>
            <a:endParaRPr lang="pt-BR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</a:t>
            </a:r>
          </a:p>
          <a:p>
            <a:endParaRPr lang="pt-BR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pt-BR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</a:t>
            </a:r>
          </a:p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C1FABB-B9CD-2941-9C30-933DCD654E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98" y="4891498"/>
            <a:ext cx="1243318" cy="1723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DEFFFD-109A-9543-B131-39378A4511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3813" y="3664582"/>
            <a:ext cx="2876550" cy="2952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298C30-F165-AA4A-8E29-192806769C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201" y="5621145"/>
            <a:ext cx="3852612" cy="9935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CBEDC7-00A1-614D-8D68-4FC6593C986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164" y="4891498"/>
            <a:ext cx="1234433" cy="172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36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: 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Unidade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Delimitação de Espécies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Taxonomia integrativa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84F549-6FD4-C649-A8DA-7A94DEF51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0376" y="1692346"/>
            <a:ext cx="3913963" cy="4953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145AB7-DC7B-D64D-8092-E70599FC65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900" y="2183480"/>
            <a:ext cx="853263" cy="1153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1F3C68-302B-5343-A3D0-F2BD0096FA8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32" y="2371472"/>
            <a:ext cx="5634372" cy="6921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4051C4-7AEE-574D-91E1-DC7E7D21661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9316" y="2717548"/>
            <a:ext cx="3851327" cy="4051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0F3D49-AFCA-9346-A09E-A360BF8ABEF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65" y="4372966"/>
            <a:ext cx="2903085" cy="2295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5FDBF5-4DA5-324F-BEEB-E24CDBCCFDC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6707" y="3063625"/>
            <a:ext cx="1361433" cy="9076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4F61C5-F36D-1C4A-BA1F-E54A50A3AE7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643" y="4828701"/>
            <a:ext cx="4164424" cy="2482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7A927F-2FD5-D843-B2A4-A40C3DDEFBC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1766" y="5076987"/>
            <a:ext cx="1079500" cy="1079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7EB56-62E3-8543-9702-54237C845F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0376" y="1396708"/>
            <a:ext cx="3912787" cy="3077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5E8AF7-6D80-534B-931C-DB4A26C93A8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443" y="4372966"/>
            <a:ext cx="4170623" cy="45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38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: 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Unidade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Delimitação de Espécies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Delimitação: limites genéticos ou critérios de exclusividade, como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monofiletismo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recíproco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5910906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: 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Unidade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Conceitos de Espécie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ii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) Propriedades secundárias ou critério 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secundário de espécie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	isolamento reprodutivo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	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diagnosabilidade</a:t>
            </a:r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	</a:t>
            </a:r>
            <a:r>
              <a:rPr lang="pt-BR" sz="2000" b="1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monofiletismo</a:t>
            </a:r>
            <a:r>
              <a:rPr lang="pt-BR" sz="2000" b="1" dirty="0">
                <a:solidFill>
                  <a:srgbClr val="FF0000"/>
                </a:solidFill>
                <a:latin typeface="American Typewriter" panose="02090604020004020304" pitchFamily="18" charset="77"/>
              </a:rPr>
              <a:t> recíproco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	nicho ou zonas adaptativas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	agrupamento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fenético</a:t>
            </a:r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	tendência ou destino evolutivo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	coesão intrínseca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	etc.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		Zona Cinza	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5F1CF0-CA08-5C45-964F-FC24605EB0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077" y="2868979"/>
            <a:ext cx="5397018" cy="35720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48BD496-E89F-C94E-8628-A095B098C0C7}"/>
              </a:ext>
            </a:extLst>
          </p:cNvPr>
          <p:cNvSpPr txBox="1"/>
          <p:nvPr/>
        </p:nvSpPr>
        <p:spPr>
          <a:xfrm>
            <a:off x="377077" y="6455202"/>
            <a:ext cx="1434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pple Braille Pinpoint 8 Dot" pitchFamily="2" charset="0"/>
              </a:rPr>
              <a:t>Zachos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ple Braille Pinpoint 8 Dot" pitchFamily="2" charset="0"/>
              </a:rPr>
              <a:t>, 2016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2B89EE-A496-2746-A06C-2DE4443B897A}"/>
              </a:ext>
            </a:extLst>
          </p:cNvPr>
          <p:cNvSpPr/>
          <p:nvPr/>
        </p:nvSpPr>
        <p:spPr>
          <a:xfrm>
            <a:off x="262765" y="1178999"/>
            <a:ext cx="10295256" cy="555320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7609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: 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Unidade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Delimitação de Espécies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Delimitação: limites genéticos ou critérios de exclusividade, como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monofiletismo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recíproco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fluxo gênico, retenção de polimorfismo ancestral, segregação incompleta de linhagens; tempo de especiação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genealogias de genes – especiação, linhagens de espécies delimitadas antes do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monofiletismo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recíproco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Árvores de genes e árvores de espécies: </a:t>
            </a:r>
            <a:r>
              <a:rPr lang="pt-BR" sz="2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abordagem coalescente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363D01-9B2E-064B-9A6F-84925DA27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550" y="5302584"/>
            <a:ext cx="9074150" cy="123791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1468BA-231F-D34B-A012-07E3EB6334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247699" y="5302584"/>
            <a:ext cx="969647" cy="123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81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: 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Unidade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Delimitação de Espécies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Coalescência: “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the mathematical and probabilistic theory underlying the evolutionary history of alleles ”</a:t>
            </a:r>
          </a:p>
          <a:p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“a model of how gene variants sampled from a population may have originated from a common ancestor”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94F243-AC12-F245-83DA-6E403D411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48028" y="2252020"/>
            <a:ext cx="3102294" cy="579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736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: 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Unidade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Delimitação de Espécies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Modelo coalescente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multiespécies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rigoroso e testável; objetivo.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Multi-locus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(abordagem genômica, Sequenciamento de Nova Geração); diversas abordagens metodológicas: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Bayesian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Phylogenetics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&amp;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Phylogeography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(BPP), General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Mixed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Yule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Coalescent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(GMYC). 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Especiação: identificar eventos e estudar o processo. 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“We envision coalescent-based diagnoses taking the following form: Species A is composed of all populations in Region X, which cluster as a lineage distinct from all other populations according to coalescent-based genetic analysis of multiple genetic loci”. 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FEDA7F-EEC2-C74E-BF5F-637E1F0410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9463" y="1055345"/>
            <a:ext cx="4660900" cy="9109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DC888B-6C30-F449-9B91-9EAE910C58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9463" y="1974576"/>
            <a:ext cx="4660900" cy="16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75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: 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Unidade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Delimitação de Espécies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Bases de dados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multi-locus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e 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modelos coalescestes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multi-espécies</a:t>
            </a:r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Suficientes para delimitação de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espécies? 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Limitações conceituais e metodológicas; análises não integrativas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integrated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Bayesian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Phylogenetics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and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Phylogeography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(</a:t>
            </a:r>
            <a:r>
              <a:rPr lang="pt-BR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iBPP</a:t>
            </a:r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)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Dados quantitativos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Fluxo gênico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Seleção natural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CABA4F-FBA9-744C-BD5F-67A9098A70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8811" y="1149829"/>
            <a:ext cx="5121552" cy="12009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198276-4E0E-AF44-892F-358459A93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999274" y="151748"/>
            <a:ext cx="760626" cy="512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078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: 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Unidade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O que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é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?  Como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defini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-la?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Qual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é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o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melhor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conceito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?</a:t>
            </a: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Indivíduos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não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classes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ou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grupos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monistas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/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pluralistas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Conceito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Unificado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de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  <a:p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Hipóteses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Populações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/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Linhagens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Categoria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não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é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um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nível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taxonômico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Delimitadas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por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métodos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reprodutíveis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e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objetivos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livres da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subjetividade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		do </a:t>
            </a:r>
            <a:r>
              <a:rPr 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taxonomista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Espécies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: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minha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visão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?	</a:t>
            </a:r>
          </a:p>
        </p:txBody>
      </p:sp>
    </p:spTree>
    <p:extLst>
      <p:ext uri="{BB962C8B-B14F-4D97-AF65-F5344CB8AC3E}">
        <p14:creationId xmlns:p14="http://schemas.microsoft.com/office/powerpoint/2010/main" val="3134743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27D30D-16AF-394B-A482-87FB241ED0A9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Prólogo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  <a:cs typeface="Consolas" panose="020B06090202040302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A5194F-259C-5246-B1AF-057C6F5D0966}"/>
              </a:ext>
            </a:extLst>
          </p:cNvPr>
          <p:cNvSpPr txBox="1"/>
          <p:nvPr/>
        </p:nvSpPr>
        <p:spPr>
          <a:xfrm>
            <a:off x="978193" y="1278624"/>
            <a:ext cx="1023915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Conhecimento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natureza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   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Isolíneas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    Latitude/altitude</a:t>
            </a: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   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Cinturões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floristicos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   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Clima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e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comunidades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“Nature must be experienced through feeling”</a:t>
            </a:r>
          </a:p>
          <a:p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Alexander von Humboldt (1769-1859)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8E5D76-F626-7D44-8115-59BCE1050B14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8C6EDF8-244B-FA41-8821-FF0C44CF2A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80" y="1871529"/>
            <a:ext cx="3353468" cy="46360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1890CD-8328-9447-9CE5-D544BF60A6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016" y="1122720"/>
            <a:ext cx="4282178" cy="291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015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Ordem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Rodentia: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Diversidade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e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Evolução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2">
            <a:extLst>
              <a:ext uri="{FF2B5EF4-FFF2-40B4-BE49-F238E27FC236}">
                <a16:creationId xmlns:a16="http://schemas.microsoft.com/office/drawing/2014/main" id="{8CD16AF0-1866-1647-AC2B-D670125BAF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80" y="3005341"/>
            <a:ext cx="3358718" cy="3647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Mamíferos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1314 gêneros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6495 espécies</a:t>
            </a:r>
          </a:p>
          <a:p>
            <a:pPr algn="ctr" eaLnBrk="1" hangingPunct="1">
              <a:spcBef>
                <a:spcPct val="50000"/>
              </a:spcBef>
            </a:pPr>
            <a:endParaRPr lang="pt-BR" altLang="en-US" sz="1800" dirty="0">
              <a:solidFill>
                <a:srgbClr val="5772C0"/>
              </a:solidFill>
              <a:latin typeface="American Typewriter" panose="02090604020004020304" pitchFamily="18" charset="77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pt-BR" altLang="en-US" sz="1800" dirty="0">
                <a:solidFill>
                  <a:srgbClr val="FF0000"/>
                </a:solidFill>
                <a:latin typeface="American Typewriter" panose="02090604020004020304" pitchFamily="18" charset="77"/>
              </a:rPr>
              <a:t> Coorte </a:t>
            </a:r>
            <a:r>
              <a:rPr lang="pt-BR" altLang="en-US" sz="1800" dirty="0" err="1">
                <a:solidFill>
                  <a:srgbClr val="FF0000"/>
                </a:solidFill>
                <a:latin typeface="American Typewriter" panose="02090604020004020304" pitchFamily="18" charset="77"/>
              </a:rPr>
              <a:t>Glires</a:t>
            </a:r>
            <a:endParaRPr lang="pt-BR" altLang="en-US" sz="1800" dirty="0">
              <a:solidFill>
                <a:srgbClr val="FF0000"/>
              </a:solidFill>
              <a:latin typeface="American Typewriter" panose="02090604020004020304" pitchFamily="18" charset="77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pt-BR" altLang="en-US" sz="1800" dirty="0" err="1">
                <a:solidFill>
                  <a:srgbClr val="5772C0"/>
                </a:solidFill>
                <a:latin typeface="American Typewriter" panose="02090604020004020304" pitchFamily="18" charset="77"/>
              </a:rPr>
              <a:t>Rodentia</a:t>
            </a:r>
            <a:r>
              <a:rPr lang="pt-BR" altLang="en-US" sz="1800" dirty="0">
                <a:solidFill>
                  <a:srgbClr val="5772C0"/>
                </a:solidFill>
                <a:latin typeface="American Typewriter" panose="02090604020004020304" pitchFamily="18" charset="77"/>
              </a:rPr>
              <a:t> + </a:t>
            </a:r>
            <a:r>
              <a:rPr lang="pt-BR" altLang="en-US" sz="1800" dirty="0" err="1">
                <a:solidFill>
                  <a:srgbClr val="00B050"/>
                </a:solidFill>
                <a:latin typeface="American Typewriter" panose="02090604020004020304" pitchFamily="18" charset="77"/>
              </a:rPr>
              <a:t>Lagomopha</a:t>
            </a:r>
            <a:endParaRPr lang="pt-BR" altLang="en-US" sz="1800" dirty="0">
              <a:solidFill>
                <a:srgbClr val="5772C0"/>
              </a:solidFill>
              <a:latin typeface="American Typewriter" panose="02090604020004020304" pitchFamily="18" charset="77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pt-BR" alt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Incisivos de crescimento contínuo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Fossa </a:t>
            </a:r>
            <a:r>
              <a:rPr lang="pt-BR" altLang="en-US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glenóide</a:t>
            </a:r>
            <a:endParaRPr lang="pt-BR" altLang="en-US" sz="16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5C05AD-3D89-2443-8DC6-833A1B1E4A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905" y="1062158"/>
            <a:ext cx="4296443" cy="18220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FEA775-71F2-954F-BA46-485250EA4F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2941" y="2963671"/>
            <a:ext cx="1416618" cy="11877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79789C-8473-7748-AF11-E0194214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512" y="1055345"/>
            <a:ext cx="4720218" cy="566805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A26BFDF-46C9-C34E-98EC-C899251E9D17}"/>
              </a:ext>
            </a:extLst>
          </p:cNvPr>
          <p:cNvSpPr/>
          <p:nvPr/>
        </p:nvSpPr>
        <p:spPr>
          <a:xfrm>
            <a:off x="8047888" y="3831693"/>
            <a:ext cx="1961649" cy="1099515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1FB5EB3-C197-B941-AEB4-A22703ABB899}"/>
              </a:ext>
            </a:extLst>
          </p:cNvPr>
          <p:cNvSpPr/>
          <p:nvPr/>
        </p:nvSpPr>
        <p:spPr>
          <a:xfrm>
            <a:off x="7742938" y="3352619"/>
            <a:ext cx="2574664" cy="1649273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9A804A-05F3-904F-B5F4-4758189D4CDC}"/>
              </a:ext>
            </a:extLst>
          </p:cNvPr>
          <p:cNvSpPr/>
          <p:nvPr/>
        </p:nvSpPr>
        <p:spPr>
          <a:xfrm>
            <a:off x="8152037" y="3402510"/>
            <a:ext cx="1777744" cy="355605"/>
          </a:xfrm>
          <a:prstGeom prst="rect">
            <a:avLst/>
          </a:prstGeom>
          <a:noFill/>
          <a:ln w="28575">
            <a:solidFill>
              <a:srgbClr val="6E9C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EDC339-D519-D747-9301-725CB7DE77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3525" y="4250999"/>
            <a:ext cx="2130949" cy="24890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F5EE6B1-6C62-FB40-8E61-52A099F01F69}"/>
              </a:ext>
            </a:extLst>
          </p:cNvPr>
          <p:cNvSpPr txBox="1"/>
          <p:nvPr/>
        </p:nvSpPr>
        <p:spPr>
          <a:xfrm>
            <a:off x="10009537" y="6235476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ple Braille Pinpoint 8 Dot" pitchFamily="2" charset="0"/>
              </a:rPr>
              <a:t>Tarver et al. 2016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E3B7D4-E85E-3441-A153-1909592B6E15}"/>
              </a:ext>
            </a:extLst>
          </p:cNvPr>
          <p:cNvSpPr txBox="1"/>
          <p:nvPr/>
        </p:nvSpPr>
        <p:spPr>
          <a:xfrm>
            <a:off x="2730422" y="6539470"/>
            <a:ext cx="10511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pple Braille Pinpoint 8 Dot" pitchFamily="2" charset="0"/>
              </a:rPr>
              <a:t>Landry 1999</a:t>
            </a:r>
          </a:p>
        </p:txBody>
      </p:sp>
    </p:spTree>
    <p:extLst>
      <p:ext uri="{BB962C8B-B14F-4D97-AF65-F5344CB8AC3E}">
        <p14:creationId xmlns:p14="http://schemas.microsoft.com/office/powerpoint/2010/main" val="9466559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Ordem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Rodentia: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Diversidade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e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Evolução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9" descr="nutriaphoto">
            <a:extLst>
              <a:ext uri="{FF2B5EF4-FFF2-40B4-BE49-F238E27FC236}">
                <a16:creationId xmlns:a16="http://schemas.microsoft.com/office/drawing/2014/main" id="{A31E240B-6AEC-F04D-AF55-D94F6559A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1751" y="4586481"/>
            <a:ext cx="1838603" cy="1383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0" descr="viscacha">
            <a:extLst>
              <a:ext uri="{FF2B5EF4-FFF2-40B4-BE49-F238E27FC236}">
                <a16:creationId xmlns:a16="http://schemas.microsoft.com/office/drawing/2014/main" id="{CB6C47AB-67A3-1442-868B-3D79A6D12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9113" y="4703358"/>
            <a:ext cx="2001397" cy="157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1" descr="paca">
            <a:extLst>
              <a:ext uri="{FF2B5EF4-FFF2-40B4-BE49-F238E27FC236}">
                <a16:creationId xmlns:a16="http://schemas.microsoft.com/office/drawing/2014/main" id="{9F16E4E6-0A6E-8643-B3B4-458D1C33B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773" y="2099830"/>
            <a:ext cx="1474336" cy="96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2" descr="branickii">
            <a:extLst>
              <a:ext uri="{FF2B5EF4-FFF2-40B4-BE49-F238E27FC236}">
                <a16:creationId xmlns:a16="http://schemas.microsoft.com/office/drawing/2014/main" id="{DC1671D5-B3D3-4E49-91F3-E90407058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5727" y="3179410"/>
            <a:ext cx="1763383" cy="136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3" descr="image?id=21760&amp;rendTypeId=4">
            <a:extLst>
              <a:ext uri="{FF2B5EF4-FFF2-40B4-BE49-F238E27FC236}">
                <a16:creationId xmlns:a16="http://schemas.microsoft.com/office/drawing/2014/main" id="{B0EFF14E-5E47-1346-84B6-CB7C4E763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7935" y="1527837"/>
            <a:ext cx="1821605" cy="173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4" descr="image?id=21745&amp;rendTypeId=4">
            <a:extLst>
              <a:ext uri="{FF2B5EF4-FFF2-40B4-BE49-F238E27FC236}">
                <a16:creationId xmlns:a16="http://schemas.microsoft.com/office/drawing/2014/main" id="{41926F8F-9AC5-F343-AE12-5DF03C3AF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6327" y="2539979"/>
            <a:ext cx="2060191" cy="157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" name="Object 25">
            <a:extLst>
              <a:ext uri="{FF2B5EF4-FFF2-40B4-BE49-F238E27FC236}">
                <a16:creationId xmlns:a16="http://schemas.microsoft.com/office/drawing/2014/main" id="{AE53D32F-4F5D-8B4C-AA5B-5914755D41C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27191" y="3712527"/>
          <a:ext cx="1771142" cy="1284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5" name="Image" r:id="rId9" imgW="5829300" imgH="4229100" progId="Photoshop.Image.7">
                  <p:embed/>
                </p:oleObj>
              </mc:Choice>
              <mc:Fallback>
                <p:oleObj name="Image" r:id="rId9" imgW="5829300" imgH="4229100" progId="Photoshop.Image.7">
                  <p:embed/>
                  <p:pic>
                    <p:nvPicPr>
                      <p:cNvPr id="32" name="Object 25">
                        <a:extLst>
                          <a:ext uri="{FF2B5EF4-FFF2-40B4-BE49-F238E27FC236}">
                            <a16:creationId xmlns:a16="http://schemas.microsoft.com/office/drawing/2014/main" id="{AE53D32F-4F5D-8B4C-AA5B-5914755D41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7191" y="3712527"/>
                        <a:ext cx="1771142" cy="12842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26" descr="Ctenomys sp">
            <a:extLst>
              <a:ext uri="{FF2B5EF4-FFF2-40B4-BE49-F238E27FC236}">
                <a16:creationId xmlns:a16="http://schemas.microsoft.com/office/drawing/2014/main" id="{BF65F239-E099-9143-AFD0-BF536D594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30195" y="5276331"/>
            <a:ext cx="1837099" cy="122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7" descr="coendu">
            <a:extLst>
              <a:ext uri="{FF2B5EF4-FFF2-40B4-BE49-F238E27FC236}">
                <a16:creationId xmlns:a16="http://schemas.microsoft.com/office/drawing/2014/main" id="{029A558B-F4D7-374E-AC14-88C62302D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917" y="3358654"/>
            <a:ext cx="1683146" cy="142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8" descr="Clyomys2-ricardo.jpg (69060 bytes)">
            <a:extLst>
              <a:ext uri="{FF2B5EF4-FFF2-40B4-BE49-F238E27FC236}">
                <a16:creationId xmlns:a16="http://schemas.microsoft.com/office/drawing/2014/main" id="{6BD7875B-2F13-214E-A657-D83549131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0777" y="2600238"/>
            <a:ext cx="2007295" cy="133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" name="Object 29">
            <a:extLst>
              <a:ext uri="{FF2B5EF4-FFF2-40B4-BE49-F238E27FC236}">
                <a16:creationId xmlns:a16="http://schemas.microsoft.com/office/drawing/2014/main" id="{5986A3EC-9964-134D-A3D6-EE8FF963CC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7499" y="4917810"/>
          <a:ext cx="1687726" cy="1000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6" name="Image" r:id="rId14" imgW="6007100" imgH="3568700" progId="Photoshop.Image.7">
                  <p:embed/>
                </p:oleObj>
              </mc:Choice>
              <mc:Fallback>
                <p:oleObj name="Image" r:id="rId14" imgW="6007100" imgH="3568700" progId="Photoshop.Image.7">
                  <p:embed/>
                  <p:pic>
                    <p:nvPicPr>
                      <p:cNvPr id="36" name="Object 29">
                        <a:extLst>
                          <a:ext uri="{FF2B5EF4-FFF2-40B4-BE49-F238E27FC236}">
                            <a16:creationId xmlns:a16="http://schemas.microsoft.com/office/drawing/2014/main" id="{5986A3EC-9964-134D-A3D6-EE8FF963CC4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7499" y="4917810"/>
                        <a:ext cx="1687726" cy="10009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30" descr=" ">
            <a:extLst>
              <a:ext uri="{FF2B5EF4-FFF2-40B4-BE49-F238E27FC236}">
                <a16:creationId xmlns:a16="http://schemas.microsoft.com/office/drawing/2014/main" id="{201730BF-C17C-7A48-9D6C-0A0B10229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0847" y="1960367"/>
            <a:ext cx="1377340" cy="131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7F4673D-A6E1-DD46-8C14-3B6755CB65B4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131" y="1221583"/>
            <a:ext cx="1961031" cy="161588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F492DAF-C427-BF44-BB9C-1AEEE4FE599A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7840" y="4004311"/>
            <a:ext cx="2748296" cy="1302181"/>
          </a:xfrm>
          <a:prstGeom prst="rect">
            <a:avLst/>
          </a:prstGeom>
        </p:spPr>
      </p:pic>
      <p:sp>
        <p:nvSpPr>
          <p:cNvPr id="41" name="Text Box 2">
            <a:extLst>
              <a:ext uri="{FF2B5EF4-FFF2-40B4-BE49-F238E27FC236}">
                <a16:creationId xmlns:a16="http://schemas.microsoft.com/office/drawing/2014/main" id="{341703E8-4D54-8641-8DE4-3D1097A6E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87" y="1221583"/>
            <a:ext cx="3358718" cy="420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Rodentia</a:t>
            </a:r>
            <a:endParaRPr lang="pt-BR" altLang="en-US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pPr algn="ctr" eaLnBrk="1" hangingPunct="1">
              <a:spcBef>
                <a:spcPct val="50000"/>
              </a:spcBef>
            </a:pPr>
            <a:endParaRPr lang="pt-BR" altLang="en-US" sz="18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pt-BR" alt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Altamente diversificado: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Espécies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Ecologia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Evolução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Biogeografia</a:t>
            </a:r>
          </a:p>
          <a:p>
            <a:pPr algn="ctr" eaLnBrk="1" hangingPunct="1">
              <a:spcBef>
                <a:spcPct val="50000"/>
              </a:spcBef>
            </a:pPr>
            <a:endParaRPr lang="pt-BR" altLang="en-US" sz="18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pt-BR" altLang="en-US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GLOBAL/REGIONAL</a:t>
            </a:r>
          </a:p>
          <a:p>
            <a:pPr algn="ctr" eaLnBrk="1" hangingPunct="1">
              <a:spcBef>
                <a:spcPct val="50000"/>
              </a:spcBef>
            </a:pPr>
            <a:endParaRPr lang="pt-BR" altLang="en-US" sz="18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977727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Ordem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Rodentia: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Diversidade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e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Evolução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2">
            <a:extLst>
              <a:ext uri="{FF2B5EF4-FFF2-40B4-BE49-F238E27FC236}">
                <a16:creationId xmlns:a16="http://schemas.microsoft.com/office/drawing/2014/main" id="{67B8F36C-D5AF-5A4D-9115-F3C8951469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622" y="1046373"/>
            <a:ext cx="5358021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alt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Na América do Sul:</a:t>
            </a:r>
          </a:p>
          <a:p>
            <a:pPr eaLnBrk="1" hangingPunct="1">
              <a:spcBef>
                <a:spcPct val="50000"/>
              </a:spcBef>
            </a:pPr>
            <a:r>
              <a:rPr lang="pt-BR" alt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Família </a:t>
            </a:r>
            <a:r>
              <a:rPr lang="pt-BR" alt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Heteromyidae</a:t>
            </a:r>
            <a:r>
              <a:rPr lang="pt-BR" alt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ratos de 		espinho com bolsa</a:t>
            </a:r>
          </a:p>
          <a:p>
            <a:pPr eaLnBrk="1" hangingPunct="1">
              <a:spcBef>
                <a:spcPct val="50000"/>
              </a:spcBef>
            </a:pPr>
            <a:endParaRPr lang="pt-BR" alt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pt-BR" alt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Família </a:t>
            </a:r>
            <a:r>
              <a:rPr lang="pt-BR" alt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Sciuridae</a:t>
            </a:r>
            <a:r>
              <a:rPr lang="pt-BR" alt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esquilos</a:t>
            </a:r>
          </a:p>
          <a:p>
            <a:pPr eaLnBrk="1" hangingPunct="1">
              <a:spcBef>
                <a:spcPct val="50000"/>
              </a:spcBef>
            </a:pPr>
            <a:endParaRPr lang="pt-BR" alt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pPr eaLnBrk="1" hangingPunct="1">
              <a:spcBef>
                <a:spcPct val="50000"/>
              </a:spcBef>
            </a:pPr>
            <a:endParaRPr lang="pt-BR" alt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pt-BR" alt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Família </a:t>
            </a:r>
            <a:r>
              <a:rPr lang="pt-BR" alt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Cricetidae</a:t>
            </a:r>
            <a:r>
              <a:rPr lang="pt-BR" alt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ratos e 			camundongos</a:t>
            </a:r>
          </a:p>
          <a:p>
            <a:pPr eaLnBrk="1" hangingPunct="1">
              <a:spcBef>
                <a:spcPct val="50000"/>
              </a:spcBef>
            </a:pPr>
            <a:endParaRPr lang="pt-BR" alt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pPr eaLnBrk="1" hangingPunct="1">
              <a:spcBef>
                <a:spcPct val="50000"/>
              </a:spcBef>
            </a:pPr>
            <a:r>
              <a:rPr lang="pt-BR" alt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Várias famílias de </a:t>
            </a:r>
            <a:r>
              <a:rPr lang="pt-BR" altLang="en-US" sz="2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Hystricognathi</a:t>
            </a:r>
            <a:r>
              <a:rPr lang="pt-BR" alt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		ratos de espinho, pacas,		 ouriços, etc.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C748EF-24F6-ED4A-BA77-E49E4CCD83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759" y="3619121"/>
            <a:ext cx="2666273" cy="17946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66511D-FD83-1A40-954E-A87390A12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073" y="2309665"/>
            <a:ext cx="2933686" cy="16428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574676-0532-C347-AAE5-BDD4FBAAA0D4}"/>
              </a:ext>
            </a:extLst>
          </p:cNvPr>
          <p:cNvSpPr txBox="1"/>
          <p:nvPr/>
        </p:nvSpPr>
        <p:spPr>
          <a:xfrm>
            <a:off x="8919759" y="2944211"/>
            <a:ext cx="1799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Yasmy</a:t>
            </a:r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Medina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E72617-5298-544F-92E4-1BBD55FC6520}"/>
              </a:ext>
            </a:extLst>
          </p:cNvPr>
          <p:cNvSpPr txBox="1"/>
          <p:nvPr/>
        </p:nvSpPr>
        <p:spPr>
          <a:xfrm>
            <a:off x="8919759" y="5701071"/>
            <a:ext cx="12961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PRO Roth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159658-0E4E-3D4A-A06A-C013C076598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3019" y="1089772"/>
            <a:ext cx="2339752" cy="17548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2C0211-59F6-FC4C-A8DB-2E76B988525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9058" y="4804760"/>
            <a:ext cx="2613247" cy="19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734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Ordem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Rodentia: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Diversidade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e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Evolução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>
            <a:extLst>
              <a:ext uri="{FF2B5EF4-FFF2-40B4-BE49-F238E27FC236}">
                <a16:creationId xmlns:a16="http://schemas.microsoft.com/office/drawing/2014/main" id="{EB3DFD57-BC12-F543-9109-305FD75D1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542" y="4757197"/>
            <a:ext cx="4826000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CEA6F279-3C6F-D440-8DF1-D5DA6848E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2220" y="2595341"/>
            <a:ext cx="5329238" cy="123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FA1BE1E5-4CEA-4840-8968-C83FFBD91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71" y="4069977"/>
            <a:ext cx="5729287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5CBE7992-4DB2-F847-BB2C-30B584472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092" y="2674681"/>
            <a:ext cx="59309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B478005C-3E3F-874A-9D01-021D64346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6433" y="5136591"/>
            <a:ext cx="6100762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D74A19CA-69BF-7143-B4D8-3A55F44E2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657" y="3762399"/>
            <a:ext cx="5302194" cy="68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CD32889-A17F-1849-B135-D819069A8744}"/>
              </a:ext>
            </a:extLst>
          </p:cNvPr>
          <p:cNvSpPr txBox="1"/>
          <p:nvPr/>
        </p:nvSpPr>
        <p:spPr>
          <a:xfrm>
            <a:off x="978193" y="1278624"/>
            <a:ext cx="10239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Descrições de espécies novas</a:t>
            </a:r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595373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Ordem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Rodentia: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Diversidade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e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Evolução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>
            <a:extLst>
              <a:ext uri="{FF2B5EF4-FFF2-40B4-BE49-F238E27FC236}">
                <a16:creationId xmlns:a16="http://schemas.microsoft.com/office/drawing/2014/main" id="{EB3DFD57-BC12-F543-9109-305FD75D1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542" y="4757197"/>
            <a:ext cx="4826000" cy="115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CEA6F279-3C6F-D440-8DF1-D5DA6848E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2220" y="2595341"/>
            <a:ext cx="5329238" cy="123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FA1BE1E5-4CEA-4840-8968-C83FFBD91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71" y="4069977"/>
            <a:ext cx="5729287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5CBE7992-4DB2-F847-BB2C-30B584472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092" y="2674681"/>
            <a:ext cx="5930900" cy="74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B478005C-3E3F-874A-9D01-021D64346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6433" y="5136591"/>
            <a:ext cx="6100762" cy="127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D74A19CA-69BF-7143-B4D8-3A55F44E2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657" y="3762399"/>
            <a:ext cx="5302194" cy="68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CD32889-A17F-1849-B135-D819069A8744}"/>
              </a:ext>
            </a:extLst>
          </p:cNvPr>
          <p:cNvSpPr txBox="1"/>
          <p:nvPr/>
        </p:nvSpPr>
        <p:spPr>
          <a:xfrm>
            <a:off x="978193" y="1278624"/>
            <a:ext cx="10239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Descrições de espécies novas</a:t>
            </a:r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603968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1E92A6-DEA9-1A4A-B0EF-BF834D46AF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800" y="189054"/>
            <a:ext cx="5187950" cy="11634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C632C-561A-D446-80FA-F7778E2C7D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77" y="1542638"/>
            <a:ext cx="3632062" cy="2692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BDF86A-1858-0544-9CBF-519EBE8BF7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00" y="4539427"/>
            <a:ext cx="1302740" cy="2033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337005-64BF-E54B-8D3F-0E4773EE47A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5500" y="1542639"/>
            <a:ext cx="7175500" cy="26930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6B21BB-94FB-8748-81BC-0E7FC9DF46D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950" y="4539427"/>
            <a:ext cx="1863371" cy="20336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9652D2-A256-9A46-9AB5-5DC78EB0BCB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9895" y="4865400"/>
            <a:ext cx="2197100" cy="1381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DE2CEE-5A5B-0240-87F9-FD6C253CD8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7600" y="4821401"/>
            <a:ext cx="3956050" cy="146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441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Ordem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Rodentia: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Diversidade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e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Evolução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>
            <a:extLst>
              <a:ext uri="{FF2B5EF4-FFF2-40B4-BE49-F238E27FC236}">
                <a16:creationId xmlns:a16="http://schemas.microsoft.com/office/drawing/2014/main" id="{05DF8541-0734-484F-9FC6-1546372A7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1108" y="1242725"/>
            <a:ext cx="3239070" cy="226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578B9263-56A5-C942-B833-0A8019FA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1768" y="5316165"/>
            <a:ext cx="3805713" cy="1211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CE38654E-A3E2-AE49-8DAE-7BBC36400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65" y="3720151"/>
            <a:ext cx="3142966" cy="292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30431A9-4B53-944E-9338-4ABA4827E5C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3518" y="5180824"/>
            <a:ext cx="4436845" cy="14825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DAA8F25-C0CB-AD4A-A243-F40B950D54C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939" y="3814702"/>
            <a:ext cx="4845652" cy="113201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BA22896-8815-3140-AF92-694CE0FE1408}"/>
              </a:ext>
            </a:extLst>
          </p:cNvPr>
          <p:cNvSpPr txBox="1"/>
          <p:nvPr/>
        </p:nvSpPr>
        <p:spPr>
          <a:xfrm>
            <a:off x="978193" y="1278624"/>
            <a:ext cx="10239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Listas de Fauna</a:t>
            </a:r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26" name="Picture 10">
            <a:extLst>
              <a:ext uri="{FF2B5EF4-FFF2-40B4-BE49-F238E27FC236}">
                <a16:creationId xmlns:a16="http://schemas.microsoft.com/office/drawing/2014/main" id="{4A05938D-416F-8F48-88C2-FDEE24D1D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8193" y="1934311"/>
            <a:ext cx="4276725" cy="151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9789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Ordem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Rodentia: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Diversidade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e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Evolução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4">
            <a:extLst>
              <a:ext uri="{FF2B5EF4-FFF2-40B4-BE49-F238E27FC236}">
                <a16:creationId xmlns:a16="http://schemas.microsoft.com/office/drawing/2014/main" id="{05DF8541-0734-484F-9FC6-1546372A7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1108" y="1242725"/>
            <a:ext cx="3239070" cy="226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578B9263-56A5-C942-B833-0A8019FA7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1768" y="5316165"/>
            <a:ext cx="3805713" cy="1211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CE38654E-A3E2-AE49-8DAE-7BBC36400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704" y="3720151"/>
            <a:ext cx="3142966" cy="292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30431A9-4B53-944E-9338-4ABA4827E5C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3518" y="5180824"/>
            <a:ext cx="4436845" cy="14825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DAA8F25-C0CB-AD4A-A243-F40B950D54C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939" y="3814702"/>
            <a:ext cx="4845652" cy="113201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BA22896-8815-3140-AF92-694CE0FE1408}"/>
              </a:ext>
            </a:extLst>
          </p:cNvPr>
          <p:cNvSpPr txBox="1"/>
          <p:nvPr/>
        </p:nvSpPr>
        <p:spPr>
          <a:xfrm>
            <a:off x="978193" y="1278624"/>
            <a:ext cx="10239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Listas de Fauna</a:t>
            </a:r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224FF30D-5DBA-4D40-A728-270A11373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914" y="1922780"/>
            <a:ext cx="4276725" cy="151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0977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86EB05-BFEA-3B4E-B5F9-C441B2A6D0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70" y="348706"/>
            <a:ext cx="4436845" cy="14825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71A570-605C-FA45-A2AD-882C57F8DED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067804" y="120"/>
            <a:ext cx="813776" cy="44368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2951BE-F8A9-A742-8FBA-5064583208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270" y="2898821"/>
            <a:ext cx="2282516" cy="18560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5FD36-24CE-A54F-B8B6-C66C9680E0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7985" y="2898821"/>
            <a:ext cx="1875130" cy="26904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B46623-48DF-9045-9321-F554D4380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8291" y="91440"/>
            <a:ext cx="3331413" cy="6675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50D580-07D8-6246-A455-8BCFBAD876E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0053" y="2218543"/>
            <a:ext cx="3181299" cy="3289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E4F037-8CE1-354B-8F0A-F1F23B4D866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3115" y="348706"/>
            <a:ext cx="1462949" cy="1462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4724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AA2880-3891-BE43-AE9B-DE85172F1A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32" y="252619"/>
            <a:ext cx="4258491" cy="42292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D93E6C-E993-B445-BFAE-8E89F6C5A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4799" y="3735976"/>
            <a:ext cx="3024060" cy="27163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A96750-4785-E348-B028-BEB4F93D1D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137" y="4547208"/>
            <a:ext cx="3001410" cy="2117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F3A034-E33C-A746-B092-A5892C78AF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2684" y="1051536"/>
            <a:ext cx="3674481" cy="18106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52CFB-E35C-3A44-905F-B6D9F2ABE02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2714" y="287381"/>
            <a:ext cx="3395894" cy="266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03FEE5-8472-114E-8635-5F3672FABA1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036" y="3226950"/>
            <a:ext cx="2381250" cy="342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060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27D30D-16AF-394B-A482-87FB241ED0A9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Prólogo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  <a:cs typeface="Consolas" panose="020B06090202040302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A5194F-259C-5246-B1AF-057C6F5D0966}"/>
              </a:ext>
            </a:extLst>
          </p:cNvPr>
          <p:cNvSpPr txBox="1"/>
          <p:nvPr/>
        </p:nvSpPr>
        <p:spPr>
          <a:xfrm>
            <a:off x="978193" y="1278624"/>
            <a:ext cx="1023915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Conhecimento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natureza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   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Isolíneas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    Latitude/altitude</a:t>
            </a: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   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Cinturões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floristicos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   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Clima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e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comunidades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“Nature must be experienced through feeling”</a:t>
            </a:r>
          </a:p>
          <a:p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	</a:t>
            </a:r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Alexander von Humboldt (1769-1859)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8E5D76-F626-7D44-8115-59BCE1050B14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8C6EDF8-244B-FA41-8821-FF0C44CF2A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280" y="1871529"/>
            <a:ext cx="3353468" cy="4636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B3DECA-7B5C-E84E-98D6-E44E296DCB8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0823" y="1178999"/>
            <a:ext cx="4737244" cy="292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8811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Ordem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Rodentia: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Diversidade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e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Evolução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945CA48C-382D-E948-94BF-F29C80C8A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5005" y="2691724"/>
            <a:ext cx="5019675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36884B5-4D48-6D45-9324-F2475C5D3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1785" y="3735827"/>
            <a:ext cx="6032500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B1CC43F6-49FB-BC4D-B401-9ACDB93F2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76" y="4187782"/>
            <a:ext cx="5085644" cy="102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A2786E3-3E9F-7B4C-961D-7C647C000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164" y="4892603"/>
            <a:ext cx="3794539" cy="173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7979CE-C930-E344-9F31-74D2B1D034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77" y="5462662"/>
            <a:ext cx="5455844" cy="10233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12F1F5-61F8-3840-8231-14FB9E322BE1}"/>
              </a:ext>
            </a:extLst>
          </p:cNvPr>
          <p:cNvSpPr txBox="1"/>
          <p:nvPr/>
        </p:nvSpPr>
        <p:spPr>
          <a:xfrm>
            <a:off x="978193" y="1278624"/>
            <a:ext cx="10239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Revisões de gêneros</a:t>
            </a:r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3FEF61-8ED8-484D-AF64-887A3DC12C5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660" y="2254384"/>
            <a:ext cx="3925262" cy="17103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19698E-48C8-F04A-892D-9FE823CAF39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110" y="1138299"/>
            <a:ext cx="5497463" cy="140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551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Ordem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Rodentia: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Diversidade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e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Evolução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945CA48C-382D-E948-94BF-F29C80C8A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5005" y="2691724"/>
            <a:ext cx="5019675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36884B5-4D48-6D45-9324-F2475C5D3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1785" y="3735827"/>
            <a:ext cx="6032500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B1CC43F6-49FB-BC4D-B401-9ACDB93F2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76" y="4187782"/>
            <a:ext cx="5085644" cy="102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A2786E3-3E9F-7B4C-961D-7C647C000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164" y="4892603"/>
            <a:ext cx="3794539" cy="173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7979CE-C930-E344-9F31-74D2B1D034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77" y="5462662"/>
            <a:ext cx="5455844" cy="10233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12F1F5-61F8-3840-8231-14FB9E322BE1}"/>
              </a:ext>
            </a:extLst>
          </p:cNvPr>
          <p:cNvSpPr txBox="1"/>
          <p:nvPr/>
        </p:nvSpPr>
        <p:spPr>
          <a:xfrm>
            <a:off x="978193" y="1278624"/>
            <a:ext cx="10239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Revisões de gêneros</a:t>
            </a:r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3FEF61-8ED8-484D-AF64-887A3DC12C5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0660" y="2254384"/>
            <a:ext cx="3925262" cy="17103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8CA84C-50EA-5848-8D11-96E3DF55378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110" y="1138299"/>
            <a:ext cx="5497463" cy="140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308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61CAC6-2347-D243-BDF9-46F512AF9C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200" y="2681348"/>
            <a:ext cx="2988810" cy="2316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BDAADA-F221-DA4C-8E40-B1B6195BC95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2826" y="2790606"/>
            <a:ext cx="3644900" cy="3851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15045A-1250-494E-841E-D3561F86D6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64" y="307113"/>
            <a:ext cx="1349736" cy="20246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C9A745-4E6C-D547-9A0B-DFBBC8F1624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3300" y="615165"/>
            <a:ext cx="3016250" cy="1408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DE5F48-292C-7A4B-851A-A44551B47C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8543" y="2681348"/>
            <a:ext cx="4763907" cy="35416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9E8CB7-880E-854E-B5C9-7CBA45D5B8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9600" y="307113"/>
            <a:ext cx="6278426" cy="20246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F032ED-D0A7-E74E-9A06-F0FF4F25887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818" y="5168901"/>
            <a:ext cx="2592917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209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22E2B6-B0F9-3144-B97E-C17F675068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29" y="281322"/>
            <a:ext cx="2717800" cy="36947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52D119-9693-B044-A7BC-EC98CD449A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944" y="597992"/>
            <a:ext cx="3203575" cy="31083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2D2A07-7523-664B-A039-1BA51C8271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883" y="4153861"/>
            <a:ext cx="4972050" cy="2402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F0EF14-F707-4B48-8DC0-E6688B55740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2303" y="281322"/>
            <a:ext cx="3048494" cy="30073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353787-559B-4841-A89A-4B7848C60EB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3203" y="3541870"/>
            <a:ext cx="3930650" cy="313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675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DE3625-F3D0-D749-91FE-D69660C996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1815443"/>
            <a:ext cx="3657600" cy="231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5756BB-0AC0-DF4A-85D1-958FE2E2E5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57" y="304143"/>
            <a:ext cx="5397787" cy="1375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60EAE6-D1B8-6044-888F-8DE207B2B71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944" y="304143"/>
            <a:ext cx="1375545" cy="1375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282C34-26AB-7648-9B5D-A63CB7B428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56" y="4213520"/>
            <a:ext cx="3073687" cy="2426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70D6A8-A18B-9D4A-86B9-BA1FC994549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134" y="362721"/>
            <a:ext cx="2591305" cy="3576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D4C085-9C45-B649-927C-9AFAC68968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9544" y="4219348"/>
            <a:ext cx="6083300" cy="2425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7A0861-1607-5D4C-9C5C-8780C801E1E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501" y="1990451"/>
            <a:ext cx="2597695" cy="194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97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BEE0A2-DB7F-C647-B84D-83C69DCCA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197"/>
            <a:ext cx="12192000" cy="64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745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65982C-79F2-5541-9B1C-5FA2BDE26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508" y="197415"/>
            <a:ext cx="4404369" cy="63221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A2312E-D7EA-3E47-83CF-0E49995E5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569" y="197415"/>
            <a:ext cx="4149953" cy="7080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ABA4CE-34CA-DB49-81F6-B4B34FC8E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28" y="1182739"/>
            <a:ext cx="3222895" cy="22462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C1C8CD-F4B4-3D49-9246-AB78802CA9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512" y="3852272"/>
            <a:ext cx="3943875" cy="27342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D53699-E5E1-9542-BF38-20E6A0FE55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7227" y="1011720"/>
            <a:ext cx="2880320" cy="273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245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DE35C1-3EEC-A54C-9BCA-8EEA9BB59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33" y="186375"/>
            <a:ext cx="5092145" cy="647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C94174-BCD5-3C43-A587-9CD8EE2A3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7" y="116633"/>
            <a:ext cx="3488891" cy="2319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9695B3-7A84-3549-9CCD-D7443E3D5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560" y="1002767"/>
            <a:ext cx="1571492" cy="15289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6D3E33-5437-8A40-BD09-E18DCE8439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553" y="2700880"/>
            <a:ext cx="5505115" cy="1278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8A00D2-560B-F948-8A0D-DEF4465CCA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8394" y="1002767"/>
            <a:ext cx="2613608" cy="15289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6216D6-4F58-DF4B-8E07-918D15D06D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3234986" y="3519795"/>
            <a:ext cx="2526295" cy="37170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CDA592-70CB-FE47-856E-DE5EA92DDD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1983" y="2700880"/>
            <a:ext cx="2540800" cy="399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015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Ordem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Rodentia: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Diversidade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e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Evolução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5F9F5B2-AF5E-CE47-B667-4CEF0949D9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65" y="1066584"/>
            <a:ext cx="7148362" cy="17940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580E1B-14C5-3449-A912-2773ADC2D6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65" y="3067714"/>
            <a:ext cx="7148362" cy="20133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D6FE3B-E6F3-C240-BFF2-9F8D8BE13D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4377" y="4697364"/>
            <a:ext cx="6525986" cy="195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947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: 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Unidade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Biodiversidade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Espécies: minha visão	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Conceito unificado, amplo ontologicamente, mas operacionalmente???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Estabelecer linhagens, não é trivial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Espécies, sempre são hipóteses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Dados morfológicos são tão importante quanto dados genéticos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Componentes filosófico, biológico e histórico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Conceito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Grupos e /ou linhagens</a:t>
            </a: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Nomenclatura</a:t>
            </a:r>
          </a:p>
        </p:txBody>
      </p:sp>
    </p:spTree>
    <p:extLst>
      <p:ext uri="{BB962C8B-B14F-4D97-AF65-F5344CB8AC3E}">
        <p14:creationId xmlns:p14="http://schemas.microsoft.com/office/powerpoint/2010/main" val="1792371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Diversidade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: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Conceitos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 e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Definições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  <a:cs typeface="Consolas" panose="020B0609020204030204" pitchFamily="49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Diversidade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: </a:t>
            </a: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“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significa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variedade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pluralidade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diferença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” </a:t>
            </a: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(</a:t>
            </a:r>
            <a:r>
              <a:rPr lang="en-US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www.significados.com.br</a:t>
            </a: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)</a:t>
            </a: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Pode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se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referir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a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diversos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campos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: 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econômico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/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administrativo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; 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político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; 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tecnológico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; 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científico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0EDAF7-FBF6-3A4B-A9E4-322DD55764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788" y="4477593"/>
            <a:ext cx="3539268" cy="22097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E3B669-3FA4-4747-963A-2443A431A83C}"/>
              </a:ext>
            </a:extLst>
          </p:cNvPr>
          <p:cNvSpPr txBox="1"/>
          <p:nvPr/>
        </p:nvSpPr>
        <p:spPr>
          <a:xfrm>
            <a:off x="7166333" y="6489522"/>
            <a:ext cx="14052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naceweb.org</a:t>
            </a:r>
            <a:endParaRPr lang="en-US" sz="11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66DF9A-FB12-5841-B33F-072D1C55E2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60" y="4247595"/>
            <a:ext cx="3552983" cy="25153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229A41-015C-F345-B5C0-FFED0A2CB9DD}"/>
              </a:ext>
            </a:extLst>
          </p:cNvPr>
          <p:cNvSpPr txBox="1"/>
          <p:nvPr/>
        </p:nvSpPr>
        <p:spPr>
          <a:xfrm>
            <a:off x="3533545" y="6486313"/>
            <a:ext cx="18784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thecloroxcompany.com</a:t>
            </a:r>
            <a:endParaRPr lang="en-US" sz="11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292890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Pósfácio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Diversidade e biodiversidade</a:t>
            </a:r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   Preconceitos e ideias dogmáticas/Liberdade e avanços formidáveis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Espécie</a:t>
            </a:r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   Entidade menos intuitivo/artística e mais filosófico/científica e com arcabouço metodológico e conceitual mais refinado </a:t>
            </a:r>
          </a:p>
          <a:p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Revelando os segredos ocultos pelo véu da natureza…</a:t>
            </a:r>
            <a:endParaRPr lang="pt-BR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pt-BR" sz="20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  Estudo da diversidade e das espécies: essencial nessa busca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D8C3F5-06AD-294D-9748-BD2E38F0FB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61" y="4420939"/>
            <a:ext cx="5089346" cy="20847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069232-8744-3546-BFC3-10B624C451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5765" y="4325612"/>
            <a:ext cx="3560978" cy="219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1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Pósfácio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Meu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muito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obrigado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a:</a:t>
            </a:r>
          </a:p>
          <a:p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50F368-3D09-5D4D-8B18-2DB67AA9C8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3525" y="5125052"/>
            <a:ext cx="1037771" cy="14840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8B1622-0B31-6D45-917A-6C13E1BEBD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339" y="5332055"/>
            <a:ext cx="2235200" cy="614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51B61C-F969-A24E-8849-3E8F8117758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9395" y="5981494"/>
            <a:ext cx="2421699" cy="7266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A5CA4F-CAD8-2A45-B77C-823F9F1AA0C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759" y="4116342"/>
            <a:ext cx="1093978" cy="10939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AFB7E4-4E5C-5846-B0F0-5FB9DA7E6B7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0245" y="4426152"/>
            <a:ext cx="1436134" cy="7975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561EB5-D908-5346-8069-DC16C33DD10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4584" y="4161263"/>
            <a:ext cx="1331462" cy="840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40C02D-144A-574F-BF37-128EAD9045A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3445" y="3088058"/>
            <a:ext cx="973580" cy="9735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769027-E234-9A4A-B4D8-0A09C3C08E6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7123" y="2990664"/>
            <a:ext cx="1014046" cy="10140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E3E68E-F753-6A47-860A-C0EA5AB1E4E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0875" y="3279323"/>
            <a:ext cx="1753098" cy="6985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F07617-9A7A-9F4A-AFC4-64D452C5A1E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65" y="3705213"/>
            <a:ext cx="885637" cy="10627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CB67C8-1541-0349-AC10-9FF9FE05F400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1329" y="4859563"/>
            <a:ext cx="974342" cy="7283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45762B-1EDF-B641-BB41-FA1B6A81AA7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840" y="3578890"/>
            <a:ext cx="807228" cy="10749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957656-C545-2A4D-AD15-26B38259DF7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18" y="5711006"/>
            <a:ext cx="1596549" cy="8980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D2FCA48-189D-5744-B82B-C96B9FB15B4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65" y="4887715"/>
            <a:ext cx="790359" cy="8232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93CFB1-5BE0-4743-AE06-210AF642C706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3989" y="5763197"/>
            <a:ext cx="1504720" cy="8458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28E48C-C309-D448-B726-02BE7EBB9C34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336" y="4371210"/>
            <a:ext cx="968373" cy="12166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D1D273-D12F-5745-9864-FBFC3DA3BA1B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65" y="1799124"/>
            <a:ext cx="4136372" cy="1387407"/>
          </a:xfrm>
          <a:prstGeom prst="rect">
            <a:avLst/>
          </a:prstGeom>
        </p:spPr>
      </p:pic>
      <p:pic>
        <p:nvPicPr>
          <p:cNvPr id="24" name="Picture 13" descr="img4">
            <a:extLst>
              <a:ext uri="{FF2B5EF4-FFF2-40B4-BE49-F238E27FC236}">
                <a16:creationId xmlns:a16="http://schemas.microsoft.com/office/drawing/2014/main" id="{B631C567-9E51-BB44-B9D9-E695F4E34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1613" y="1162289"/>
            <a:ext cx="3387139" cy="2257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C36DB1E-5E4F-1043-A319-F7A4A5C24DC4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4869" y="5354892"/>
            <a:ext cx="752737" cy="69693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ED88089-92DF-2F46-990F-E8A897F086A8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914" y="4934717"/>
            <a:ext cx="2305929" cy="1537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2FDEB5-0DDC-BD4A-AE00-8B26EAA07230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221" y="1386741"/>
            <a:ext cx="3770142" cy="11501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94890C-31E4-A945-9B5B-AAFC69B8FD31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914" y="3574848"/>
            <a:ext cx="889353" cy="120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61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Diversidade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: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Conceitos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 e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Definições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  <a:cs typeface="Consolas" panose="020B0609020204030204" pitchFamily="49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Diversidade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: 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“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significa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variedade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pluralidade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diferença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” </a:t>
            </a: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(</a:t>
            </a:r>
            <a:r>
              <a:rPr lang="en-US" sz="16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www.significados.com.br</a:t>
            </a:r>
            <a:r>
              <a:rPr lang="en-US" sz="16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)</a:t>
            </a: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Pode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se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referir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a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diversos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campos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: 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econômico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/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administrativo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; 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político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; 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tecnológico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; </a:t>
            </a: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científico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0EDAF7-FBF6-3A4B-A9E4-322DD55764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788" y="4477593"/>
            <a:ext cx="3539268" cy="22097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E3B669-3FA4-4747-963A-2443A431A83C}"/>
              </a:ext>
            </a:extLst>
          </p:cNvPr>
          <p:cNvSpPr txBox="1"/>
          <p:nvPr/>
        </p:nvSpPr>
        <p:spPr>
          <a:xfrm>
            <a:off x="7166333" y="6489522"/>
            <a:ext cx="14052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naceweb.org</a:t>
            </a:r>
            <a:endParaRPr lang="en-US" sz="11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66DF9A-FB12-5841-B33F-072D1C55E2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160" y="4247595"/>
            <a:ext cx="3552983" cy="25153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229A41-015C-F345-B5C0-FFED0A2CB9DD}"/>
              </a:ext>
            </a:extLst>
          </p:cNvPr>
          <p:cNvSpPr txBox="1"/>
          <p:nvPr/>
        </p:nvSpPr>
        <p:spPr>
          <a:xfrm>
            <a:off x="3533545" y="6486313"/>
            <a:ext cx="18784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thecloroxcompany.com</a:t>
            </a:r>
            <a:endParaRPr lang="en-US" sz="11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2455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Diversidade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: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Conceitos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 e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Definições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  <a:cs typeface="Consolas" panose="020B0609020204030204" pitchFamily="49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88826" y="1278624"/>
            <a:ext cx="102391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Diversidade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política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alimentar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/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produção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/cultural</a:t>
            </a: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“Food diversity expresses cultural heritage and is key </a:t>
            </a: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for healthy diets” (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fao.org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)</a:t>
            </a: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577086-0545-234A-8917-B9E91032E7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6895" y="3471532"/>
            <a:ext cx="1697037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47F677-3C75-E140-BB6B-A540130523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3695" y="3384959"/>
            <a:ext cx="2339975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AB7B61-0D32-EF44-9881-F8F190B3B4F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571" y="3429000"/>
            <a:ext cx="2628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60B160-D30F-4E4F-A45B-0AB4A1CFFC7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336" y="5140269"/>
            <a:ext cx="3667347" cy="1555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3C2A3D-7666-A248-8FEF-23AE09A6CC5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379" y="792935"/>
            <a:ext cx="2677781" cy="15690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20FE57-FF7A-244C-9345-D16B49EE28A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6360" y="3471532"/>
            <a:ext cx="2225749" cy="3338623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BECF714-D80A-3342-9BA2-2868ECF9F94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6135" y="4885980"/>
            <a:ext cx="27019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A20A97-040D-5D46-BA87-8281632D51F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240" y="4716021"/>
            <a:ext cx="2969564" cy="19797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21D19A-52D1-4B45-A7B7-6B32C1FE201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8041" y="2366270"/>
            <a:ext cx="3422458" cy="227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66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8AF9E-33CB-7E4F-AB1D-B1ABEA348D3D}"/>
              </a:ext>
            </a:extLst>
          </p:cNvPr>
          <p:cNvSpPr txBox="1"/>
          <p:nvPr/>
        </p:nvSpPr>
        <p:spPr>
          <a:xfrm>
            <a:off x="262765" y="209765"/>
            <a:ext cx="10593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Diversidade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: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Conceitos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 e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American Typewriter" panose="02090604020004020304" pitchFamily="18" charset="77"/>
                <a:cs typeface="Consolas" panose="020B0609020204030204" pitchFamily="49" charset="0"/>
              </a:rPr>
              <a:t>Definições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American Typewriter" panose="02090604020004020304" pitchFamily="18" charset="77"/>
              <a:cs typeface="Consolas" panose="020B0609020204030204" pitchFamily="49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3E5462-6D5C-C046-BA22-6678E47B37D6}"/>
              </a:ext>
            </a:extLst>
          </p:cNvPr>
          <p:cNvCxnSpPr>
            <a:cxnSpLocks/>
          </p:cNvCxnSpPr>
          <p:nvPr/>
        </p:nvCxnSpPr>
        <p:spPr>
          <a:xfrm>
            <a:off x="262765" y="955720"/>
            <a:ext cx="11677598" cy="0"/>
          </a:xfrm>
          <a:prstGeom prst="line">
            <a:avLst/>
          </a:prstGeom>
          <a:ln w="412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C2D9CF5-4C88-B242-ADC4-1A6CC35CC00A}"/>
              </a:ext>
            </a:extLst>
          </p:cNvPr>
          <p:cNvSpPr txBox="1"/>
          <p:nvPr/>
        </p:nvSpPr>
        <p:spPr>
          <a:xfrm>
            <a:off x="978193" y="1278624"/>
            <a:ext cx="102391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Diversidade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política</a:t>
            </a: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Cultural,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étnica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entre </a:t>
            </a:r>
            <a:r>
              <a:rPr lang="en-US" sz="24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outras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</a:p>
          <a:p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“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Entendimento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e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apreciação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da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interdependência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da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humanidade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,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culturas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e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meio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ambiente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”</a:t>
            </a: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(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qcc.cuny.org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)</a:t>
            </a:r>
          </a:p>
          <a:p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  <a:latin typeface="American Typewriter" panose="02090604020004020304" pitchFamily="18" charset="77"/>
            </a:endParaRP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				</a:t>
            </a:r>
            <a:r>
              <a:rPr lang="en-US" b="1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Direitos</a:t>
            </a:r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merican Typewriter" panose="02090604020004020304" pitchFamily="18" charset="77"/>
              </a:rPr>
              <a:t> Humanos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6C546B8-06DB-A240-938C-B0E29BFC256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25" y="3634928"/>
            <a:ext cx="4153751" cy="3115313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AA969748-C6A6-664F-B7C1-9967EE3F72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9941" y="4122929"/>
            <a:ext cx="4318000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220B2B0F-0DCA-714A-9334-ADDFB55118E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75024" y="1034507"/>
            <a:ext cx="1565339" cy="155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3EDDB62-9B5B-1E44-93C0-6426AAE0E4A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3851" y="4031969"/>
            <a:ext cx="3644531" cy="263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15A2A16E-B2DD-A144-83DF-3CF49009E68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070" y="2668817"/>
            <a:ext cx="385127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0AA165-D1CC-8B46-91A1-7F20E7A41DE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941" y="1074997"/>
            <a:ext cx="2419498" cy="178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95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9884</TotalTime>
  <Words>2701</Words>
  <Application>Microsoft Macintosh PowerPoint</Application>
  <PresentationFormat>Widescreen</PresentationFormat>
  <Paragraphs>520</Paragraphs>
  <Slides>61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American Typewriter</vt:lpstr>
      <vt:lpstr>Apple Braille Pinpoint 8 Dot</vt:lpstr>
      <vt:lpstr>Arial</vt:lpstr>
      <vt:lpstr>Calibri</vt:lpstr>
      <vt:lpstr>Calibri Light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374</cp:revision>
  <dcterms:created xsi:type="dcterms:W3CDTF">2020-01-28T11:05:03Z</dcterms:created>
  <dcterms:modified xsi:type="dcterms:W3CDTF">2023-08-26T19:44:48Z</dcterms:modified>
</cp:coreProperties>
</file>