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63"/>
  </p:notesMasterIdLst>
  <p:sldIdLst>
    <p:sldId id="256" r:id="rId3"/>
    <p:sldId id="260" r:id="rId4"/>
    <p:sldId id="257" r:id="rId5"/>
    <p:sldId id="258" r:id="rId6"/>
    <p:sldId id="269" r:id="rId7"/>
    <p:sldId id="265" r:id="rId8"/>
    <p:sldId id="262" r:id="rId9"/>
    <p:sldId id="266" r:id="rId10"/>
    <p:sldId id="327" r:id="rId11"/>
    <p:sldId id="271" r:id="rId12"/>
    <p:sldId id="362" r:id="rId13"/>
    <p:sldId id="302" r:id="rId14"/>
    <p:sldId id="374" r:id="rId15"/>
    <p:sldId id="379" r:id="rId16"/>
    <p:sldId id="380" r:id="rId17"/>
    <p:sldId id="383" r:id="rId18"/>
    <p:sldId id="381" r:id="rId19"/>
    <p:sldId id="376" r:id="rId20"/>
    <p:sldId id="375" r:id="rId21"/>
    <p:sldId id="382" r:id="rId22"/>
    <p:sldId id="367" r:id="rId23"/>
    <p:sldId id="401" r:id="rId24"/>
    <p:sldId id="384" r:id="rId25"/>
    <p:sldId id="399" r:id="rId26"/>
    <p:sldId id="388" r:id="rId27"/>
    <p:sldId id="393" r:id="rId28"/>
    <p:sldId id="394" r:id="rId29"/>
    <p:sldId id="391" r:id="rId30"/>
    <p:sldId id="397" r:id="rId31"/>
    <p:sldId id="402" r:id="rId32"/>
    <p:sldId id="395" r:id="rId33"/>
    <p:sldId id="403" r:id="rId34"/>
    <p:sldId id="404" r:id="rId35"/>
    <p:sldId id="405" r:id="rId36"/>
    <p:sldId id="406" r:id="rId37"/>
    <p:sldId id="283" r:id="rId38"/>
    <p:sldId id="288" r:id="rId39"/>
    <p:sldId id="407" r:id="rId40"/>
    <p:sldId id="290" r:id="rId41"/>
    <p:sldId id="410" r:id="rId42"/>
    <p:sldId id="292" r:id="rId43"/>
    <p:sldId id="411" r:id="rId44"/>
    <p:sldId id="412" r:id="rId45"/>
    <p:sldId id="413" r:id="rId46"/>
    <p:sldId id="298" r:id="rId47"/>
    <p:sldId id="300" r:id="rId48"/>
    <p:sldId id="389" r:id="rId49"/>
    <p:sldId id="305" r:id="rId50"/>
    <p:sldId id="414" r:id="rId51"/>
    <p:sldId id="308" r:id="rId52"/>
    <p:sldId id="309" r:id="rId53"/>
    <p:sldId id="310" r:id="rId54"/>
    <p:sldId id="415" r:id="rId55"/>
    <p:sldId id="311" r:id="rId56"/>
    <p:sldId id="313" r:id="rId57"/>
    <p:sldId id="314" r:id="rId58"/>
    <p:sldId id="315" r:id="rId59"/>
    <p:sldId id="316" r:id="rId60"/>
    <p:sldId id="317" r:id="rId61"/>
    <p:sldId id="378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58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399FF-6F56-4925-AD15-211F7FDFCF9A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054B6-03D2-4E12-95B3-E0729B7D56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36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54B6-03D2-4E12-95B3-E0729B7D56B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21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0746B-CCBC-4134-AF87-9AD913B79F89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75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17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97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82B2-E2D9-4C54-B7B2-8CED8A22C8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00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D120-EC74-4C0C-9BAC-538426436D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7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B5CC-8EB0-45EB-9436-47E370EDA3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40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A830-390B-4023-82DB-AA8550400C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1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493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0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55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71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9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83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729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884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78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981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14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82B2-E2D9-4C54-B7B2-8CED8A22C8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06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D120-EC74-4C0C-9BAC-538426436D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9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A830-390B-4023-82DB-AA8550400C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64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73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B5CC-8EB0-45EB-9436-47E370EDA3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9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8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9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91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09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F65398-3087-4FDE-80BA-3005787CBB6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4300F7-1F85-4B62-903B-726BD54F6E2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5" r:id="rId14"/>
    <p:sldLayoutId id="2147483736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ociencia.org.br/experimentosinterna" TargetMode="External"/><Relationship Id="rId2" Type="http://schemas.openxmlformats.org/officeDocument/2006/relationships/hyperlink" Target="http://qnesc.sbq.org.br/online/cadernos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quimica2011.org.br/index.php?option=com_content&amp;view=article&amp;id=6&amp;Itemid=8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754-6834-6-16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16" t="1116" r="-1716" b="4093"/>
          <a:stretch/>
        </p:blipFill>
        <p:spPr>
          <a:xfrm>
            <a:off x="6479857" y="1040130"/>
            <a:ext cx="2664143" cy="29120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8660" y="1207254"/>
            <a:ext cx="6858000" cy="2387600"/>
          </a:xfrm>
        </p:spPr>
        <p:txBody>
          <a:bodyPr>
            <a:normAutofit/>
          </a:bodyPr>
          <a:lstStyle/>
          <a:p>
            <a:r>
              <a:rPr lang="pt-BR" sz="4800" dirty="0"/>
              <a:t>QUÍMICA </a:t>
            </a:r>
            <a:r>
              <a:rPr lang="pt-BR" sz="4800" dirty="0" smtClean="0"/>
              <a:t>3 </a:t>
            </a:r>
            <a:br>
              <a:rPr lang="pt-BR" sz="4800" dirty="0" smtClean="0"/>
            </a:br>
            <a:r>
              <a:rPr lang="pt-BR" sz="4800" dirty="0" smtClean="0"/>
              <a:t>Química </a:t>
            </a:r>
            <a:r>
              <a:rPr lang="pt-BR" sz="4800" dirty="0"/>
              <a:t>da Vida, 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>Ambiente </a:t>
            </a:r>
            <a:r>
              <a:rPr lang="pt-BR" sz="4800" dirty="0"/>
              <a:t>e Materiais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4436428"/>
            <a:ext cx="7623810" cy="2078672"/>
          </a:xfrm>
        </p:spPr>
        <p:txBody>
          <a:bodyPr>
            <a:normAutofit/>
          </a:bodyPr>
          <a:lstStyle/>
          <a:p>
            <a:r>
              <a:rPr lang="pt-BR" sz="2000" b="1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Valeria Reginatto Spiller </a:t>
            </a:r>
            <a:r>
              <a:rPr lang="pt-BR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(10 e 17/08)</a:t>
            </a:r>
          </a:p>
          <a:p>
            <a:r>
              <a:rPr lang="pt-BR" sz="200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Herenilton</a:t>
            </a:r>
            <a:r>
              <a:rPr lang="pt-BR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Oliveira (14 e 21/09)</a:t>
            </a:r>
          </a:p>
          <a:p>
            <a:r>
              <a:rPr lang="pt-BR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José Maurício </a:t>
            </a:r>
            <a:r>
              <a:rPr lang="pt-BR" sz="200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Rosolén</a:t>
            </a:r>
            <a:r>
              <a:rPr lang="pt-BR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(05 e 26/10)</a:t>
            </a:r>
          </a:p>
          <a:p>
            <a:r>
              <a:rPr lang="pt-BR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Paulo </a:t>
            </a:r>
            <a:r>
              <a:rPr lang="pt-BR" sz="2000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Olivi</a:t>
            </a:r>
            <a:r>
              <a:rPr lang="pt-BR" sz="2000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(9 e 23/11)</a:t>
            </a:r>
          </a:p>
          <a:p>
            <a:endParaRPr lang="pt-BR" sz="2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93" y="450610"/>
            <a:ext cx="7886700" cy="822008"/>
          </a:xfrm>
        </p:spPr>
        <p:txBody>
          <a:bodyPr>
            <a:normAutofit/>
          </a:bodyPr>
          <a:lstStyle/>
          <a:p>
            <a:r>
              <a:rPr lang="pt-BR" b="1" dirty="0" smtClean="0"/>
              <a:t>Matérias primas renováveis</a:t>
            </a:r>
            <a:endParaRPr lang="pt-BR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1832645"/>
            <a:ext cx="8713598" cy="4533109"/>
            <a:chOff x="0" y="1832645"/>
            <a:chExt cx="8713598" cy="4533109"/>
          </a:xfrm>
        </p:grpSpPr>
        <p:sp>
          <p:nvSpPr>
            <p:cNvPr id="14" name="CaixaDeTexto 13"/>
            <p:cNvSpPr txBox="1"/>
            <p:nvPr/>
          </p:nvSpPr>
          <p:spPr>
            <a:xfrm>
              <a:off x="7492405" y="4015136"/>
              <a:ext cx="1221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Utilização</a:t>
              </a:r>
              <a:endParaRPr lang="pt-BR" dirty="0"/>
            </a:p>
          </p:txBody>
        </p:sp>
        <p:sp>
          <p:nvSpPr>
            <p:cNvPr id="21" name="Seta em curva para a esquerda 20"/>
            <p:cNvSpPr/>
            <p:nvPr/>
          </p:nvSpPr>
          <p:spPr>
            <a:xfrm rot="17450064">
              <a:off x="5610863" y="1371121"/>
              <a:ext cx="472368" cy="1446831"/>
            </a:xfrm>
            <a:prstGeom prst="curvedLeftArrow">
              <a:avLst>
                <a:gd name="adj1" fmla="val 25000"/>
                <a:gd name="adj2" fmla="val 50000"/>
                <a:gd name="adj3" fmla="val 557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0" y="1832645"/>
              <a:ext cx="8636545" cy="4533109"/>
              <a:chOff x="0" y="1801056"/>
              <a:chExt cx="8636545" cy="4533109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3238966" y="1801056"/>
                <a:ext cx="1817370" cy="92333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Ácido graxos, glicerol, glicose, sacarose, frutose</a:t>
                </a:r>
                <a:endParaRPr lang="pt-BR" b="1" dirty="0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5976244" y="2625047"/>
                <a:ext cx="2497463" cy="92333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Produtos industriais (biocombustíveis, outros produtos...)</a:t>
                </a:r>
                <a:endParaRPr lang="pt-BR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6190871" y="4715442"/>
                <a:ext cx="1560197" cy="64633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Resíduos ou subprodutos</a:t>
                </a:r>
                <a:endParaRPr lang="pt-BR" b="1" dirty="0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3485668" y="5503168"/>
                <a:ext cx="1560197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CO</a:t>
                </a:r>
                <a:r>
                  <a:rPr lang="pt-BR" b="1" baseline="-25000" dirty="0" smtClean="0"/>
                  <a:t>2</a:t>
                </a:r>
                <a:r>
                  <a:rPr lang="pt-BR" b="1" dirty="0" smtClean="0"/>
                  <a:t> e H</a:t>
                </a:r>
                <a:r>
                  <a:rPr lang="pt-BR" b="1" baseline="-25000" dirty="0"/>
                  <a:t>2</a:t>
                </a:r>
                <a:r>
                  <a:rPr lang="pt-BR" b="1" dirty="0" smtClean="0"/>
                  <a:t>O</a:t>
                </a:r>
                <a:endParaRPr lang="pt-BR" b="1" dirty="0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141770" y="4499427"/>
                <a:ext cx="1560197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BIOMASSA</a:t>
                </a:r>
                <a:endParaRPr lang="pt-BR" b="1" dirty="0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654872" y="2794319"/>
                <a:ext cx="2679337" cy="64633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Óleos vegetais,</a:t>
                </a:r>
              </a:p>
              <a:p>
                <a:pPr algn="ctr"/>
                <a:r>
                  <a:rPr lang="pt-BR" b="1" dirty="0"/>
                  <a:t>S</a:t>
                </a:r>
                <a:r>
                  <a:rPr lang="pt-BR" b="1" dirty="0" smtClean="0"/>
                  <a:t>acarídeos, </a:t>
                </a:r>
                <a:r>
                  <a:rPr lang="pt-BR" b="1" dirty="0" err="1" smtClean="0"/>
                  <a:t>Lignocelulose</a:t>
                </a:r>
                <a:endParaRPr lang="pt-BR" b="1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85285" y="1938694"/>
                <a:ext cx="1674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Processamento</a:t>
                </a:r>
                <a:endParaRPr lang="pt-BR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6642004" y="1816690"/>
                <a:ext cx="19945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Outros processamentos</a:t>
                </a:r>
                <a:endParaRPr lang="pt-BR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6458671" y="5687834"/>
                <a:ext cx="19945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Degradação biológica</a:t>
                </a:r>
                <a:endParaRPr lang="pt-BR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754379" y="5265541"/>
                <a:ext cx="1994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Assimilação</a:t>
                </a:r>
                <a:endParaRPr lang="pt-BR" dirty="0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0" y="3717237"/>
                <a:ext cx="1994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Extração</a:t>
                </a:r>
                <a:endParaRPr lang="pt-BR" dirty="0"/>
              </a:p>
            </p:txBody>
          </p:sp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4610" y="3183229"/>
                <a:ext cx="1178379" cy="1178379"/>
              </a:xfrm>
              <a:prstGeom prst="rect">
                <a:avLst/>
              </a:prstGeom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2281696" y="3711868"/>
                <a:ext cx="1994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Fotossíntese</a:t>
                </a:r>
                <a:endParaRPr lang="pt-BR" dirty="0"/>
              </a:p>
            </p:txBody>
          </p:sp>
          <p:sp>
            <p:nvSpPr>
              <p:cNvPr id="20" name="Seta para a direita listrada 19"/>
              <p:cNvSpPr/>
              <p:nvPr/>
            </p:nvSpPr>
            <p:spPr>
              <a:xfrm rot="16200000">
                <a:off x="3826179" y="4538927"/>
                <a:ext cx="900114" cy="829702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Seta em curva para a esquerda 21"/>
              <p:cNvSpPr/>
              <p:nvPr/>
            </p:nvSpPr>
            <p:spPr>
              <a:xfrm rot="779810">
                <a:off x="6939073" y="3648616"/>
                <a:ext cx="458088" cy="1108195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Seta em curva para a esquerda 22"/>
              <p:cNvSpPr/>
              <p:nvPr/>
            </p:nvSpPr>
            <p:spPr>
              <a:xfrm rot="4753178">
                <a:off x="5601220" y="4982859"/>
                <a:ext cx="491655" cy="1618701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Seta em curva para a esquerda 23"/>
              <p:cNvSpPr/>
              <p:nvPr/>
            </p:nvSpPr>
            <p:spPr>
              <a:xfrm rot="7115865">
                <a:off x="2231602" y="4589216"/>
                <a:ext cx="572747" cy="182605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Seta em curva para a esquerda 24"/>
              <p:cNvSpPr/>
              <p:nvPr/>
            </p:nvSpPr>
            <p:spPr>
              <a:xfrm rot="9452847">
                <a:off x="1141039" y="3458171"/>
                <a:ext cx="476741" cy="1089631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Seta em curva para a esquerda 25"/>
              <p:cNvSpPr/>
              <p:nvPr/>
            </p:nvSpPr>
            <p:spPr>
              <a:xfrm rot="14859199">
                <a:off x="2199116" y="1415405"/>
                <a:ext cx="528390" cy="153435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de seta reta 3"/>
            <p:cNvCxnSpPr/>
            <p:nvPr/>
          </p:nvCxnSpPr>
          <p:spPr>
            <a:xfrm flipH="1">
              <a:off x="2710303" y="3916814"/>
              <a:ext cx="890817" cy="467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eta em curva para a esquerda 27"/>
            <p:cNvSpPr/>
            <p:nvPr/>
          </p:nvSpPr>
          <p:spPr>
            <a:xfrm rot="10100977" flipH="1">
              <a:off x="6918597" y="3504483"/>
              <a:ext cx="499038" cy="11083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de seta reta 28"/>
            <p:cNvCxnSpPr/>
            <p:nvPr/>
          </p:nvCxnSpPr>
          <p:spPr>
            <a:xfrm flipV="1">
              <a:off x="4649129" y="3608600"/>
              <a:ext cx="1516774" cy="981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660" y="29654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Biotecnologia usa</a:t>
            </a:r>
            <a:br>
              <a:rPr lang="pt-BR" dirty="0" smtClean="0"/>
            </a:br>
            <a:r>
              <a:rPr lang="pt-BR" dirty="0" smtClean="0"/>
              <a:t>Matérias primas renováveis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60220"/>
            <a:ext cx="8252460" cy="4453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dirty="0" smtClean="0"/>
              <a:t>Matérias-primas de </a:t>
            </a:r>
            <a:r>
              <a:rPr lang="pt-BR" b="1" dirty="0" smtClean="0"/>
              <a:t>biomassa</a:t>
            </a:r>
            <a:r>
              <a:rPr lang="pt-BR" dirty="0" smtClean="0"/>
              <a:t> são os materiais de </a:t>
            </a:r>
            <a:r>
              <a:rPr lang="pt-BR" b="1" dirty="0" smtClean="0"/>
              <a:t>plantas e algas </a:t>
            </a:r>
            <a:r>
              <a:rPr lang="pt-BR" dirty="0" smtClean="0"/>
              <a:t>usados para derivar combustíveis como etanol, butanol, biodiesel e outros </a:t>
            </a:r>
            <a:r>
              <a:rPr lang="pt-BR" dirty="0" err="1" smtClean="0"/>
              <a:t>bio-produtos</a:t>
            </a:r>
            <a:r>
              <a:rPr lang="pt-BR" dirty="0" smtClean="0"/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2800" dirty="0" smtClean="0"/>
              <a:t>Exemplos de </a:t>
            </a:r>
            <a:r>
              <a:rPr lang="pt-BR" sz="2800" b="1" dirty="0" smtClean="0"/>
              <a:t>matérias-primas renováveis</a:t>
            </a:r>
            <a:r>
              <a:rPr lang="pt-BR" sz="2800" dirty="0" smtClean="0"/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 smtClean="0"/>
              <a:t> amido,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 smtClean="0"/>
              <a:t>caldo de cana-de-açúcar,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 smtClean="0"/>
              <a:t>resíduos de colheitas como palha de milho, bagaço e palha de cana,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 smtClean="0"/>
              <a:t>culturas de gramíneas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 smtClean="0"/>
              <a:t> plantas lenhosas.</a:t>
            </a:r>
          </a:p>
        </p:txBody>
      </p:sp>
    </p:spTree>
    <p:extLst>
      <p:ext uri="{BB962C8B-B14F-4D97-AF65-F5344CB8AC3E}">
        <p14:creationId xmlns:p14="http://schemas.microsoft.com/office/powerpoint/2010/main" val="2605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58" y="183734"/>
            <a:ext cx="7646670" cy="145075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Matérias primas</a:t>
            </a:r>
            <a:br>
              <a:rPr lang="pt-BR" dirty="0" smtClean="0"/>
            </a:br>
            <a:r>
              <a:rPr lang="pt-BR" dirty="0" smtClean="0"/>
              <a:t>para os processos biotecnológicos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90" y="1634490"/>
            <a:ext cx="8252459" cy="4926329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000" b="1" u="sng" dirty="0" smtClean="0">
                <a:solidFill>
                  <a:schemeClr val="accent2"/>
                </a:solidFill>
              </a:rPr>
              <a:t>Açucaradas</a:t>
            </a:r>
            <a:r>
              <a:rPr lang="pt-BR" sz="2000" u="sng" dirty="0" smtClean="0">
                <a:solidFill>
                  <a:schemeClr val="accent2"/>
                </a:solidFill>
              </a:rPr>
              <a:t>:</a:t>
            </a:r>
            <a:r>
              <a:rPr lang="pt-BR" sz="2000" dirty="0" smtClean="0">
                <a:solidFill>
                  <a:schemeClr val="tx1"/>
                </a:solidFill>
              </a:rPr>
              <a:t> cana de açúcar (melaço), </a:t>
            </a:r>
            <a:r>
              <a:rPr lang="pt-BR" sz="2000" dirty="0" smtClean="0"/>
              <a:t>beterraba açucareira (</a:t>
            </a:r>
            <a:r>
              <a:rPr lang="pt-BR" sz="2000" dirty="0" err="1" smtClean="0"/>
              <a:t>europa</a:t>
            </a:r>
            <a:r>
              <a:rPr lang="pt-BR" sz="2000" dirty="0" smtClean="0"/>
              <a:t>), sorgo sacarino, mel de abelhas, frutas. </a:t>
            </a:r>
          </a:p>
          <a:p>
            <a:pPr marL="201168" lvl="1" indent="0" algn="just">
              <a:lnSpc>
                <a:spcPct val="160000"/>
              </a:lnSpc>
              <a:buNone/>
            </a:pPr>
            <a:r>
              <a:rPr lang="pt-BR" sz="2000" dirty="0"/>
              <a:t>	</a:t>
            </a:r>
            <a:r>
              <a:rPr lang="pt-BR" dirty="0"/>
              <a:t>Composição: ?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u="sng" dirty="0" err="1" smtClean="0">
                <a:solidFill>
                  <a:schemeClr val="accent2"/>
                </a:solidFill>
              </a:rPr>
              <a:t>Amiláceas</a:t>
            </a:r>
            <a:r>
              <a:rPr lang="pt-BR" sz="2000" b="1" dirty="0" smtClean="0">
                <a:solidFill>
                  <a:schemeClr val="accent2"/>
                </a:solidFill>
              </a:rPr>
              <a:t>:</a:t>
            </a:r>
            <a:r>
              <a:rPr lang="pt-BR" sz="2000" dirty="0" smtClean="0"/>
              <a:t> grãos </a:t>
            </a:r>
            <a:r>
              <a:rPr lang="pt-BR" sz="2000" dirty="0" err="1" smtClean="0"/>
              <a:t>amiláceos</a:t>
            </a:r>
            <a:r>
              <a:rPr lang="pt-BR" sz="2000" dirty="0" smtClean="0"/>
              <a:t> (milho), raízes (mandioca) e tubérculos (batata). 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pt-BR" sz="1800" dirty="0" smtClean="0"/>
              <a:t>	Exige </a:t>
            </a:r>
            <a:r>
              <a:rPr lang="pt-BR" sz="1800" dirty="0"/>
              <a:t>sacarificação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u="sng" dirty="0" smtClean="0">
                <a:solidFill>
                  <a:schemeClr val="accent2"/>
                </a:solidFill>
              </a:rPr>
              <a:t>Celulósicas</a:t>
            </a:r>
            <a:r>
              <a:rPr lang="pt-BR" sz="2000" dirty="0" smtClean="0">
                <a:solidFill>
                  <a:schemeClr val="accent2"/>
                </a:solidFill>
              </a:rPr>
              <a:t>: </a:t>
            </a:r>
            <a:r>
              <a:rPr lang="pt-BR" sz="2000" dirty="0" smtClean="0"/>
              <a:t>palha e bagaço de cana, madeira, outros resíduos agroindustriais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pt-BR" sz="2000" dirty="0"/>
              <a:t>	</a:t>
            </a:r>
            <a:r>
              <a:rPr lang="pt-BR" sz="1800" dirty="0" smtClean="0"/>
              <a:t>Muita disponibilidade de matérias-primas residuais, mas exige a aplicação de tecnologia adequada para a sacarificação.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3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Matérias primas ou substratos:</a:t>
            </a:r>
            <a:br>
              <a:rPr lang="pt-BR" dirty="0" smtClean="0"/>
            </a:br>
            <a:r>
              <a:rPr lang="pt-BR" dirty="0" smtClean="0"/>
              <a:t>Monossacarídeos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74370" y="1757558"/>
            <a:ext cx="8015636" cy="4060312"/>
          </a:xfrm>
        </p:spPr>
        <p:txBody>
          <a:bodyPr/>
          <a:lstStyle/>
          <a:p>
            <a:r>
              <a:rPr lang="pt-BR" dirty="0" smtClean="0"/>
              <a:t> Quimicamente</a:t>
            </a:r>
          </a:p>
          <a:p>
            <a:pPr lvl="1"/>
            <a:r>
              <a:rPr lang="pt-BR" dirty="0" smtClean="0"/>
              <a:t>Aldeídos ou cetonas, com </a:t>
            </a:r>
            <a:r>
              <a:rPr lang="pt-BR" dirty="0"/>
              <a:t>dois ou </a:t>
            </a:r>
            <a:r>
              <a:rPr lang="pt-BR" dirty="0" smtClean="0"/>
              <a:t>mais grupos hidroxila; </a:t>
            </a:r>
          </a:p>
          <a:p>
            <a:pPr lvl="1"/>
            <a:r>
              <a:rPr lang="pt-BR" dirty="0" smtClean="0"/>
              <a:t>Muitos dos </a:t>
            </a:r>
            <a:r>
              <a:rPr lang="pt-BR" dirty="0"/>
              <a:t>átomos de carbono aos quais os grupos hidroxila estão </a:t>
            </a:r>
            <a:r>
              <a:rPr lang="pt-BR" dirty="0" smtClean="0"/>
              <a:t>ligados são </a:t>
            </a:r>
            <a:r>
              <a:rPr lang="pt-BR" dirty="0"/>
              <a:t>centros </a:t>
            </a:r>
            <a:r>
              <a:rPr lang="pt-BR" dirty="0" err="1"/>
              <a:t>quirais</a:t>
            </a:r>
            <a:r>
              <a:rPr lang="pt-BR" dirty="0"/>
              <a:t>, que dão origem a muitos </a:t>
            </a:r>
            <a:r>
              <a:rPr lang="pt-BR" dirty="0" smtClean="0"/>
              <a:t>açúcar </a:t>
            </a:r>
            <a:r>
              <a:rPr lang="pt-BR" dirty="0" err="1" smtClean="0"/>
              <a:t>estereoisômeros</a:t>
            </a:r>
            <a:r>
              <a:rPr lang="pt-BR" dirty="0" smtClean="0"/>
              <a:t>. </a:t>
            </a:r>
            <a:r>
              <a:rPr lang="pt-BR" dirty="0"/>
              <a:t>encontrados na natureza.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3" y="3350825"/>
            <a:ext cx="1625036" cy="29401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973" y="3276869"/>
            <a:ext cx="1622453" cy="301410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39439" y="3429000"/>
            <a:ext cx="510466" cy="70866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474" y="4031616"/>
            <a:ext cx="951766" cy="46000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964113" y="4451568"/>
            <a:ext cx="218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r>
              <a:rPr lang="pt-BR" baseline="30000" dirty="0" smtClean="0"/>
              <a:t>n</a:t>
            </a:r>
            <a:r>
              <a:rPr lang="pt-BR" dirty="0" smtClean="0"/>
              <a:t> </a:t>
            </a:r>
            <a:r>
              <a:rPr lang="pt-BR" dirty="0" err="1" smtClean="0"/>
              <a:t>estereoisômeros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698" y="4841097"/>
            <a:ext cx="1041320" cy="4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 err="1" smtClean="0"/>
              <a:t>Estereoisomeria</a:t>
            </a:r>
            <a:endParaRPr lang="pt-BR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t="8314" b="9288"/>
          <a:stretch/>
        </p:blipFill>
        <p:spPr>
          <a:xfrm>
            <a:off x="2043958" y="2223493"/>
            <a:ext cx="5101802" cy="19316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7268" b="2775"/>
          <a:stretch/>
        </p:blipFill>
        <p:spPr>
          <a:xfrm>
            <a:off x="2756729" y="1845734"/>
            <a:ext cx="969451" cy="3523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88620" y="4532922"/>
            <a:ext cx="8755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Os </a:t>
            </a:r>
            <a:r>
              <a:rPr lang="pt-BR" sz="2000" dirty="0" err="1" smtClean="0"/>
              <a:t>estereoisomeros</a:t>
            </a:r>
            <a:r>
              <a:rPr lang="pt-BR" sz="2000" dirty="0" smtClean="0"/>
              <a:t> de monossacarídeos podem ser divididos em categorias</a:t>
            </a:r>
          </a:p>
          <a:p>
            <a:r>
              <a:rPr lang="pt-BR" sz="2000" b="1" dirty="0" smtClean="0"/>
              <a:t>D e L: Refere-se ao centro </a:t>
            </a:r>
            <a:r>
              <a:rPr lang="pt-BR" sz="2000" b="1" dirty="0" err="1" smtClean="0"/>
              <a:t>quiral</a:t>
            </a:r>
            <a:r>
              <a:rPr lang="pt-BR" sz="2000" b="1" dirty="0" smtClean="0"/>
              <a:t> mais distante da </a:t>
            </a:r>
            <a:r>
              <a:rPr lang="pt-BR" sz="2000" b="1" dirty="0" err="1" smtClean="0"/>
              <a:t>carbonila</a:t>
            </a:r>
            <a:endParaRPr lang="pt-BR" sz="2000" b="1" dirty="0" smtClean="0"/>
          </a:p>
          <a:p>
            <a:endParaRPr lang="pt-BR" sz="2000" dirty="0"/>
          </a:p>
          <a:p>
            <a:r>
              <a:rPr lang="pt-BR" sz="2000" dirty="0" smtClean="0"/>
              <a:t>A maioria das hexoses presentes nos organismos vivos são </a:t>
            </a:r>
            <a:r>
              <a:rPr lang="pt-BR" sz="2000" b="1" dirty="0" smtClean="0"/>
              <a:t>D</a:t>
            </a:r>
            <a:endParaRPr lang="pt-BR" sz="20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822" y="4580606"/>
            <a:ext cx="1458178" cy="161080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827538" y="4155163"/>
            <a:ext cx="9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 ou L?</a:t>
            </a:r>
            <a:endParaRPr lang="pt-BR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00100" y="32765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substratos:</a:t>
            </a:r>
            <a:br>
              <a:rPr lang="pt-BR" dirty="0" smtClean="0"/>
            </a:br>
            <a:r>
              <a:rPr lang="pt-BR" dirty="0" smtClean="0"/>
              <a:t>Monossacarídeos</a:t>
            </a:r>
          </a:p>
        </p:txBody>
      </p:sp>
    </p:spTree>
    <p:extLst>
      <p:ext uri="{BB962C8B-B14F-4D97-AF65-F5344CB8AC3E}">
        <p14:creationId xmlns:p14="http://schemas.microsoft.com/office/powerpoint/2010/main" val="1521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75742" y="124290"/>
            <a:ext cx="75438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Monossacarídeos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8630" y="1758533"/>
            <a:ext cx="153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Em solução</a:t>
            </a:r>
            <a:endParaRPr lang="pt-BR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2454" t="4165" r="7339"/>
          <a:stretch/>
        </p:blipFill>
        <p:spPr>
          <a:xfrm>
            <a:off x="4823460" y="250020"/>
            <a:ext cx="4320540" cy="610060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75742" y="2311351"/>
            <a:ext cx="5337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Monossacarídeos com 4 ou + C </a:t>
            </a:r>
            <a:r>
              <a:rPr lang="pt-BR" sz="2000" dirty="0" err="1" smtClean="0"/>
              <a:t>ciclizam</a:t>
            </a:r>
            <a:r>
              <a:rPr lang="pt-BR" sz="2000" dirty="0" smtClean="0"/>
              <a:t>;</a:t>
            </a:r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Reação entre o grupo aldeído e álcool =</a:t>
            </a:r>
            <a:r>
              <a:rPr lang="pt-BR" sz="2000" dirty="0" err="1" smtClean="0"/>
              <a:t>hemiacetal</a:t>
            </a:r>
            <a:r>
              <a:rPr lang="pt-BR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+ 2 </a:t>
            </a:r>
            <a:r>
              <a:rPr lang="pt-BR" sz="2000" dirty="0" err="1"/>
              <a:t>estereoisômeros</a:t>
            </a:r>
            <a:r>
              <a:rPr lang="pt-BR" sz="2000" dirty="0"/>
              <a:t> que são  </a:t>
            </a:r>
            <a:r>
              <a:rPr lang="el-GR" sz="2000" dirty="0"/>
              <a:t>α</a:t>
            </a:r>
            <a:r>
              <a:rPr lang="pt-BR" sz="2000" dirty="0"/>
              <a:t> e </a:t>
            </a:r>
            <a:r>
              <a:rPr lang="el-GR" sz="2000" dirty="0"/>
              <a:t>β</a:t>
            </a:r>
            <a:r>
              <a:rPr lang="pt-BR" sz="2000" dirty="0"/>
              <a:t> em referência a posição da OH do carbono </a:t>
            </a:r>
            <a:r>
              <a:rPr lang="pt-BR" sz="2000" dirty="0" smtClean="0"/>
              <a:t>1 (</a:t>
            </a:r>
            <a:r>
              <a:rPr lang="pt-BR" sz="2000" dirty="0" err="1" smtClean="0"/>
              <a:t>mutarrotação</a:t>
            </a:r>
            <a:r>
              <a:rPr lang="pt-BR" sz="2000" dirty="0" smtClean="0"/>
              <a:t>)</a:t>
            </a:r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749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88079"/>
            <a:ext cx="4861001" cy="51956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19872" y="0"/>
            <a:ext cx="583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D-glicose</a:t>
            </a:r>
            <a:r>
              <a:rPr lang="pt-BR" dirty="0" smtClean="0"/>
              <a:t> (OH do carbono assimétrico mais distante da </a:t>
            </a:r>
            <a:r>
              <a:rPr lang="pt-BR" dirty="0" err="1" smtClean="0"/>
              <a:t>cabonila</a:t>
            </a:r>
            <a:r>
              <a:rPr lang="pt-BR" dirty="0" smtClean="0"/>
              <a:t> está a direita, assim como no D-</a:t>
            </a:r>
            <a:r>
              <a:rPr lang="pt-BR" dirty="0" err="1" smtClean="0"/>
              <a:t>gliceraldeído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75940" b="48272"/>
          <a:stretch/>
        </p:blipFill>
        <p:spPr bwMode="auto">
          <a:xfrm>
            <a:off x="6012160" y="680177"/>
            <a:ext cx="2174886" cy="34286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948264" y="3110461"/>
            <a:ext cx="628372" cy="317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04944" y="734410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184014"/>
            <a:ext cx="9468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/>
            <a:r>
              <a:rPr lang="pt-BR" b="1" dirty="0" smtClean="0"/>
              <a:t>Na estrutura do anel, o carbono </a:t>
            </a:r>
            <a:r>
              <a:rPr lang="pt-BR" b="1" dirty="0" err="1" smtClean="0"/>
              <a:t>anomérico</a:t>
            </a:r>
            <a:r>
              <a:rPr lang="pt-BR" b="1" dirty="0" smtClean="0"/>
              <a:t> (</a:t>
            </a:r>
            <a:r>
              <a:rPr lang="pt-BR" b="1" dirty="0" err="1" smtClean="0"/>
              <a:t>hemiacetal</a:t>
            </a:r>
            <a:r>
              <a:rPr lang="pt-BR" b="1" dirty="0" smtClean="0"/>
              <a:t>), e sua hidroxila podem assumir 2 formas:</a:t>
            </a:r>
          </a:p>
          <a:p>
            <a:pPr lvl="0" eaLnBrk="0" hangingPunct="0"/>
            <a:r>
              <a:rPr lang="pt-BR" b="1" dirty="0" smtClean="0">
                <a:solidFill>
                  <a:srgbClr val="FF0000"/>
                </a:solidFill>
              </a:rPr>
              <a:t>Alfa -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pt-BR" b="1" dirty="0" smtClean="0">
                <a:solidFill>
                  <a:srgbClr val="FF0000"/>
                </a:solidFill>
              </a:rPr>
              <a:t> : OH fica para baixo do plano do anel (em </a:t>
            </a:r>
            <a:r>
              <a:rPr lang="pt-BR" b="1" dirty="0" err="1" smtClean="0">
                <a:solidFill>
                  <a:srgbClr val="FF0000"/>
                </a:solidFill>
              </a:rPr>
              <a:t>trans</a:t>
            </a:r>
            <a:r>
              <a:rPr lang="pt-BR" b="1" dirty="0" smtClean="0">
                <a:solidFill>
                  <a:srgbClr val="FF0000"/>
                </a:solidFill>
              </a:rPr>
              <a:t> ao C6)</a:t>
            </a:r>
          </a:p>
          <a:p>
            <a:pPr lvl="0" eaLnBrk="0" hangingPunct="0"/>
            <a:endParaRPr lang="pt-BR" b="1" dirty="0" smtClean="0">
              <a:solidFill>
                <a:srgbClr val="FF0000"/>
              </a:solidFill>
            </a:endParaRPr>
          </a:p>
          <a:p>
            <a:pPr lvl="0" eaLnBrk="0" hangingPunct="0"/>
            <a:r>
              <a:rPr lang="pt-BR" b="1" dirty="0" smtClean="0">
                <a:solidFill>
                  <a:srgbClr val="FF0000"/>
                </a:solidFill>
              </a:rPr>
              <a:t>Beta -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pt-BR" b="1" dirty="0" smtClean="0">
                <a:solidFill>
                  <a:srgbClr val="FF0000"/>
                </a:solidFill>
              </a:rPr>
              <a:t>: OH fica para cima do plano do anel (em </a:t>
            </a:r>
            <a:r>
              <a:rPr lang="pt-BR" b="1" dirty="0" err="1" smtClean="0">
                <a:solidFill>
                  <a:srgbClr val="FF0000"/>
                </a:solidFill>
              </a:rPr>
              <a:t>cis</a:t>
            </a:r>
            <a:r>
              <a:rPr lang="pt-BR" b="1" dirty="0" smtClean="0">
                <a:solidFill>
                  <a:srgbClr val="FF0000"/>
                </a:solidFill>
              </a:rPr>
              <a:t> ao C6)</a:t>
            </a:r>
          </a:p>
        </p:txBody>
      </p:sp>
    </p:spTree>
    <p:extLst>
      <p:ext uri="{BB962C8B-B14F-4D97-AF65-F5344CB8AC3E}">
        <p14:creationId xmlns:p14="http://schemas.microsoft.com/office/powerpoint/2010/main" val="35964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75742" y="124290"/>
            <a:ext cx="75438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Monossacarídeos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34390" y="1714501"/>
            <a:ext cx="153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Em solução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34390" y="2223287"/>
            <a:ext cx="3661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Quando a </a:t>
            </a:r>
            <a:r>
              <a:rPr lang="pt-BR" b="1" dirty="0" smtClean="0"/>
              <a:t>estrutura cíclica tem 5 C</a:t>
            </a:r>
            <a:r>
              <a:rPr lang="pt-BR" dirty="0" smtClean="0"/>
              <a:t> é similar a um </a:t>
            </a:r>
            <a:r>
              <a:rPr lang="pt-BR" b="1" dirty="0" err="1" smtClean="0"/>
              <a:t>pirano</a:t>
            </a:r>
            <a:r>
              <a:rPr lang="pt-BR" dirty="0" smtClean="0"/>
              <a:t> e por isso </a:t>
            </a:r>
            <a:r>
              <a:rPr lang="pt-BR" dirty="0" err="1" smtClean="0"/>
              <a:t>piranose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Quando a estrutura cíclica </a:t>
            </a:r>
            <a:r>
              <a:rPr lang="pt-BR" dirty="0" smtClean="0"/>
              <a:t>tem </a:t>
            </a:r>
            <a:r>
              <a:rPr lang="pt-BR" b="1" dirty="0" smtClean="0"/>
              <a:t>4C</a:t>
            </a:r>
            <a:r>
              <a:rPr lang="pt-BR" dirty="0" smtClean="0"/>
              <a:t> é </a:t>
            </a:r>
            <a:r>
              <a:rPr lang="pt-BR" dirty="0"/>
              <a:t>similar a </a:t>
            </a:r>
            <a:r>
              <a:rPr lang="pt-BR" b="1" dirty="0" err="1" smtClean="0"/>
              <a:t>furano</a:t>
            </a:r>
            <a:r>
              <a:rPr lang="pt-BR" dirty="0" smtClean="0"/>
              <a:t> </a:t>
            </a:r>
            <a:r>
              <a:rPr lang="pt-BR" dirty="0"/>
              <a:t>e por isso </a:t>
            </a:r>
            <a:r>
              <a:rPr lang="pt-BR" b="1" dirty="0" err="1" smtClean="0"/>
              <a:t>furanose</a:t>
            </a:r>
            <a:endParaRPr lang="pt-BR" b="1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496" t="2504" r="8833"/>
          <a:stretch/>
        </p:blipFill>
        <p:spPr>
          <a:xfrm>
            <a:off x="4870602" y="1132425"/>
            <a:ext cx="3987648" cy="50440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928002" y="3138523"/>
            <a:ext cx="1930248" cy="1474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743450" y="2937510"/>
            <a:ext cx="2057400" cy="1737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099" y="1737361"/>
            <a:ext cx="8011392" cy="4023360"/>
          </a:xfrm>
        </p:spPr>
        <p:txBody>
          <a:bodyPr/>
          <a:lstStyle/>
          <a:p>
            <a:r>
              <a:rPr lang="pt-BR" dirty="0" smtClean="0"/>
              <a:t>Característica: monossacarídeos que apresentam o </a:t>
            </a:r>
            <a:r>
              <a:rPr lang="pt-BR" b="1" u="sng" dirty="0" smtClean="0"/>
              <a:t>carbono </a:t>
            </a:r>
            <a:r>
              <a:rPr lang="pt-BR" b="1" u="sng" dirty="0" err="1" smtClean="0"/>
              <a:t>hemiacetálico</a:t>
            </a:r>
            <a:r>
              <a:rPr lang="pt-BR" b="1" u="sng" dirty="0" smtClean="0"/>
              <a:t> </a:t>
            </a:r>
            <a:r>
              <a:rPr lang="pt-BR" u="sng" dirty="0" smtClean="0"/>
              <a:t>livre </a:t>
            </a:r>
            <a:r>
              <a:rPr lang="pt-BR" u="sng" dirty="0"/>
              <a:t>são chamados </a:t>
            </a:r>
            <a:r>
              <a:rPr lang="pt-BR" b="1" dirty="0"/>
              <a:t>açúcares redutores</a:t>
            </a:r>
            <a:r>
              <a:rPr lang="pt-BR" dirty="0"/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0241" b="5952"/>
          <a:stretch/>
        </p:blipFill>
        <p:spPr>
          <a:xfrm>
            <a:off x="1120330" y="2299642"/>
            <a:ext cx="6487178" cy="28987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0035" y="5399672"/>
            <a:ext cx="8812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Reação de </a:t>
            </a:r>
            <a:r>
              <a:rPr lang="pt-BR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Fehling</a:t>
            </a:r>
            <a:r>
              <a:rPr lang="pt-BR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quando 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aquecidos em presença de certos íons metálicos em meio fracamente alcalino, os </a:t>
            </a:r>
            <a:r>
              <a:rPr lang="pt-B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açúcares redutores sofrem oxidação 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do grupamento </a:t>
            </a:r>
            <a:r>
              <a:rPr lang="pt-BR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carbonila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com a formação do respectivo ácido carboxílico e a redução do metal</a:t>
            </a: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substratos:</a:t>
            </a:r>
            <a:br>
              <a:rPr lang="pt-BR" dirty="0" smtClean="0"/>
            </a:br>
            <a:r>
              <a:rPr lang="pt-BR" dirty="0" smtClean="0"/>
              <a:t>Monossacarídeos</a:t>
            </a:r>
          </a:p>
        </p:txBody>
      </p:sp>
    </p:spTree>
    <p:extLst>
      <p:ext uri="{BB962C8B-B14F-4D97-AF65-F5344CB8AC3E}">
        <p14:creationId xmlns:p14="http://schemas.microsoft.com/office/powerpoint/2010/main" val="3849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27130" y="3518549"/>
            <a:ext cx="17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Glicose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97630" y="4241509"/>
            <a:ext cx="17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Frutose</a:t>
            </a:r>
            <a:endParaRPr lang="pt-BR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11529" y="193383"/>
            <a:ext cx="776097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Dissacarídeos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11529" y="1691535"/>
            <a:ext cx="8103871" cy="4023360"/>
          </a:xfrm>
        </p:spPr>
        <p:txBody>
          <a:bodyPr/>
          <a:lstStyle/>
          <a:p>
            <a:r>
              <a:rPr lang="pt-BR" b="1" dirty="0" smtClean="0"/>
              <a:t>Maltose</a:t>
            </a:r>
            <a:r>
              <a:rPr lang="pt-BR" dirty="0" smtClean="0"/>
              <a:t> (pouco presente na natureza, durante a germinação do grão cereal)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543676" y="51050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redutor ou não?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564" t="2300" r="14222" b="4550"/>
          <a:stretch/>
        </p:blipFill>
        <p:spPr>
          <a:xfrm>
            <a:off x="2154554" y="2164485"/>
            <a:ext cx="4269106" cy="45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92294"/>
            <a:ext cx="7543800" cy="1450757"/>
          </a:xfrm>
        </p:spPr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370" y="1804988"/>
            <a:ext cx="8229600" cy="4351338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Fornecer ao aluno uma ampla e atual visão a respeito da química da vida e do ambiente, destacando as características químicas, físicas e biológicas de materiais de fontes fósseis e </a:t>
            </a:r>
            <a:r>
              <a:rPr lang="pt-BR" b="1" dirty="0"/>
              <a:t>renováveis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Elucidar o conceito de tecnologias convergentes e as interações entre a nanotecnologia, </a:t>
            </a:r>
            <a:r>
              <a:rPr lang="pt-BR" b="1" dirty="0"/>
              <a:t>a biotecnologia </a:t>
            </a:r>
            <a:r>
              <a:rPr lang="pt-BR" dirty="0"/>
              <a:t>e a tecnologia da informação, além de sua importância para </a:t>
            </a:r>
            <a:r>
              <a:rPr lang="pt-BR" b="1" dirty="0"/>
              <a:t>a sustentabilidade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Destacar diferentes </a:t>
            </a:r>
            <a:r>
              <a:rPr lang="pt-BR" b="1" dirty="0"/>
              <a:t>setores industriais químicos nacionais e internacionais </a:t>
            </a:r>
            <a:r>
              <a:rPr lang="pt-BR" dirty="0"/>
              <a:t>e contribuições para a sociedade. </a:t>
            </a:r>
          </a:p>
          <a:p>
            <a:pPr lvl="0"/>
            <a:r>
              <a:rPr lang="pt-BR" dirty="0"/>
              <a:t>Estudar conceitos e aplicações da </a:t>
            </a:r>
            <a:r>
              <a:rPr lang="pt-BR" b="1" dirty="0"/>
              <a:t>biotecnologia</a:t>
            </a:r>
            <a:r>
              <a:rPr lang="pt-BR" dirty="0"/>
              <a:t>, nanociência e nanotecnologia.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7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Lactose</a:t>
            </a:r>
            <a:r>
              <a:rPr lang="pt-BR" dirty="0" smtClean="0"/>
              <a:t> (leite) </a:t>
            </a:r>
            <a:endParaRPr lang="pt-BR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Dissacarídeos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79" y="2292878"/>
            <a:ext cx="5916621" cy="30792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33" y="4067855"/>
            <a:ext cx="210939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63340" y="2480310"/>
            <a:ext cx="17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Glicose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97630" y="4241509"/>
            <a:ext cx="17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Frutose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2" y="2318574"/>
            <a:ext cx="6966108" cy="3376332"/>
          </a:xfrm>
          <a:prstGeom prst="rect">
            <a:avLst/>
          </a:prstGeom>
        </p:spPr>
      </p:pic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Dissacarídeos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48690" y="1845734"/>
            <a:ext cx="7418070" cy="4023360"/>
          </a:xfrm>
        </p:spPr>
        <p:txBody>
          <a:bodyPr/>
          <a:lstStyle/>
          <a:p>
            <a:r>
              <a:rPr lang="pt-BR" dirty="0" smtClean="0"/>
              <a:t>Sacarose (plantas)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098" y="3994599"/>
            <a:ext cx="210939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title"/>
          </p:nvPr>
        </p:nvSpPr>
        <p:spPr>
          <a:xfrm>
            <a:off x="259556" y="-26847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Hidrólise de carboidratos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200" y="784023"/>
            <a:ext cx="9158585" cy="4525963"/>
          </a:xfrm>
        </p:spPr>
        <p:txBody>
          <a:bodyPr>
            <a:normAutofit/>
          </a:bodyPr>
          <a:lstStyle/>
          <a:p>
            <a:r>
              <a:rPr lang="pt-BR" dirty="0"/>
              <a:t>A ligação </a:t>
            </a:r>
            <a:r>
              <a:rPr lang="pt-BR" dirty="0" smtClean="0"/>
              <a:t>o-glicosídica da </a:t>
            </a:r>
            <a:r>
              <a:rPr lang="pt-BR" dirty="0"/>
              <a:t>sacarose pode ser hidrolisada por ácidos fracos, mas também por enzima </a:t>
            </a:r>
            <a:r>
              <a:rPr lang="pt-BR" dirty="0" smtClean="0"/>
              <a:t>em </a:t>
            </a:r>
            <a:r>
              <a:rPr lang="pt-BR" dirty="0"/>
              <a:t>glicose e frutose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pic>
        <p:nvPicPr>
          <p:cNvPr id="38916" name="Picture 5" descr="image012"/>
          <p:cNvPicPr>
            <a:picLocks noChangeAspect="1" noChangeArrowheads="1"/>
          </p:cNvPicPr>
          <p:nvPr/>
        </p:nvPicPr>
        <p:blipFill rotWithShape="1">
          <a:blip r:embed="rId2" cstate="print"/>
          <a:srcRect l="648" t="51732" r="-648" b="-30838"/>
          <a:stretch/>
        </p:blipFill>
        <p:spPr bwMode="auto">
          <a:xfrm>
            <a:off x="576264" y="3465513"/>
            <a:ext cx="7058025" cy="12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59556" y="4451883"/>
            <a:ext cx="8825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Substâncias </a:t>
            </a:r>
            <a:r>
              <a:rPr lang="pt-BR" b="1" dirty="0" err="1" smtClean="0">
                <a:latin typeface="Calibri" pitchFamily="34" charset="0"/>
              </a:rPr>
              <a:t>quirais</a:t>
            </a:r>
            <a:r>
              <a:rPr lang="pt-BR" b="1" dirty="0" smtClean="0">
                <a:latin typeface="Calibri" pitchFamily="34" charset="0"/>
              </a:rPr>
              <a:t> são opticamente ativas: </a:t>
            </a:r>
          </a:p>
          <a:p>
            <a:r>
              <a:rPr lang="pt-BR" dirty="0">
                <a:latin typeface="Calibri" pitchFamily="34" charset="0"/>
              </a:rPr>
              <a:t>A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>
                <a:latin typeface="Calibri" pitchFamily="34" charset="0"/>
              </a:rPr>
              <a:t>luz polarizada incidente </a:t>
            </a:r>
            <a:r>
              <a:rPr lang="pt-BR" dirty="0" smtClean="0">
                <a:latin typeface="Calibri" pitchFamily="34" charset="0"/>
              </a:rPr>
              <a:t>numa solução de sacarose desvia-se no sentido horário </a:t>
            </a:r>
          </a:p>
          <a:p>
            <a:r>
              <a:rPr lang="pt-BR" dirty="0" smtClean="0">
                <a:latin typeface="Calibri" pitchFamily="34" charset="0"/>
              </a:rPr>
              <a:t>(rotação específica= + </a:t>
            </a:r>
            <a:r>
              <a:rPr lang="pt-BR" dirty="0">
                <a:latin typeface="Calibri" pitchFamily="34" charset="0"/>
              </a:rPr>
              <a:t>66,5</a:t>
            </a:r>
            <a:r>
              <a:rPr lang="pt-BR" dirty="0" smtClean="0">
                <a:latin typeface="Calibri" pitchFamily="34" charset="0"/>
              </a:rPr>
              <a:t>° , dextrogiro) e após hidrólise no sentido </a:t>
            </a:r>
            <a:r>
              <a:rPr lang="pt-BR" dirty="0" err="1" smtClean="0">
                <a:latin typeface="Calibri" pitchFamily="34" charset="0"/>
              </a:rPr>
              <a:t>anti</a:t>
            </a:r>
            <a:r>
              <a:rPr lang="pt-BR" dirty="0" smtClean="0">
                <a:latin typeface="Calibri" pitchFamily="34" charset="0"/>
              </a:rPr>
              <a:t> horário </a:t>
            </a:r>
          </a:p>
          <a:p>
            <a:r>
              <a:rPr lang="pt-BR" dirty="0" smtClean="0">
                <a:latin typeface="Calibri" pitchFamily="34" charset="0"/>
              </a:rPr>
              <a:t>(+ </a:t>
            </a:r>
            <a:r>
              <a:rPr lang="pt-BR" dirty="0">
                <a:latin typeface="Calibri" pitchFamily="34" charset="0"/>
              </a:rPr>
              <a:t>52,7° - 92,3° = </a:t>
            </a:r>
            <a:r>
              <a:rPr lang="pt-BR" b="1" dirty="0">
                <a:latin typeface="Calibri" pitchFamily="34" charset="0"/>
              </a:rPr>
              <a:t>- 39,6</a:t>
            </a:r>
            <a:r>
              <a:rPr lang="pt-BR" b="1" dirty="0" smtClean="0">
                <a:latin typeface="Calibri" pitchFamily="34" charset="0"/>
              </a:rPr>
              <a:t>° , </a:t>
            </a:r>
            <a:r>
              <a:rPr lang="pt-BR" b="1" dirty="0" err="1" smtClean="0">
                <a:latin typeface="Calibri" pitchFamily="34" charset="0"/>
              </a:rPr>
              <a:t>levógiro</a:t>
            </a:r>
            <a:r>
              <a:rPr lang="pt-BR" b="1" dirty="0" smtClean="0">
                <a:latin typeface="Calibri" pitchFamily="34" charset="0"/>
              </a:rPr>
              <a:t>), denominando-se solução de açúcar invertido</a:t>
            </a:r>
            <a:r>
              <a:rPr lang="pt-BR" dirty="0" smtClean="0">
                <a:latin typeface="Calibri" pitchFamily="34" charset="0"/>
              </a:rPr>
              <a:t> 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59556" y="5737431"/>
            <a:ext cx="9054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Calibri" pitchFamily="34" charset="0"/>
              </a:rPr>
              <a:t>Efeito tecnológico: maior solubilidade de açúcares </a:t>
            </a:r>
            <a:r>
              <a:rPr lang="pt-BR" dirty="0">
                <a:latin typeface="Calibri" pitchFamily="34" charset="0"/>
              </a:rPr>
              <a:t>de seis </a:t>
            </a:r>
            <a:r>
              <a:rPr lang="pt-BR" dirty="0" smtClean="0">
                <a:latin typeface="Calibri" pitchFamily="34" charset="0"/>
              </a:rPr>
              <a:t>carbonos, </a:t>
            </a:r>
            <a:r>
              <a:rPr lang="pt-BR" dirty="0">
                <a:latin typeface="Calibri" pitchFamily="34" charset="0"/>
              </a:rPr>
              <a:t>como </a:t>
            </a:r>
            <a:r>
              <a:rPr lang="pt-BR" dirty="0" err="1">
                <a:latin typeface="Calibri" pitchFamily="34" charset="0"/>
              </a:rPr>
              <a:t>conseqüência</a:t>
            </a:r>
            <a:r>
              <a:rPr lang="pt-BR" dirty="0">
                <a:latin typeface="Calibri" pitchFamily="34" charset="0"/>
              </a:rPr>
              <a:t> de sua dissolução na água,  a mistura passa a ser </a:t>
            </a:r>
            <a:r>
              <a:rPr lang="pt-BR" b="1" dirty="0">
                <a:latin typeface="Calibri" pitchFamily="34" charset="0"/>
              </a:rPr>
              <a:t>mais doce.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6857"/>
          <a:stretch/>
        </p:blipFill>
        <p:spPr>
          <a:xfrm>
            <a:off x="450534" y="1593731"/>
            <a:ext cx="7847643" cy="15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Polissacarídeos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22960" y="1850172"/>
            <a:ext cx="3886200" cy="4390608"/>
          </a:xfrm>
        </p:spPr>
        <p:txBody>
          <a:bodyPr/>
          <a:lstStyle/>
          <a:p>
            <a:r>
              <a:rPr lang="pt-BR" dirty="0" smtClean="0"/>
              <a:t>A maioria dos carboidratos na natureza ocorre na forma de polissacarídeos</a:t>
            </a:r>
          </a:p>
          <a:p>
            <a:endParaRPr lang="pt-BR" dirty="0"/>
          </a:p>
          <a:p>
            <a:r>
              <a:rPr lang="pt-BR" b="1" dirty="0" err="1" smtClean="0"/>
              <a:t>Homossacarídeos</a:t>
            </a:r>
            <a:r>
              <a:rPr lang="pt-BR" b="1" dirty="0" smtClean="0"/>
              <a:t>: </a:t>
            </a:r>
          </a:p>
          <a:p>
            <a:r>
              <a:rPr lang="pt-BR" dirty="0"/>
              <a:t>R</a:t>
            </a:r>
            <a:r>
              <a:rPr lang="pt-BR" dirty="0" smtClean="0"/>
              <a:t>eserva (amido e glicogênio)</a:t>
            </a:r>
          </a:p>
          <a:p>
            <a:pPr lvl="1"/>
            <a:r>
              <a:rPr lang="pt-BR" dirty="0" smtClean="0"/>
              <a:t>Intracelulares</a:t>
            </a:r>
          </a:p>
          <a:p>
            <a:r>
              <a:rPr lang="pt-BR" dirty="0" smtClean="0"/>
              <a:t>Estrutura (celulose e quitina)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1857323"/>
            <a:ext cx="4435657" cy="40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855"/>
            <a:ext cx="8569200" cy="4968775"/>
          </a:xfrm>
        </p:spPr>
        <p:txBody>
          <a:bodyPr/>
          <a:lstStyle/>
          <a:p>
            <a:endParaRPr lang="pt-BR" sz="2800" b="1" dirty="0" smtClean="0"/>
          </a:p>
          <a:p>
            <a:r>
              <a:rPr lang="pt-BR" sz="2800" b="1" dirty="0" smtClean="0">
                <a:solidFill>
                  <a:srgbClr val="FF0000"/>
                </a:solidFill>
              </a:rPr>
              <a:t>Amido: </a:t>
            </a:r>
            <a:r>
              <a:rPr lang="pt-BR" sz="2800" b="1" dirty="0" smtClean="0"/>
              <a:t>polissacarídeo natural de reserva em plantas, se apresenta na forma de grânulos</a:t>
            </a:r>
          </a:p>
          <a:p>
            <a:pPr lvl="1"/>
            <a:r>
              <a:rPr lang="pt-BR" sz="2400" dirty="0" smtClean="0"/>
              <a:t>insolúvel ou pouco solúvel em água fria</a:t>
            </a:r>
          </a:p>
          <a:p>
            <a:pPr lvl="1"/>
            <a:r>
              <a:rPr lang="pt-BR" sz="2400" dirty="0" smtClean="0"/>
              <a:t>Grânulos diferentes para cada vegetal</a:t>
            </a:r>
          </a:p>
          <a:p>
            <a:pPr lvl="1"/>
            <a:r>
              <a:rPr lang="pt-BR" sz="2400" dirty="0" smtClean="0"/>
              <a:t>Polímero de α </a:t>
            </a:r>
            <a:r>
              <a:rPr lang="pt-BR" sz="2400" dirty="0" err="1" smtClean="0"/>
              <a:t>D-glicose</a:t>
            </a:r>
            <a:endParaRPr lang="pt-BR" sz="2400" dirty="0" smtClean="0"/>
          </a:p>
          <a:p>
            <a:endParaRPr lang="pt-BR" sz="2800" dirty="0" smtClean="0"/>
          </a:p>
        </p:txBody>
      </p:sp>
      <p:pic>
        <p:nvPicPr>
          <p:cNvPr id="9220" name="Picture 7" descr="cartoon-starch-granu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0406" y="3623371"/>
            <a:ext cx="3239214" cy="2695521"/>
          </a:xfrm>
        </p:spPr>
      </p:pic>
      <p:sp>
        <p:nvSpPr>
          <p:cNvPr id="9221" name="CaixaDeTexto 4"/>
          <p:cNvSpPr txBox="1">
            <a:spLocks noChangeArrowheads="1"/>
          </p:cNvSpPr>
          <p:nvPr/>
        </p:nvSpPr>
        <p:spPr bwMode="auto">
          <a:xfrm>
            <a:off x="3928824" y="3788904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Calibri" pitchFamily="34" charset="0"/>
              </a:rPr>
              <a:t>Grânulo de amido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28" y="4063005"/>
            <a:ext cx="3290360" cy="2155186"/>
          </a:xfrm>
          <a:prstGeom prst="rect">
            <a:avLst/>
          </a:prstGeom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97230" y="198478"/>
            <a:ext cx="75895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Polissacarídeos: amido</a:t>
            </a:r>
          </a:p>
        </p:txBody>
      </p:sp>
    </p:spTree>
    <p:extLst>
      <p:ext uri="{BB962C8B-B14F-4D97-AF65-F5344CB8AC3E}">
        <p14:creationId xmlns:p14="http://schemas.microsoft.com/office/powerpoint/2010/main" val="32168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00100" y="286604"/>
            <a:ext cx="75895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Polissacarídeos: amido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00100" y="1846146"/>
            <a:ext cx="7936323" cy="402336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 amido está presente nas células vegetais na forma de grânulos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79" y="2801064"/>
            <a:ext cx="2886024" cy="239961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11550" y="2801064"/>
            <a:ext cx="547243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~ 20 % </a:t>
            </a:r>
            <a:r>
              <a:rPr lang="pt-BR" sz="2800" dirty="0" err="1" smtClean="0"/>
              <a:t>Amilose</a:t>
            </a:r>
            <a:r>
              <a:rPr lang="pt-BR" sz="2800" dirty="0" smtClean="0"/>
              <a:t> (+ solúvel em água)</a:t>
            </a:r>
          </a:p>
          <a:p>
            <a:pPr lvl="1"/>
            <a:r>
              <a:rPr lang="pt-BR" sz="2400" dirty="0" smtClean="0"/>
              <a:t>200 ou mais unidades glicose sem ramificação</a:t>
            </a:r>
          </a:p>
          <a:p>
            <a:r>
              <a:rPr lang="pt-BR" sz="2800" dirty="0" smtClean="0"/>
              <a:t> ~ 80 % </a:t>
            </a:r>
            <a:r>
              <a:rPr lang="pt-BR" sz="2400" dirty="0" err="1" smtClean="0"/>
              <a:t>Amilopectina</a:t>
            </a:r>
            <a:r>
              <a:rPr lang="pt-BR" sz="2800" dirty="0" smtClean="0"/>
              <a:t> (insolúvel)</a:t>
            </a:r>
          </a:p>
          <a:p>
            <a:pPr lvl="1"/>
            <a:r>
              <a:rPr lang="pt-BR" sz="2400" dirty="0" smtClean="0"/>
              <a:t>20 a 30 unidades de glicose a cada ramificação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5128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3693" b="48615"/>
          <a:stretch/>
        </p:blipFill>
        <p:spPr>
          <a:xfrm>
            <a:off x="-29608" y="467938"/>
            <a:ext cx="8951925" cy="1859220"/>
          </a:xfrm>
          <a:prstGeom prst="rect">
            <a:avLst/>
          </a:prstGeom>
        </p:spPr>
      </p:pic>
      <p:pic>
        <p:nvPicPr>
          <p:cNvPr id="6" name="Picture 2" descr="http://www.fcfar.unesp.br/alimentos/bioquimica/imagens/amilose_espaci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819" y="3223926"/>
            <a:ext cx="3837411" cy="320126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21682" y="1854748"/>
            <a:ext cx="8700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 . 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A ligação entre os átomos de carbono das unidades de glicose são do tipo alfa 1-4.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80112" y="5661248"/>
            <a:ext cx="208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corada de púrpura com iodo</a:t>
            </a:r>
            <a:endParaRPr lang="pt-BR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>
          <a:xfrm>
            <a:off x="349188" y="23167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err="1" smtClean="0">
                <a:solidFill>
                  <a:srgbClr val="FF0000"/>
                </a:solidFill>
              </a:rPr>
              <a:t>Amilose</a:t>
            </a:r>
            <a:r>
              <a:rPr lang="pt-BR" sz="4000" dirty="0" smtClean="0">
                <a:solidFill>
                  <a:srgbClr val="FF0000"/>
                </a:solidFill>
              </a:rPr>
              <a:t> (sem ramificações)</a:t>
            </a:r>
            <a:r>
              <a:rPr lang="pt-BR" sz="4000" dirty="0">
                <a:solidFill>
                  <a:srgbClr val="FF0000"/>
                </a:solidFill>
              </a:rPr>
              <a:t/>
            </a:r>
            <a:br>
              <a:rPr lang="pt-BR" sz="4000" dirty="0">
                <a:solidFill>
                  <a:srgbClr val="FF0000"/>
                </a:solidFill>
              </a:rPr>
            </a:b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282" y="3039260"/>
            <a:ext cx="918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 molécula da </a:t>
            </a:r>
            <a:r>
              <a:rPr lang="pt-BR" dirty="0" err="1">
                <a:solidFill>
                  <a:srgbClr val="FF0000"/>
                </a:solidFill>
              </a:rPr>
              <a:t>amilose</a:t>
            </a:r>
            <a:r>
              <a:rPr lang="pt-BR" dirty="0">
                <a:solidFill>
                  <a:srgbClr val="FF0000"/>
                </a:solidFill>
              </a:rPr>
              <a:t> não apresenta ramificações e, no espaço, </a:t>
            </a:r>
            <a:r>
              <a:rPr lang="pt-BR" dirty="0" smtClean="0">
                <a:solidFill>
                  <a:srgbClr val="FF0000"/>
                </a:solidFill>
              </a:rPr>
              <a:t>assume conformação</a:t>
            </a:r>
            <a:r>
              <a:rPr lang="pt-BR" i="1" dirty="0">
                <a:solidFill>
                  <a:srgbClr val="FF0000"/>
                </a:solidFill>
              </a:rPr>
              <a:t> helicoidal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2870" y="-255708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Amilopectina</a:t>
            </a:r>
            <a:r>
              <a:rPr lang="pt-BR" dirty="0" smtClean="0">
                <a:solidFill>
                  <a:srgbClr val="FF0000"/>
                </a:solidFill>
              </a:rPr>
              <a:t> (com ramificações)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www.fcfar.unesp.br/alimentos/bioquimica/imagens/amilopectina%20_%20estrutu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24836"/>
            <a:ext cx="5785965" cy="3763439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24594" y="1147508"/>
            <a:ext cx="9128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 </a:t>
            </a:r>
            <a:r>
              <a:rPr lang="pt-BR" b="1" dirty="0" err="1" smtClean="0"/>
              <a:t>amilopectina</a:t>
            </a:r>
            <a:r>
              <a:rPr lang="pt-BR" b="1" dirty="0" smtClean="0"/>
              <a:t> apresenta estrutura ramificada</a:t>
            </a:r>
            <a:r>
              <a:rPr lang="pt-BR" dirty="0" smtClean="0"/>
              <a:t>, a cada 24-30 moléculas de glicose.</a:t>
            </a:r>
          </a:p>
          <a:p>
            <a:r>
              <a:rPr lang="pt-BR" dirty="0" smtClean="0"/>
              <a:t> </a:t>
            </a:r>
          </a:p>
          <a:p>
            <a:r>
              <a:rPr lang="pt-BR" b="1" dirty="0" smtClean="0"/>
              <a:t>A ligação entre as unidades de glicose também é do tipo </a:t>
            </a:r>
            <a:r>
              <a:rPr lang="el-GR" dirty="0"/>
              <a:t>α</a:t>
            </a:r>
            <a:r>
              <a:rPr lang="pt-BR" dirty="0"/>
              <a:t>-</a:t>
            </a:r>
            <a:r>
              <a:rPr lang="pt-BR" b="1" dirty="0" smtClean="0"/>
              <a:t> 1-4 </a:t>
            </a:r>
            <a:r>
              <a:rPr lang="pt-BR" dirty="0" smtClean="0"/>
              <a:t>na mesma cadeia. </a:t>
            </a:r>
          </a:p>
          <a:p>
            <a:endParaRPr lang="pt-BR" dirty="0" smtClean="0"/>
          </a:p>
          <a:p>
            <a:r>
              <a:rPr lang="pt-BR" dirty="0" smtClean="0"/>
              <a:t>Porém, nas ramificações as ligações são do tipo </a:t>
            </a:r>
            <a:r>
              <a:rPr lang="el-GR" b="1" dirty="0" smtClean="0"/>
              <a:t>α</a:t>
            </a:r>
            <a:r>
              <a:rPr lang="pt-BR" b="1" dirty="0" smtClean="0"/>
              <a:t>- 1-6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857990" y="3191262"/>
            <a:ext cx="15121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09788" y="6086348"/>
            <a:ext cx="1656184" cy="3019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/>
          <a:srcRect l="2899" t="3283"/>
          <a:stretch/>
        </p:blipFill>
        <p:spPr>
          <a:xfrm>
            <a:off x="491490" y="2994658"/>
            <a:ext cx="2420230" cy="2708911"/>
          </a:xfrm>
        </p:spPr>
      </p:pic>
    </p:spTree>
    <p:extLst>
      <p:ext uri="{BB962C8B-B14F-4D97-AF65-F5344CB8AC3E}">
        <p14:creationId xmlns:p14="http://schemas.microsoft.com/office/powerpoint/2010/main" val="3655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nternal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" y="2070458"/>
            <a:ext cx="7165516" cy="37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7266085" y="3744254"/>
            <a:ext cx="160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cristalinidade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51460" y="679461"/>
            <a:ext cx="6549390" cy="4606167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r>
              <a:rPr lang="pt-BR" sz="4000" spc="-5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Amilopectina</a:t>
            </a:r>
            <a:r>
              <a:rPr lang="pt-BR" sz="4000" spc="-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4000" spc="-5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(com ramificações</a:t>
            </a:r>
            <a:r>
              <a:rPr lang="pt-BR" sz="4000" spc="-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74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11fig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9271" y="23178"/>
            <a:ext cx="6286580" cy="6811644"/>
          </a:xfrm>
        </p:spPr>
      </p:pic>
      <p:sp>
        <p:nvSpPr>
          <p:cNvPr id="13316" name="CaixaDeTexto 3"/>
          <p:cNvSpPr txBox="1">
            <a:spLocks noChangeArrowheads="1"/>
          </p:cNvSpPr>
          <p:nvPr/>
        </p:nvSpPr>
        <p:spPr bwMode="auto">
          <a:xfrm>
            <a:off x="3646811" y="1000125"/>
            <a:ext cx="21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17" name="CaixaDeTexto 5"/>
          <p:cNvSpPr txBox="1">
            <a:spLocks noChangeArrowheads="1"/>
          </p:cNvSpPr>
          <p:nvPr/>
        </p:nvSpPr>
        <p:spPr bwMode="auto">
          <a:xfrm>
            <a:off x="3932561" y="1143000"/>
            <a:ext cx="21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318" name="CaixaDeTexto 6"/>
          <p:cNvSpPr txBox="1">
            <a:spLocks noChangeArrowheads="1"/>
          </p:cNvSpPr>
          <p:nvPr/>
        </p:nvSpPr>
        <p:spPr bwMode="auto">
          <a:xfrm>
            <a:off x="4003998" y="4357688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319" name="CaixaDeTexto 7"/>
          <p:cNvSpPr txBox="1">
            <a:spLocks noChangeArrowheads="1"/>
          </p:cNvSpPr>
          <p:nvPr/>
        </p:nvSpPr>
        <p:spPr bwMode="auto">
          <a:xfrm>
            <a:off x="4075436" y="37147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52" y="1692276"/>
            <a:ext cx="402371" cy="4938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3843" y="2169730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final redutor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454552" y="2186095"/>
            <a:ext cx="469343" cy="30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833843" y="5644883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Final redutor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328792" y="5984413"/>
            <a:ext cx="469343" cy="30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4735768" y="3375941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5253225" y="316955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5938689" y="2971423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7311" y="676959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final não  redutor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78995" y="3761472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final não  redutor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-78995" y="2804516"/>
            <a:ext cx="9222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3843" y="133819"/>
            <a:ext cx="234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AMILOSE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429346" y="4072625"/>
            <a:ext cx="234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AMILOPECTINA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649882" y="3008560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final não  redutor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04" y="5451611"/>
            <a:ext cx="402371" cy="493819"/>
          </a:xfrm>
          <a:prstGeom prst="rect">
            <a:avLst/>
          </a:prstGeom>
        </p:spPr>
      </p:pic>
      <p:sp>
        <p:nvSpPr>
          <p:cNvPr id="25" name="CaixaDeTexto 7"/>
          <p:cNvSpPr txBox="1">
            <a:spLocks noChangeArrowheads="1"/>
          </p:cNvSpPr>
          <p:nvPr/>
        </p:nvSpPr>
        <p:spPr bwMode="auto">
          <a:xfrm>
            <a:off x="3767903" y="454469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6" name="CaixaDeTexto 7"/>
          <p:cNvSpPr txBox="1">
            <a:spLocks noChangeArrowheads="1"/>
          </p:cNvSpPr>
          <p:nvPr/>
        </p:nvSpPr>
        <p:spPr bwMode="auto">
          <a:xfrm>
            <a:off x="4745293" y="5031023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7" name="CaixaDeTexto 7"/>
          <p:cNvSpPr txBox="1">
            <a:spLocks noChangeArrowheads="1"/>
          </p:cNvSpPr>
          <p:nvPr/>
        </p:nvSpPr>
        <p:spPr bwMode="auto">
          <a:xfrm>
            <a:off x="5795814" y="5400911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81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91440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Conteúdo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10" y="1884998"/>
            <a:ext cx="78867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Química da vida, ambiente e materiais de fontes fósseis e renováveis. </a:t>
            </a:r>
          </a:p>
          <a:p>
            <a:r>
              <a:rPr lang="pt-BR" dirty="0"/>
              <a:t> Inter-relações </a:t>
            </a:r>
            <a:r>
              <a:rPr lang="pt-BR" dirty="0" err="1"/>
              <a:t>química-física</a:t>
            </a:r>
            <a:r>
              <a:rPr lang="pt-BR" dirty="0"/>
              <a:t>, biologia-matemática. </a:t>
            </a:r>
          </a:p>
          <a:p>
            <a:r>
              <a:rPr lang="pt-BR" dirty="0"/>
              <a:t> Tecnologias convergentes e sustentabilidade. </a:t>
            </a:r>
          </a:p>
          <a:p>
            <a:r>
              <a:rPr lang="pt-BR" dirty="0"/>
              <a:t> O setor industrial químico. </a:t>
            </a:r>
          </a:p>
          <a:p>
            <a:r>
              <a:rPr lang="pt-BR" dirty="0"/>
              <a:t> A percepção da química pela sociedade. </a:t>
            </a:r>
          </a:p>
          <a:p>
            <a:r>
              <a:rPr lang="pt-BR" dirty="0"/>
              <a:t> A contribuição cientifica e tecnológica da Química (Brasil e Global) para melhoria da qualidade de vida. </a:t>
            </a:r>
          </a:p>
          <a:p>
            <a:r>
              <a:rPr lang="pt-BR" dirty="0"/>
              <a:t> Nanociência e nanotecnologia.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0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milopec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345519"/>
            <a:ext cx="7716336" cy="58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38098" y="529248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Final redutor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64288" y="1270645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Final não redutor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482" y="443589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Hidrólise enzimática do amido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5483" y="2386856"/>
            <a:ext cx="8229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São </a:t>
            </a:r>
            <a:r>
              <a:rPr lang="pt-BR" dirty="0"/>
              <a:t>necessárias várias enzimas, </a:t>
            </a:r>
            <a:r>
              <a:rPr lang="pt-BR" dirty="0">
                <a:solidFill>
                  <a:srgbClr val="FF0000"/>
                </a:solidFill>
              </a:rPr>
              <a:t>dependendo do produto desejado</a:t>
            </a:r>
          </a:p>
          <a:p>
            <a:pPr lvl="1"/>
            <a:r>
              <a:rPr lang="pt-BR" dirty="0"/>
              <a:t>α-amilase</a:t>
            </a:r>
          </a:p>
          <a:p>
            <a:pPr lvl="1"/>
            <a:r>
              <a:rPr lang="el-GR" dirty="0"/>
              <a:t>β</a:t>
            </a:r>
            <a:r>
              <a:rPr lang="pt-BR" dirty="0"/>
              <a:t>-amilase</a:t>
            </a:r>
          </a:p>
          <a:p>
            <a:pPr lvl="1"/>
            <a:r>
              <a:rPr lang="pt-BR" dirty="0" err="1"/>
              <a:t>Glucoamilase</a:t>
            </a:r>
            <a:endParaRPr lang="pt-BR" dirty="0"/>
          </a:p>
          <a:p>
            <a:pPr lvl="1"/>
            <a:r>
              <a:rPr lang="pt-BR" dirty="0" err="1"/>
              <a:t>Dextrinase</a:t>
            </a:r>
            <a:r>
              <a:rPr lang="pt-BR" dirty="0"/>
              <a:t> limite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Alfa amilase: </a:t>
            </a:r>
            <a:r>
              <a:rPr lang="pt-BR" dirty="0">
                <a:cs typeface="Arial" charset="0"/>
              </a:rPr>
              <a:t>São </a:t>
            </a:r>
            <a:r>
              <a:rPr lang="pt-BR" dirty="0" err="1">
                <a:cs typeface="Arial" charset="0"/>
              </a:rPr>
              <a:t>endoglicanases</a:t>
            </a:r>
            <a:r>
              <a:rPr lang="pt-BR" dirty="0">
                <a:cs typeface="Arial" charset="0"/>
              </a:rPr>
              <a:t> que </a:t>
            </a:r>
            <a:r>
              <a:rPr lang="pt-BR" dirty="0" err="1">
                <a:cs typeface="Arial" charset="0"/>
              </a:rPr>
              <a:t>catalizam</a:t>
            </a:r>
            <a:r>
              <a:rPr lang="pt-BR" dirty="0">
                <a:cs typeface="Arial" charset="0"/>
              </a:rPr>
              <a:t> a quebra aleatória de ligações </a:t>
            </a:r>
            <a:r>
              <a:rPr lang="pt-BR" dirty="0" smtClean="0">
                <a:cs typeface="Arial" charset="0"/>
              </a:rPr>
              <a:t> o-glicosídicas  </a:t>
            </a:r>
            <a:r>
              <a:rPr lang="pt-BR" dirty="0">
                <a:cs typeface="Arial" charset="0"/>
              </a:rPr>
              <a:t>internas no amido e polissacarídeos relacionados, </a:t>
            </a:r>
            <a:endParaRPr lang="pt-BR" dirty="0" smtClean="0">
              <a:cs typeface="Arial" charset="0"/>
            </a:endParaRPr>
          </a:p>
          <a:p>
            <a:r>
              <a:rPr lang="pt-BR" dirty="0" smtClean="0">
                <a:cs typeface="Arial" charset="0"/>
              </a:rPr>
              <a:t>produzindo </a:t>
            </a:r>
            <a:r>
              <a:rPr lang="pt-BR" dirty="0">
                <a:cs typeface="Arial" charset="0"/>
              </a:rPr>
              <a:t>dextrinas e monômeros em configuração alfa.</a:t>
            </a:r>
            <a:endParaRPr lang="el-GR" dirty="0">
              <a:cs typeface="Arial" charset="0"/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7420" y="1768567"/>
            <a:ext cx="734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Amilases</a:t>
            </a:r>
            <a:r>
              <a:rPr lang="pt-B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7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92" y="-296165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Hidrólise enzimática do amido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7056" y="846835"/>
            <a:ext cx="860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Alfa amilase: </a:t>
            </a:r>
            <a:r>
              <a:rPr lang="pt-BR" dirty="0">
                <a:cs typeface="Arial" charset="0"/>
              </a:rPr>
              <a:t>São </a:t>
            </a:r>
            <a:r>
              <a:rPr lang="pt-BR" dirty="0" err="1">
                <a:cs typeface="Arial" charset="0"/>
              </a:rPr>
              <a:t>endoglicanases</a:t>
            </a:r>
            <a:r>
              <a:rPr lang="pt-BR" dirty="0">
                <a:cs typeface="Arial" charset="0"/>
              </a:rPr>
              <a:t> que </a:t>
            </a:r>
            <a:r>
              <a:rPr lang="pt-BR" dirty="0" err="1">
                <a:cs typeface="Arial" charset="0"/>
              </a:rPr>
              <a:t>catalizam</a:t>
            </a:r>
            <a:r>
              <a:rPr lang="pt-BR" dirty="0">
                <a:cs typeface="Arial" charset="0"/>
              </a:rPr>
              <a:t> a </a:t>
            </a:r>
            <a:r>
              <a:rPr lang="pt-BR" dirty="0" smtClean="0">
                <a:cs typeface="Arial" charset="0"/>
              </a:rPr>
              <a:t>hidrólise </a:t>
            </a:r>
            <a:r>
              <a:rPr lang="pt-BR" dirty="0">
                <a:cs typeface="Arial" charset="0"/>
              </a:rPr>
              <a:t>aleatória de ligações </a:t>
            </a:r>
            <a:r>
              <a:rPr lang="pt-BR" dirty="0" smtClean="0">
                <a:cs typeface="Arial" charset="0"/>
              </a:rPr>
              <a:t> o-glicosídicas 1,4 </a:t>
            </a:r>
            <a:r>
              <a:rPr lang="pt-BR" dirty="0">
                <a:cs typeface="Arial" charset="0"/>
              </a:rPr>
              <a:t>internas no amido e polissacarídeos relacionados, </a:t>
            </a:r>
            <a:r>
              <a:rPr lang="pt-BR" dirty="0" smtClean="0">
                <a:cs typeface="Arial" charset="0"/>
              </a:rPr>
              <a:t>produzindo </a:t>
            </a:r>
            <a:r>
              <a:rPr lang="pt-BR" dirty="0">
                <a:cs typeface="Arial" charset="0"/>
              </a:rPr>
              <a:t>dextrinas e </a:t>
            </a:r>
            <a:r>
              <a:rPr lang="pt-BR" dirty="0" smtClean="0">
                <a:cs typeface="Arial" charset="0"/>
              </a:rPr>
              <a:t>oligossacarídeos.</a:t>
            </a:r>
            <a:endParaRPr lang="el-GR" dirty="0">
              <a:cs typeface="Arial" charset="0"/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565" t="5176" r="4424" b="6254"/>
          <a:stretch/>
        </p:blipFill>
        <p:spPr>
          <a:xfrm>
            <a:off x="1388744" y="1840230"/>
            <a:ext cx="6366511" cy="4697730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>
            <a:off x="3884689" y="289399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736377" y="291449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92" y="-296165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Hidrólise enzimática do amido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565" t="5176" r="4424" b="6254"/>
          <a:stretch/>
        </p:blipFill>
        <p:spPr>
          <a:xfrm>
            <a:off x="1388744" y="1786288"/>
            <a:ext cx="6366511" cy="469773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57200" y="993396"/>
            <a:ext cx="834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β-amilases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são </a:t>
            </a:r>
            <a:r>
              <a:rPr lang="pt-BR" dirty="0" err="1" smtClean="0"/>
              <a:t>exo-enzimas</a:t>
            </a:r>
            <a:r>
              <a:rPr lang="pt-BR" dirty="0" smtClean="0"/>
              <a:t> que hidrolisam a penúltima ligação </a:t>
            </a:r>
            <a:r>
              <a:rPr lang="el-GR" dirty="0" smtClean="0"/>
              <a:t>α</a:t>
            </a:r>
            <a:r>
              <a:rPr lang="pt-BR" dirty="0" smtClean="0"/>
              <a:t>-1,4 a partir da extremidade </a:t>
            </a:r>
            <a:r>
              <a:rPr lang="pt-BR" dirty="0" smtClean="0">
                <a:solidFill>
                  <a:srgbClr val="FF0000"/>
                </a:solidFill>
              </a:rPr>
              <a:t>não redutora </a:t>
            </a:r>
            <a:r>
              <a:rPr lang="pt-BR" dirty="0" smtClean="0"/>
              <a:t>da cadeia de </a:t>
            </a:r>
            <a:r>
              <a:rPr lang="pt-BR" dirty="0" err="1" smtClean="0"/>
              <a:t>amilose</a:t>
            </a:r>
            <a:r>
              <a:rPr lang="pt-BR" dirty="0" smtClean="0"/>
              <a:t> ou </a:t>
            </a:r>
            <a:r>
              <a:rPr lang="pt-BR" dirty="0" err="1" smtClean="0"/>
              <a:t>amilopectina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liberando maltose 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2697480" y="1988820"/>
            <a:ext cx="137160" cy="28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3204210" y="3322638"/>
            <a:ext cx="137160" cy="28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6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92" y="-15494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Hidrólise enzimática do amido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565" t="5176" r="4424" b="6254"/>
          <a:stretch/>
        </p:blipFill>
        <p:spPr>
          <a:xfrm>
            <a:off x="1388744" y="1786288"/>
            <a:ext cx="6366511" cy="4697730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 rot="8358339" flipH="1">
            <a:off x="4019218" y="4853913"/>
            <a:ext cx="152692" cy="3768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3055620" y="4135153"/>
            <a:ext cx="137160" cy="28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71192" y="1038691"/>
            <a:ext cx="8429377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Glucoamilase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/>
              <a:t>exohidrolases</a:t>
            </a:r>
            <a:r>
              <a:rPr lang="pt-BR" dirty="0" smtClean="0"/>
              <a:t> que hidrolisam ligações glicosídicas do tipo </a:t>
            </a:r>
            <a:r>
              <a:rPr lang="el-GR" dirty="0" smtClean="0"/>
              <a:t>α</a:t>
            </a:r>
            <a:r>
              <a:rPr lang="pt-BR" dirty="0" smtClean="0"/>
              <a:t>-1,4 de oligossacarídeos de cadeia curta formados pela ação de outras amilases. Liberam </a:t>
            </a:r>
            <a:r>
              <a:rPr lang="pt-BR" dirty="0" smtClean="0">
                <a:solidFill>
                  <a:srgbClr val="00B050"/>
                </a:solidFill>
              </a:rPr>
              <a:t>glicose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192" y="-15494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Hidrólise enzimática do amido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565" t="5176" r="4424" b="6254"/>
          <a:stretch/>
        </p:blipFill>
        <p:spPr>
          <a:xfrm>
            <a:off x="1388744" y="1751998"/>
            <a:ext cx="6366511" cy="4697730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 flipH="1">
            <a:off x="4024426" y="5203858"/>
            <a:ext cx="204673" cy="370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3569970" y="5203858"/>
            <a:ext cx="137160" cy="28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50237" y="988058"/>
            <a:ext cx="897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err="1" smtClean="0">
                <a:solidFill>
                  <a:srgbClr val="FFC000"/>
                </a:solidFill>
              </a:rPr>
              <a:t>Pululanases</a:t>
            </a:r>
            <a:r>
              <a:rPr lang="pt-BR" b="1" dirty="0" smtClean="0">
                <a:solidFill>
                  <a:srgbClr val="FFC000"/>
                </a:solidFill>
              </a:rPr>
              <a:t> (</a:t>
            </a:r>
            <a:r>
              <a:rPr lang="pt-BR" b="1" dirty="0" err="1" smtClean="0">
                <a:solidFill>
                  <a:srgbClr val="FFC000"/>
                </a:solidFill>
              </a:rPr>
              <a:t>dextrinases</a:t>
            </a:r>
            <a:r>
              <a:rPr lang="pt-BR" b="1" dirty="0" smtClean="0">
                <a:solidFill>
                  <a:srgbClr val="FFC000"/>
                </a:solidFill>
              </a:rPr>
              <a:t> limite) </a:t>
            </a:r>
            <a:r>
              <a:rPr lang="pt-BR" dirty="0" smtClean="0">
                <a:solidFill>
                  <a:prstClr val="black"/>
                </a:solidFill>
              </a:rPr>
              <a:t>são enzimas </a:t>
            </a:r>
            <a:r>
              <a:rPr lang="pt-BR" dirty="0" err="1" smtClean="0">
                <a:solidFill>
                  <a:prstClr val="black"/>
                </a:solidFill>
              </a:rPr>
              <a:t>desramificantes</a:t>
            </a:r>
            <a:r>
              <a:rPr lang="pt-BR" dirty="0" smtClean="0">
                <a:solidFill>
                  <a:prstClr val="black"/>
                </a:solidFill>
              </a:rPr>
              <a:t> que rompem as ligações </a:t>
            </a:r>
            <a:r>
              <a:rPr lang="el-GR" dirty="0" smtClean="0">
                <a:solidFill>
                  <a:prstClr val="black"/>
                </a:solidFill>
              </a:rPr>
              <a:t>α</a:t>
            </a:r>
            <a:r>
              <a:rPr lang="pt-BR" dirty="0" smtClean="0">
                <a:solidFill>
                  <a:prstClr val="black"/>
                </a:solidFill>
              </a:rPr>
              <a:t>-1,6 de um polissacarídeos que consiste de </a:t>
            </a:r>
            <a:r>
              <a:rPr lang="pt-BR" dirty="0" err="1" smtClean="0">
                <a:solidFill>
                  <a:prstClr val="black"/>
                </a:solidFill>
              </a:rPr>
              <a:t>maltotrioses</a:t>
            </a:r>
            <a:r>
              <a:rPr lang="pt-BR" dirty="0" smtClean="0">
                <a:solidFill>
                  <a:prstClr val="black"/>
                </a:solidFill>
              </a:rPr>
              <a:t> unidas por ligações glicosídicas a-1,6.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1706" y="1052228"/>
            <a:ext cx="8604448" cy="5306078"/>
            <a:chOff x="0" y="1132238"/>
            <a:chExt cx="8604448" cy="5306078"/>
          </a:xfrm>
        </p:grpSpPr>
        <p:pic>
          <p:nvPicPr>
            <p:cNvPr id="18437" name="Picture 5" descr="http://www.cbbioprocesso.com.br/filemanager/image/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32238"/>
              <a:ext cx="8604448" cy="5306078"/>
            </a:xfrm>
            <a:prstGeom prst="rect">
              <a:avLst/>
            </a:prstGeom>
            <a:noFill/>
          </p:spPr>
        </p:pic>
        <p:sp>
          <p:nvSpPr>
            <p:cNvPr id="2" name="Seta para baixo 1"/>
            <p:cNvSpPr/>
            <p:nvPr/>
          </p:nvSpPr>
          <p:spPr>
            <a:xfrm>
              <a:off x="5148064" y="2420888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395536" y="1844824"/>
              <a:ext cx="1296144" cy="5760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 para baixo 8"/>
            <p:cNvSpPr/>
            <p:nvPr/>
          </p:nvSpPr>
          <p:spPr>
            <a:xfrm>
              <a:off x="4319029" y="2453496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395536" y="2924944"/>
              <a:ext cx="129614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a direita 9"/>
            <p:cNvSpPr/>
            <p:nvPr/>
          </p:nvSpPr>
          <p:spPr>
            <a:xfrm>
              <a:off x="3131840" y="1684258"/>
              <a:ext cx="288032" cy="16056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95536" y="3754200"/>
              <a:ext cx="1584176" cy="61090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 para baixo 11"/>
            <p:cNvSpPr/>
            <p:nvPr/>
          </p:nvSpPr>
          <p:spPr>
            <a:xfrm>
              <a:off x="3563888" y="3879632"/>
              <a:ext cx="72008" cy="19744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sp>
          <p:nvSpPr>
            <p:cNvPr id="13" name="Seta para baixo 12"/>
            <p:cNvSpPr/>
            <p:nvPr/>
          </p:nvSpPr>
          <p:spPr>
            <a:xfrm>
              <a:off x="3635896" y="3012777"/>
              <a:ext cx="216024" cy="2722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Seta para baixo 14"/>
            <p:cNvSpPr/>
            <p:nvPr/>
          </p:nvSpPr>
          <p:spPr>
            <a:xfrm>
              <a:off x="4268735" y="2924944"/>
              <a:ext cx="194310" cy="36004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Seta para baixo 16"/>
            <p:cNvSpPr/>
            <p:nvPr/>
          </p:nvSpPr>
          <p:spPr>
            <a:xfrm>
              <a:off x="3007830" y="4779732"/>
              <a:ext cx="194310" cy="36004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 para baixo 17"/>
            <p:cNvSpPr/>
            <p:nvPr/>
          </p:nvSpPr>
          <p:spPr>
            <a:xfrm>
              <a:off x="4518290" y="4857815"/>
              <a:ext cx="194310" cy="36004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217170" y="4880675"/>
              <a:ext cx="1474510" cy="636556"/>
              <a:chOff x="217170" y="4880675"/>
              <a:chExt cx="1474510" cy="636556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395536" y="5217854"/>
                <a:ext cx="1296144" cy="29937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217170" y="4880675"/>
                <a:ext cx="1474510" cy="2819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Seta para baixo 20"/>
            <p:cNvSpPr/>
            <p:nvPr/>
          </p:nvSpPr>
          <p:spPr>
            <a:xfrm>
              <a:off x="3419872" y="3012777"/>
              <a:ext cx="144016" cy="262915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1371064" y="447026"/>
            <a:ext cx="629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AMILASES = EFEITO SINÉRGICO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504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http://www.saudeja.com.br/images/product/G/bod468.JPG"/>
          <p:cNvPicPr>
            <a:picLocks noChangeAspect="1" noChangeArrowheads="1"/>
          </p:cNvPicPr>
          <p:nvPr/>
        </p:nvPicPr>
        <p:blipFill>
          <a:blip r:embed="rId3" cstate="print"/>
          <a:srcRect l="9599" r="10355"/>
          <a:stretch>
            <a:fillRect/>
          </a:stretch>
        </p:blipFill>
        <p:spPr bwMode="auto">
          <a:xfrm>
            <a:off x="6390404" y="3439309"/>
            <a:ext cx="2742584" cy="34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0"/>
            <a:ext cx="874846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0000"/>
                </a:solidFill>
                <a:latin typeface="Calibri" pitchFamily="34" charset="0"/>
              </a:rPr>
              <a:t>Aplicação industrial da </a:t>
            </a:r>
            <a:r>
              <a:rPr lang="pt-BR" sz="4000" dirty="0" smtClean="0">
                <a:solidFill>
                  <a:srgbClr val="FF0000"/>
                </a:solidFill>
              </a:rPr>
              <a:t>α-amilase</a:t>
            </a:r>
            <a:endParaRPr lang="pt-BR" sz="4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/>
            <a:r>
              <a:rPr lang="pt-BR" sz="2400" dirty="0">
                <a:latin typeface="Calibri" pitchFamily="34" charset="0"/>
              </a:rPr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Produção de </a:t>
            </a:r>
            <a:r>
              <a:rPr lang="pt-BR" sz="2800" dirty="0" err="1" smtClean="0">
                <a:latin typeface="Calibri" pitchFamily="34" charset="0"/>
              </a:rPr>
              <a:t>maltodextrinas</a:t>
            </a:r>
            <a:r>
              <a:rPr lang="pt-BR" sz="2800" dirty="0" smtClean="0">
                <a:latin typeface="Calibri" pitchFamily="34" charset="0"/>
              </a:rPr>
              <a:t>: oligossacarídeos </a:t>
            </a:r>
            <a:r>
              <a:rPr lang="pt-BR" sz="2800" dirty="0">
                <a:latin typeface="Calibri" pitchFamily="34" charset="0"/>
              </a:rPr>
              <a:t>não doces que consistem de unidades de D-glicose ligados </a:t>
            </a:r>
            <a:r>
              <a:rPr lang="pt-BR" sz="2800" dirty="0" smtClean="0">
                <a:latin typeface="Calibri" pitchFamily="34" charset="0"/>
              </a:rPr>
              <a:t>por </a:t>
            </a:r>
            <a:r>
              <a:rPr lang="pt-BR" sz="2800" dirty="0">
                <a:latin typeface="Calibri" pitchFamily="34" charset="0"/>
              </a:rPr>
              <a:t>ligações </a:t>
            </a:r>
            <a:r>
              <a:rPr lang="pt-BR" sz="2800" dirty="0">
                <a:latin typeface="Calibri" pitchFamily="34" charset="0"/>
                <a:sym typeface="Symbol" pitchFamily="18" charset="2"/>
              </a:rPr>
              <a:t></a:t>
            </a:r>
            <a:r>
              <a:rPr lang="pt-BR" sz="2800" dirty="0">
                <a:latin typeface="Calibri" pitchFamily="34" charset="0"/>
              </a:rPr>
              <a:t> 1-4 </a:t>
            </a:r>
            <a:r>
              <a:rPr lang="pt-BR" sz="2800" dirty="0" smtClean="0">
                <a:latin typeface="Calibri" pitchFamily="34" charset="0"/>
              </a:rPr>
              <a:t>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latin typeface="Calibri" pitchFamily="34" charset="0"/>
            </a:endParaRPr>
          </a:p>
          <a:p>
            <a:pPr marL="457200" indent="-457200"/>
            <a:r>
              <a:rPr lang="pt-BR" sz="2800" b="1" dirty="0">
                <a:latin typeface="Calibri" pitchFamily="34" charset="0"/>
              </a:rPr>
              <a:t>Uso </a:t>
            </a:r>
            <a:r>
              <a:rPr lang="pt-BR" sz="2800" b="1" dirty="0" smtClean="0">
                <a:latin typeface="Calibri" pitchFamily="34" charset="0"/>
              </a:rPr>
              <a:t>industrial de </a:t>
            </a:r>
            <a:r>
              <a:rPr lang="pt-BR" sz="2800" b="1" dirty="0" err="1">
                <a:latin typeface="Calibri" pitchFamily="34" charset="0"/>
              </a:rPr>
              <a:t>Maltodextrinas</a:t>
            </a:r>
            <a:r>
              <a:rPr lang="pt-BR" sz="2800" b="1" dirty="0">
                <a:latin typeface="Calibri" pitchFamily="34" charset="0"/>
              </a:rPr>
              <a:t>:</a:t>
            </a:r>
            <a:endParaRPr lang="pt-BR" sz="2800" dirty="0">
              <a:latin typeface="Calibri" pitchFamily="34" charset="0"/>
            </a:endParaRPr>
          </a:p>
          <a:p>
            <a:pPr marL="457200" indent="-457200">
              <a:buFontTx/>
              <a:buChar char="•"/>
            </a:pPr>
            <a:r>
              <a:rPr lang="pt-BR" sz="2800" dirty="0">
                <a:latin typeface="Calibri" pitchFamily="34" charset="0"/>
              </a:rPr>
              <a:t> Aumenta a solubilidade do amido, </a:t>
            </a:r>
            <a:r>
              <a:rPr lang="pt-BR" sz="2800" dirty="0" smtClean="0">
                <a:latin typeface="Calibri" pitchFamily="34" charset="0"/>
              </a:rPr>
              <a:t>mas confere </a:t>
            </a:r>
            <a:r>
              <a:rPr lang="pt-BR" sz="2800" dirty="0">
                <a:latin typeface="Calibri" pitchFamily="34" charset="0"/>
              </a:rPr>
              <a:t>viscosidade;</a:t>
            </a:r>
          </a:p>
          <a:p>
            <a:pPr marL="457200" indent="-457200">
              <a:buFontTx/>
              <a:buChar char="•"/>
            </a:pPr>
            <a:r>
              <a:rPr lang="pt-BR" sz="2800" dirty="0">
                <a:latin typeface="Calibri" pitchFamily="34" charset="0"/>
              </a:rPr>
              <a:t> Aumenta teor de sólidos </a:t>
            </a:r>
            <a:r>
              <a:rPr lang="pt-BR" sz="2800" dirty="0" smtClean="0">
                <a:latin typeface="Calibri" pitchFamily="34" charset="0"/>
              </a:rPr>
              <a:t>solúveis em alimentos;</a:t>
            </a:r>
            <a:endParaRPr lang="pt-BR" sz="2800" dirty="0">
              <a:latin typeface="Calibri" pitchFamily="34" charset="0"/>
            </a:endParaRPr>
          </a:p>
          <a:p>
            <a:pPr marL="457200" indent="-457200">
              <a:buFontTx/>
              <a:buChar char="•"/>
            </a:pPr>
            <a:r>
              <a:rPr lang="pt-BR" sz="2800" dirty="0">
                <a:latin typeface="Calibri" pitchFamily="34" charset="0"/>
              </a:rPr>
              <a:t> Não cristaliza (açúcares);</a:t>
            </a:r>
          </a:p>
          <a:p>
            <a:pPr marL="457200" indent="-457200">
              <a:buFontTx/>
              <a:buChar char="•"/>
            </a:pPr>
            <a:r>
              <a:rPr lang="pt-BR" sz="2800" dirty="0" smtClean="0">
                <a:latin typeface="Calibri" pitchFamily="34" charset="0"/>
              </a:rPr>
              <a:t> </a:t>
            </a:r>
            <a:r>
              <a:rPr lang="pt-BR" sz="2800" dirty="0">
                <a:latin typeface="Calibri" pitchFamily="34" charset="0"/>
              </a:rPr>
              <a:t>Diminui o sabor doce, mantendo o teor de sólidos;</a:t>
            </a:r>
          </a:p>
          <a:p>
            <a:pPr marL="457200" indent="-457200">
              <a:buFontTx/>
              <a:buChar char="•"/>
            </a:pPr>
            <a:r>
              <a:rPr lang="pt-BR" sz="2800" dirty="0">
                <a:latin typeface="Calibri" pitchFamily="34" charset="0"/>
              </a:rPr>
              <a:t> Usado na composição de alimentos infantis.</a:t>
            </a:r>
          </a:p>
          <a:p>
            <a:pPr marL="457200" indent="-457200"/>
            <a:endParaRPr lang="pt-B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826" y="780732"/>
            <a:ext cx="8472123" cy="5204551"/>
            <a:chOff x="1122" y="1613"/>
            <a:chExt cx="4019" cy="2433"/>
          </a:xfrm>
        </p:grpSpPr>
        <p:pic>
          <p:nvPicPr>
            <p:cNvPr id="29699" name="Picture 3" descr="dextr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2000"/>
            </a:blip>
            <a:srcRect/>
            <a:stretch>
              <a:fillRect/>
            </a:stretch>
          </p:blipFill>
          <p:spPr bwMode="auto">
            <a:xfrm>
              <a:off x="1824" y="1968"/>
              <a:ext cx="2784" cy="207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122" y="1613"/>
              <a:ext cx="4019" cy="18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 b="1" dirty="0">
                  <a:latin typeface="Times New Roman" pitchFamily="18" charset="0"/>
                </a:rPr>
                <a:t>AÇÃO </a:t>
              </a:r>
              <a:r>
                <a:rPr lang="pt-BR" sz="2000" b="1" dirty="0">
                  <a:latin typeface="Times New Roman" pitchFamily="18" charset="0"/>
                  <a:sym typeface="Symbol" pitchFamily="18" charset="2"/>
                </a:rPr>
                <a:t> E -AMILASE E </a:t>
              </a:r>
              <a:r>
                <a:rPr lang="pt-BR" sz="2000" b="1" dirty="0" smtClean="0">
                  <a:latin typeface="Times New Roman" pitchFamily="18" charset="0"/>
                  <a:sym typeface="Symbol" pitchFamily="18" charset="2"/>
                </a:rPr>
                <a:t>DEXTRINASE LIMITE </a:t>
              </a:r>
              <a:r>
                <a:rPr lang="pt-BR" sz="2000" b="1" dirty="0">
                  <a:latin typeface="Times New Roman" pitchFamily="18" charset="0"/>
                  <a:sym typeface="Symbol" pitchFamily="18" charset="2"/>
                </a:rPr>
                <a:t>SOBRE O AMIDO</a:t>
              </a:r>
              <a:endParaRPr lang="pt-BR" sz="20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9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049" y="3581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Aplicação industrial da β-amilase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45771" y="1853182"/>
            <a:ext cx="5406390" cy="4608512"/>
          </a:xfrm>
        </p:spPr>
        <p:txBody>
          <a:bodyPr/>
          <a:lstStyle/>
          <a:p>
            <a:pPr algn="just"/>
            <a:r>
              <a:rPr lang="pt-BR" dirty="0" smtClean="0"/>
              <a:t>Produção de </a:t>
            </a:r>
            <a:r>
              <a:rPr lang="pt-BR" b="1" dirty="0" smtClean="0">
                <a:solidFill>
                  <a:srgbClr val="FF0000"/>
                </a:solidFill>
              </a:rPr>
              <a:t>xaropes de maltose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xaropes de maltose tem:</a:t>
            </a:r>
          </a:p>
          <a:p>
            <a:pPr lvl="1" algn="just"/>
            <a:r>
              <a:rPr lang="pt-BR" dirty="0" smtClean="0"/>
              <a:t> maior viscosidade do que de glicose,</a:t>
            </a:r>
          </a:p>
          <a:p>
            <a:pPr lvl="1" algn="just"/>
            <a:r>
              <a:rPr lang="pt-BR" dirty="0" smtClean="0"/>
              <a:t> menor </a:t>
            </a:r>
            <a:r>
              <a:rPr lang="pt-BR" dirty="0" err="1" smtClean="0"/>
              <a:t>higroscopicidade</a:t>
            </a:r>
            <a:r>
              <a:rPr lang="pt-BR" dirty="0" smtClean="0"/>
              <a:t>; </a:t>
            </a:r>
          </a:p>
          <a:p>
            <a:pPr lvl="1" algn="just"/>
            <a:r>
              <a:rPr lang="pt-BR" dirty="0" smtClean="0"/>
              <a:t>menor tendência a cristalizar;</a:t>
            </a:r>
          </a:p>
          <a:p>
            <a:pPr lvl="1" algn="just"/>
            <a:r>
              <a:rPr lang="pt-BR" dirty="0" smtClean="0"/>
              <a:t>maior resistência ao escurecimento do que o xarope de glicose (menos finais redutores). </a:t>
            </a:r>
          </a:p>
        </p:txBody>
      </p:sp>
      <p:pic>
        <p:nvPicPr>
          <p:cNvPr id="24580" name="Picture 2" descr="http://upload.wikimedia.org/wikipedia/commons/8/81/Maltose_syr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258" y="1935627"/>
            <a:ext cx="27508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1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643" y="-147736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Bibliografia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1821" y="1210628"/>
            <a:ext cx="8800357" cy="50475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1.Toma, H. E., Coleção de Química Conceitual: 1. Estrutura atômica, ligações e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estereoquímica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; 2. Elementos químicos e seus compostos; 3. Energia, estados e transformações químicas; 4. Química de coordenação, organometálica e catálise. Editora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Blucher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, SP. 2012.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2. Santos, W.L.P. (coordenador); Química &amp; Sociedade, Ed. Nova Geração, São Paulo, 2005.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3. Estrutura da matéria: uma visão molecular. Cadernos Temáticos de Química Nova na Escola. Edição especial, v. 4, 2001.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  <a:hlinkClick r:id="rId2"/>
              </a:rPr>
              <a:t>http://qnesc.sbq.org.br/online/cadernos/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4. Costa, P. R. R.; Ferreira, V. F.; Esteves, P. M.; Vasconcellos, M. L. A.; Ácidos e Bases em Química Orgânica . Editora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Bookman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: Porto Alegre, 2005.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5. Rocha Filho, R. C. Os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fulerenos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e sua espantosa geometria molecular .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Quimica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Nova na Escola, n4, 7-11, 1996.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6. Novos materiais. Cadernos Temáticos de Química Nova na Escola. Edição especial, v. 2, 2001.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7. Exemplo de Experimento: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  <a:t>http://www.pontociencia.org.br/experimentosinterna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php?experimento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=444&amp;CROMATOGRAFIA+EM+PAPEL ; Coleção Química no Cotidiano- Ano Internacional da Química: A química perto de você: experimentos de baixo custo para a sala de aula. Sociedade Brasileira de Química. 2010.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  <a:hlinkClick r:id="rId4"/>
              </a:rPr>
              <a:t>http://www.quimica2011.org.br/index.php?option=com_content&amp;view=article&amp;id=6&amp;Itemid=81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.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8. Bibliografia de artigos específicos e revisões da Química Nova, Química Nova na Escola, Revista Virtual de Química e QNINT.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826" y="780732"/>
            <a:ext cx="8472123" cy="5204551"/>
            <a:chOff x="1122" y="1613"/>
            <a:chExt cx="4019" cy="2433"/>
          </a:xfrm>
        </p:grpSpPr>
        <p:pic>
          <p:nvPicPr>
            <p:cNvPr id="29699" name="Picture 3" descr="dextr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2000"/>
            </a:blip>
            <a:srcRect/>
            <a:stretch>
              <a:fillRect/>
            </a:stretch>
          </p:blipFill>
          <p:spPr bwMode="auto">
            <a:xfrm>
              <a:off x="1824" y="1968"/>
              <a:ext cx="2784" cy="207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122" y="1613"/>
              <a:ext cx="4019" cy="18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 b="1" dirty="0">
                  <a:latin typeface="Times New Roman" pitchFamily="18" charset="0"/>
                </a:rPr>
                <a:t>AÇÃO </a:t>
              </a:r>
              <a:r>
                <a:rPr lang="pt-BR" sz="2000" b="1" dirty="0">
                  <a:latin typeface="Times New Roman" pitchFamily="18" charset="0"/>
                  <a:sym typeface="Symbol" pitchFamily="18" charset="2"/>
                </a:rPr>
                <a:t> E -AMILASE E </a:t>
              </a:r>
              <a:r>
                <a:rPr lang="pt-BR" sz="2000" b="1" dirty="0" smtClean="0">
                  <a:latin typeface="Times New Roman" pitchFamily="18" charset="0"/>
                  <a:sym typeface="Symbol" pitchFamily="18" charset="2"/>
                </a:rPr>
                <a:t>DEXTRINASE LIMITE </a:t>
              </a:r>
              <a:r>
                <a:rPr lang="pt-BR" sz="2000" b="1" dirty="0">
                  <a:latin typeface="Times New Roman" pitchFamily="18" charset="0"/>
                  <a:sym typeface="Symbol" pitchFamily="18" charset="2"/>
                </a:rPr>
                <a:t>SOBRE O AMIDO</a:t>
              </a:r>
              <a:endParaRPr lang="pt-BR" sz="20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356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Aplicação industrial da </a:t>
            </a:r>
            <a:r>
              <a:rPr lang="pt-BR" dirty="0" err="1" smtClean="0">
                <a:solidFill>
                  <a:srgbClr val="FF0000"/>
                </a:solidFill>
              </a:rPr>
              <a:t>Glicoamilase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72686" y="1912365"/>
            <a:ext cx="7602634" cy="4061048"/>
          </a:xfrm>
        </p:spPr>
        <p:txBody>
          <a:bodyPr/>
          <a:lstStyle/>
          <a:p>
            <a:r>
              <a:rPr lang="pt-BR" dirty="0" smtClean="0"/>
              <a:t>Produzida por algumas bactérias, </a:t>
            </a:r>
            <a:r>
              <a:rPr lang="pt-BR" dirty="0" err="1" smtClean="0"/>
              <a:t>arqueas</a:t>
            </a:r>
            <a:r>
              <a:rPr lang="pt-BR" dirty="0" smtClean="0"/>
              <a:t>, leveduras e fungos filamentosos como </a:t>
            </a:r>
            <a:r>
              <a:rPr lang="pt-BR" i="1" dirty="0" err="1" smtClean="0"/>
              <a:t>Aspergillus</a:t>
            </a:r>
            <a:r>
              <a:rPr lang="pt-BR" dirty="0" smtClean="0"/>
              <a:t> e </a:t>
            </a:r>
            <a:r>
              <a:rPr lang="pt-BR" i="1" dirty="0" err="1" smtClean="0"/>
              <a:t>Rhizopus</a:t>
            </a:r>
            <a:r>
              <a:rPr lang="pt-BR" dirty="0" smtClean="0"/>
              <a:t>. O maior uso da </a:t>
            </a:r>
            <a:r>
              <a:rPr lang="pt-BR" dirty="0" err="1" smtClean="0"/>
              <a:t>glicoamilase</a:t>
            </a:r>
            <a:r>
              <a:rPr lang="pt-BR" dirty="0" smtClean="0"/>
              <a:t> é na produção de </a:t>
            </a:r>
            <a:r>
              <a:rPr lang="pt-BR" dirty="0" smtClean="0">
                <a:solidFill>
                  <a:srgbClr val="FF0000"/>
                </a:solidFill>
              </a:rPr>
              <a:t>xaropes de glicose </a:t>
            </a:r>
            <a:r>
              <a:rPr lang="pt-BR" dirty="0" smtClean="0"/>
              <a:t>a partir de </a:t>
            </a:r>
            <a:r>
              <a:rPr lang="pt-BR" dirty="0" err="1" smtClean="0"/>
              <a:t>maltodextrinas</a:t>
            </a:r>
            <a:r>
              <a:rPr lang="pt-BR" dirty="0" smtClean="0"/>
              <a:t> produzidas pela ação da α-amilase.</a:t>
            </a:r>
          </a:p>
        </p:txBody>
      </p:sp>
      <p:pic>
        <p:nvPicPr>
          <p:cNvPr id="1026" name="Picture 2" descr="Resultado de imagem para ka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70" y="3189599"/>
            <a:ext cx="3005064" cy="3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826" y="780732"/>
            <a:ext cx="8472123" cy="5204551"/>
            <a:chOff x="1122" y="1613"/>
            <a:chExt cx="4019" cy="2433"/>
          </a:xfrm>
        </p:grpSpPr>
        <p:pic>
          <p:nvPicPr>
            <p:cNvPr id="29699" name="Picture 3" descr="dextr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2000"/>
            </a:blip>
            <a:srcRect/>
            <a:stretch>
              <a:fillRect/>
            </a:stretch>
          </p:blipFill>
          <p:spPr bwMode="auto">
            <a:xfrm>
              <a:off x="1824" y="1968"/>
              <a:ext cx="2784" cy="207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122" y="1613"/>
              <a:ext cx="4019" cy="18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 b="1" dirty="0">
                  <a:latin typeface="Times New Roman" pitchFamily="18" charset="0"/>
                </a:rPr>
                <a:t>AÇÃO </a:t>
              </a:r>
              <a:r>
                <a:rPr lang="pt-BR" sz="2000" b="1" dirty="0">
                  <a:latin typeface="Times New Roman" pitchFamily="18" charset="0"/>
                  <a:sym typeface="Symbol" pitchFamily="18" charset="2"/>
                </a:rPr>
                <a:t> E -AMILASE E </a:t>
              </a:r>
              <a:r>
                <a:rPr lang="pt-BR" sz="2000" b="1" dirty="0" smtClean="0">
                  <a:latin typeface="Times New Roman" pitchFamily="18" charset="0"/>
                  <a:sym typeface="Symbol" pitchFamily="18" charset="2"/>
                </a:rPr>
                <a:t>DEXTRINASE LIMITE </a:t>
              </a:r>
              <a:r>
                <a:rPr lang="pt-BR" sz="2000" b="1" dirty="0">
                  <a:latin typeface="Times New Roman" pitchFamily="18" charset="0"/>
                  <a:sym typeface="Symbol" pitchFamily="18" charset="2"/>
                </a:rPr>
                <a:t>SOBRE O AMIDO</a:t>
              </a:r>
              <a:endParaRPr lang="pt-BR" sz="20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2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" y="38295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Aplicações das amilases em indústrias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77190" y="2044854"/>
            <a:ext cx="8001000" cy="4525962"/>
          </a:xfrm>
        </p:spPr>
        <p:txBody>
          <a:bodyPr/>
          <a:lstStyle/>
          <a:p>
            <a:r>
              <a:rPr lang="pt-BR" dirty="0" smtClean="0"/>
              <a:t>Preparação de xarope de amido, </a:t>
            </a:r>
            <a:r>
              <a:rPr lang="pt-BR" dirty="0" err="1" smtClean="0"/>
              <a:t>maltodextrinas</a:t>
            </a:r>
            <a:r>
              <a:rPr lang="pt-BR" dirty="0" smtClean="0"/>
              <a:t> e glicose;</a:t>
            </a:r>
          </a:p>
          <a:p>
            <a:r>
              <a:rPr lang="pt-BR" dirty="0" smtClean="0"/>
              <a:t>Cervejaria e panificação (tornar açúcares disponíveis para as fermentações);</a:t>
            </a:r>
          </a:p>
          <a:p>
            <a:r>
              <a:rPr lang="pt-BR" dirty="0" smtClean="0"/>
              <a:t>Em indústria têxtil para desengomar;</a:t>
            </a:r>
          </a:p>
          <a:p>
            <a:r>
              <a:rPr lang="pt-BR" dirty="0" smtClean="0"/>
              <a:t>Lavanderias: adição em detergentes (resistente ao calor).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43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24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3826"/>
            <a:ext cx="7843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Oval 6"/>
          <p:cNvSpPr>
            <a:spLocks noChangeArrowheads="1"/>
          </p:cNvSpPr>
          <p:nvPr/>
        </p:nvSpPr>
        <p:spPr bwMode="auto">
          <a:xfrm>
            <a:off x="4140200" y="3679825"/>
            <a:ext cx="2305050" cy="6492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748" name="Oval 7"/>
          <p:cNvSpPr>
            <a:spLocks noChangeArrowheads="1"/>
          </p:cNvSpPr>
          <p:nvPr/>
        </p:nvSpPr>
        <p:spPr bwMode="auto">
          <a:xfrm>
            <a:off x="1836573" y="3552826"/>
            <a:ext cx="2305050" cy="6492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749" name="Oval 8"/>
          <p:cNvSpPr>
            <a:spLocks noChangeArrowheads="1"/>
          </p:cNvSpPr>
          <p:nvPr/>
        </p:nvSpPr>
        <p:spPr bwMode="auto">
          <a:xfrm>
            <a:off x="450003" y="4508842"/>
            <a:ext cx="2305050" cy="503142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>
            <a:off x="3419475" y="4669085"/>
            <a:ext cx="2305050" cy="342899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31840" y="1124744"/>
            <a:ext cx="2448272" cy="331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7336"/>
          <a:stretch>
            <a:fillRect/>
          </a:stretch>
        </p:blipFill>
        <p:spPr bwMode="auto">
          <a:xfrm>
            <a:off x="27475" y="320810"/>
            <a:ext cx="9116525" cy="65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-108520" y="1052736"/>
            <a:ext cx="24837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0" y="1916833"/>
            <a:ext cx="20716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0" y="3140968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0" y="4149080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0" y="5517232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0" y="6093296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32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Principais classes de enzimas de interesse industrial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904" t="14766" r="25287" b="21251"/>
          <a:stretch/>
        </p:blipFill>
        <p:spPr>
          <a:xfrm>
            <a:off x="833123" y="476670"/>
            <a:ext cx="7123253" cy="51445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Elipse 1"/>
          <p:cNvSpPr/>
          <p:nvPr/>
        </p:nvSpPr>
        <p:spPr>
          <a:xfrm>
            <a:off x="539552" y="2060848"/>
            <a:ext cx="741682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4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85800" y="14944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Matérias primas ou substratos</a:t>
            </a:r>
            <a:br>
              <a:rPr lang="pt-BR" dirty="0" smtClean="0"/>
            </a:br>
            <a:r>
              <a:rPr lang="pt-BR" dirty="0" smtClean="0"/>
              <a:t>Polissacarídeos: celulose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48690" y="1940721"/>
            <a:ext cx="7418070" cy="402336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 descr="http://www.rsc.org/ej/GC/2010/c004654j/c004654j-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620" y="1811445"/>
            <a:ext cx="5676513" cy="4497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203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834" r="10000" b="11481"/>
          <a:stretch/>
        </p:blipFill>
        <p:spPr>
          <a:xfrm>
            <a:off x="573891" y="533400"/>
            <a:ext cx="7996218" cy="50292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400" y="563669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~60-70 % polissacarídeos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cielo.br/img/revistas/qn/v35n5/a25esq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4" descr="http://www.scielo.br/img/revistas/qn/v26n6/a15fig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876" y="1832906"/>
            <a:ext cx="4944292" cy="5039603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>
            <a:off x="3124200" y="4191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08" y="52745"/>
            <a:ext cx="3839829" cy="17801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11610" y="3429000"/>
            <a:ext cx="211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Microfibrilas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Bioeconomia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84998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dirty="0"/>
              <a:t>A </a:t>
            </a:r>
            <a:r>
              <a:rPr lang="pt-BR" dirty="0" err="1"/>
              <a:t>bioeconomia</a:t>
            </a:r>
            <a:r>
              <a:rPr lang="pt-BR" dirty="0"/>
              <a:t> contempla a administração eficiente dos </a:t>
            </a:r>
            <a:r>
              <a:rPr lang="pt-BR" b="1" dirty="0"/>
              <a:t>recursos renováveis</a:t>
            </a:r>
            <a:r>
              <a:rPr lang="pt-BR" dirty="0"/>
              <a:t>, visando proporcionar bem estar social e ambiental. Esta vertente econômica é um dos principais pilares da </a:t>
            </a:r>
            <a:r>
              <a:rPr lang="pt-BR" b="1" dirty="0"/>
              <a:t>sustentabilidade</a:t>
            </a:r>
            <a:r>
              <a:rPr lang="pt-BR" dirty="0"/>
              <a:t>, pois </a:t>
            </a:r>
            <a:r>
              <a:rPr lang="pt-BR" b="1" dirty="0"/>
              <a:t>maximiza a utilização de produtos biológicos</a:t>
            </a:r>
            <a:r>
              <a:rPr lang="pt-BR" dirty="0"/>
              <a:t>, </a:t>
            </a:r>
            <a:r>
              <a:rPr lang="pt-BR" b="1" dirty="0"/>
              <a:t>resíduos</a:t>
            </a:r>
            <a:r>
              <a:rPr lang="pt-BR" dirty="0"/>
              <a:t> e outros produtos resultantes da transformação de recursos biológicos, com o objetivo de </a:t>
            </a:r>
            <a:r>
              <a:rPr lang="pt-BR" b="1" dirty="0"/>
              <a:t>minimizar o desperdício da cadeia produtiva e reduzir a pressão sobre o meio ambiente.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3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000" y="152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Celulose (homopolímero) -Glicose -hexoses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298674" y="1905000"/>
            <a:ext cx="152400" cy="277091"/>
          </a:xfrm>
          <a:prstGeom prst="down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9634" name="Picture 2" descr="http://www.scielo.br/img/revistas/qn/v35n5/a25fig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49" y="2347743"/>
            <a:ext cx="7258050" cy="43711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74" y="605110"/>
            <a:ext cx="5105400" cy="16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intechopen.com/source/html/38562/media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347" y="1143000"/>
            <a:ext cx="9212693" cy="41148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67409" y="29363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Celulose possui regiões cristalinas e amorfas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38200" y="5362575"/>
            <a:ext cx="447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Mais fácil a hidratação e consequentemente a hidrólise enzimática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497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6690" y="198120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Celulases: Complexo </a:t>
            </a:r>
            <a:r>
              <a:rPr lang="pt-BR" sz="2800" dirty="0" err="1" smtClean="0">
                <a:solidFill>
                  <a:srgbClr val="FF0000"/>
                </a:solidFill>
              </a:rPr>
              <a:t>celulolítico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(</a:t>
            </a:r>
            <a:r>
              <a:rPr lang="pt-BR" sz="2800" dirty="0" err="1" smtClean="0">
                <a:solidFill>
                  <a:srgbClr val="FF0000"/>
                </a:solidFill>
              </a:rPr>
              <a:t>endocelulase</a:t>
            </a:r>
            <a:r>
              <a:rPr lang="pt-BR" sz="2800" dirty="0" smtClean="0">
                <a:solidFill>
                  <a:srgbClr val="FF0000"/>
                </a:solidFill>
              </a:rPr>
              <a:t>, </a:t>
            </a:r>
            <a:r>
              <a:rPr lang="pt-BR" sz="2800" dirty="0" err="1" smtClean="0">
                <a:solidFill>
                  <a:srgbClr val="FF0000"/>
                </a:solidFill>
              </a:rPr>
              <a:t>exocelulases</a:t>
            </a:r>
            <a:r>
              <a:rPr lang="pt-BR" sz="2800" dirty="0" smtClean="0">
                <a:solidFill>
                  <a:srgbClr val="FF0000"/>
                </a:solidFill>
              </a:rPr>
              <a:t> e </a:t>
            </a:r>
            <a:r>
              <a:rPr lang="pt-BR" sz="2800" dirty="0" err="1" smtClean="0">
                <a:solidFill>
                  <a:srgbClr val="FF0000"/>
                </a:solidFill>
              </a:rPr>
              <a:t>celobiase</a:t>
            </a:r>
            <a:r>
              <a:rPr lang="pt-BR" sz="2800" dirty="0" smtClean="0">
                <a:solidFill>
                  <a:srgbClr val="FF0000"/>
                </a:solidFill>
              </a:rPr>
              <a:t> ou 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pt-BR" sz="2800" dirty="0" smtClean="0">
                <a:solidFill>
                  <a:srgbClr val="FF0000"/>
                </a:solidFill>
              </a:rPr>
              <a:t>-</a:t>
            </a:r>
            <a:r>
              <a:rPr lang="pt-BR" sz="2800" dirty="0" err="1" smtClean="0">
                <a:solidFill>
                  <a:srgbClr val="FF0000"/>
                </a:solidFill>
              </a:rPr>
              <a:t>glucosidase</a:t>
            </a:r>
            <a:r>
              <a:rPr lang="pt-BR" sz="2800" dirty="0" smtClean="0">
                <a:solidFill>
                  <a:srgbClr val="FF0000"/>
                </a:solidFill>
              </a:rPr>
              <a:t>)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Resultado de imagem para cellulases action on cell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" y="1238250"/>
            <a:ext cx="7731126" cy="50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76200" y="152400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Celulases: Complexo </a:t>
            </a:r>
            <a:r>
              <a:rPr lang="pt-BR" sz="2800" dirty="0" err="1" smtClean="0">
                <a:solidFill>
                  <a:srgbClr val="FF0000"/>
                </a:solidFill>
              </a:rPr>
              <a:t>celulolítico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(</a:t>
            </a:r>
            <a:r>
              <a:rPr lang="pt-BR" sz="2800" dirty="0" err="1" smtClean="0">
                <a:solidFill>
                  <a:srgbClr val="FF0000"/>
                </a:solidFill>
              </a:rPr>
              <a:t>endocelulase</a:t>
            </a:r>
            <a:r>
              <a:rPr lang="pt-BR" sz="2800" dirty="0" smtClean="0">
                <a:solidFill>
                  <a:srgbClr val="FF0000"/>
                </a:solidFill>
              </a:rPr>
              <a:t>, </a:t>
            </a:r>
            <a:r>
              <a:rPr lang="pt-BR" sz="2800" dirty="0" err="1" smtClean="0">
                <a:solidFill>
                  <a:srgbClr val="FF0000"/>
                </a:solidFill>
              </a:rPr>
              <a:t>exocelulases</a:t>
            </a:r>
            <a:r>
              <a:rPr lang="pt-BR" sz="2800" dirty="0" smtClean="0">
                <a:solidFill>
                  <a:srgbClr val="FF0000"/>
                </a:solidFill>
              </a:rPr>
              <a:t> e </a:t>
            </a:r>
            <a:r>
              <a:rPr lang="pt-BR" sz="2800" dirty="0" err="1" smtClean="0">
                <a:solidFill>
                  <a:srgbClr val="FF0000"/>
                </a:solidFill>
              </a:rPr>
              <a:t>celobiase</a:t>
            </a:r>
            <a:r>
              <a:rPr lang="pt-BR" sz="2800" dirty="0" smtClean="0">
                <a:solidFill>
                  <a:srgbClr val="FF0000"/>
                </a:solidFill>
              </a:rPr>
              <a:t> ou 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pt-BR" sz="2800" dirty="0" smtClean="0">
                <a:solidFill>
                  <a:srgbClr val="FF0000"/>
                </a:solidFill>
              </a:rPr>
              <a:t>-</a:t>
            </a:r>
            <a:r>
              <a:rPr lang="pt-BR" sz="2800" dirty="0" err="1" smtClean="0">
                <a:solidFill>
                  <a:srgbClr val="FF0000"/>
                </a:solidFill>
              </a:rPr>
              <a:t>glucosidase</a:t>
            </a:r>
            <a:r>
              <a:rPr lang="pt-BR" sz="2800" dirty="0" smtClean="0">
                <a:solidFill>
                  <a:srgbClr val="FF0000"/>
                </a:solidFill>
              </a:rPr>
              <a:t>)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8889"/>
          <a:stretch/>
        </p:blipFill>
        <p:spPr>
          <a:xfrm>
            <a:off x="3672" y="1371600"/>
            <a:ext cx="9144000" cy="43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/>
          <p:nvPr/>
        </p:nvGrpSpPr>
        <p:grpSpPr>
          <a:xfrm>
            <a:off x="152400" y="1251012"/>
            <a:ext cx="6785610" cy="5031485"/>
            <a:chOff x="4191000" y="2667000"/>
            <a:chExt cx="5105400" cy="4191000"/>
          </a:xfrm>
        </p:grpSpPr>
        <p:pic>
          <p:nvPicPr>
            <p:cNvPr id="15364" name="Picture 4" descr="hemicellulo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4969057"/>
              <a:ext cx="4786544" cy="1888943"/>
            </a:xfrm>
            <a:prstGeom prst="rect">
              <a:avLst/>
            </a:prstGeom>
            <a:noFill/>
          </p:spPr>
        </p:pic>
        <p:pic>
          <p:nvPicPr>
            <p:cNvPr id="15366" name="Picture 6" descr="http://chemistry.umeche.maine.edu/CHY431/Wood/Xylanase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667000"/>
              <a:ext cx="5029200" cy="1926928"/>
            </a:xfrm>
            <a:prstGeom prst="rect">
              <a:avLst/>
            </a:prstGeom>
            <a:noFill/>
          </p:spPr>
        </p:pic>
      </p:grpSp>
      <p:sp>
        <p:nvSpPr>
          <p:cNvPr id="13" name="Retângulo 12"/>
          <p:cNvSpPr/>
          <p:nvPr/>
        </p:nvSpPr>
        <p:spPr>
          <a:xfrm>
            <a:off x="152400" y="11437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Hemicelulose (heteropolímero) – xilose – (pentose)</a:t>
            </a:r>
            <a:endParaRPr lang="pt-BR" sz="2400" dirty="0">
              <a:solidFill>
                <a:srgbClr val="0070C0"/>
              </a:solidFill>
            </a:endParaRPr>
          </a:p>
        </p:txBody>
      </p:sp>
      <p:pic>
        <p:nvPicPr>
          <p:cNvPr id="53252" name="Picture 4" descr="http://www.scielo.br/img/revistas/qn/v35n5/a25fig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684" y="1310135"/>
            <a:ext cx="6205248" cy="2288338"/>
          </a:xfrm>
          <a:prstGeom prst="rect">
            <a:avLst/>
          </a:prstGeom>
          <a:noFill/>
        </p:spPr>
      </p:pic>
      <p:sp>
        <p:nvSpPr>
          <p:cNvPr id="12" name="Seta para baixo 11"/>
          <p:cNvSpPr/>
          <p:nvPr/>
        </p:nvSpPr>
        <p:spPr>
          <a:xfrm>
            <a:off x="3048000" y="1600200"/>
            <a:ext cx="152400" cy="277091"/>
          </a:xfrm>
          <a:prstGeom prst="down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087671" y="3518430"/>
            <a:ext cx="305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galactoglucomanana</a:t>
            </a:r>
            <a:r>
              <a:rPr lang="pt-BR" dirty="0" smtClean="0"/>
              <a:t>, </a:t>
            </a:r>
            <a:r>
              <a:rPr lang="pt-BR" dirty="0" err="1" smtClean="0"/>
              <a:t>arabinogalactana</a:t>
            </a:r>
            <a:r>
              <a:rPr lang="pt-BR" dirty="0" smtClean="0"/>
              <a:t>,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8100" y="63658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É composta por pentoses (xilose e </a:t>
            </a:r>
            <a:r>
              <a:rPr lang="pt-BR" dirty="0" err="1" smtClean="0"/>
              <a:t>arabinose</a:t>
            </a:r>
            <a:r>
              <a:rPr lang="pt-BR" dirty="0" smtClean="0"/>
              <a:t>) e/ou hexoses (glicose, </a:t>
            </a:r>
            <a:r>
              <a:rPr lang="pt-BR" dirty="0" err="1" smtClean="0"/>
              <a:t>manose</a:t>
            </a:r>
            <a:r>
              <a:rPr lang="pt-BR" dirty="0" smtClean="0"/>
              <a:t> e galactose), ácidos </a:t>
            </a:r>
            <a:r>
              <a:rPr lang="pt-BR" dirty="0" err="1" smtClean="0"/>
              <a:t>urônicos</a:t>
            </a:r>
            <a:r>
              <a:rPr lang="pt-BR" dirty="0" smtClean="0"/>
              <a:t> e grupos acetila.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74509" y="125101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Quando a unidade que se repete na hemicelulose é a xilose, chama-se </a:t>
            </a:r>
            <a:r>
              <a:rPr lang="pt-BR" dirty="0" err="1" smtClean="0">
                <a:solidFill>
                  <a:srgbClr val="FF0000"/>
                </a:solidFill>
              </a:rPr>
              <a:t>xilana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48889"/>
          <a:stretch/>
        </p:blipFill>
        <p:spPr>
          <a:xfrm>
            <a:off x="25174" y="1066800"/>
            <a:ext cx="9118826" cy="435542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6945" y="207558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Hemicelulases (depende da composição da </a:t>
            </a:r>
            <a:r>
              <a:rPr lang="pt-BR" sz="2800" dirty="0" err="1" smtClean="0">
                <a:solidFill>
                  <a:srgbClr val="0070C0"/>
                </a:solidFill>
              </a:rPr>
              <a:t>hemicelulose</a:t>
            </a:r>
            <a:r>
              <a:rPr lang="pt-BR" sz="2800" dirty="0" smtClean="0">
                <a:solidFill>
                  <a:srgbClr val="0070C0"/>
                </a:solidFill>
              </a:rPr>
              <a:t>)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lign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76498"/>
            <a:ext cx="6248400" cy="54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6965" y="253278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Lignina (composto </a:t>
            </a:r>
            <a:r>
              <a:rPr lang="pt-BR" sz="2800" dirty="0" err="1" smtClean="0">
                <a:solidFill>
                  <a:srgbClr val="0070C0"/>
                </a:solidFill>
              </a:rPr>
              <a:t>polifenólico</a:t>
            </a:r>
            <a:r>
              <a:rPr lang="pt-BR" sz="2800" dirty="0" smtClean="0">
                <a:solidFill>
                  <a:srgbClr val="0070C0"/>
                </a:solidFill>
              </a:rPr>
              <a:t>, não carboidrato)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cielo.br/img/revistas/qn/v35n5/a25esq03.jpg"/>
          <p:cNvPicPr>
            <a:picLocks noChangeAspect="1" noChangeArrowheads="1"/>
          </p:cNvPicPr>
          <p:nvPr/>
        </p:nvPicPr>
        <p:blipFill rotWithShape="1">
          <a:blip r:embed="rId2" cstate="print"/>
          <a:srcRect l="17572" r="14007"/>
          <a:stretch/>
        </p:blipFill>
        <p:spPr bwMode="auto">
          <a:xfrm>
            <a:off x="152400" y="19280"/>
            <a:ext cx="2971800" cy="6858000"/>
          </a:xfrm>
          <a:prstGeom prst="rect">
            <a:avLst/>
          </a:prstGeom>
          <a:noFill/>
        </p:spPr>
      </p:pic>
      <p:pic>
        <p:nvPicPr>
          <p:cNvPr id="4" name="Picture 4" descr="http://www.scielo.br/img/revistas/qn/v26n6/a15fig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7329"/>
            <a:ext cx="6009204" cy="6020672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>
            <a:off x="3012077" y="3768298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419600" y="1928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Pré</a:t>
            </a:r>
            <a:r>
              <a:rPr lang="pt-BR" sz="2400" dirty="0" smtClean="0"/>
              <a:t>-tratamentos químicos (anterior ao enzimático)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31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A0536-654B-4649-A19B-AC60346B663E}" type="slidenum">
              <a:rPr lang="pt-BR"/>
              <a:pPr>
                <a:defRPr/>
              </a:pPr>
              <a:t>58</a:t>
            </a:fld>
            <a:endParaRPr lang="pt-BR"/>
          </a:p>
        </p:txBody>
      </p:sp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0" y="228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 smtClean="0">
                <a:latin typeface="Gill Sans MT"/>
              </a:rPr>
              <a:t>Pré</a:t>
            </a:r>
            <a:r>
              <a:rPr lang="pt-BR" sz="2400" b="1" dirty="0" smtClean="0">
                <a:latin typeface="Gill Sans MT"/>
              </a:rPr>
              <a:t>-tratamentos de </a:t>
            </a:r>
            <a:r>
              <a:rPr lang="pt-BR" sz="2400" b="1" dirty="0">
                <a:latin typeface="Gill Sans MT"/>
              </a:rPr>
              <a:t>materiais </a:t>
            </a:r>
            <a:r>
              <a:rPr lang="pt-BR" sz="2400" b="1" dirty="0" err="1">
                <a:latin typeface="Gill Sans MT"/>
              </a:rPr>
              <a:t>lignocelulósicos</a:t>
            </a:r>
            <a:endParaRPr lang="pt-BR" sz="2400" b="1" dirty="0">
              <a:latin typeface="Gill Sans M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24400" y="1066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Normalmente </a:t>
            </a:r>
            <a:r>
              <a:rPr lang="pt-BR" b="1" dirty="0" err="1" smtClean="0">
                <a:solidFill>
                  <a:srgbClr val="FF0000"/>
                </a:solidFill>
              </a:rPr>
              <a:t>pré</a:t>
            </a:r>
            <a:r>
              <a:rPr lang="pt-BR" b="1" dirty="0" smtClean="0">
                <a:solidFill>
                  <a:srgbClr val="FF0000"/>
                </a:solidFill>
              </a:rPr>
              <a:t>-tratamento ácido a elevada temperatura </a:t>
            </a:r>
            <a:r>
              <a:rPr lang="pt-BR" b="1" dirty="0" smtClean="0"/>
              <a:t>é necessário</a:t>
            </a:r>
          </a:p>
          <a:p>
            <a:endParaRPr lang="pt-BR" dirty="0" smtClean="0"/>
          </a:p>
          <a:p>
            <a:r>
              <a:rPr lang="pt-BR" dirty="0" smtClean="0"/>
              <a:t>- Torna a celulose menos cristalina, facilitando </a:t>
            </a:r>
            <a:r>
              <a:rPr lang="pt-BR" dirty="0"/>
              <a:t>uma posterior hidrólise enzimática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-Solubiliza principalmente a hemicelulose</a:t>
            </a:r>
          </a:p>
          <a:p>
            <a:endParaRPr lang="pt-BR" dirty="0" smtClean="0"/>
          </a:p>
        </p:txBody>
      </p:sp>
      <p:pic>
        <p:nvPicPr>
          <p:cNvPr id="9" name="Picture 7" descr="20080512025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03" y="840726"/>
            <a:ext cx="4100597" cy="550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8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66A1A-FEB2-4B28-A5C6-DDF610521A3E}" type="slidenum">
              <a:rPr lang="pt-BR"/>
              <a:pPr>
                <a:defRPr/>
              </a:pPr>
              <a:t>59</a:t>
            </a:fld>
            <a:endParaRPr lang="pt-BR" dirty="0"/>
          </a:p>
        </p:txBody>
      </p:sp>
      <p:sp>
        <p:nvSpPr>
          <p:cNvPr id="26631" name="Retângulo 6"/>
          <p:cNvSpPr>
            <a:spLocks noChangeArrowheads="1"/>
          </p:cNvSpPr>
          <p:nvPr/>
        </p:nvSpPr>
        <p:spPr bwMode="auto">
          <a:xfrm>
            <a:off x="304799" y="123203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 smtClean="0">
                <a:latin typeface="Gill Sans MT"/>
              </a:rPr>
              <a:t>Pré</a:t>
            </a:r>
            <a:r>
              <a:rPr lang="pt-BR" sz="2400" b="1" dirty="0" smtClean="0">
                <a:latin typeface="Gill Sans MT"/>
              </a:rPr>
              <a:t>-tratamento de </a:t>
            </a:r>
            <a:r>
              <a:rPr lang="pt-BR" sz="2400" b="1" dirty="0">
                <a:latin typeface="Gill Sans MT"/>
              </a:rPr>
              <a:t>materiais </a:t>
            </a:r>
            <a:r>
              <a:rPr lang="pt-BR" sz="2400" b="1" dirty="0" err="1">
                <a:latin typeface="Gill Sans MT"/>
              </a:rPr>
              <a:t>lignocelulósicos</a:t>
            </a:r>
            <a:r>
              <a:rPr lang="pt-BR" sz="2400" b="1" dirty="0">
                <a:latin typeface="Gill Sans MT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1499" y="779551"/>
            <a:ext cx="807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Decomposição química  (ácida) de materiais </a:t>
            </a:r>
            <a:r>
              <a:rPr lang="pt-BR" b="1" dirty="0" err="1" smtClean="0">
                <a:solidFill>
                  <a:srgbClr val="FF0000"/>
                </a:solidFill>
              </a:rPr>
              <a:t>lignocelulósicos</a:t>
            </a:r>
            <a:r>
              <a:rPr lang="pt-BR" b="1" dirty="0" smtClean="0">
                <a:solidFill>
                  <a:srgbClr val="FF0000"/>
                </a:solidFill>
              </a:rPr>
              <a:t> = forma derivados inibidores de fermentação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have direita 7"/>
          <p:cNvSpPr/>
          <p:nvPr/>
        </p:nvSpPr>
        <p:spPr>
          <a:xfrm rot="5400000">
            <a:off x="4610100" y="3467100"/>
            <a:ext cx="304800" cy="312420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 descr="Resultado de imagem para pretreatment of lignocellulosic biomass degradation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61501"/>
            <a:ext cx="7362060" cy="44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71499" y="6105700"/>
            <a:ext cx="875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rgbClr val="333333"/>
                </a:solidFill>
                <a:latin typeface="Lora"/>
              </a:rPr>
              <a:t>Bioconversion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of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lignocellulose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: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inhibitors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Lora"/>
              </a:rPr>
              <a:t>and</a:t>
            </a:r>
            <a:r>
              <a:rPr lang="pt-BR" sz="1200" dirty="0">
                <a:solidFill>
                  <a:srgbClr val="333333"/>
                </a:solidFill>
                <a:latin typeface="Lora"/>
              </a:rPr>
              <a:t> </a:t>
            </a:r>
            <a:r>
              <a:rPr lang="pt-BR" sz="1200" dirty="0" err="1" smtClean="0">
                <a:solidFill>
                  <a:srgbClr val="333333"/>
                </a:solidFill>
                <a:latin typeface="Lora"/>
              </a:rPr>
              <a:t>detoxification.</a:t>
            </a:r>
            <a:r>
              <a:rPr lang="pt-BR" sz="1200" dirty="0" err="1" smtClean="0">
                <a:solidFill>
                  <a:srgbClr val="333333"/>
                </a:solidFill>
                <a:latin typeface="Open Sans"/>
              </a:rPr>
              <a:t>Leif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J </a:t>
            </a:r>
            <a:r>
              <a:rPr lang="pt-BR" sz="1200" dirty="0" err="1" smtClean="0">
                <a:solidFill>
                  <a:srgbClr val="333333"/>
                </a:solidFill>
                <a:latin typeface="Open Sans"/>
              </a:rPr>
              <a:t>Jönsson</a:t>
            </a:r>
            <a:r>
              <a:rPr lang="pt-BR" sz="1200" dirty="0" smtClean="0">
                <a:solidFill>
                  <a:srgbClr val="333333"/>
                </a:solidFill>
                <a:latin typeface="Open Sans"/>
              </a:rPr>
              <a:t>, </a:t>
            </a:r>
            <a:r>
              <a:rPr lang="pt-BR" sz="1200" dirty="0" err="1" smtClean="0">
                <a:solidFill>
                  <a:srgbClr val="333333"/>
                </a:solidFill>
                <a:latin typeface="Open Sans"/>
              </a:rPr>
              <a:t>Björn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Alriksson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pt-BR" sz="1200" dirty="0" err="1" smtClean="0">
                <a:solidFill>
                  <a:srgbClr val="333333"/>
                </a:solidFill>
                <a:latin typeface="Open Sans"/>
              </a:rPr>
              <a:t>and</a:t>
            </a:r>
            <a:r>
              <a:rPr lang="pt-BR" sz="12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pt-BR" sz="1200" dirty="0" err="1" smtClean="0">
                <a:solidFill>
                  <a:srgbClr val="333333"/>
                </a:solidFill>
                <a:latin typeface="Open Sans"/>
              </a:rPr>
              <a:t>Nils-Olof</a:t>
            </a:r>
            <a:r>
              <a:rPr lang="pt-BR" sz="12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pt-BR" sz="1200" dirty="0" err="1">
                <a:solidFill>
                  <a:srgbClr val="333333"/>
                </a:solidFill>
                <a:latin typeface="Open Sans"/>
              </a:rPr>
              <a:t>Nilvebrant</a:t>
            </a:r>
            <a:endParaRPr lang="pt-BR" sz="1200" dirty="0">
              <a:solidFill>
                <a:srgbClr val="333333"/>
              </a:solidFill>
              <a:latin typeface="Open Sans"/>
            </a:endParaRPr>
          </a:p>
          <a:p>
            <a:r>
              <a:rPr lang="pt-BR" sz="1200" i="1" dirty="0" err="1">
                <a:solidFill>
                  <a:srgbClr val="666666"/>
                </a:solidFill>
                <a:latin typeface="Open Sans"/>
              </a:rPr>
              <a:t>Biotechnology</a:t>
            </a:r>
            <a:r>
              <a:rPr lang="pt-BR" sz="1200" i="1" dirty="0">
                <a:solidFill>
                  <a:srgbClr val="666666"/>
                </a:solidFill>
                <a:latin typeface="Open Sans"/>
              </a:rPr>
              <a:t> for </a:t>
            </a:r>
            <a:r>
              <a:rPr lang="pt-BR" sz="1200" i="1" dirty="0" smtClean="0">
                <a:solidFill>
                  <a:srgbClr val="666666"/>
                </a:solidFill>
                <a:latin typeface="Open Sans"/>
              </a:rPr>
              <a:t>Biofuels</a:t>
            </a:r>
            <a:r>
              <a:rPr lang="pt-BR" sz="1200" dirty="0" smtClean="0">
                <a:solidFill>
                  <a:srgbClr val="666666"/>
                </a:solidFill>
                <a:latin typeface="Open Sans"/>
              </a:rPr>
              <a:t>2013</a:t>
            </a:r>
            <a:r>
              <a:rPr lang="pt-BR" sz="1200" b="1" dirty="0" smtClean="0">
                <a:solidFill>
                  <a:srgbClr val="666666"/>
                </a:solidFill>
                <a:latin typeface="Open Sans"/>
              </a:rPr>
              <a:t>6</a:t>
            </a:r>
            <a:r>
              <a:rPr lang="pt-BR" sz="1200" dirty="0" smtClean="0">
                <a:solidFill>
                  <a:srgbClr val="666666"/>
                </a:solidFill>
                <a:latin typeface="Open Sans"/>
              </a:rPr>
              <a:t>:16.</a:t>
            </a:r>
            <a:r>
              <a:rPr lang="pt-BR" sz="1200" u="sng" dirty="0" smtClean="0">
                <a:solidFill>
                  <a:srgbClr val="005188"/>
                </a:solidFill>
                <a:latin typeface="Open Sans"/>
                <a:hlinkClick r:id="rId3"/>
              </a:rPr>
              <a:t>https</a:t>
            </a:r>
            <a:r>
              <a:rPr lang="pt-BR" sz="1200" u="sng" dirty="0">
                <a:solidFill>
                  <a:srgbClr val="005188"/>
                </a:solidFill>
                <a:latin typeface="Open Sans"/>
                <a:hlinkClick r:id="rId3"/>
              </a:rPr>
              <a:t>://doi.org/10.1186/1754-6834-6-16</a:t>
            </a:r>
            <a:endParaRPr lang="pt-BR" sz="1200" b="0" i="0" dirty="0">
              <a:solidFill>
                <a:srgbClr val="666666"/>
              </a:solidFill>
              <a:effectLst/>
              <a:latin typeface="Open San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71600" y="24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C6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26664" y="2448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C5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669" y="-410708"/>
            <a:ext cx="7886700" cy="1325563"/>
          </a:xfrm>
        </p:spPr>
        <p:txBody>
          <a:bodyPr/>
          <a:lstStyle/>
          <a:p>
            <a:r>
              <a:rPr lang="pt-BR" dirty="0" smtClean="0"/>
              <a:t>Química verde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10" y="2911493"/>
            <a:ext cx="5651278" cy="327610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4372" y="1097566"/>
            <a:ext cx="80552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química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verde é a utilização de um conjunto de princípios para reduzir ou eliminar o uso ou a geração de substâncias perigosas no projeto, fabricação e aplicações de produtos químicos. </a:t>
            </a: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química verde é um campo multidisciplinar e abrange áreas como síntese, solventes, catálise, matérias-primas, produtos e processos eficientes.</a:t>
            </a:r>
          </a:p>
        </p:txBody>
      </p:sp>
      <p:sp>
        <p:nvSpPr>
          <p:cNvPr id="3" name="Elipse 2"/>
          <p:cNvSpPr/>
          <p:nvPr/>
        </p:nvSpPr>
        <p:spPr>
          <a:xfrm>
            <a:off x="2926079" y="4130396"/>
            <a:ext cx="1565910" cy="1417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533400"/>
            <a:ext cx="576263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924800" y="1981200"/>
            <a:ext cx="576263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6386" name="Picture 2" descr="http://revistapesquisa.fapesp.br/wp-content/uploads/2012/10/086-091_Etanol_200-4.jpg"/>
          <p:cNvPicPr>
            <a:picLocks noChangeAspect="1" noChangeArrowheads="1"/>
          </p:cNvPicPr>
          <p:nvPr/>
        </p:nvPicPr>
        <p:blipFill rotWithShape="1">
          <a:blip r:embed="rId2" cstate="print"/>
          <a:srcRect l="1192" r="30903" b="3056"/>
          <a:stretch/>
        </p:blipFill>
        <p:spPr bwMode="auto">
          <a:xfrm>
            <a:off x="68391" y="202243"/>
            <a:ext cx="9025691" cy="6152838"/>
          </a:xfrm>
          <a:prstGeom prst="rect">
            <a:avLst/>
          </a:prstGeom>
          <a:noFill/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223093" y="4137660"/>
            <a:ext cx="1286167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28688" y="2240280"/>
            <a:ext cx="841206" cy="4953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427090" y="2305050"/>
            <a:ext cx="93106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Etanol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1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" y="-360534"/>
            <a:ext cx="7886700" cy="1325563"/>
          </a:xfrm>
        </p:spPr>
        <p:txBody>
          <a:bodyPr/>
          <a:lstStyle/>
          <a:p>
            <a:r>
              <a:rPr lang="pt-BR" dirty="0" smtClean="0"/>
              <a:t>Princípios da Química Verde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2860" y="1289844"/>
            <a:ext cx="9041130" cy="4351338"/>
          </a:xfrm>
        </p:spPr>
        <p:txBody>
          <a:bodyPr>
            <a:noAutofit/>
          </a:bodyPr>
          <a:lstStyle/>
          <a:p>
            <a:r>
              <a:rPr lang="pt-BR" sz="1400" dirty="0" smtClean="0"/>
              <a:t>Menos Perigosas: Síntese Química Sempre que possível, os métodos sintéticos devem ser projetados para usar e gerar </a:t>
            </a:r>
            <a:r>
              <a:rPr lang="pt-BR" sz="1400" b="1" dirty="0" smtClean="0"/>
              <a:t>substâncias que possuam pouca ou nenhuma toxicidade </a:t>
            </a:r>
            <a:r>
              <a:rPr lang="pt-BR" sz="1400" dirty="0" smtClean="0"/>
              <a:t>para a saúde humana e ao meio ambiente.</a:t>
            </a:r>
          </a:p>
          <a:p>
            <a:r>
              <a:rPr lang="pt-BR" sz="1400" dirty="0" smtClean="0"/>
              <a:t>Projetando Produtos Químicos Mais Seguros: Os produtos químicos devem ser projetados para afetar sua função desejada enquanto minimizam sua toxicidade.</a:t>
            </a:r>
          </a:p>
          <a:p>
            <a:r>
              <a:rPr lang="pt-BR" sz="1400" dirty="0" smtClean="0"/>
              <a:t>Solventes e Auxiliares Seguros: O uso de substâncias auxiliares (por exemplo, solventes, agentes de separação, etc.) deve ser desnecessário sempre que possível e inócuo quando usado</a:t>
            </a:r>
          </a:p>
          <a:p>
            <a:r>
              <a:rPr lang="pt-BR" sz="1400" dirty="0" smtClean="0"/>
              <a:t>Projeto para Eficiência Energética: As exigências energéticas dos processos químicos devem ser reconhecidas por seus impactos ambientais e econômicos e devem ser minimizadas. Se possível, os métodos sintéticos devem ser </a:t>
            </a:r>
            <a:r>
              <a:rPr lang="pt-BR" sz="1400" b="1" dirty="0" smtClean="0"/>
              <a:t>conduzidos à temperatura e pressão ambiente.</a:t>
            </a:r>
          </a:p>
          <a:p>
            <a:r>
              <a:rPr lang="pt-BR" sz="1400" dirty="0" smtClean="0"/>
              <a:t>Uso de </a:t>
            </a:r>
            <a:r>
              <a:rPr lang="pt-BR" sz="1400" b="1" dirty="0" smtClean="0"/>
              <a:t>matéria-prima renovável</a:t>
            </a:r>
            <a:r>
              <a:rPr lang="pt-BR" sz="1400" dirty="0" smtClean="0"/>
              <a:t>: Uma matéria-prima ou matéria-prima deve ser renovável em vez de esgotar sempre que técnica e economicamente praticável.</a:t>
            </a:r>
          </a:p>
          <a:p>
            <a:r>
              <a:rPr lang="pt-BR" sz="1400" dirty="0" smtClean="0"/>
              <a:t>Reduzir Derivados: A </a:t>
            </a:r>
            <a:r>
              <a:rPr lang="pt-BR" sz="1400" dirty="0" err="1" smtClean="0"/>
              <a:t>derivatização</a:t>
            </a:r>
            <a:r>
              <a:rPr lang="pt-BR" sz="1400" dirty="0" smtClean="0"/>
              <a:t> desnecessária (uso de grupos de bloqueio, proteção / desproteção e modificação temporária de processos físicos / químicos) deve ser minimizada ou evitada, se possível, porque essas etapas requerem reagentes adicionais e podem gerar resíduos.</a:t>
            </a:r>
          </a:p>
          <a:p>
            <a:r>
              <a:rPr lang="pt-BR" sz="1400" dirty="0" smtClean="0"/>
              <a:t>Catálise: Os reagentes catalíticos (</a:t>
            </a:r>
            <a:r>
              <a:rPr lang="pt-BR" sz="1400" b="1" dirty="0" smtClean="0"/>
              <a:t>tão seletivos quanto possível</a:t>
            </a:r>
            <a:r>
              <a:rPr lang="pt-BR" sz="1400" dirty="0" smtClean="0"/>
              <a:t>) são superiores aos reagentes estequiométricos.</a:t>
            </a:r>
          </a:p>
          <a:p>
            <a:r>
              <a:rPr lang="pt-BR" sz="1400" dirty="0" smtClean="0"/>
              <a:t>Projeto de Degradação: Os produtos químicos devem ser projetados de forma que, ao final de sua função, sejam </a:t>
            </a:r>
            <a:r>
              <a:rPr lang="pt-BR" sz="1400" b="1" dirty="0" smtClean="0"/>
              <a:t>decompostos em produtos de degradação inócuos e não persistam no meio ambiente</a:t>
            </a:r>
            <a:r>
              <a:rPr lang="pt-BR" sz="1400" dirty="0" smtClean="0"/>
              <a:t>.</a:t>
            </a:r>
          </a:p>
          <a:p>
            <a:r>
              <a:rPr lang="pt-BR" sz="1400" dirty="0" smtClean="0"/>
              <a:t>Análise em tempo real para prevenção de poluição: Metodologias analíticas precisam ser desenvolvidas para permitir monitoramento e controle em tempo real, em processo, antes da formação de substâncias perigosas.</a:t>
            </a:r>
          </a:p>
          <a:p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85725" y="1261981"/>
            <a:ext cx="8869680" cy="501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5725" y="2986443"/>
            <a:ext cx="8892540" cy="588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5725" y="3737072"/>
            <a:ext cx="8892540" cy="482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1435" y="5484265"/>
            <a:ext cx="8892540" cy="402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435" y="4972050"/>
            <a:ext cx="8892540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40042"/>
            <a:ext cx="78867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Biotecnologia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8650" y="19299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Aliada à Química Verde, pois:</a:t>
            </a:r>
          </a:p>
          <a:p>
            <a:pPr lvl="1"/>
            <a:r>
              <a:rPr lang="pt-BR" dirty="0" smtClean="0"/>
              <a:t>Processos biotecnológicos são conduzidos a pressão e temperatura ambientes (ou próximos a estas);</a:t>
            </a:r>
          </a:p>
          <a:p>
            <a:pPr lvl="1"/>
            <a:r>
              <a:rPr lang="pt-BR" dirty="0" smtClean="0"/>
              <a:t>Usa matérias –primas renováveis;</a:t>
            </a:r>
          </a:p>
          <a:p>
            <a:pPr lvl="1"/>
            <a:r>
              <a:rPr lang="pt-BR" dirty="0" smtClean="0"/>
              <a:t>Usa catalizadores biológicos (enzimas);</a:t>
            </a:r>
          </a:p>
          <a:p>
            <a:pPr lvl="1"/>
            <a:r>
              <a:rPr lang="pt-BR" dirty="0" smtClean="0"/>
              <a:t>Resíduos gerados são facilmente degradados.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7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50px-Biotecnologia"/>
          <p:cNvPicPr>
            <a:picLocks noChangeAspect="1" noChangeArrowheads="1"/>
          </p:cNvPicPr>
          <p:nvPr/>
        </p:nvPicPr>
        <p:blipFill rotWithShape="1">
          <a:blip r:embed="rId2" cstate="print"/>
          <a:srcRect l="14576" r="12514" b="4654"/>
          <a:stretch/>
        </p:blipFill>
        <p:spPr bwMode="auto">
          <a:xfrm>
            <a:off x="2308859" y="2347357"/>
            <a:ext cx="4526281" cy="40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28261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BR" dirty="0" smtClean="0"/>
              <a:t>Biotecnologia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260350"/>
            <a:ext cx="8280400" cy="63373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8650" y="1584801"/>
            <a:ext cx="78867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Font typeface="Calibri" pitchFamily="34" charset="0"/>
              <a:buNone/>
            </a:pPr>
            <a:r>
              <a:rPr lang="pt-BR" dirty="0" smtClean="0"/>
              <a:t>“</a:t>
            </a:r>
            <a:r>
              <a:rPr lang="pt-BR" sz="2000" dirty="0" smtClean="0"/>
              <a:t>Aplicação tecnológica que utiliza </a:t>
            </a:r>
            <a:r>
              <a:rPr lang="pt-BR" sz="2000" b="1" dirty="0" smtClean="0"/>
              <a:t>sistemas biológicos e organismos vivos ou seus derivados</a:t>
            </a:r>
            <a:r>
              <a:rPr lang="pt-BR" sz="2000" dirty="0" smtClean="0"/>
              <a:t> para a criação ou modificação de produtos ou processos para usos específicos”.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325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1964</Words>
  <Application>Microsoft Office PowerPoint</Application>
  <PresentationFormat>Apresentação na tela (4:3)</PresentationFormat>
  <Paragraphs>279</Paragraphs>
  <Slides>60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60</vt:i4>
      </vt:variant>
    </vt:vector>
  </HeadingPairs>
  <TitlesOfParts>
    <vt:vector size="74" baseType="lpstr">
      <vt:lpstr>Arial</vt:lpstr>
      <vt:lpstr>Calibri</vt:lpstr>
      <vt:lpstr>Calibri Light</vt:lpstr>
      <vt:lpstr>Gill Sans MT</vt:lpstr>
      <vt:lpstr>Lora</vt:lpstr>
      <vt:lpstr>Lucida Calligraphy</vt:lpstr>
      <vt:lpstr>Open Sans</vt:lpstr>
      <vt:lpstr>Roboto</vt:lpstr>
      <vt:lpstr>Symbol</vt:lpstr>
      <vt:lpstr>Times New Roman</vt:lpstr>
      <vt:lpstr>Verdana</vt:lpstr>
      <vt:lpstr>Wingdings</vt:lpstr>
      <vt:lpstr>Personalizar design</vt:lpstr>
      <vt:lpstr>Retrospectiva</vt:lpstr>
      <vt:lpstr>QUÍMICA 3  Química da Vida,  Ambiente e Materiais</vt:lpstr>
      <vt:lpstr>Objetivos</vt:lpstr>
      <vt:lpstr>Conteúdo</vt:lpstr>
      <vt:lpstr>Bibliografia</vt:lpstr>
      <vt:lpstr>Bioeconomia</vt:lpstr>
      <vt:lpstr>Química verde</vt:lpstr>
      <vt:lpstr>Princípios da Química Verde </vt:lpstr>
      <vt:lpstr>Biotecnologia</vt:lpstr>
      <vt:lpstr>Biotecnologia</vt:lpstr>
      <vt:lpstr>Matérias primas renováveis</vt:lpstr>
      <vt:lpstr>Biotecnologia usa Matérias primas renováveis</vt:lpstr>
      <vt:lpstr>Matérias primas para os processos biotecnológicos</vt:lpstr>
      <vt:lpstr>Matérias primas ou substratos: Monossacarídeos</vt:lpstr>
      <vt:lpstr>Apresentação do PowerPoint</vt:lpstr>
      <vt:lpstr>Monossacarídeos</vt:lpstr>
      <vt:lpstr>Apresentação do PowerPoint</vt:lpstr>
      <vt:lpstr>Monossacarídeos</vt:lpstr>
      <vt:lpstr>Apresentação do PowerPoint</vt:lpstr>
      <vt:lpstr>Apresentação do PowerPoint</vt:lpstr>
      <vt:lpstr>Matérias primas ou substratos Dissacarídeos</vt:lpstr>
      <vt:lpstr>Matérias primas ou substratos Dissacarídeos</vt:lpstr>
      <vt:lpstr>Hidrólise de carboidratos</vt:lpstr>
      <vt:lpstr>Matérias primas ou substratos Polissacarídeos</vt:lpstr>
      <vt:lpstr>Matérias primas ou substratos Polissacarídeos: amido</vt:lpstr>
      <vt:lpstr>Matérias primas ou substratos Polissacarídeos: amido</vt:lpstr>
      <vt:lpstr>Amilose (sem ramificações) </vt:lpstr>
      <vt:lpstr>Amilopectina (com ramificações)</vt:lpstr>
      <vt:lpstr>Apresentação do PowerPoint</vt:lpstr>
      <vt:lpstr>Apresentação do PowerPoint</vt:lpstr>
      <vt:lpstr>Apresentação do PowerPoint</vt:lpstr>
      <vt:lpstr>Hidrólise enzimática do amido </vt:lpstr>
      <vt:lpstr>Hidrólise enzimática do amido </vt:lpstr>
      <vt:lpstr>Hidrólise enzimática do amido </vt:lpstr>
      <vt:lpstr>Hidrólise enzimática do amido </vt:lpstr>
      <vt:lpstr>Hidrólise enzimática do amido </vt:lpstr>
      <vt:lpstr>Apresentação do PowerPoint</vt:lpstr>
      <vt:lpstr>Apresentação do PowerPoint</vt:lpstr>
      <vt:lpstr>Apresentação do PowerPoint</vt:lpstr>
      <vt:lpstr>Aplicação industrial da β-amilase</vt:lpstr>
      <vt:lpstr>Apresentação do PowerPoint</vt:lpstr>
      <vt:lpstr>Aplicação industrial da Glicoamilase</vt:lpstr>
      <vt:lpstr>Apresentação do PowerPoint</vt:lpstr>
      <vt:lpstr>Aplicações das amilases em indústrias</vt:lpstr>
      <vt:lpstr>Apresentação do PowerPoint</vt:lpstr>
      <vt:lpstr>Apresentação do PowerPoint</vt:lpstr>
      <vt:lpstr>Apresentação do PowerPoint</vt:lpstr>
      <vt:lpstr>Matérias primas ou substratos Polissacarídeos: celulose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Reginatto Spiller</dc:creator>
  <cp:lastModifiedBy>Valeria Reginatto Spiller</cp:lastModifiedBy>
  <cp:revision>65</cp:revision>
  <dcterms:created xsi:type="dcterms:W3CDTF">2019-08-06T17:10:11Z</dcterms:created>
  <dcterms:modified xsi:type="dcterms:W3CDTF">2019-08-16T12:48:41Z</dcterms:modified>
</cp:coreProperties>
</file>