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5" r:id="rId11"/>
    <p:sldId id="267" r:id="rId12"/>
    <p:sldId id="270" r:id="rId13"/>
    <p:sldId id="257" r:id="rId14"/>
    <p:sldId id="258" r:id="rId15"/>
    <p:sldId id="259" r:id="rId16"/>
    <p:sldId id="260" r:id="rId17"/>
    <p:sldId id="261" r:id="rId18"/>
    <p:sldId id="289" r:id="rId19"/>
    <p:sldId id="262" r:id="rId20"/>
    <p:sldId id="268" r:id="rId21"/>
    <p:sldId id="271" r:id="rId22"/>
    <p:sldId id="272" r:id="rId23"/>
    <p:sldId id="273" r:id="rId24"/>
    <p:sldId id="275" r:id="rId25"/>
    <p:sldId id="285" r:id="rId26"/>
    <p:sldId id="274" r:id="rId27"/>
    <p:sldId id="276" r:id="rId28"/>
    <p:sldId id="277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28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16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159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9938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73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598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05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97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06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97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61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59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98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19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97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21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567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4A4A6-3148-4B04-A3CA-42849FC8A696}" type="datetimeFigureOut">
              <a:rPr lang="pt-BR" smtClean="0"/>
              <a:t>05/02/2020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413DE-8324-4135-8C95-9A9E24CB81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666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2348880"/>
            <a:ext cx="6550496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Sequência de atividades no ensino de geografia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r>
              <a:rPr lang="pt-BR" dirty="0" err="1" smtClean="0"/>
              <a:t>ProfA.</a:t>
            </a:r>
            <a:r>
              <a:rPr lang="pt-BR" dirty="0" smtClean="0"/>
              <a:t> </a:t>
            </a:r>
            <a:r>
              <a:rPr lang="pt-BR" dirty="0"/>
              <a:t>Ana Paula Gomes Seferian</a:t>
            </a:r>
          </a:p>
        </p:txBody>
      </p:sp>
    </p:spTree>
    <p:extLst>
      <p:ext uri="{BB962C8B-B14F-4D97-AF65-F5344CB8AC3E}">
        <p14:creationId xmlns:p14="http://schemas.microsoft.com/office/powerpoint/2010/main" val="91665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pt-BR" dirty="0"/>
              <a:t>O propósito deve ser a ampliação da visão de mundo, que ocorre: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pt-BR" dirty="0"/>
              <a:t>A partir da apropriação das formas de pensamento das ciências;</a:t>
            </a:r>
          </a:p>
          <a:p>
            <a:r>
              <a:rPr lang="pt-BR" dirty="0"/>
              <a:t>Quando os alunos se deparam com realidades distintas daquelas de seu cotidiano;</a:t>
            </a:r>
          </a:p>
          <a:p>
            <a:r>
              <a:rPr lang="pt-BR" dirty="0"/>
              <a:t>Com a utilização de ferramentas culturais pelos alunos em determinados cenários construídos em sala de aula;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185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5314602"/>
          </a:xfrm>
        </p:spPr>
        <p:txBody>
          <a:bodyPr>
            <a:normAutofit/>
          </a:bodyPr>
          <a:lstStyle/>
          <a:p>
            <a:r>
              <a:rPr lang="pt-BR" dirty="0"/>
              <a:t>O </a:t>
            </a:r>
            <a:r>
              <a:rPr lang="pt-BR" dirty="0" smtClean="0"/>
              <a:t>MTE (método topológico de ensino) </a:t>
            </a:r>
            <a:r>
              <a:rPr lang="pt-BR" dirty="0"/>
              <a:t>tem como princípio a  continuidade e pressupõe a coerência entre diversas unidades organizadoras do currículo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30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Relação de continuidade das </a:t>
            </a:r>
            <a:r>
              <a:rPr lang="pt-BR" sz="3600" dirty="0" smtClean="0"/>
              <a:t>diferentes </a:t>
            </a:r>
            <a:r>
              <a:rPr lang="pt-BR" sz="3600" dirty="0"/>
              <a:t>dimensões do planejamento do 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pt-BR" dirty="0"/>
              <a:t>Vida escolar</a:t>
            </a:r>
          </a:p>
          <a:p>
            <a:r>
              <a:rPr lang="pt-BR" dirty="0"/>
              <a:t>Ciclo</a:t>
            </a:r>
          </a:p>
          <a:p>
            <a:r>
              <a:rPr lang="pt-BR" dirty="0"/>
              <a:t>Série</a:t>
            </a:r>
          </a:p>
          <a:p>
            <a:r>
              <a:rPr lang="pt-BR" dirty="0"/>
              <a:t>Unidade/ módulo</a:t>
            </a:r>
          </a:p>
          <a:p>
            <a:r>
              <a:rPr lang="pt-BR" dirty="0"/>
              <a:t>Aula</a:t>
            </a:r>
          </a:p>
          <a:p>
            <a:r>
              <a:rPr lang="pt-BR" dirty="0"/>
              <a:t>Atividade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16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0238" y="1122362"/>
            <a:ext cx="6593681" cy="3026717"/>
          </a:xfrm>
        </p:spPr>
        <p:txBody>
          <a:bodyPr/>
          <a:lstStyle/>
          <a:p>
            <a:r>
              <a:rPr lang="pt-BR" dirty="0"/>
              <a:t>O que é uma sequência </a:t>
            </a:r>
            <a:r>
              <a:rPr lang="pt-BR" dirty="0" smtClean="0"/>
              <a:t>de atividades?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41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9752" y="2870200"/>
            <a:ext cx="6593681" cy="2387600"/>
          </a:xfrm>
        </p:spPr>
        <p:txBody>
          <a:bodyPr/>
          <a:lstStyle/>
          <a:p>
            <a:r>
              <a:rPr lang="pt-BR" dirty="0"/>
              <a:t>O que?</a:t>
            </a:r>
            <a:br>
              <a:rPr lang="pt-BR" dirty="0"/>
            </a:br>
            <a:r>
              <a:rPr lang="pt-BR" sz="2800" dirty="0"/>
              <a:t>Conteúdos e conceitos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07704" y="116632"/>
            <a:ext cx="6593681" cy="165576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0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9712" y="2564904"/>
            <a:ext cx="6048672" cy="1647056"/>
          </a:xfrm>
        </p:spPr>
        <p:txBody>
          <a:bodyPr/>
          <a:lstStyle/>
          <a:p>
            <a:r>
              <a:rPr lang="pt-BR" dirty="0"/>
              <a:t>Por que</a:t>
            </a:r>
            <a:r>
              <a:rPr lang="pt-BR" dirty="0" smtClean="0"/>
              <a:t>? (PROPÓSITO)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30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Para quem? </a:t>
            </a:r>
            <a:r>
              <a:rPr lang="pt-BR" sz="2000" dirty="0"/>
              <a:t>(agente)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400" dirty="0" smtClean="0"/>
              <a:t>Como? Qual será a dinâmica e o encadeamento </a:t>
            </a:r>
            <a:r>
              <a:rPr lang="pt-BR" sz="4400" dirty="0"/>
              <a:t>das </a:t>
            </a:r>
            <a:r>
              <a:rPr lang="pt-BR" sz="4400" dirty="0" smtClean="0"/>
              <a:t>atividades? </a:t>
            </a:r>
            <a:r>
              <a:rPr lang="pt-BR" dirty="0" smtClean="0"/>
              <a:t>(agência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34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Essa etapa descreve detalhadamente: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atividades que serão realizadas;</a:t>
            </a:r>
          </a:p>
          <a:p>
            <a:r>
              <a:rPr lang="pt-BR" dirty="0" smtClean="0"/>
              <a:t>Estratégias utilizadas (análise de documentos, trabalho de campo, resolução de problemas,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r>
              <a:rPr lang="pt-BR" dirty="0" smtClean="0"/>
              <a:t>Ferramentas culturais tratadas;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01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dirty="0"/>
              <a:t>Onde e quando </a:t>
            </a:r>
            <a:r>
              <a:rPr lang="pt-BR" sz="2400" dirty="0"/>
              <a:t>(Cenário)</a:t>
            </a:r>
            <a:r>
              <a:rPr lang="pt-BR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13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/>
              <a:t>Método Topológico de Ensino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Ações estruturadas, que supõe a interação entre os agentes e o propósito do ensino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260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Tematização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94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Contexto e Continuidade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4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Contexto: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 pauta nas ideias de cotidiano e concretização;</a:t>
            </a:r>
          </a:p>
          <a:p>
            <a:r>
              <a:rPr lang="pt-BR" dirty="0"/>
              <a:t>Significa o encadeamento de ideias;</a:t>
            </a:r>
          </a:p>
          <a:p>
            <a:r>
              <a:rPr lang="pt-BR" dirty="0"/>
              <a:t>Deve-se tomar cuidado com as amarras do cotidiano e da concretude (</a:t>
            </a:r>
            <a:r>
              <a:rPr lang="pt-BR" dirty="0" err="1"/>
              <a:t>situcionalidade</a:t>
            </a:r>
            <a:r>
              <a:rPr lang="pt-BR" dirty="0"/>
              <a:t>);</a:t>
            </a:r>
          </a:p>
          <a:p>
            <a:r>
              <a:rPr lang="pt-BR" dirty="0"/>
              <a:t>Tem como objetivo ampliar os horizontes conceituais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692696"/>
            <a:ext cx="7772400" cy="3508375"/>
          </a:xfrm>
        </p:spPr>
        <p:txBody>
          <a:bodyPr>
            <a:normAutofit/>
          </a:bodyPr>
          <a:lstStyle/>
          <a:p>
            <a:r>
              <a:rPr lang="pt-BR" sz="3200" dirty="0"/>
              <a:t>A ampliação de horizontes conceituais</a:t>
            </a:r>
            <a:br>
              <a:rPr lang="pt-BR" sz="3200" dirty="0"/>
            </a:br>
            <a:r>
              <a:rPr lang="pt-BR" sz="3200" dirty="0"/>
              <a:t>Não se realiza se não se considera o caráter comunicacional e mental da contextualização</a:t>
            </a:r>
          </a:p>
        </p:txBody>
      </p:sp>
    </p:spTree>
    <p:extLst>
      <p:ext uri="{BB962C8B-B14F-4D97-AF65-F5344CB8AC3E}">
        <p14:creationId xmlns:p14="http://schemas.microsoft.com/office/powerpoint/2010/main" val="25164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Comunicacional – o que se diz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sz="9600" dirty="0"/>
              <a:t>Mediação de meios de apoio ao ensino (recursos, materiais </a:t>
            </a:r>
            <a:r>
              <a:rPr lang="pt-BR" sz="9600" dirty="0" err="1"/>
              <a:t>etc</a:t>
            </a:r>
            <a:r>
              <a:rPr lang="pt-BR" sz="9600" dirty="0"/>
              <a:t>);</a:t>
            </a:r>
          </a:p>
          <a:p>
            <a:r>
              <a:rPr lang="pt-BR" sz="9600" dirty="0"/>
              <a:t>Esforço verbal do professor em relacionar o que foi tratado anteriormente ou com a dimensão situacional</a:t>
            </a:r>
          </a:p>
          <a:p>
            <a:pPr marL="0" indent="0">
              <a:buNone/>
            </a:pPr>
            <a:endParaRPr lang="pt-BR" sz="9600" dirty="0"/>
          </a:p>
          <a:p>
            <a:pPr marL="0" indent="0">
              <a:buNone/>
            </a:pPr>
            <a:r>
              <a:rPr lang="pt-BR" sz="9600" dirty="0"/>
              <a:t>Portanto, o movimento de ampliar horizontes conceituais é também realizado pela mediação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25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apresentação do contexto Se dá de duas formas: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6060" y="2924943"/>
            <a:ext cx="7429499" cy="2866257"/>
          </a:xfrm>
        </p:spPr>
        <p:txBody>
          <a:bodyPr>
            <a:normAutofit/>
          </a:bodyPr>
          <a:lstStyle/>
          <a:p>
            <a:r>
              <a:rPr lang="pt-BR" sz="4000" dirty="0" smtClean="0"/>
              <a:t>Situacional;</a:t>
            </a:r>
          </a:p>
          <a:p>
            <a:r>
              <a:rPr lang="pt-BR" sz="4000" dirty="0" smtClean="0"/>
              <a:t>Mental;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8047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7890023" cy="5904656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pt-BR" sz="3600" dirty="0" smtClean="0"/>
              <a:t>	Situacional  </a:t>
            </a:r>
            <a:r>
              <a:rPr lang="pt-BR" sz="3600" dirty="0"/>
              <a:t>- concepções prévias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078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Mental - ideias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Deslocamento comunicacional: assunto ou eventos distantes no espaço e no tempo, que envolvem generalizações em lugar de descrições daquilo que está presente aos </a:t>
            </a:r>
            <a:r>
              <a:rPr lang="pt-BR" dirty="0" smtClean="0"/>
              <a:t>sentidos.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Os deslocamentos comunicacionais são inerentes às interações em sala de aula, o que nos leva a necessidade de examinar com atenção o desenvolvimento dos contextos no tempo, ou seja, a continuidade.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51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3600" dirty="0"/>
              <a:t>A problematização pode ter papel fundamental na criação de contextos significativos para ensinar </a:t>
            </a:r>
            <a:r>
              <a:rPr lang="pt-BR" sz="3600" dirty="0" smtClean="0"/>
              <a:t>C</a:t>
            </a:r>
            <a:r>
              <a:rPr lang="pt-BR" sz="3600" dirty="0" smtClean="0"/>
              <a:t>iências Humanas?</a:t>
            </a:r>
            <a:endParaRPr lang="pt-BR" sz="36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83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Deve ser realizada em diferentes momentos;</a:t>
            </a:r>
          </a:p>
          <a:p>
            <a:r>
              <a:rPr lang="pt-BR" dirty="0" smtClean="0"/>
              <a:t>Com diferentes objetivos;</a:t>
            </a:r>
          </a:p>
          <a:p>
            <a:r>
              <a:rPr lang="pt-BR" dirty="0" smtClean="0"/>
              <a:t>Deve permitir o replanejamento das atividades;</a:t>
            </a:r>
          </a:p>
          <a:p>
            <a:r>
              <a:rPr lang="pt-BR" dirty="0" smtClean="0"/>
              <a:t>Verificar de diferentes maneiras as aprendizagens adquiridas;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05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como unidade de análise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atividade humana é moldada por diversos fatores que são históricos, sociais e culturais, e a partir de um motivo suscitado pela interação do sujeito com o mundo ele é reificado em um objeto.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0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o professor;</a:t>
            </a:r>
          </a:p>
          <a:p>
            <a:r>
              <a:rPr lang="pt-BR" dirty="0" smtClean="0"/>
              <a:t>Para o aluno;</a:t>
            </a:r>
          </a:p>
          <a:p>
            <a:r>
              <a:rPr lang="pt-BR" dirty="0" smtClean="0"/>
              <a:t>Recursos utilizados (sites, filmes, documentários, revistas, jornais,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83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6060" y="404664"/>
            <a:ext cx="7429499" cy="129614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Sequência de atividades - Elementos </a:t>
            </a:r>
            <a:r>
              <a:rPr lang="pt-BR" dirty="0"/>
              <a:t>que a constituem: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556792"/>
            <a:ext cx="673789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Título;</a:t>
            </a:r>
          </a:p>
          <a:p>
            <a:pPr marL="0" indent="0">
              <a:buNone/>
            </a:pPr>
            <a:r>
              <a:rPr lang="pt-BR" dirty="0" smtClean="0"/>
              <a:t>Público Alvo;</a:t>
            </a:r>
          </a:p>
          <a:p>
            <a:pPr marL="0" indent="0">
              <a:buNone/>
            </a:pPr>
            <a:r>
              <a:rPr lang="pt-BR" dirty="0" smtClean="0"/>
              <a:t>Problematização;</a:t>
            </a:r>
          </a:p>
          <a:p>
            <a:pPr marL="0" indent="0">
              <a:buNone/>
            </a:pPr>
            <a:r>
              <a:rPr lang="pt-BR" dirty="0" smtClean="0"/>
              <a:t>Objetivos (propósitos);</a:t>
            </a:r>
          </a:p>
          <a:p>
            <a:pPr marL="0" indent="0">
              <a:buNone/>
            </a:pPr>
            <a:r>
              <a:rPr lang="pt-BR" dirty="0" smtClean="0"/>
              <a:t>Conteúdos;</a:t>
            </a:r>
          </a:p>
          <a:p>
            <a:pPr marL="0" indent="0">
              <a:buNone/>
            </a:pPr>
            <a:r>
              <a:rPr lang="pt-BR" dirty="0" smtClean="0"/>
              <a:t>Dinâmica;</a:t>
            </a:r>
          </a:p>
          <a:p>
            <a:pPr marL="0" indent="0">
              <a:buNone/>
            </a:pPr>
            <a:r>
              <a:rPr lang="pt-BR" dirty="0" smtClean="0"/>
              <a:t>Avaliação;</a:t>
            </a:r>
          </a:p>
          <a:p>
            <a:pPr marL="0" indent="0">
              <a:buNone/>
            </a:pPr>
            <a:r>
              <a:rPr lang="pt-BR" dirty="0" smtClean="0"/>
              <a:t>Referências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1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132856"/>
            <a:ext cx="7429499" cy="2736304"/>
          </a:xfrm>
        </p:spPr>
        <p:txBody>
          <a:bodyPr>
            <a:normAutofit/>
          </a:bodyPr>
          <a:lstStyle/>
          <a:p>
            <a:r>
              <a:rPr lang="pt-BR" dirty="0" smtClean="0"/>
              <a:t>Título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Público alvo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42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866266"/>
          </a:xfrm>
        </p:spPr>
        <p:txBody>
          <a:bodyPr/>
          <a:lstStyle/>
          <a:p>
            <a:r>
              <a:rPr lang="pt-BR" dirty="0" smtClean="0"/>
              <a:t>Problematização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6060" y="1844824"/>
            <a:ext cx="7429499" cy="3946377"/>
          </a:xfrm>
        </p:spPr>
        <p:txBody>
          <a:bodyPr/>
          <a:lstStyle/>
          <a:p>
            <a:r>
              <a:rPr lang="pt-BR" dirty="0" smtClean="0"/>
              <a:t>A problematização tem a função de ativar e colocar em perspectiva, conjunto de práticas e valores referentes à ciência escolar que são organizados em sistemas de atividades de ensino.</a:t>
            </a:r>
          </a:p>
          <a:p>
            <a:r>
              <a:rPr lang="pt-BR" dirty="0" smtClean="0"/>
              <a:t>Se relaciona ao levantamento de conhecimentos prévios e a motivação do aluno para a aprendizagem.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27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Propósitos (Objetivos)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Objetivos gerais:</a:t>
            </a:r>
          </a:p>
          <a:p>
            <a:r>
              <a:rPr lang="pt-BR" dirty="0" smtClean="0"/>
              <a:t>Motivos de ensino, que entrelaçam às necessidades de aprendizagem;</a:t>
            </a:r>
          </a:p>
          <a:p>
            <a:r>
              <a:rPr lang="pt-BR" dirty="0" smtClean="0"/>
              <a:t>O que o aluno precisa atingir ao fim da Sequência de atividades;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10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Objetivos específicos se relacionam às formas de uso das ferramentas culturais pelo sujeito na atividade de ensino, ou seja, à função, à estrutura, à dinâmica desempenhada pela ferramenta cultural na ação particular pelo sujeito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30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culturais: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Meios materiais pelos quais pensamos e agimos;</a:t>
            </a:r>
          </a:p>
          <a:p>
            <a:r>
              <a:rPr lang="pt-BR" dirty="0" smtClean="0"/>
              <a:t>Instrumentos instrucionais;</a:t>
            </a:r>
          </a:p>
          <a:p>
            <a:r>
              <a:rPr lang="pt-BR" dirty="0" smtClean="0"/>
              <a:t>Conceitos;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42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724</TotalTime>
  <Words>646</Words>
  <Application>Microsoft Office PowerPoint</Application>
  <PresentationFormat>Apresentação na tela (4:3)</PresentationFormat>
  <Paragraphs>96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Tw Cen MT</vt:lpstr>
      <vt:lpstr>Circuito</vt:lpstr>
      <vt:lpstr>        Sequência de atividades no ensino de geografia </vt:lpstr>
      <vt:lpstr>Método Topológico de Ensino </vt:lpstr>
      <vt:lpstr>Atividade como unidade de análise</vt:lpstr>
      <vt:lpstr>Sequência de atividades - Elementos que a constituem: </vt:lpstr>
      <vt:lpstr>Título  Público alvo</vt:lpstr>
      <vt:lpstr>Problematização</vt:lpstr>
      <vt:lpstr>Propósitos (Objetivos)</vt:lpstr>
      <vt:lpstr>Objetivos específicos</vt:lpstr>
      <vt:lpstr>Ferramentas culturais:</vt:lpstr>
      <vt:lpstr>O propósito deve ser a ampliação da visão de mundo, que ocorre: </vt:lpstr>
      <vt:lpstr>O MTE (método topológico de ensino) tem como princípio a  continuidade e pressupõe a coerência entre diversas unidades organizadoras do currículo </vt:lpstr>
      <vt:lpstr>Relação de continuidade das diferentes dimensões do planejamento do ensino</vt:lpstr>
      <vt:lpstr>O que é uma sequência de atividades?</vt:lpstr>
      <vt:lpstr>O que? Conteúdos e conceitos</vt:lpstr>
      <vt:lpstr>Por que? (PROPÓSITO)</vt:lpstr>
      <vt:lpstr>Para quem? (agente)</vt:lpstr>
      <vt:lpstr>Apresentação do PowerPoint</vt:lpstr>
      <vt:lpstr>Essa etapa descreve detalhadamente:</vt:lpstr>
      <vt:lpstr>Onde e quando (Cenário)?</vt:lpstr>
      <vt:lpstr>Tematização</vt:lpstr>
      <vt:lpstr>Contexto e Continuidade</vt:lpstr>
      <vt:lpstr>Contexto:</vt:lpstr>
      <vt:lpstr>A ampliação de horizontes conceituais Não se realiza se não se considera o caráter comunicacional e mental da contextualização</vt:lpstr>
      <vt:lpstr>Comunicacional – o que se diz</vt:lpstr>
      <vt:lpstr>A apresentação do contexto Se dá de duas formas:</vt:lpstr>
      <vt:lpstr>Apresentação do PowerPoint</vt:lpstr>
      <vt:lpstr>Mental - ideias</vt:lpstr>
      <vt:lpstr>Apresentação do PowerPoint</vt:lpstr>
      <vt:lpstr>aVALIAÇÃO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PLC703 – Fundamentos Teórico-Metodológicos para o Ensino de Ciências:o Planejamento do Ensino</dc:title>
  <dc:creator>Usuario</dc:creator>
  <cp:lastModifiedBy>Ana Paula Gomes Seferian</cp:lastModifiedBy>
  <cp:revision>29</cp:revision>
  <dcterms:created xsi:type="dcterms:W3CDTF">2017-03-09T20:28:18Z</dcterms:created>
  <dcterms:modified xsi:type="dcterms:W3CDTF">2020-02-05T20:53:02Z</dcterms:modified>
</cp:coreProperties>
</file>