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3" r:id="rId7"/>
    <p:sldId id="271" r:id="rId8"/>
    <p:sldId id="325" r:id="rId9"/>
    <p:sldId id="279" r:id="rId10"/>
    <p:sldId id="309" r:id="rId11"/>
    <p:sldId id="310" r:id="rId12"/>
    <p:sldId id="311" r:id="rId13"/>
    <p:sldId id="312" r:id="rId14"/>
    <p:sldId id="314" r:id="rId15"/>
    <p:sldId id="321" r:id="rId16"/>
    <p:sldId id="288" r:id="rId17"/>
    <p:sldId id="322" r:id="rId18"/>
    <p:sldId id="323" r:id="rId19"/>
    <p:sldId id="326" r:id="rId20"/>
    <p:sldId id="327" r:id="rId21"/>
    <p:sldId id="26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8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4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6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4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07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45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9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D3C9-BD90-43EC-86CF-47398182732F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logen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pt-BR" dirty="0"/>
          </a:p>
        </p:txBody>
      </p:sp>
      <p:pic>
        <p:nvPicPr>
          <p:cNvPr id="4100" name="Picture 4" descr="APGIII_Page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44673"/>
            <a:ext cx="5405500" cy="71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52534" y="2492896"/>
            <a:ext cx="4032448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Prováveis </a:t>
            </a:r>
            <a:r>
              <a:rPr lang="pt-BR" dirty="0" err="1"/>
              <a:t>Sinapomorfias</a:t>
            </a:r>
            <a:r>
              <a:rPr lang="pt-BR" dirty="0"/>
              <a:t> (</a:t>
            </a:r>
            <a:r>
              <a:rPr lang="pt-BR" dirty="0" err="1"/>
              <a:t>Asteridea</a:t>
            </a:r>
            <a:r>
              <a:rPr lang="pt-BR" dirty="0"/>
              <a:t>):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Corola gamopétala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Óvulos </a:t>
            </a:r>
            <a:r>
              <a:rPr lang="pt-BR" b="1" dirty="0" err="1"/>
              <a:t>unitegumentados</a:t>
            </a:r>
            <a:endParaRPr lang="pt-BR" b="1" dirty="0"/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Compostos </a:t>
            </a:r>
            <a:r>
              <a:rPr lang="pt-BR" b="1" dirty="0" err="1"/>
              <a:t>Iridoides</a:t>
            </a:r>
            <a:endParaRPr lang="pt-BR" b="1" dirty="0"/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pt-BR" b="1" dirty="0"/>
          </a:p>
          <a:p>
            <a:r>
              <a:rPr lang="pt-BR" dirty="0"/>
              <a:t>	As </a:t>
            </a:r>
            <a:r>
              <a:rPr lang="pt-BR" dirty="0" err="1"/>
              <a:t>sinapomorfias</a:t>
            </a:r>
            <a:r>
              <a:rPr lang="pt-BR" dirty="0"/>
              <a:t> são o  fundamento para a </a:t>
            </a:r>
            <a:r>
              <a:rPr lang="pt-BR" dirty="0">
                <a:hlinkClick r:id="rId3" tooltip="Filogenia"/>
              </a:rPr>
              <a:t>classificação filogenética</a:t>
            </a:r>
            <a:r>
              <a:rPr lang="pt-BR" dirty="0"/>
              <a:t> dos seres vivos. Graças a elas se definem os grupos </a:t>
            </a:r>
            <a:r>
              <a:rPr lang="pt-BR" i="1" dirty="0" err="1"/>
              <a:t>monofiléticos</a:t>
            </a:r>
            <a:endParaRPr lang="pt-BR" b="1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274712" y="4725144"/>
            <a:ext cx="1080321" cy="14401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80731816 h 21600"/>
              <a:gd name="T4" fmla="*/ 2147483647 w 21600"/>
              <a:gd name="T5" fmla="*/ 676411544 h 21600"/>
              <a:gd name="T6" fmla="*/ 2147483647 w 21600"/>
              <a:gd name="T7" fmla="*/ 1903659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BF7027-D02B-4299-B23D-1DCCF05E8987}"/>
              </a:ext>
            </a:extLst>
          </p:cNvPr>
          <p:cNvSpPr txBox="1">
            <a:spLocks/>
          </p:cNvSpPr>
          <p:nvPr/>
        </p:nvSpPr>
        <p:spPr>
          <a:xfrm>
            <a:off x="5940152" y="70006"/>
            <a:ext cx="3386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 err="1"/>
              <a:t>Bignoniaceae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099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Características das </a:t>
            </a:r>
            <a:r>
              <a:rPr lang="pt-BR" altLang="pt-BR" b="1" dirty="0" err="1"/>
              <a:t>Lamiales</a:t>
            </a:r>
            <a:r>
              <a:rPr lang="pt-BR" altLang="pt-BR" b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sinapomorfias</a:t>
            </a:r>
            <a:r>
              <a:rPr lang="pt-BR" altLang="pt-BR" dirty="0"/>
              <a:t>?):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Folhas opostas</a:t>
            </a:r>
          </a:p>
          <a:p>
            <a:r>
              <a:rPr lang="pt-BR" altLang="pt-BR" dirty="0"/>
              <a:t>Flores zigomorfas</a:t>
            </a:r>
          </a:p>
          <a:p>
            <a:r>
              <a:rPr lang="pt-BR" altLang="pt-BR" dirty="0"/>
              <a:t>Androceu oligostêmone (estames didínamos)</a:t>
            </a:r>
          </a:p>
          <a:p>
            <a:r>
              <a:rPr lang="pt-BR" altLang="pt-BR"/>
              <a:t>Ovário súpero</a:t>
            </a:r>
          </a:p>
        </p:txBody>
      </p:sp>
    </p:spTree>
    <p:extLst>
      <p:ext uri="{BB962C8B-B14F-4D97-AF65-F5344CB8AC3E}">
        <p14:creationId xmlns:p14="http://schemas.microsoft.com/office/powerpoint/2010/main" val="32751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6388" name="Picture 4" descr="Aegiphila verticil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3338"/>
            <a:ext cx="5194301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Vitex polyga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-26988"/>
            <a:ext cx="46434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388" y="6157913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i="1">
                <a:solidFill>
                  <a:schemeClr val="bg1"/>
                </a:solidFill>
              </a:rPr>
              <a:t>Aegiphila verticillata</a:t>
            </a:r>
            <a:endParaRPr lang="pt-BR" altLang="pt-B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17863" y="115888"/>
            <a:ext cx="2217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800">
                <a:solidFill>
                  <a:schemeClr val="accent1"/>
                </a:solidFill>
              </a:rPr>
              <a:t>LAMIACEAE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32588" y="616585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i="1">
                <a:solidFill>
                  <a:schemeClr val="bg1"/>
                </a:solidFill>
              </a:rPr>
              <a:t>Vitex montevidensis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778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7412" name="Picture 6" descr="Lippi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26988"/>
            <a:ext cx="51943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Verb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51943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603750" y="115888"/>
            <a:ext cx="2847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800">
                <a:solidFill>
                  <a:schemeClr val="accent1"/>
                </a:solidFill>
              </a:rPr>
              <a:t>VERBENACEAE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187450" y="63023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i="1">
                <a:solidFill>
                  <a:schemeClr val="bg1"/>
                </a:solidFill>
              </a:rPr>
              <a:t>Verbena</a:t>
            </a:r>
            <a:endParaRPr lang="pt-BR" altLang="pt-BR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7308850" y="637381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i="1">
                <a:solidFill>
                  <a:schemeClr val="bg1"/>
                </a:solidFill>
              </a:rPr>
              <a:t>Lippia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65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534400" cy="41148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E52505"/>
                </a:solidFill>
              </a:rPr>
              <a:t>Acanthaceae</a:t>
            </a:r>
            <a:endParaRPr lang="pt-BR" altLang="pt-BR"/>
          </a:p>
        </p:txBody>
      </p:sp>
      <p:pic>
        <p:nvPicPr>
          <p:cNvPr id="18435" name="Picture 4" descr="Justi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-66675"/>
            <a:ext cx="51943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962650" y="3333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i="1">
                <a:solidFill>
                  <a:schemeClr val="bg1"/>
                </a:solidFill>
              </a:rPr>
              <a:t>Justicia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68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Aviccenia</a:t>
            </a:r>
          </a:p>
        </p:txBody>
      </p:sp>
      <p:pic>
        <p:nvPicPr>
          <p:cNvPr id="20484" name="Picture 2" descr="H:\fotos\BotSist 2a. ed\Acanthaceae\Avicennia schaueriana\Avicennia schauerian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-66675"/>
            <a:ext cx="51943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1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err="1"/>
              <a:t>Bignoniaceae</a:t>
            </a:r>
            <a:endParaRPr lang="pt-BR" altLang="pt-BR" dirty="0"/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Características principais (</a:t>
            </a:r>
            <a:r>
              <a:rPr lang="pt-BR" altLang="pt-BR" dirty="0" err="1"/>
              <a:t>sinapomorfias</a:t>
            </a:r>
            <a:r>
              <a:rPr lang="pt-BR" altLang="pt-BR" dirty="0"/>
              <a:t>):</a:t>
            </a:r>
          </a:p>
          <a:p>
            <a:pPr lvl="1"/>
            <a:r>
              <a:rPr lang="pt-BR" altLang="pt-BR" dirty="0"/>
              <a:t>Folhas geralmente compostas e opostas.</a:t>
            </a:r>
          </a:p>
          <a:p>
            <a:pPr lvl="1"/>
            <a:r>
              <a:rPr lang="pt-BR" altLang="pt-BR" dirty="0"/>
              <a:t>Presença de um estaminódio</a:t>
            </a:r>
          </a:p>
          <a:p>
            <a:pPr lvl="1"/>
            <a:r>
              <a:rPr lang="pt-BR" altLang="pt-BR" dirty="0"/>
              <a:t>Fruto cápsula com sementes aladas.</a:t>
            </a:r>
          </a:p>
        </p:txBody>
      </p:sp>
    </p:spTree>
    <p:extLst>
      <p:ext uri="{BB962C8B-B14F-4D97-AF65-F5344CB8AC3E}">
        <p14:creationId xmlns:p14="http://schemas.microsoft.com/office/powerpoint/2010/main" val="425191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B255745-2F90-4558-9F0F-B4A2ADCC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1414"/>
            <a:ext cx="90360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/>
              <a:t>Bignoniaceae</a:t>
            </a:r>
            <a:r>
              <a:rPr lang="pt-BR" altLang="pt-BR" sz="2000" b="1" dirty="0"/>
              <a:t> - Características principais:</a:t>
            </a:r>
            <a:r>
              <a:rPr lang="pt-BR" altLang="pt-BR" sz="2000" dirty="0"/>
              <a:t>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55A0A312-F1B7-4B8E-87B1-53B118CC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31" y="490929"/>
            <a:ext cx="903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-Aproximadamente </a:t>
            </a:r>
            <a:r>
              <a:rPr lang="pt-BR" altLang="pt-BR" sz="1800" b="1" dirty="0"/>
              <a:t>120 gêneros</a:t>
            </a:r>
            <a:r>
              <a:rPr lang="pt-BR" altLang="pt-BR" sz="1800" dirty="0"/>
              <a:t> (Brasil-30) e aproximadamente </a:t>
            </a:r>
            <a:r>
              <a:rPr lang="pt-BR" altLang="pt-BR" sz="1800" b="1" dirty="0"/>
              <a:t>800 espécies(Brasil 400spp)</a:t>
            </a:r>
            <a:endParaRPr lang="pt-BR" altLang="pt-BR" sz="1800" dirty="0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0BC1763E-B7F2-4A61-A42C-7C6264A7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0" y="1165842"/>
            <a:ext cx="7301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-Árvores, arbustos, lianas (trepadeiras), essas últimas com gavinhas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16C62F8-72BE-4D2B-AA4F-F8A27191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1686870"/>
            <a:ext cx="9073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-Folhas </a:t>
            </a:r>
            <a:r>
              <a:rPr lang="pt-BR" altLang="pt-BR" sz="1800" b="1" dirty="0"/>
              <a:t>opostas</a:t>
            </a:r>
            <a:r>
              <a:rPr lang="pt-BR" altLang="pt-BR" sz="1800" dirty="0"/>
              <a:t>, geralmente </a:t>
            </a:r>
            <a:r>
              <a:rPr lang="pt-BR" altLang="pt-BR" sz="1800" b="1" dirty="0"/>
              <a:t>compostas </a:t>
            </a:r>
            <a:r>
              <a:rPr lang="pt-BR" altLang="pt-BR" sz="1800" dirty="0"/>
              <a:t>(pinada, </a:t>
            </a:r>
            <a:r>
              <a:rPr lang="pt-BR" altLang="pt-BR" sz="1800" dirty="0" err="1"/>
              <a:t>bipinada</a:t>
            </a:r>
            <a:r>
              <a:rPr lang="pt-BR" altLang="pt-BR" sz="1800" dirty="0"/>
              <a:t>, digitada </a:t>
            </a:r>
            <a:r>
              <a:rPr lang="pt-BR" altLang="pt-BR" sz="1800" dirty="0" err="1"/>
              <a:t>etc</a:t>
            </a:r>
            <a:r>
              <a:rPr lang="pt-BR" altLang="pt-BR" sz="1800" dirty="0"/>
              <a:t>), </a:t>
            </a:r>
            <a:r>
              <a:rPr lang="pt-BR" altLang="pt-BR" sz="1800" b="1" dirty="0"/>
              <a:t>sem</a:t>
            </a:r>
            <a:r>
              <a:rPr lang="pt-BR" altLang="pt-BR" sz="1800" dirty="0"/>
              <a:t> </a:t>
            </a:r>
            <a:r>
              <a:rPr lang="pt-BR" altLang="pt-BR" sz="1800" b="1" dirty="0"/>
              <a:t>estípulas</a:t>
            </a:r>
            <a:endParaRPr lang="pt-BR" altLang="pt-BR" sz="1800" dirty="0"/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A0B5851-66BD-40BA-AFDD-FF01E30F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" y="2367170"/>
            <a:ext cx="90246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-Flores grandes, </a:t>
            </a:r>
            <a:r>
              <a:rPr lang="pt-BR" altLang="pt-BR" sz="1800" b="1" dirty="0"/>
              <a:t>vistosas</a:t>
            </a:r>
            <a:r>
              <a:rPr lang="pt-BR" altLang="pt-BR" sz="1800" dirty="0"/>
              <a:t>, </a:t>
            </a:r>
            <a:r>
              <a:rPr lang="pt-BR" altLang="pt-BR" sz="1800" dirty="0" err="1"/>
              <a:t>monóclina</a:t>
            </a:r>
            <a:r>
              <a:rPr lang="pt-BR" altLang="pt-BR" sz="1800" dirty="0"/>
              <a:t> (bissexual), </a:t>
            </a:r>
            <a:r>
              <a:rPr lang="pt-BR" altLang="pt-BR" sz="1800" b="1" dirty="0"/>
              <a:t>zigomorfas</a:t>
            </a:r>
            <a:r>
              <a:rPr lang="pt-BR" altLang="pt-BR" sz="1800" dirty="0"/>
              <a:t>, diclamídea, heteroclamídea, pentâmera, cálice gamossépalo, </a:t>
            </a:r>
            <a:r>
              <a:rPr lang="pt-BR" altLang="pt-BR" sz="1800" b="1" dirty="0"/>
              <a:t>corola gamopétala, bilabiada</a:t>
            </a:r>
            <a:r>
              <a:rPr lang="pt-BR" altLang="pt-BR" sz="1800" dirty="0"/>
              <a:t>, ambos imbricados.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BEA1F215-D70D-49B6-ABC3-7C558538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" y="3488682"/>
            <a:ext cx="89646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-O androceu com </a:t>
            </a:r>
            <a:r>
              <a:rPr lang="pt-BR" altLang="pt-BR" sz="1800" b="1" dirty="0"/>
              <a:t>4 estames</a:t>
            </a:r>
            <a:r>
              <a:rPr lang="pt-BR" altLang="pt-BR" sz="1800" dirty="0"/>
              <a:t>, </a:t>
            </a:r>
            <a:r>
              <a:rPr lang="pt-BR" altLang="pt-BR" sz="1800" b="1" dirty="0"/>
              <a:t>didínamos</a:t>
            </a:r>
            <a:r>
              <a:rPr lang="pt-BR" altLang="pt-BR" sz="1800" dirty="0"/>
              <a:t> (2 alturas), </a:t>
            </a:r>
            <a:r>
              <a:rPr lang="pt-BR" altLang="pt-BR" sz="1800" b="1" dirty="0"/>
              <a:t>epipétalos</a:t>
            </a:r>
            <a:r>
              <a:rPr lang="pt-BR" altLang="pt-BR" sz="1800" dirty="0"/>
              <a:t> (soldados ao tubo das pétalas), com </a:t>
            </a:r>
            <a:r>
              <a:rPr lang="pt-BR" altLang="pt-BR" sz="1800" b="1" dirty="0"/>
              <a:t>1 estaminódio </a:t>
            </a:r>
            <a:r>
              <a:rPr lang="pt-BR" altLang="pt-BR" sz="1800" dirty="0"/>
              <a:t>pequeno ou destacado, raro 5 estames férteis. Disco nectarífero presente. 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6C449FDE-CC30-4642-A728-B9E74A75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0" y="4678555"/>
            <a:ext cx="8967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-Gineceu de </a:t>
            </a:r>
            <a:r>
              <a:rPr lang="pt-BR" altLang="pt-BR" sz="1800" b="1" dirty="0"/>
              <a:t>ovário súpero</a:t>
            </a:r>
            <a:r>
              <a:rPr lang="pt-BR" altLang="pt-BR" sz="1800" dirty="0"/>
              <a:t>, </a:t>
            </a:r>
            <a:r>
              <a:rPr lang="pt-BR" altLang="pt-BR" sz="1800" dirty="0" err="1"/>
              <a:t>bicarpelar</a:t>
            </a:r>
            <a:r>
              <a:rPr lang="pt-BR" altLang="pt-BR" sz="1800" dirty="0"/>
              <a:t> (2 carpelos), gamocarpelar, bilocular (2 lóculos), geralmente </a:t>
            </a:r>
            <a:r>
              <a:rPr lang="pt-BR" altLang="pt-BR" sz="1800" b="1" dirty="0"/>
              <a:t>muitos óvulos.</a:t>
            </a:r>
            <a:endParaRPr lang="pt-BR" altLang="pt-BR" sz="1800" dirty="0"/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84FA283E-31CE-48C6-A40D-CEBC6043F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75" y="5661248"/>
            <a:ext cx="891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 -Fruto geralmente </a:t>
            </a:r>
            <a:r>
              <a:rPr lang="pt-BR" altLang="pt-BR" sz="1800" b="1" dirty="0"/>
              <a:t>cápsula</a:t>
            </a:r>
            <a:r>
              <a:rPr lang="pt-BR" altLang="pt-BR" sz="1800" dirty="0"/>
              <a:t> (fruto seco deiscente, que se abre), septícida ou loculicida, raro baga, </a:t>
            </a:r>
            <a:r>
              <a:rPr lang="pt-BR" altLang="pt-BR" sz="1800" b="1" dirty="0"/>
              <a:t>sementes geralmente aladas</a:t>
            </a:r>
            <a:r>
              <a:rPr lang="pt-BR" altLang="pt-BR" sz="1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2" grpId="0"/>
      <p:bldP spid="34823" grpId="0"/>
      <p:bldP spid="34826" grpId="0"/>
      <p:bldP spid="34827" grpId="0"/>
      <p:bldP spid="348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260350"/>
            <a:ext cx="4976812" cy="6637338"/>
          </a:xfrm>
        </p:spPr>
      </p:pic>
      <p:pic>
        <p:nvPicPr>
          <p:cNvPr id="2867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60350"/>
            <a:ext cx="43688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9699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-17463"/>
            <a:ext cx="5143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99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lor de ipÃª">
            <a:extLst>
              <a:ext uri="{FF2B5EF4-FFF2-40B4-BE49-F238E27FC236}">
                <a16:creationId xmlns:a16="http://schemas.microsoft.com/office/drawing/2014/main" id="{F148DFD0-92BA-42C4-86A1-88461CDE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lor de ipÃª">
            <a:extLst>
              <a:ext uri="{FF2B5EF4-FFF2-40B4-BE49-F238E27FC236}">
                <a16:creationId xmlns:a16="http://schemas.microsoft.com/office/drawing/2014/main" id="{0FC8D321-4888-4431-9134-AE26DBF1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99392"/>
            <a:ext cx="56222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ASTERÍDEAS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09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flor de ipÃª">
            <a:extLst>
              <a:ext uri="{FF2B5EF4-FFF2-40B4-BE49-F238E27FC236}">
                <a16:creationId xmlns:a16="http://schemas.microsoft.com/office/drawing/2014/main" id="{2E152E01-2BE9-406B-BCDF-060387AD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" y="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flor de ipÃª">
            <a:extLst>
              <a:ext uri="{FF2B5EF4-FFF2-40B4-BE49-F238E27FC236}">
                <a16:creationId xmlns:a16="http://schemas.microsoft.com/office/drawing/2014/main" id="{5BA7C612-4C31-4759-9E8C-F8C9E4F0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40" y="2755783"/>
            <a:ext cx="5095924" cy="41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3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D21279AD-7CE5-4F9E-ABD5-C8E9A007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-26988"/>
            <a:ext cx="8820472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Espécies principais de </a:t>
            </a:r>
            <a:r>
              <a:rPr lang="pt-BR" altLang="pt-BR" sz="1800" b="1" dirty="0" err="1"/>
              <a:t>Bignoniaceae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Ipês: </a:t>
            </a:r>
            <a:r>
              <a:rPr lang="pt-BR" altLang="pt-BR" sz="1800" i="1" dirty="0" err="1"/>
              <a:t>Handroanthus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chrysotrichus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(amarelo),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heptaphyllus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(roxo),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impetiginosus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(roxo),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ochraceus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(amarelo),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umbellatus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(branco),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serratifolius</a:t>
            </a:r>
            <a:r>
              <a:rPr lang="pt-BR" altLang="pt-BR" sz="1800" dirty="0"/>
              <a:t> (amarelo), </a:t>
            </a:r>
            <a:r>
              <a:rPr lang="pt-BR" altLang="pt-BR" sz="1800" i="1" dirty="0"/>
              <a:t>H. </a:t>
            </a:r>
            <a:r>
              <a:rPr lang="pt-BR" altLang="pt-BR" sz="1800" i="1" dirty="0" err="1"/>
              <a:t>albus</a:t>
            </a:r>
            <a:r>
              <a:rPr lang="pt-BR" altLang="pt-BR" sz="1800" i="1" dirty="0"/>
              <a:t> </a:t>
            </a:r>
            <a:r>
              <a:rPr lang="pt-BR" altLang="pt-BR" sz="1800" dirty="0"/>
              <a:t>(amarelo com pelos brancos), </a:t>
            </a:r>
            <a:r>
              <a:rPr lang="pt-BR" altLang="pt-BR" sz="1800" i="1" dirty="0"/>
              <a:t>Tabebuia róseo-alba </a:t>
            </a:r>
            <a:r>
              <a:rPr lang="pt-BR" altLang="pt-BR" sz="1800" dirty="0"/>
              <a:t>(branco), T. </a:t>
            </a:r>
            <a:r>
              <a:rPr lang="pt-BR" altLang="pt-BR" sz="1800" dirty="0" err="1"/>
              <a:t>aurea</a:t>
            </a:r>
            <a:r>
              <a:rPr lang="pt-BR" altLang="pt-BR" sz="1800" dirty="0"/>
              <a:t> (amarelo), </a:t>
            </a:r>
            <a:r>
              <a:rPr lang="pt-BR" altLang="pt-BR" sz="1800" dirty="0" err="1"/>
              <a:t>etc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Sparathosperma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leucanthum</a:t>
            </a:r>
            <a:r>
              <a:rPr lang="pt-BR" altLang="pt-BR" sz="1800" dirty="0"/>
              <a:t>  - Cinco folhas, Ipê de cinco folhas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Paratecoma</a:t>
            </a:r>
            <a:r>
              <a:rPr lang="pt-BR" altLang="pt-BR" sz="1800" i="1" dirty="0"/>
              <a:t> peroba- </a:t>
            </a:r>
            <a:r>
              <a:rPr lang="pt-BR" altLang="pt-BR" sz="1800" dirty="0"/>
              <a:t>“Peroba” ou Ipê peroba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/>
              <a:t>Tabebuia </a:t>
            </a:r>
            <a:r>
              <a:rPr lang="pt-BR" altLang="pt-BR" sz="1800" i="1" dirty="0" err="1"/>
              <a:t>cassinoides</a:t>
            </a:r>
            <a:r>
              <a:rPr lang="pt-BR" altLang="pt-BR" sz="1800" dirty="0"/>
              <a:t>- Caixeta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Zeyheria</a:t>
            </a:r>
            <a:r>
              <a:rPr lang="pt-BR" altLang="pt-BR" sz="1800" i="1" dirty="0"/>
              <a:t> tuberculosa </a:t>
            </a:r>
            <a:r>
              <a:rPr lang="pt-BR" altLang="pt-BR" sz="1800" dirty="0"/>
              <a:t>– Ipê felpudo, bolsa de pastor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Jacaranda</a:t>
            </a:r>
            <a:r>
              <a:rPr lang="pt-BR" altLang="pt-BR" sz="1800" dirty="0"/>
              <a:t> </a:t>
            </a:r>
            <a:r>
              <a:rPr lang="pt-BR" altLang="pt-BR" sz="1800" dirty="0" err="1"/>
              <a:t>spp</a:t>
            </a:r>
            <a:r>
              <a:rPr lang="pt-BR" altLang="pt-BR" sz="1800" dirty="0"/>
              <a:t> – Carobas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Cybistax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antisyphilitica</a:t>
            </a:r>
            <a:r>
              <a:rPr lang="pt-BR" altLang="pt-BR" sz="1800" i="1" dirty="0"/>
              <a:t> </a:t>
            </a:r>
            <a:r>
              <a:rPr lang="pt-BR" altLang="pt-BR" sz="1800" dirty="0"/>
              <a:t>– Ipê ou Caroba de flor verde.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/>
              <a:t>Crescencia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cujete</a:t>
            </a:r>
            <a:r>
              <a:rPr lang="pt-BR" altLang="pt-BR" sz="1800" i="1" dirty="0"/>
              <a:t> </a:t>
            </a:r>
            <a:r>
              <a:rPr lang="pt-BR" altLang="pt-BR" sz="1800" dirty="0"/>
              <a:t>- </a:t>
            </a:r>
            <a:r>
              <a:rPr lang="pt-BR" altLang="pt-BR" sz="1800" dirty="0" err="1"/>
              <a:t>cuiête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 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Exóticas do paisagismo</a:t>
            </a:r>
            <a:r>
              <a:rPr lang="pt-BR" altLang="pt-BR" sz="1800" dirty="0"/>
              <a:t>: </a:t>
            </a:r>
            <a:r>
              <a:rPr lang="pt-BR" altLang="pt-BR" sz="1800" i="1" dirty="0" err="1"/>
              <a:t>Podramea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ricasoliana</a:t>
            </a:r>
            <a:r>
              <a:rPr lang="pt-BR" altLang="pt-BR" sz="1800" i="1" dirty="0"/>
              <a:t> </a:t>
            </a:r>
            <a:r>
              <a:rPr lang="pt-BR" altLang="pt-BR" sz="1800" dirty="0"/>
              <a:t>– árvore da salsicha, </a:t>
            </a:r>
            <a:r>
              <a:rPr lang="pt-BR" altLang="pt-BR" sz="1800" i="1" dirty="0" err="1"/>
              <a:t>Spathodia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nilotica</a:t>
            </a:r>
            <a:r>
              <a:rPr lang="pt-BR" altLang="pt-BR" sz="1800" i="1" dirty="0"/>
              <a:t> </a:t>
            </a:r>
            <a:r>
              <a:rPr lang="pt-BR" altLang="pt-BR" sz="1800" dirty="0"/>
              <a:t>– </a:t>
            </a:r>
            <a:r>
              <a:rPr lang="pt-BR" altLang="pt-BR" sz="1800" dirty="0" err="1"/>
              <a:t>espatódia</a:t>
            </a:r>
            <a:r>
              <a:rPr lang="pt-BR" altLang="pt-BR" sz="1800" dirty="0"/>
              <a:t> ou tulipa africana, </a:t>
            </a:r>
            <a:r>
              <a:rPr lang="pt-BR" altLang="pt-BR" sz="1800" i="1" dirty="0" err="1"/>
              <a:t>Jacaranda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mimosifolia</a:t>
            </a:r>
            <a:r>
              <a:rPr lang="pt-BR" altLang="pt-BR" sz="1800" dirty="0"/>
              <a:t>- </a:t>
            </a:r>
            <a:r>
              <a:rPr lang="pt-BR" altLang="pt-BR" sz="1800" dirty="0" err="1"/>
              <a:t>jararandá</a:t>
            </a:r>
            <a:r>
              <a:rPr lang="pt-BR" altLang="pt-BR" sz="1800" dirty="0"/>
              <a:t> mimoso </a:t>
            </a:r>
            <a:r>
              <a:rPr lang="pt-BR" altLang="pt-BR" sz="1800" dirty="0" err="1"/>
              <a:t>etc</a:t>
            </a:r>
            <a:r>
              <a:rPr lang="pt-BR" altLang="pt-BR" sz="1800" dirty="0"/>
              <a:t> e </a:t>
            </a:r>
            <a:r>
              <a:rPr lang="pt-BR" altLang="pt-BR" sz="1800" b="1" dirty="0"/>
              <a:t>Exótica invasora</a:t>
            </a:r>
            <a:r>
              <a:rPr lang="pt-BR" altLang="pt-BR" sz="1800" dirty="0"/>
              <a:t>: </a:t>
            </a:r>
            <a:r>
              <a:rPr lang="pt-BR" altLang="pt-BR" sz="1800" i="1" dirty="0" err="1"/>
              <a:t>Tecoma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stans</a:t>
            </a:r>
            <a:r>
              <a:rPr lang="pt-BR" altLang="pt-BR" sz="1800" i="1" dirty="0"/>
              <a:t>- </a:t>
            </a:r>
            <a:r>
              <a:rPr lang="pt-BR" altLang="pt-BR" sz="1800" dirty="0"/>
              <a:t>ipê de jardim.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Corola gamopétala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F:\fotos\BotSist 2a. ed\Bignoniaceae\Arrabidae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82"/>
            <a:ext cx="4547379" cy="6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6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pt-BR" b="1" dirty="0"/>
              <a:t>Óvulo </a:t>
            </a:r>
            <a:r>
              <a:rPr lang="pt-BR" b="1" dirty="0" err="1"/>
              <a:t>unitegumentado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18" y="1052736"/>
            <a:ext cx="5300880" cy="58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4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pt-BR" b="1" dirty="0" err="1"/>
              <a:t>Iridoides</a:t>
            </a:r>
            <a:r>
              <a:rPr lang="pt-BR" b="1" dirty="0"/>
              <a:t>:</a:t>
            </a:r>
          </a:p>
          <a:p>
            <a:pPr lvl="1"/>
            <a:r>
              <a:rPr lang="pt-BR" dirty="0"/>
              <a:t>Composto químico secundário</a:t>
            </a:r>
          </a:p>
          <a:p>
            <a:pPr lvl="2"/>
            <a:r>
              <a:rPr lang="pt-BR" dirty="0"/>
              <a:t>Função de proteção contra predadores.</a:t>
            </a:r>
          </a:p>
          <a:p>
            <a:pPr lvl="2"/>
            <a:r>
              <a:rPr lang="pt-BR" dirty="0"/>
              <a:t>Precursores de diversos tipos de alcaloides.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3074" name="Picture 2" descr="http://www.life.illinois.edu/ib/425/363handouts/irido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332656"/>
            <a:ext cx="5207516" cy="65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0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4100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95736"/>
            <a:ext cx="80899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5796136" y="40953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0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Lamiídeas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9640" y="-18317416"/>
            <a:ext cx="23834648" cy="278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91880" y="1340768"/>
            <a:ext cx="1800200" cy="360040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91880" y="2060848"/>
            <a:ext cx="1656184" cy="360040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>
            <a:off x="5004048" y="162430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5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28172" r="16949" b="6250"/>
          <a:stretch>
            <a:fillRect/>
          </a:stretch>
        </p:blipFill>
        <p:spPr bwMode="auto">
          <a:xfrm>
            <a:off x="98425" y="69850"/>
            <a:ext cx="8866188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6672" y="260648"/>
            <a:ext cx="185018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 err="1"/>
              <a:t>Apocynaceae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F4691C-7064-49DC-B686-683123CA43D9}"/>
              </a:ext>
            </a:extLst>
          </p:cNvPr>
          <p:cNvSpPr txBox="1"/>
          <p:nvPr/>
        </p:nvSpPr>
        <p:spPr>
          <a:xfrm>
            <a:off x="4067944" y="136346"/>
            <a:ext cx="1704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Gentianales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1505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pt-BR" dirty="0" err="1"/>
              <a:t>Solanaceae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pt-BR" dirty="0"/>
              <a:t>Porte variável</a:t>
            </a:r>
          </a:p>
          <a:p>
            <a:r>
              <a:rPr lang="pt-BR" dirty="0"/>
              <a:t>Folhas alternas, sem estípulas</a:t>
            </a:r>
          </a:p>
          <a:p>
            <a:r>
              <a:rPr lang="pt-BR" dirty="0"/>
              <a:t>Cálice gamossépalo</a:t>
            </a:r>
          </a:p>
        </p:txBody>
      </p:sp>
      <p:pic>
        <p:nvPicPr>
          <p:cNvPr id="22530" name="Picture 2" descr="F:\fotos\BotSist 2a. ed\Solanaceae\Solanum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EB1BA6-62F4-403E-9431-C45A81A695BE}"/>
              </a:ext>
            </a:extLst>
          </p:cNvPr>
          <p:cNvSpPr txBox="1"/>
          <p:nvPr/>
        </p:nvSpPr>
        <p:spPr>
          <a:xfrm>
            <a:off x="1835696" y="-27384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Solanales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55796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440</Words>
  <Application>Microsoft Office PowerPoint</Application>
  <PresentationFormat>Apresentação na tela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ASTERÍDEAS</vt:lpstr>
      <vt:lpstr>Sinapomorfias de Asterídeas</vt:lpstr>
      <vt:lpstr>Sinapomorfias de Asterídeas</vt:lpstr>
      <vt:lpstr>Sinapomorfias de Asterídeas</vt:lpstr>
      <vt:lpstr>Apresentação do PowerPoint</vt:lpstr>
      <vt:lpstr>Lamiídeas</vt:lpstr>
      <vt:lpstr>Apresentação do PowerPoint</vt:lpstr>
      <vt:lpstr>Solanaceae</vt:lpstr>
      <vt:lpstr>Características das Lamiales (sinapomorfias?):</vt:lpstr>
      <vt:lpstr>Apresentação do PowerPoint</vt:lpstr>
      <vt:lpstr>Apresentação do PowerPoint</vt:lpstr>
      <vt:lpstr>Apresentação do PowerPoint</vt:lpstr>
      <vt:lpstr>Apresentação do PowerPoint</vt:lpstr>
      <vt:lpstr>Bignoniaceae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ASTERÍDEAS</dc:title>
  <dc:creator>vinicius</dc:creator>
  <cp:lastModifiedBy>Ricardo Rodrigues</cp:lastModifiedBy>
  <cp:revision>31</cp:revision>
  <dcterms:created xsi:type="dcterms:W3CDTF">2011-11-10T12:24:18Z</dcterms:created>
  <dcterms:modified xsi:type="dcterms:W3CDTF">2021-09-29T12:41:02Z</dcterms:modified>
</cp:coreProperties>
</file>