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embeddedFontLst>
    <p:embeddedFont>
      <p:font typeface="Gill Sans" panose="020B0604020202020204" charset="0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Helvetica Neue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ndonick.com/sitewide/flipbook/topflip.jhtml?c=4&amp;pf=/canal/series/spongebob/includes/fotogaleria/topflip.jhtml?c=5&amp;pf=/canal/series/spongebob/includes/fotogaleri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arwinianas.com/2019/01/29/2881/#more-288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61065" y="424141"/>
            <a:ext cx="8274502" cy="2832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320"/>
              <a:buFont typeface="Calibri"/>
              <a:buNone/>
            </a:pPr>
            <a:r>
              <a:rPr lang="en-US" sz="4320" b="1">
                <a:solidFill>
                  <a:srgbClr val="800000"/>
                </a:solidFill>
              </a:rPr>
              <a:t>Educação não Formal e Divulgação da Ciência: o ensino e a divulgação da ciência em diferentes espaços </a:t>
            </a:r>
            <a:endParaRPr sz="4320" b="1">
              <a:solidFill>
                <a:srgbClr val="800000"/>
              </a:solidFill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1122857" y="4277570"/>
            <a:ext cx="7410880" cy="205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2743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35120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27432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351209"/>
                </a:solidFill>
                <a:latin typeface="Gill Sans"/>
                <a:ea typeface="Gill Sans"/>
                <a:cs typeface="Gill Sans"/>
                <a:sym typeface="Gill Sans"/>
              </a:rPr>
              <a:t>Metodologia do Ensino de Ciências Biológicas I</a:t>
            </a:r>
            <a:endParaRPr/>
          </a:p>
          <a:p>
            <a:pPr marL="0" marR="0" lvl="0" indent="2743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35120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ctrTitle"/>
          </p:nvPr>
        </p:nvSpPr>
        <p:spPr>
          <a:xfrm>
            <a:off x="430751" y="204040"/>
            <a:ext cx="8385780" cy="1178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Aspectos históricos e conceituais da divulgação científica</a:t>
            </a: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subTitle" idx="1"/>
          </p:nvPr>
        </p:nvSpPr>
        <p:spPr>
          <a:xfrm>
            <a:off x="528992" y="1600200"/>
            <a:ext cx="8157808" cy="499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Termos: </a:t>
            </a:r>
            <a:r>
              <a:rPr lang="en-US" sz="2000" i="1">
                <a:solidFill>
                  <a:schemeClr val="dk1"/>
                </a:solidFill>
              </a:rPr>
              <a:t>divulgação, difusão, disseminação, vulgarização, comunicação pública, compreensão pública, popularização</a:t>
            </a:r>
            <a:r>
              <a:rPr lang="en-US" sz="2000">
                <a:solidFill>
                  <a:schemeClr val="dk1"/>
                </a:solidFill>
              </a:rPr>
              <a:t> – significados variados que por vezes se sobrepõem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Séc. XIX: </a:t>
            </a:r>
            <a:endParaRPr/>
          </a:p>
          <a:p>
            <a:pPr marL="800100" lvl="1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anunciar as inovações do mundo da ciência - eletricidade, vacina, telefone, etc., mesmo que o seu princípio científico permanecesse pouco conhecido; </a:t>
            </a:r>
            <a:endParaRPr sz="2000">
              <a:solidFill>
                <a:schemeClr val="dk1"/>
              </a:solidFill>
            </a:endParaRPr>
          </a:p>
          <a:p>
            <a:pPr marL="800100" lvl="1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ação de falar de ciência para os leigos (Vergara, 2007).  </a:t>
            </a:r>
            <a:endParaRPr/>
          </a:p>
          <a:p>
            <a:pPr marL="34290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ctrTitle"/>
          </p:nvPr>
        </p:nvSpPr>
        <p:spPr>
          <a:xfrm>
            <a:off x="340066" y="0"/>
            <a:ext cx="8499135" cy="141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Aspectos históricos e conceituais da divulgação científica</a:t>
            </a:r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subTitle" idx="1"/>
          </p:nvPr>
        </p:nvSpPr>
        <p:spPr>
          <a:xfrm>
            <a:off x="528992" y="1412875"/>
            <a:ext cx="8157808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/>
          </a:p>
          <a:p>
            <a:pPr marL="342900" lvl="0" indent="-3429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Século XX: (Fayard,1999)</a:t>
            </a:r>
            <a:endParaRPr/>
          </a:p>
          <a:p>
            <a:pPr marL="342900" lvl="2" indent="-228600" algn="just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2" indent="-342900" algn="just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Anos 1960: preparar uma elite que impulsionasse a ciência e a tecnologia, como resultado da agressão ao ambiente, das dificuldades econômicas e de seu impacto na qualidade de vida. </a:t>
            </a:r>
            <a:endParaRPr/>
          </a:p>
          <a:p>
            <a:pPr marL="342900" lvl="0" indent="-2159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2" indent="-285750" algn="just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Anos 1970: crítica ao papel da ciência e aos frágeis resultados da divulgação científica. A falta de compreensão sobre a ciência e seus processos mobilizou políticas nacionais e internacionais para melhoria da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alfabetização científica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lvl="0" indent="-2159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1" indent="-285750" algn="just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Anos 1990: - “revolução copérnica” da divulgação: o centro do processo da comunicação pública da ciência muda da </a:t>
            </a: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informação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o </a:t>
            </a: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público</a:t>
            </a:r>
            <a:endParaRPr/>
          </a:p>
          <a:p>
            <a:pPr marL="285750" lvl="1" indent="-171450" algn="just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oto Sans Symbols"/>
              <a:buNone/>
            </a:pP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1" indent="-285750" algn="just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Surge uma autêntica pequena indústria cultural em divulgação de ciências - produtores, criadores, realizadores, anunciantes públicos e privados, redes de distribuição e os espaços de interação com o público. </a:t>
            </a:r>
            <a:endParaRPr/>
          </a:p>
          <a:p>
            <a:pPr marL="457200" lvl="1" indent="0" algn="just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ctrTitle"/>
          </p:nvPr>
        </p:nvSpPr>
        <p:spPr>
          <a:xfrm>
            <a:off x="423194" y="0"/>
            <a:ext cx="8416008" cy="1382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Aspectos históricos e conceituais da divulgação científica – Brasil</a:t>
            </a:r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subTitle" idx="1"/>
          </p:nvPr>
        </p:nvSpPr>
        <p:spPr>
          <a:xfrm>
            <a:off x="287167" y="1652385"/>
            <a:ext cx="8399633" cy="478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Brasil no séc. XIX: primeiras iniciativas organizadas de difusão da ciência moderna, influenciada pela chegada da Corte Portuguesa e pelas mudanças políticas, culturais e econômicas desse período (Moreira e Massarani, 2002)</a:t>
            </a:r>
            <a:endParaRPr/>
          </a:p>
          <a:p>
            <a:pPr marL="285750" lvl="0" indent="-15875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Brasil, séc. XX: ampliação das iniciativas de pesquisa básica e de divulgação</a:t>
            </a:r>
            <a:endParaRPr/>
          </a:p>
          <a:p>
            <a:pPr marL="285750" lvl="0" indent="-171450" algn="l" rtl="0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742950" lvl="1" indent="-28575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Anos 10/20: criação da Sociedade Brasileira de Ciência, da Academia Brasileira de Ciência e da Radio Sociedade</a:t>
            </a:r>
            <a:endParaRPr/>
          </a:p>
          <a:p>
            <a:pPr marL="285750" lvl="0" indent="-15875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742950" lvl="1" indent="-28575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Anos 40/50: criação da SBPC, do CNPq e a ciência nas revistas diárias</a:t>
            </a:r>
            <a:endParaRPr/>
          </a:p>
          <a:p>
            <a:pPr marL="285750" lvl="0" indent="-15875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742950" lvl="1" indent="-28575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Anos 60: </a:t>
            </a:r>
            <a:r>
              <a:rPr lang="en-US" sz="2000" i="1">
                <a:solidFill>
                  <a:schemeClr val="dk1"/>
                </a:solidFill>
              </a:rPr>
              <a:t>Sputinik</a:t>
            </a:r>
            <a:r>
              <a:rPr lang="en-US" sz="2000">
                <a:solidFill>
                  <a:schemeClr val="dk1"/>
                </a:solidFill>
              </a:rPr>
              <a:t> e a influência  movimento curricular americano na educação brasileira</a:t>
            </a:r>
            <a:endParaRPr/>
          </a:p>
          <a:p>
            <a:pPr marL="285750" lvl="0" indent="-15875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742950" lvl="1" indent="-28575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Anos 70: Golpe militar – reação da comunidade científica</a:t>
            </a:r>
            <a:endParaRPr/>
          </a:p>
          <a:p>
            <a:pPr marL="285750" lvl="0" indent="-15875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742950" lvl="1" indent="-28575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Anos 80: democratização e ampliação de iniciativas: Ciência Hoje, Ciência Hoje das Crianças e os novos Museus de Ciências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796812" y="470451"/>
            <a:ext cx="70866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240" b="1"/>
              <a:t>Definindo Divulgação Científica</a:t>
            </a:r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1"/>
          </p:nvPr>
        </p:nvSpPr>
        <p:spPr>
          <a:xfrm>
            <a:off x="581891" y="1420721"/>
            <a:ext cx="8307686" cy="473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Bueno (1984) todo processo ou recurso utilizado para a veiculação de informações científicas e tecnológicas</a:t>
            </a:r>
            <a:endParaRPr/>
          </a:p>
          <a:p>
            <a:pPr marL="34290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742950" lvl="1" indent="-28575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Disseminação: entre pares</a:t>
            </a:r>
            <a:endParaRPr/>
          </a:p>
          <a:p>
            <a:pPr marL="34290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742950" lvl="1" indent="-28575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Divulgação: público mais amplo</a:t>
            </a:r>
            <a:endParaRPr/>
          </a:p>
          <a:p>
            <a:pPr marL="34290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Comunicação pública da ciência ou Compreensão pública da ciência: termos usado internacionalmente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Popularização da ciência na AL: influência de movimentos políticos e programas oficiais</a:t>
            </a: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506321" y="333375"/>
            <a:ext cx="8343992" cy="91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Definindo Educação Não formal</a:t>
            </a:r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body" idx="1"/>
          </p:nvPr>
        </p:nvSpPr>
        <p:spPr>
          <a:xfrm>
            <a:off x="415636" y="1368583"/>
            <a:ext cx="8182815" cy="525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/>
              <a:t>Origem do termo na educação popular em países latino-americanos – identificação com a dimensão política e transformadora da educação</a:t>
            </a:r>
            <a:endParaRPr/>
          </a:p>
          <a:p>
            <a:pPr marL="342900" lvl="0" indent="-292100" algn="l" rtl="0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/>
          </a:p>
          <a:p>
            <a:pPr marL="342900" lvl="0" indent="-3429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/>
              <a:t>Ao longo do tempo, passou a designar as prática educativas fora do ambiente escolar</a:t>
            </a:r>
            <a:endParaRPr/>
          </a:p>
          <a:p>
            <a:pPr marL="342900" lvl="0" indent="-292100" algn="l" rtl="0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/>
          </a:p>
          <a:p>
            <a:pPr marL="342900" lvl="0" indent="-3429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/>
              <a:t>Marco nas últimas décadas: educação ao longo da vida na perspectiva da Sociedade da Informação</a:t>
            </a:r>
            <a:endParaRPr/>
          </a:p>
          <a:p>
            <a:pPr marL="342900" lvl="0" indent="-292100" algn="l" rtl="0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/>
          </a:p>
          <a:p>
            <a:pPr marL="342900" lvl="0" indent="-3429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/>
              <a:t>Alguns autores buscam a distinção entre os termos Formal, Não Formal e Informal, mas não há consenso</a:t>
            </a:r>
            <a:endParaRPr/>
          </a:p>
          <a:p>
            <a:pPr marL="342900" lvl="0" indent="-298450" algn="l" rtl="0">
              <a:lnSpc>
                <a:spcPct val="9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endParaRPr sz="700"/>
          </a:p>
          <a:p>
            <a:pPr marL="342900" lvl="0" indent="-3429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/>
              <a:t>Formal: em geral circunscrito a escola</a:t>
            </a:r>
            <a:endParaRPr/>
          </a:p>
          <a:p>
            <a:pPr marL="342900" lvl="0" indent="-298450" algn="l" rtl="0">
              <a:lnSpc>
                <a:spcPct val="9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endParaRPr sz="700"/>
          </a:p>
          <a:p>
            <a:pPr marL="342900" lvl="0" indent="-3429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/>
              <a:t>Não Formal X Informal: diferenças de definições nas literaturas anglofônica e lusofônica </a:t>
            </a:r>
            <a:endParaRPr sz="2100" i="1"/>
          </a:p>
          <a:p>
            <a:pPr marL="342900" lvl="0" indent="-3429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/>
              <a:t>Educação Não formal: desafios de definição</a:t>
            </a:r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body" idx="1"/>
          </p:nvPr>
        </p:nvSpPr>
        <p:spPr>
          <a:xfrm>
            <a:off x="566778" y="1827213"/>
            <a:ext cx="811684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/>
              <a:t>Smith, 2001 </a:t>
            </a:r>
            <a:endParaRPr/>
          </a:p>
          <a:p>
            <a:pPr marL="342900" lvl="0" indent="-292100" algn="l" rtl="0">
              <a:lnSpc>
                <a:spcPct val="8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/>
          </a:p>
          <a:p>
            <a:pPr marL="742950" lvl="1" indent="-28575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</a:pPr>
            <a:r>
              <a:rPr lang="en-US" sz="1900" i="1"/>
              <a:t>Formal:</a:t>
            </a:r>
            <a:r>
              <a:rPr lang="en-US" sz="1900"/>
              <a:t> sistema de educação hierarquicamente estruturado e cronologicamente graduado, da escola primária a universidade, incluindo os estudos acadêmicos e as variedades de programas especializados e de instituições de treinamento técnico e profissional;</a:t>
            </a:r>
            <a:endParaRPr/>
          </a:p>
          <a:p>
            <a:pPr marL="742950" lvl="1" indent="-1651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sz="1900" i="1"/>
          </a:p>
          <a:p>
            <a:pPr marL="742950" lvl="1" indent="-28575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</a:pPr>
            <a:r>
              <a:rPr lang="en-US" sz="1900" i="1"/>
              <a:t>Informal: </a:t>
            </a:r>
            <a:r>
              <a:rPr lang="en-US" sz="1900"/>
              <a:t>verdadeiro processo realizado ao longo da vida onde cada indivíduo adquire atitudes, valores, procedimentos e conhecimentos da experiência cotidiana e das influências educativas de seu meio – da família, no trabalho, no lazer e nas diversas mídias de massa;</a:t>
            </a:r>
            <a:endParaRPr/>
          </a:p>
          <a:p>
            <a:pPr marL="742950" lvl="1" indent="-1651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sz="1900" i="1"/>
          </a:p>
          <a:p>
            <a:pPr marL="742950" lvl="1" indent="-28575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</a:pPr>
            <a:r>
              <a:rPr lang="en-US" sz="1900" i="1"/>
              <a:t>Não Formal: </a:t>
            </a:r>
            <a:r>
              <a:rPr lang="en-US" sz="1900"/>
              <a:t>qualquer atividade organizada fora do sistema formal de educação, - operando separadamente ou como parte de uma atividade mais ampla – que pretende servir a clientes previamente identificados como aprendizes e que possui objetivos de aprendizagem. </a:t>
            </a:r>
            <a:endParaRPr/>
          </a:p>
          <a:p>
            <a:pPr marL="742950" lvl="1" indent="-1651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sz="19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325" y="1843776"/>
            <a:ext cx="87630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8"/>
          <p:cNvSpPr/>
          <p:nvPr/>
        </p:nvSpPr>
        <p:spPr>
          <a:xfrm>
            <a:off x="7010919" y="6596062"/>
            <a:ext cx="2014538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Gill Sans"/>
                <a:ea typeface="Gill Sans"/>
                <a:cs typeface="Gill Sans"/>
                <a:sym typeface="Gill Sans"/>
              </a:rPr>
              <a:t>Marandino et al., 2008</a:t>
            </a:r>
            <a:endParaRPr/>
          </a:p>
        </p:txBody>
      </p:sp>
      <p:sp>
        <p:nvSpPr>
          <p:cNvPr id="186" name="Google Shape;186;p28"/>
          <p:cNvSpPr txBox="1">
            <a:spLocks noGrp="1"/>
          </p:cNvSpPr>
          <p:nvPr>
            <p:ph type="title"/>
          </p:nvPr>
        </p:nvSpPr>
        <p:spPr>
          <a:xfrm>
            <a:off x="187325" y="274638"/>
            <a:ext cx="87629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/>
              <a:t>Continuidades entre Educação Formal, </a:t>
            </a:r>
            <a:br>
              <a:rPr lang="en-US" sz="3959" b="1"/>
            </a:br>
            <a:r>
              <a:rPr lang="en-US" sz="3959" b="1"/>
              <a:t>Não Formal e Informal</a:t>
            </a:r>
            <a:endParaRPr sz="3959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Os Espaços de Divulgação e Educação  e Educação Não Formal em Ciências</a:t>
            </a:r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body" idx="1"/>
          </p:nvPr>
        </p:nvSpPr>
        <p:spPr>
          <a:xfrm>
            <a:off x="628650" y="1981200"/>
            <a:ext cx="7904163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Diferentes </a:t>
            </a:r>
            <a:r>
              <a:rPr lang="en-US" sz="2400" i="1"/>
              <a:t>lócus </a:t>
            </a:r>
            <a:r>
              <a:rPr lang="en-US" sz="2400"/>
              <a:t>de produção da informação e do conhecimento, - formação de cidadanias ativas na sociedade. 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/>
          </a:p>
          <a:p>
            <a:pPr marL="342900" lvl="0" indent="-3429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Necessidade de ações de </a:t>
            </a:r>
            <a:r>
              <a:rPr lang="en-US" sz="2400" b="1"/>
              <a:t>parceria</a:t>
            </a:r>
            <a:r>
              <a:rPr lang="en-US" sz="2400"/>
              <a:t> entre os diferentes espaços destinados a divulgação e ao ensino de ciências.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/>
          </a:p>
          <a:p>
            <a:pPr marL="342900" lvl="0" indent="-3429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Escolas, museus, centros de interpretação da cultura científica e do patrimônio natural, meios de comunicação de massa, grupos e associações comunitárias, ONGs, entre outros - ações conjuntas respeitando as especificidades de cada um.</a:t>
            </a:r>
            <a:endParaRPr/>
          </a:p>
          <a:p>
            <a:pPr marL="342900" lvl="0" indent="-1905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1905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>
            <a:spLocks noGrp="1"/>
          </p:cNvSpPr>
          <p:nvPr>
            <p:ph type="ctrTitle"/>
          </p:nvPr>
        </p:nvSpPr>
        <p:spPr>
          <a:xfrm>
            <a:off x="548389" y="323140"/>
            <a:ext cx="7498082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Políticas para popularização da ciência no Brasil: rápida contextualização</a:t>
            </a:r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subTitle" idx="1"/>
          </p:nvPr>
        </p:nvSpPr>
        <p:spPr>
          <a:xfrm>
            <a:off x="548389" y="1746349"/>
            <a:ext cx="8317441" cy="48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5196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Século XXI : ampliação da democracia e eixo da inclusão social</a:t>
            </a:r>
            <a:endParaRPr/>
          </a:p>
          <a:p>
            <a:pPr marL="745236" lvl="1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Criação do Departamento de Difusão e Popularização da Ciência na Secretaria de Inclusão Social do MCT (2003)</a:t>
            </a:r>
            <a:endParaRPr sz="2800">
              <a:solidFill>
                <a:srgbClr val="000000"/>
              </a:solidFill>
            </a:endParaRPr>
          </a:p>
          <a:p>
            <a:pPr marL="745236" lvl="1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Desenvolvimento de programas: editais, semanas de C&amp;T, programas de Ciência Móvel</a:t>
            </a:r>
            <a:endParaRPr/>
          </a:p>
          <a:p>
            <a:pPr marL="745237" lvl="1" indent="-215900" algn="l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</a:endParaRPr>
          </a:p>
          <a:p>
            <a:pPr marL="425196" lvl="0" indent="-3429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Consolidação das ações ao longo dos anos: </a:t>
            </a:r>
            <a:endParaRPr/>
          </a:p>
          <a:p>
            <a:pPr marL="745236" lvl="1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Outros programas: Olimpíadas e editais para Feiras de Ciência</a:t>
            </a:r>
            <a:endParaRPr sz="2000">
              <a:solidFill>
                <a:srgbClr val="000000"/>
              </a:solidFill>
            </a:endParaRPr>
          </a:p>
          <a:p>
            <a:pPr marL="745236" lvl="1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Pesquisa de percepção pública da ciência para orientar ações (2006; 2015)</a:t>
            </a:r>
            <a:endParaRPr/>
          </a:p>
          <a:p>
            <a:pPr marL="745236" lvl="1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A aba de divulgação científica no Lattes</a:t>
            </a:r>
            <a:endParaRPr/>
          </a:p>
          <a:p>
            <a:pPr marL="745236" lvl="1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Investimentos na Semana Nacional de C&amp;T</a:t>
            </a:r>
            <a:endParaRPr/>
          </a:p>
          <a:p>
            <a:pPr marL="745236" lvl="1" indent="-215900" algn="l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</a:endParaRPr>
          </a:p>
          <a:p>
            <a:pPr marL="745236" lvl="1" indent="-215900" algn="l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</a:endParaRPr>
          </a:p>
          <a:p>
            <a:pPr marL="745236" lvl="1" indent="-215900" algn="l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590" y="3840074"/>
            <a:ext cx="3978195" cy="176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3019" y="765987"/>
            <a:ext cx="3804835" cy="1651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0660" y="658543"/>
            <a:ext cx="4095577" cy="2318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07081" y="3717866"/>
            <a:ext cx="4166717" cy="1890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685800" y="3333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240" b="1"/>
              <a:t>A Ciência está presente em todo lugar....</a:t>
            </a: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Noto Sans Symbols"/>
              <a:buNone/>
            </a:pPr>
            <a:r>
              <a:rPr lang="en-US" sz="3300"/>
              <a:t>Mas.....</a:t>
            </a:r>
            <a:endParaRPr/>
          </a:p>
          <a:p>
            <a:pPr marL="342900" lvl="0" indent="-342900" algn="ctr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Noto Sans Symbols"/>
              <a:buNone/>
            </a:pPr>
            <a:r>
              <a:rPr lang="en-US" sz="3300"/>
              <a:t>Nem sempre percebemos!!!</a:t>
            </a:r>
            <a:endParaRPr/>
          </a:p>
          <a:p>
            <a:pPr marL="342900" lvl="0" indent="-342900" algn="ctr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Noto Sans Symbols"/>
              <a:buNone/>
            </a:pPr>
            <a:r>
              <a:rPr lang="en-US" sz="3300"/>
              <a:t>e</a:t>
            </a:r>
            <a:endParaRPr/>
          </a:p>
          <a:p>
            <a:pPr marL="342900" lvl="0" indent="-342900" algn="ctr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Noto Sans Symbols"/>
              <a:buNone/>
            </a:pPr>
            <a:r>
              <a:rPr lang="en-US" sz="3300"/>
              <a:t>Nem sempre compreendemos!!!</a:t>
            </a:r>
            <a:endParaRPr/>
          </a:p>
          <a:p>
            <a:pPr marL="342900" lvl="0" indent="-342900" algn="ctr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Noto Sans Symbols"/>
              <a:buNone/>
            </a:pPr>
            <a:endParaRPr sz="3300"/>
          </a:p>
          <a:p>
            <a:pPr marL="342900" lvl="0" indent="-342900" algn="ctr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Noto Sans Symbols"/>
              <a:buNone/>
            </a:pPr>
            <a:r>
              <a:rPr lang="en-US" sz="3300"/>
              <a:t>Depende do olhar.......</a:t>
            </a:r>
            <a:endParaRPr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ctrTitle"/>
          </p:nvPr>
        </p:nvSpPr>
        <p:spPr>
          <a:xfrm>
            <a:off x="260946" y="-1"/>
            <a:ext cx="8578255" cy="1130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/>
              <a:t>Pesquisas recentes no Brasil</a:t>
            </a:r>
            <a:endParaRPr sz="4400" b="1"/>
          </a:p>
        </p:txBody>
      </p:sp>
      <p:sp>
        <p:nvSpPr>
          <p:cNvPr id="212" name="Google Shape;212;p32"/>
          <p:cNvSpPr txBox="1">
            <a:spLocks noGrp="1"/>
          </p:cNvSpPr>
          <p:nvPr>
            <p:ph type="subTitle" idx="1"/>
          </p:nvPr>
        </p:nvSpPr>
        <p:spPr>
          <a:xfrm>
            <a:off x="800236" y="1509936"/>
            <a:ext cx="7883389" cy="441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Enquete 1987 : O que o brasileiro pensa da ciência e da tecnologia? (CNPq/GALLUP, 1987)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Enquete 2006 : Enquete Nacional de Percepção Pública Ciência (MCTI, Museu da Vida, ABC, LabJor, 2006)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0000"/>
                </a:solidFill>
              </a:rPr>
              <a:t>Enquete 2010: Enquete Nacional de Percepção Pública da Ciência (MCTI, Museu da Vida, Unesco, 2010) 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0000"/>
                </a:solidFill>
              </a:rPr>
              <a:t>Enquete 2015: Enquete Nacional de Percepção Pública da Ciência (MCTI, Museu da Vida, Unesco, 2015) </a:t>
            </a:r>
            <a:endParaRPr sz="2000">
              <a:solidFill>
                <a:srgbClr val="FF0000"/>
              </a:solidFill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Pesquisa sobre Letramento Científico/Instituto Abramundo, Instituto Paulo Montenegro e Ação Educativa</a:t>
            </a:r>
            <a:endParaRPr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>
            <a:spLocks noGrp="1"/>
          </p:cNvSpPr>
          <p:nvPr>
            <p:ph type="title"/>
          </p:nvPr>
        </p:nvSpPr>
        <p:spPr>
          <a:xfrm>
            <a:off x="628650" y="292347"/>
            <a:ext cx="7886700" cy="69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/>
              <a:t/>
            </a:r>
            <a:br>
              <a:rPr lang="en-US" sz="4400" b="1"/>
            </a:br>
            <a:r>
              <a:rPr lang="en-US" sz="4400" b="1"/>
              <a:t>Análise dos dados de 2010 </a:t>
            </a:r>
            <a:br>
              <a:rPr lang="en-US" sz="4400" b="1"/>
            </a:br>
            <a:r>
              <a:rPr lang="en-US" sz="1800" b="1"/>
              <a:t>CASTELFRANCHI, Yurij et al (2013)</a:t>
            </a:r>
            <a:br>
              <a:rPr lang="en-US" sz="1800" b="1"/>
            </a:br>
            <a:endParaRPr sz="1800" b="1"/>
          </a:p>
        </p:txBody>
      </p:sp>
      <p:sp>
        <p:nvSpPr>
          <p:cNvPr id="218" name="Google Shape;218;p33"/>
          <p:cNvSpPr txBox="1">
            <a:spLocks noGrp="1"/>
          </p:cNvSpPr>
          <p:nvPr>
            <p:ph type="body" idx="1"/>
          </p:nvPr>
        </p:nvSpPr>
        <p:spPr>
          <a:xfrm>
            <a:off x="628650" y="1558650"/>
            <a:ext cx="7886700" cy="47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Brasileiro: </a:t>
            </a:r>
            <a:endParaRPr/>
          </a:p>
          <a:p>
            <a:pPr marL="342900" lvl="4" indent="-3429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rgbClr val="000000"/>
                </a:solidFill>
              </a:rPr>
              <a:t>não tem pessimismo, medo ou atitudes hostis sobre a ciência e a tecnologia</a:t>
            </a:r>
            <a:endParaRPr/>
          </a:p>
          <a:p>
            <a:pPr marL="342900" lvl="1" indent="-3429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rgbClr val="000000"/>
                </a:solidFill>
              </a:rPr>
              <a:t>possui uma visão otimista, confiante e que expressa, em geral, apoio à ciência</a:t>
            </a:r>
            <a:endParaRPr/>
          </a:p>
          <a:p>
            <a:pPr marL="342900" lvl="1" indent="-3429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rgbClr val="000000"/>
                </a:solidFill>
              </a:rPr>
              <a:t>atitudes mais cautelosas ou críticas surgem no que diz respeito a implicações sociais de aspectos específicos da C&amp;T</a:t>
            </a:r>
            <a:endParaRPr sz="2000">
              <a:solidFill>
                <a:srgbClr val="000000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rgbClr val="000000"/>
                </a:solidFill>
              </a:rPr>
              <a:t>Crença em um poder transformador relevante da C&amp;T e em uma ‘demanda’, crescente em todas as democracias, de um debate social mais participativo</a:t>
            </a:r>
            <a:endParaRPr sz="2000">
              <a:solidFill>
                <a:srgbClr val="000000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rgbClr val="000000"/>
                </a:solidFill>
              </a:rPr>
              <a:t>Contrariando as opiniões de muitos intelectuais – de que os brasileiros são ignorantes porque não têm interesse por C&amp;T – os dados demonstram que a maioria dos brasileiros se declara interessada por temas científicos. 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Análise dos dados de 2010 </a:t>
            </a:r>
            <a:br>
              <a:rPr lang="en-US" sz="4000" b="1"/>
            </a:br>
            <a:r>
              <a:rPr lang="en-US" sz="1800" b="1"/>
              <a:t>CASTELFRANCHI, Yurij et al. (2013)</a:t>
            </a:r>
            <a:endParaRPr sz="1800" b="1"/>
          </a:p>
        </p:txBody>
      </p:sp>
      <p:sp>
        <p:nvSpPr>
          <p:cNvPr id="224" name="Google Shape;224;p34"/>
          <p:cNvSpPr txBox="1">
            <a:spLocks noGrp="1"/>
          </p:cNvSpPr>
          <p:nvPr>
            <p:ph type="body" idx="1"/>
          </p:nvPr>
        </p:nvSpPr>
        <p:spPr>
          <a:xfrm>
            <a:off x="457200" y="205247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Não há relação entre um maior grau de instrução ou de e atitudes em geral mais positivas sobre o papel da C&amp;T na sociedade</a:t>
            </a:r>
            <a:endParaRPr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Existe um grupo consistente de pessoas (cerca de 60% dos brasileiros) que declara um elevado interesse em temas de C&amp;T, mas possui um conhecimento escasso sobre tais temas e acessa pouca informação científica</a:t>
            </a:r>
            <a:endParaRPr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Dados apontam para indícios de que, com o crescimento da informação, as pessoas tendem a valorizar a potência associada ao conhecimento científico e às tecnologias, enfatizando, contudo, riscos e perigos também. 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/>
          <p:nvPr/>
        </p:nvSpPr>
        <p:spPr>
          <a:xfrm>
            <a:off x="1692275" y="1628775"/>
            <a:ext cx="6126163" cy="307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latin typeface="Gill Sans"/>
                <a:ea typeface="Gill Sans"/>
                <a:cs typeface="Gill Sans"/>
                <a:sym typeface="Gill Sans"/>
              </a:rPr>
              <a:t>PESQUISA 2015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Gill Sans"/>
                <a:ea typeface="Gill Sans"/>
                <a:cs typeface="Gill Sans"/>
                <a:sym typeface="Gill Sans"/>
              </a:rPr>
              <a:t>2015: http://percepcaocti.cgee.org.br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Mas como promover o acesso ao conhecimento de forma a promover a visão crítica e a participação?</a:t>
            </a:r>
            <a:endParaRPr sz="3959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>
            <a:spLocks noGrp="1"/>
          </p:cNvSpPr>
          <p:nvPr>
            <p:ph type="title"/>
          </p:nvPr>
        </p:nvSpPr>
        <p:spPr>
          <a:xfrm>
            <a:off x="722313" y="389258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MODELOS DE COMUNICAÇÃO PÚBLICA DA CIÊNCIA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/>
              <a:t>Modelos de Comunicação Pública da Ciência</a:t>
            </a:r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body" idx="1"/>
          </p:nvPr>
        </p:nvSpPr>
        <p:spPr>
          <a:xfrm>
            <a:off x="626272" y="1773238"/>
            <a:ext cx="8049416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lvl="0" indent="-400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rPr lang="en-US" sz="2100" u="sng">
                <a:latin typeface="Arial"/>
                <a:ea typeface="Arial"/>
                <a:cs typeface="Arial"/>
                <a:sym typeface="Arial"/>
              </a:rPr>
              <a:t>Modelo de Déficit</a:t>
            </a:r>
            <a:r>
              <a:rPr lang="en-US" sz="2100"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marL="400050" lvl="0" indent="-40005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00050" lvl="0" indent="-40005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associado as ações inglesas de comunicação pública da ciência nos anos 80</a:t>
            </a:r>
            <a:endParaRPr sz="2100" i="1">
              <a:latin typeface="Arial"/>
              <a:ea typeface="Arial"/>
              <a:cs typeface="Arial"/>
              <a:sym typeface="Arial"/>
            </a:endParaRPr>
          </a:p>
          <a:p>
            <a:pPr marL="400050" lvl="0" indent="-2667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100" i="1">
              <a:latin typeface="Arial"/>
              <a:ea typeface="Arial"/>
              <a:cs typeface="Arial"/>
              <a:sym typeface="Arial"/>
            </a:endParaRPr>
          </a:p>
          <a:p>
            <a:pPr marL="400050" lvl="0" indent="-40005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Tomada de consciência da comunidade científica quanto a brecha entre cientistas e a sociedade</a:t>
            </a:r>
            <a:endParaRPr/>
          </a:p>
          <a:p>
            <a:pPr marL="400050" lvl="0" indent="-2667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00050" lvl="0" indent="-40005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Pesquisas de opinião pública para conhecer os níveis de alfabetização científica da população</a:t>
            </a:r>
            <a:endParaRPr/>
          </a:p>
          <a:p>
            <a:pPr marL="400050" lvl="0" indent="-2667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00050" lvl="0" indent="-40005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Pressuposto: público ignorante em ciência e necessidade em informá-lo</a:t>
            </a:r>
            <a:endParaRPr/>
          </a:p>
          <a:p>
            <a:pPr marL="400050" lvl="0" indent="-2667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00050" lvl="0" indent="-40005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Processo comunicativo em uma única via</a:t>
            </a:r>
            <a:endParaRPr/>
          </a:p>
        </p:txBody>
      </p:sp>
      <p:sp>
        <p:nvSpPr>
          <p:cNvPr id="246" name="Google Shape;246;p38"/>
          <p:cNvSpPr/>
          <p:nvPr/>
        </p:nvSpPr>
        <p:spPr>
          <a:xfrm>
            <a:off x="3924300" y="551656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/>
              <a:t>Modelos de Comunicação Pública da Ciência</a:t>
            </a:r>
            <a:endParaRPr/>
          </a:p>
        </p:txBody>
      </p:sp>
      <p:sp>
        <p:nvSpPr>
          <p:cNvPr id="252" name="Google Shape;252;p39"/>
          <p:cNvSpPr txBox="1">
            <a:spLocks noGrp="1"/>
          </p:cNvSpPr>
          <p:nvPr>
            <p:ph type="body" idx="1"/>
          </p:nvPr>
        </p:nvSpPr>
        <p:spPr>
          <a:xfrm>
            <a:off x="457200" y="1601078"/>
            <a:ext cx="8226425" cy="484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rPr lang="en-US" sz="2100" u="sng">
                <a:latin typeface="Arial"/>
                <a:ea typeface="Arial"/>
                <a:cs typeface="Arial"/>
                <a:sym typeface="Arial"/>
              </a:rPr>
              <a:t>Modelo Dialógico ou de Participação Pública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Foco nas diferentes atividades para promover participação social na tomada de decisões sobre C&amp;T</a:t>
            </a:r>
            <a:endParaRPr/>
          </a:p>
          <a:p>
            <a:pPr marL="342900" lvl="0" indent="-20955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Ênfase não mais na tradução, mas na forma com que o indivíduo se apropria e integra esses conhecimentos a outros saberes</a:t>
            </a:r>
            <a:endParaRPr/>
          </a:p>
          <a:p>
            <a:pPr marL="342900" lvl="0" indent="-20955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Participação do público se dá nas mesmas condições que a do cientista: foros, debates e conferências de consenso</a:t>
            </a:r>
            <a:endParaRPr/>
          </a:p>
          <a:p>
            <a:pPr marL="342900" lvl="0" indent="-20955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Valorização do diálogo entre cientistas e não cientistas, da dimensão cultural da ciência e na concepção de cidadão crítico</a:t>
            </a:r>
            <a:endParaRPr/>
          </a:p>
          <a:p>
            <a:pPr marL="342900" lvl="0" indent="-20955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>
            <a:spLocks noGrp="1"/>
          </p:cNvSpPr>
          <p:nvPr>
            <p:ph type="title" idx="4294967295"/>
          </p:nvPr>
        </p:nvSpPr>
        <p:spPr>
          <a:xfrm>
            <a:off x="452307" y="365125"/>
            <a:ext cx="83154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Comunicação e Educação em Ciência: o que se deseja?</a:t>
            </a:r>
            <a:endParaRPr sz="4000" b="1"/>
          </a:p>
        </p:txBody>
      </p:sp>
      <p:sp>
        <p:nvSpPr>
          <p:cNvPr id="258" name="Google Shape;258;p40"/>
          <p:cNvSpPr txBox="1">
            <a:spLocks noGrp="1"/>
          </p:cNvSpPr>
          <p:nvPr>
            <p:ph type="body" idx="4294967295"/>
          </p:nvPr>
        </p:nvSpPr>
        <p:spPr>
          <a:xfrm>
            <a:off x="574082" y="1895205"/>
            <a:ext cx="81937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 população deve ser ouvida nas grandes decisões sobre os rumos da ciência e tecnologia Onde isso ocorre? E como? </a:t>
            </a:r>
            <a:endParaRPr/>
          </a:p>
          <a:p>
            <a:pPr marL="34290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Como levar à prática modelos dialógicos e participativos de comunicação pública da C&amp;T?</a:t>
            </a:r>
            <a:endParaRPr sz="2000"/>
          </a:p>
          <a:p>
            <a:pPr marL="34290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Como conhecer o que o público saber, quer e como se relaciona com a ciência?</a:t>
            </a:r>
            <a:endParaRPr/>
          </a:p>
          <a:p>
            <a:pPr marL="34290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Mudança de paradigma em relação a perguntas factuais de pesquisas de opinião em grande escala (1950-1990)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 Ciência nos ambientes naturais….</a:t>
            </a:r>
            <a:endParaRPr/>
          </a:p>
        </p:txBody>
      </p:sp>
      <p:pic>
        <p:nvPicPr>
          <p:cNvPr id="97" name="Google Shape;97;p15" descr="DCP_14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753" b="8753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457200" y="179156"/>
            <a:ext cx="848986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A Ciência no cotidiano: alimentos, produtos industriais e o poder da propaganda</a:t>
            </a:r>
            <a:endParaRPr sz="3600" b="1"/>
          </a:p>
        </p:txBody>
      </p:sp>
      <p:pic>
        <p:nvPicPr>
          <p:cNvPr id="103" name="Google Shape;103;p16" descr="SEDADNA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5727" y="1705116"/>
            <a:ext cx="2435225" cy="243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 descr="SEDADNA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625066"/>
            <a:ext cx="25908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1048" y="4602236"/>
            <a:ext cx="3208616" cy="193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42691" y="1625066"/>
            <a:ext cx="3262048" cy="2295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56852" y="4435475"/>
            <a:ext cx="3829948" cy="1868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/>
              <a:t>A Ciência na TV: os programas infantis</a:t>
            </a:r>
            <a:endParaRPr sz="3959" b="1"/>
          </a:p>
        </p:txBody>
      </p:sp>
      <p:pic>
        <p:nvPicPr>
          <p:cNvPr id="113" name="Google Shape;113;p17" descr="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402" y="2433305"/>
            <a:ext cx="3313112" cy="301148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 descr="esultado de imagem para show da luna"/>
          <p:cNvSpPr/>
          <p:nvPr/>
        </p:nvSpPr>
        <p:spPr>
          <a:xfrm>
            <a:off x="0" y="0"/>
            <a:ext cx="59055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5" name="Google Shape;115;p17" descr="esultado de imagem para show da luna"/>
          <p:cNvSpPr/>
          <p:nvPr/>
        </p:nvSpPr>
        <p:spPr>
          <a:xfrm>
            <a:off x="5155308" y="5917076"/>
            <a:ext cx="3797090" cy="2449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6" name="Google Shape;116;p17" descr="esultado de imagem para show da lun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1456" y="1690689"/>
            <a:ext cx="330708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 descr="esultado de imagem para ciencia tv infanti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58644" y="4222987"/>
            <a:ext cx="3674603" cy="2443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428734" y="19630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/>
              <a:t>A Ciência na TV: a novela e o público adulto</a:t>
            </a:r>
            <a:endParaRPr sz="3959"/>
          </a:p>
        </p:txBody>
      </p:sp>
      <p:pic>
        <p:nvPicPr>
          <p:cNvPr id="123" name="Google Shape;123;p18" descr="esultado de imagem para novela o tempo não para criogenes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774" b="8773"/>
          <a:stretch/>
        </p:blipFill>
        <p:spPr>
          <a:xfrm>
            <a:off x="5692315" y="4500195"/>
            <a:ext cx="3295121" cy="1812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7749" y="1726785"/>
            <a:ext cx="6551933" cy="196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 descr="esultado de imagem para novela o tempo não para criogenes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734" y="3821979"/>
            <a:ext cx="5083249" cy="2646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/>
              <a:t>É importante ter acesso a ciência?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457201" y="1655899"/>
            <a:ext cx="8229600" cy="475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Para tomar decisões sobre seu uso..... CIDADANIA PARTICIPATIVA</a:t>
            </a:r>
            <a:endParaRPr/>
          </a:p>
          <a:p>
            <a:pPr marL="342900" lvl="0" indent="-2921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/>
          </a:p>
          <a:p>
            <a:pPr marL="0" lvl="0" indent="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Para combater e impedir a exclusão social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lang="en-US" sz="2400"/>
              <a:t> INCLUSÃO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2921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Para manter financiamentos aos grupos de pesquisa – PODER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Para promover novos olhares sobre o mundo – DIMENSÕES ESTÉTICAS E AFETIVAS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Sobre Ciência, Fatos e Verdades</a:t>
            </a:r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1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0"/>
              <a:buChar char="•"/>
            </a:pPr>
            <a:r>
              <a:rPr lang="en-US" sz="1520"/>
              <a:t>Num mundo sem fatos corremos riscos: </a:t>
            </a:r>
            <a:r>
              <a:rPr lang="en-US" sz="1520" u="sng">
                <a:solidFill>
                  <a:schemeClr val="hlink"/>
                </a:solidFill>
                <a:hlinkClick r:id="rId3"/>
              </a:rPr>
              <a:t>https://darwinianas.com/2019/01/29/2881/#more-2881</a:t>
            </a:r>
            <a:endParaRPr sz="1520"/>
          </a:p>
          <a:p>
            <a:pPr marL="342900" lvl="0" indent="-24638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520"/>
              <a:buNone/>
            </a:pPr>
            <a:endParaRPr sz="1520"/>
          </a:p>
          <a:p>
            <a:pPr marL="742950" lvl="1" indent="-285750" algn="l" rtl="0">
              <a:lnSpc>
                <a:spcPct val="80000"/>
              </a:lnSpc>
              <a:spcBef>
                <a:spcPts val="342"/>
              </a:spcBef>
              <a:spcAft>
                <a:spcPts val="0"/>
              </a:spcAft>
              <a:buClr>
                <a:schemeClr val="dk1"/>
              </a:buClr>
              <a:buSzPts val="1710"/>
              <a:buChar char="–"/>
            </a:pPr>
            <a:r>
              <a:rPr lang="en-US" sz="1710"/>
              <a:t>Através da ciência, aprendemos sobre o mundo à nossa volta. Ela não é a única maneira de aprender sobre o mundo, como ilustrado, por exemplo, pela riqueza de culturas indígenas ao redor do globo, incluindo as muitas presentes no território brasileiro. Contudo, a ciência certamente oferece respostas profundas e importantes sobre questões que atiçam nossa curiosidade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42"/>
              </a:spcBef>
              <a:spcAft>
                <a:spcPts val="0"/>
              </a:spcAft>
              <a:buClr>
                <a:schemeClr val="dk1"/>
              </a:buClr>
              <a:buSzPts val="1710"/>
              <a:buNone/>
            </a:pPr>
            <a:endParaRPr sz="1710"/>
          </a:p>
          <a:p>
            <a:pPr marL="742950" lvl="1" indent="-285750" algn="l" rtl="0">
              <a:lnSpc>
                <a:spcPct val="80000"/>
              </a:lnSpc>
              <a:spcBef>
                <a:spcPts val="342"/>
              </a:spcBef>
              <a:spcAft>
                <a:spcPts val="0"/>
              </a:spcAft>
              <a:buClr>
                <a:schemeClr val="dk1"/>
              </a:buClr>
              <a:buSzPts val="1710"/>
              <a:buChar char="–"/>
            </a:pPr>
            <a:r>
              <a:rPr lang="en-US" sz="1710"/>
              <a:t>A Ciência trabalha muitas vezes com fatos, no sentido de que estas ideias são tão fortemente apoiadas que podemos usá-las como premissas na hora de analisar outros achados. Mas “fato” não é sinônimo de “verdade”. É apenas a versão mais confiável que dispomos do conhecimento, em determinado momento.  Fatos são o nosso ponto de partida para novas discussões.</a:t>
            </a:r>
            <a:endParaRPr/>
          </a:p>
          <a:p>
            <a:pPr marL="342900" lvl="0" indent="-234315" algn="l" rtl="0">
              <a:lnSpc>
                <a:spcPct val="80000"/>
              </a:lnSpc>
              <a:spcBef>
                <a:spcPts val="342"/>
              </a:spcBef>
              <a:spcAft>
                <a:spcPts val="0"/>
              </a:spcAft>
              <a:buClr>
                <a:schemeClr val="dk1"/>
              </a:buClr>
              <a:buSzPts val="1710"/>
              <a:buNone/>
            </a:pPr>
            <a:endParaRPr sz="1710"/>
          </a:p>
          <a:p>
            <a:pPr marL="742950" lvl="1" indent="-285750" algn="l" rtl="0">
              <a:lnSpc>
                <a:spcPct val="80000"/>
              </a:lnSpc>
              <a:spcBef>
                <a:spcPts val="342"/>
              </a:spcBef>
              <a:spcAft>
                <a:spcPts val="0"/>
              </a:spcAft>
              <a:buClr>
                <a:schemeClr val="dk1"/>
              </a:buClr>
              <a:buSzPts val="1710"/>
              <a:buChar char="–"/>
            </a:pPr>
            <a:r>
              <a:rPr lang="en-US" sz="1710"/>
              <a:t>Algumas instituições e grupos humanos se apropriam da verdade como se tivessem plena segurança de como é o mundo. A razão é óbvia: nada dá mais poder a uma instituição ou grupo do que dizer aos demais que ela sabe como é o mundo. Apropriar-se de uma suposta “verdade” é um artificio para manter poder. Apenas isso. </a:t>
            </a:r>
            <a:endParaRPr/>
          </a:p>
          <a:p>
            <a:pPr marL="342900" lvl="0" indent="-234315" algn="l" rtl="0">
              <a:lnSpc>
                <a:spcPct val="80000"/>
              </a:lnSpc>
              <a:spcBef>
                <a:spcPts val="342"/>
              </a:spcBef>
              <a:spcAft>
                <a:spcPts val="0"/>
              </a:spcAft>
              <a:buClr>
                <a:schemeClr val="dk1"/>
              </a:buClr>
              <a:buSzPts val="1710"/>
              <a:buNone/>
            </a:pPr>
            <a:endParaRPr sz="171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171875" y="0"/>
            <a:ext cx="882292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A socialização do conhecimento científico</a:t>
            </a:r>
            <a:endParaRPr sz="3600" b="1"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628650" y="1327857"/>
            <a:ext cx="7886700" cy="448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Divulgação da Ciência, Educação formal, não formal e informal</a:t>
            </a:r>
            <a:endParaRPr/>
          </a:p>
          <a:p>
            <a:pPr marL="342900" lvl="0" indent="-2921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Escola</a:t>
            </a:r>
            <a:endParaRPr sz="240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Museus, ONGs, centros de cultura científica</a:t>
            </a:r>
            <a:endParaRPr sz="240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Mídia em geral: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jornais, revistas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vídeos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rádio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sites,  blogs, canais youtube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aplicativos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Streamig, podcast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1733</Words>
  <Application>Microsoft Office PowerPoint</Application>
  <PresentationFormat>Apresentação na tela (4:3)</PresentationFormat>
  <Paragraphs>187</Paragraphs>
  <Slides>28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5" baseType="lpstr">
      <vt:lpstr>Times New Roman</vt:lpstr>
      <vt:lpstr>Noto Sans Symbols</vt:lpstr>
      <vt:lpstr>Gill Sans</vt:lpstr>
      <vt:lpstr>Calibri</vt:lpstr>
      <vt:lpstr>Helvetica Neue</vt:lpstr>
      <vt:lpstr>Arial</vt:lpstr>
      <vt:lpstr>Office Theme</vt:lpstr>
      <vt:lpstr>Educação não Formal e Divulgação da Ciência: o ensino e a divulgação da ciência em diferentes espaços </vt:lpstr>
      <vt:lpstr>A Ciência está presente em todo lugar....</vt:lpstr>
      <vt:lpstr>A Ciência nos ambientes naturais….</vt:lpstr>
      <vt:lpstr>A Ciência no cotidiano: alimentos, produtos industriais e o poder da propaganda</vt:lpstr>
      <vt:lpstr>A Ciência na TV: os programas infantis</vt:lpstr>
      <vt:lpstr>A Ciência na TV: a novela e o público adulto</vt:lpstr>
      <vt:lpstr>É importante ter acesso a ciência?</vt:lpstr>
      <vt:lpstr>Sobre Ciência, Fatos e Verdades</vt:lpstr>
      <vt:lpstr>A socialização do conhecimento científico</vt:lpstr>
      <vt:lpstr>Aspectos históricos e conceituais da divulgação científica</vt:lpstr>
      <vt:lpstr>Aspectos históricos e conceituais da divulgação científica</vt:lpstr>
      <vt:lpstr>Aspectos históricos e conceituais da divulgação científica – Brasil</vt:lpstr>
      <vt:lpstr>Definindo Divulgação Científica</vt:lpstr>
      <vt:lpstr>Definindo Educação Não formal</vt:lpstr>
      <vt:lpstr>Educação Não formal: desafios de definição</vt:lpstr>
      <vt:lpstr>Continuidades entre Educação Formal,  Não Formal e Informal</vt:lpstr>
      <vt:lpstr>Os Espaços de Divulgação e Educação  e Educação Não Formal em Ciências</vt:lpstr>
      <vt:lpstr>Políticas para popularização da ciência no Brasil: rápida contextualização</vt:lpstr>
      <vt:lpstr>Apresentação do PowerPoint</vt:lpstr>
      <vt:lpstr>Pesquisas recentes no Brasil</vt:lpstr>
      <vt:lpstr> Análise dos dados de 2010  CASTELFRANCHI, Yurij et al (2013) </vt:lpstr>
      <vt:lpstr>Análise dos dados de 2010  CASTELFRANCHI, Yurij et al. (2013)</vt:lpstr>
      <vt:lpstr>Apresentação do PowerPoint</vt:lpstr>
      <vt:lpstr>Mas como promover o acesso ao conhecimento de forma a promover a visão crítica e a participação?</vt:lpstr>
      <vt:lpstr>MODELOS DE COMUNICAÇÃO PÚBLICA DA CIÊNCIA</vt:lpstr>
      <vt:lpstr>Modelos de Comunicação Pública da Ciência</vt:lpstr>
      <vt:lpstr>Modelos de Comunicação Pública da Ciência</vt:lpstr>
      <vt:lpstr>Comunicação e Educação em Ciência: o que se deseja?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Educação não Formal e Divulgação da Ciência: o ensino e a divulgação da ciência em diferentes espaços </dc:title>
  <dc:creator>Barbara Milan Martins</dc:creator>
  <cp:lastModifiedBy>Barbara Milan Martins</cp:lastModifiedBy>
  <cp:revision>1</cp:revision>
  <dcterms:modified xsi:type="dcterms:W3CDTF">2019-03-18T15:41:38Z</dcterms:modified>
</cp:coreProperties>
</file>