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Literata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AUeg3dJyaQrEMpAECltgUqTkx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21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707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a8c09805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a8c09805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dfa798cf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3" name="Google Shape;103;g1dfa798cf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dfa798cfa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dfa798cfa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1a8c098050_0_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11a8c098050_0_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11a8c098050_0_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1a8c098050_0_3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g11a8c098050_0_3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g11a8c098050_0_3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g11a8c098050_0_32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g11a8c098050_0_3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8c098050_0_38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g11a8c098050_0_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1a8c098050_0_4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g11a8c098050_0_4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g11a8c098050_0_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beçalho da Seção">
  <p:cSld name="SECTION_HEADER_1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a8c098050_0_54"/>
          <p:cNvSpPr/>
          <p:nvPr/>
        </p:nvSpPr>
        <p:spPr>
          <a:xfrm>
            <a:off x="2382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11a8c098050_0_54"/>
          <p:cNvSpPr/>
          <p:nvPr/>
        </p:nvSpPr>
        <p:spPr>
          <a:xfrm>
            <a:off x="12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11a8c098050_0_54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11a8c098050_0_54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g11a8c098050_0_54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g11a8c098050_0_54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g11a8c098050_0_54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65" name="Google Shape;65;g11a8c098050_0_54"/>
          <p:cNvCxnSpPr/>
          <p:nvPr/>
        </p:nvCxnSpPr>
        <p:spPr>
          <a:xfrm>
            <a:off x="905744" y="4343400"/>
            <a:ext cx="74067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m com Legenda" type="picTx">
  <p:cSld name="PICTURE_WITH_CAPTION_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1a8c098050_0_47"/>
          <p:cNvSpPr txBox="1">
            <a:spLocks noGrp="1"/>
          </p:cNvSpPr>
          <p:nvPr>
            <p:ph type="title"/>
          </p:nvPr>
        </p:nvSpPr>
        <p:spPr>
          <a:xfrm>
            <a:off x="822960" y="5074920"/>
            <a:ext cx="75894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11a8c098050_0_47"/>
          <p:cNvSpPr>
            <a:spLocks noGrp="1"/>
          </p:cNvSpPr>
          <p:nvPr>
            <p:ph type="pic" idx="2"/>
          </p:nvPr>
        </p:nvSpPr>
        <p:spPr>
          <a:xfrm>
            <a:off x="12" y="0"/>
            <a:ext cx="9144000" cy="491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g11a8c098050_0_47"/>
          <p:cNvSpPr txBox="1">
            <a:spLocks noGrp="1"/>
          </p:cNvSpPr>
          <p:nvPr>
            <p:ph type="body" idx="1"/>
          </p:nvPr>
        </p:nvSpPr>
        <p:spPr>
          <a:xfrm>
            <a:off x="822959" y="5907024"/>
            <a:ext cx="75894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" name="Google Shape;17;g11a8c098050_0_47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11a8c098050_0_4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11a8c098050_0_47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1a8c098050_0_4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1a8c098050_0_1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g11a8c098050_0_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1a8c098050_0_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1a8c098050_0_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g11a8c098050_0_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1a8c098050_0_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1a8c098050_0_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g11a8c098050_0_1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g11a8c098050_0_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1a8c098050_0_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11a8c098050_0_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1a8c098050_0_25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g11a8c098050_0_25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g11a8c098050_0_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1a8c098050_0_29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g11a8c098050_0_2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1a8c098050_0_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11a8c098050_0_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g11a8c098050_0_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hyperlink" Target="https://img.socioambiental.org/v/publico/pibmirim/antes-de-cabral/Sambaqui_paulodeblasis3.jpg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orteador.com.b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eIkqn7LBrm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t.babbel.com/pt/magazine/nheengatu-a-lingua-nao-tao-perdida-comum-dos-indios-dos-escravos-e-dos-jesuita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" descr="Graduação em Ciências Biológic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" y="33453"/>
            <a:ext cx="91440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311708" y="2060542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500" b="1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</a:t>
            </a:r>
            <a:br>
              <a:rPr lang="pt-BR" sz="3500" b="1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r>
              <a:rPr lang="pt-BR" sz="3500" b="1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(BIO 0207)</a:t>
            </a:r>
            <a:r>
              <a:rPr lang="pt-BR" sz="35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/>
            </a:r>
            <a:br>
              <a:rPr lang="pt-BR" sz="35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r>
              <a:rPr lang="pt-BR" sz="35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/>
            </a:r>
            <a:br>
              <a:rPr lang="pt-BR" sz="35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r>
              <a:rPr lang="pt-BR" sz="40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/>
            </a:r>
            <a:br>
              <a:rPr lang="pt-BR" sz="4000" b="0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r>
              <a:rPr lang="pt-BR" sz="4000" b="1" i="0" u="none" strike="noStrike" cap="none" dirty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 </a:t>
            </a:r>
            <a:r>
              <a:rPr lang="pt-BR" sz="3500" b="0" i="1" u="none" strike="noStrike" cap="none" dirty="0">
                <a:solidFill>
                  <a:srgbClr val="C00000"/>
                </a:solidFill>
                <a:latin typeface="Literata"/>
                <a:ea typeface="Literata"/>
                <a:cs typeface="Literata"/>
                <a:sym typeface="Literata"/>
              </a:rPr>
              <a:t>Prof. Dr. Rui Sérgio </a:t>
            </a:r>
            <a:r>
              <a:rPr lang="pt-BR" sz="3500" b="0" i="1" u="none" strike="noStrike" cap="none" dirty="0" err="1">
                <a:solidFill>
                  <a:srgbClr val="C00000"/>
                </a:solidFill>
                <a:latin typeface="Literata"/>
                <a:ea typeface="Literata"/>
                <a:cs typeface="Literata"/>
                <a:sym typeface="Literata"/>
              </a:rPr>
              <a:t>Sereni</a:t>
            </a:r>
            <a:r>
              <a:rPr lang="pt-BR" sz="3500" b="0" i="1" u="none" strike="noStrike" cap="none" dirty="0">
                <a:solidFill>
                  <a:srgbClr val="C00000"/>
                </a:solidFill>
                <a:latin typeface="Literata"/>
                <a:ea typeface="Literata"/>
                <a:cs typeface="Literata"/>
                <a:sym typeface="Literata"/>
              </a:rPr>
              <a:t> </a:t>
            </a:r>
            <a:r>
              <a:rPr lang="pt-BR" sz="3500" b="0" i="1" u="none" strike="noStrike" cap="none" dirty="0" err="1">
                <a:solidFill>
                  <a:srgbClr val="C00000"/>
                </a:solidFill>
                <a:latin typeface="Literata"/>
                <a:ea typeface="Literata"/>
                <a:cs typeface="Literata"/>
                <a:sym typeface="Literata"/>
              </a:rPr>
              <a:t>Murrieta</a:t>
            </a:r>
            <a:endParaRPr sz="4000" b="0" i="1" u="none" strike="noStrike" cap="none" dirty="0">
              <a:solidFill>
                <a:srgbClr val="C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201750" y="4895858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murrietarss@gmail.com</a:t>
            </a:r>
            <a:br>
              <a:rPr lang="pt-BR" sz="17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Departamento de Genética e Biologia Evolutiva - sala 242, 1º andar. </a:t>
            </a:r>
            <a:endParaRPr sz="1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Telefone: 3091-7948</a:t>
            </a:r>
            <a:endParaRPr sz="1700" b="0" i="0" u="none" strike="noStrike" cap="non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"/>
          <p:cNvSpPr txBox="1"/>
          <p:nvPr/>
        </p:nvSpPr>
        <p:spPr>
          <a:xfrm>
            <a:off x="3898497" y="6212125"/>
            <a:ext cx="1347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200" b="1" i="0" u="none" strike="noStrike" cap="none" dirty="0" smtClean="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2023</a:t>
            </a:r>
            <a:endParaRPr sz="2200" b="1" i="0" u="none" strike="noStrike" cap="none" dirty="0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326609" y="1148113"/>
            <a:ext cx="53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4. Arqueologia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9" descr="Sambaqui.paulodeblasis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9707" y="1739281"/>
            <a:ext cx="5312899" cy="39846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6" name="Google Shape;176;p9"/>
          <p:cNvSpPr txBox="1"/>
          <p:nvPr/>
        </p:nvSpPr>
        <p:spPr>
          <a:xfrm>
            <a:off x="3599160" y="5739223"/>
            <a:ext cx="4773991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Sambaqui </a:t>
            </a:r>
            <a:r>
              <a:rPr lang="pt-BR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9" descr="Resumo da Arte Rupestre | Arte rupestre, Pintura rupestre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506" y="2031625"/>
            <a:ext cx="2247900" cy="3371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8" name="Google Shape;178;p9"/>
          <p:cNvSpPr txBox="1"/>
          <p:nvPr/>
        </p:nvSpPr>
        <p:spPr>
          <a:xfrm>
            <a:off x="629052" y="5493001"/>
            <a:ext cx="203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Pintura rupestre da Serra da Capivara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/>
          <p:nvPr/>
        </p:nvSpPr>
        <p:spPr>
          <a:xfrm>
            <a:off x="-154929" y="1512700"/>
            <a:ext cx="47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Antropologia forense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475925" y="4796936"/>
            <a:ext cx="3864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Investigação dos restos mortais de vítimas da ditadura militar na Argentina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10" descr="malinowski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8700" y="2065293"/>
            <a:ext cx="3864200" cy="2619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7" name="Google Shape;187;p10"/>
          <p:cNvSpPr txBox="1"/>
          <p:nvPr/>
        </p:nvSpPr>
        <p:spPr>
          <a:xfrm>
            <a:off x="4777702" y="1543843"/>
            <a:ext cx="240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Etnografia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 txBox="1"/>
          <p:nvPr/>
        </p:nvSpPr>
        <p:spPr>
          <a:xfrm>
            <a:off x="4878700" y="4805793"/>
            <a:ext cx="3864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Malinowski em trabalho de campo na Nova Guiné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>
            <a:off x="250450" y="298925"/>
            <a:ext cx="754380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Trabalho de Campo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0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pic>
        <p:nvPicPr>
          <p:cNvPr id="192" name="Google Shape;19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50" y="2065300"/>
            <a:ext cx="3868854" cy="2579236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 idx="4294967295"/>
          </p:nvPr>
        </p:nvSpPr>
        <p:spPr>
          <a:xfrm>
            <a:off x="250450" y="298925"/>
            <a:ext cx="754380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200" b="1"/>
              <a:t>Trabalho de Campo</a:t>
            </a:r>
            <a:endParaRPr sz="4200" b="1"/>
          </a:p>
        </p:txBody>
      </p:sp>
      <p:sp>
        <p:nvSpPr>
          <p:cNvPr id="198" name="Google Shape;198;p11"/>
          <p:cNvSpPr txBox="1"/>
          <p:nvPr/>
        </p:nvSpPr>
        <p:spPr>
          <a:xfrm>
            <a:off x="4125493" y="2945856"/>
            <a:ext cx="305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terata"/>
              <a:buChar char="•"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Arqueologia</a:t>
            </a:r>
            <a:endParaRPr sz="2400" b="1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pic>
        <p:nvPicPr>
          <p:cNvPr id="199" name="Google Shape;199;p11" descr="lapa do sant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787" y="2171215"/>
            <a:ext cx="3856627" cy="21693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0" name="Google Shape;200;p11"/>
          <p:cNvSpPr txBox="1"/>
          <p:nvPr/>
        </p:nvSpPr>
        <p:spPr>
          <a:xfrm>
            <a:off x="392785" y="1591547"/>
            <a:ext cx="348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terata"/>
              <a:buChar char="•"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Paleoantropologia</a:t>
            </a:r>
            <a:endParaRPr sz="2400" b="1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392775" y="4340565"/>
            <a:ext cx="3856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Sepultamento descoberto na Lapa do Santo, MG.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11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550" y="3429000"/>
            <a:ext cx="3053700" cy="2290293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38000"/>
              </a:srgbClr>
            </a:outerShdw>
          </a:effectLst>
        </p:spPr>
      </p:pic>
      <p:sp>
        <p:nvSpPr>
          <p:cNvPr id="205" name="Google Shape;205;p11"/>
          <p:cNvSpPr txBox="1"/>
          <p:nvPr/>
        </p:nvSpPr>
        <p:spPr>
          <a:xfrm>
            <a:off x="4572000" y="5741378"/>
            <a:ext cx="3856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Cueva de las Manos, Argentina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/>
        </p:nvSpPr>
        <p:spPr>
          <a:xfrm>
            <a:off x="311700" y="1964025"/>
            <a:ext cx="85206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None/>
            </a:pPr>
            <a:r>
              <a:rPr lang="pt-BR" sz="3840" b="1" i="1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Próxima aula:</a:t>
            </a:r>
            <a:r>
              <a:rPr lang="pt-BR" sz="3840" b="0" i="1" u="none" strike="noStrike" cap="none">
                <a:solidFill>
                  <a:srgbClr val="C00000"/>
                </a:solidFill>
                <a:latin typeface="Literata"/>
                <a:ea typeface="Literata"/>
                <a:cs typeface="Literata"/>
                <a:sym typeface="Literata"/>
              </a:rPr>
              <a:t> </a:t>
            </a:r>
            <a:endParaRPr sz="3840" b="0" i="1" u="none" strike="noStrike" cap="none">
              <a:solidFill>
                <a:srgbClr val="C00000"/>
              </a:solidFill>
              <a:latin typeface="Literata"/>
              <a:ea typeface="Literata"/>
              <a:cs typeface="Literata"/>
              <a:sym typeface="Literata"/>
            </a:endParaRPr>
          </a:p>
          <a:p>
            <a:pPr marL="36576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None/>
            </a:pPr>
            <a:endParaRPr sz="2340" b="1" i="0" u="none" strike="noStrike" cap="non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None/>
            </a:pPr>
            <a:r>
              <a:rPr lang="pt-BR" sz="2340" b="1" i="0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01/4</a:t>
            </a:r>
            <a:endParaRPr sz="2340" b="1" i="0" u="none" strike="noStrike" cap="non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1" i="0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Capítulo 8</a:t>
            </a:r>
            <a:r>
              <a:rPr lang="pt-BR" sz="2300" b="0" i="0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(Características da Cultura, p. 189-208)</a:t>
            </a:r>
            <a:endParaRPr sz="2300" b="0" i="0" u="none" strike="noStrike" cap="non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Arial"/>
              <a:buNone/>
            </a:pPr>
            <a:endParaRPr sz="3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a8c098050_0_63"/>
          <p:cNvSpPr txBox="1"/>
          <p:nvPr/>
        </p:nvSpPr>
        <p:spPr>
          <a:xfrm>
            <a:off x="1709525" y="613975"/>
            <a:ext cx="53274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Arial"/>
              <a:buNone/>
            </a:pP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Sorteio</a:t>
            </a: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 </a:t>
            </a: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dos</a:t>
            </a: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 </a:t>
            </a: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grupos</a:t>
            </a:r>
            <a:r>
              <a:rPr lang="pt-BR" sz="3840" b="1" i="1" u="sng" strike="noStrike" cap="none">
                <a:solidFill>
                  <a:schemeClr val="hlink"/>
                </a:solidFill>
                <a:latin typeface="Literata"/>
                <a:ea typeface="Literata"/>
                <a:cs typeface="Literata"/>
                <a:sym typeface="Literata"/>
                <a:hlinkClick r:id="rId3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1a8c098050_0_63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218" name="Google Shape;218;g11a8c098050_0_63"/>
          <p:cNvSpPr txBox="1"/>
          <p:nvPr/>
        </p:nvSpPr>
        <p:spPr>
          <a:xfrm>
            <a:off x="455400" y="2130013"/>
            <a:ext cx="85206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Números do Bingo:</a:t>
            </a:r>
            <a:endParaRPr sz="2300" b="1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A – 1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B – 2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C – 3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D – 4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E – 5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F – 6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G – 7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Grupo H – 8</a:t>
            </a:r>
            <a:endParaRPr sz="23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Arial"/>
              <a:buNone/>
            </a:pPr>
            <a:endParaRPr sz="32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Google Shape;80;p2"/>
          <p:cNvCxnSpPr/>
          <p:nvPr/>
        </p:nvCxnSpPr>
        <p:spPr>
          <a:xfrm>
            <a:off x="905743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2"/>
          <p:cNvSpPr/>
          <p:nvPr/>
        </p:nvSpPr>
        <p:spPr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pt-BR" sz="3500" i="1">
                <a:latin typeface="Literata"/>
                <a:ea typeface="Literata"/>
                <a:cs typeface="Literata"/>
                <a:sym typeface="Literata"/>
              </a:rPr>
              <a:t>Aula 2: Introdução à Antropologia</a:t>
            </a:r>
            <a:endParaRPr sz="3500" i="1"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798909" y="5943600"/>
            <a:ext cx="7543800" cy="54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1300"/>
              <a:buNone/>
            </a:pPr>
            <a:r>
              <a:rPr lang="pt-BR" sz="1300" b="1" cap="none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300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pt-BR" sz="1300" b="1" cap="none">
                <a:latin typeface="Montserrat"/>
                <a:ea typeface="Montserrat"/>
                <a:cs typeface="Montserrat"/>
                <a:sym typeface="Montserrat"/>
              </a:rPr>
              <a:t>/0</a:t>
            </a:r>
            <a:r>
              <a:rPr lang="pt-BR" sz="13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pt-BR" sz="1300" b="1" cap="none">
                <a:latin typeface="Montserrat"/>
                <a:ea typeface="Montserrat"/>
                <a:cs typeface="Montserrat"/>
                <a:sym typeface="Montserrat"/>
              </a:rPr>
              <a:t>/202</a:t>
            </a:r>
            <a:r>
              <a:rPr lang="pt-BR" sz="13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0" y="5055061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Acima: Franz Boas, antropólogo judeu e alemão, que utilizou da etnografia e etnologia para combater ideias racistas.</a:t>
            </a:r>
            <a:endParaRPr sz="1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2" descr="Franz Bo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75" y="-1164150"/>
            <a:ext cx="9144001" cy="613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FFFFFF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FFFFFF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FFFFFF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/>
          <p:nvPr/>
        </p:nvSpPr>
        <p:spPr>
          <a:xfrm>
            <a:off x="4572000" y="2074300"/>
            <a:ext cx="416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Crescimento e     desenvolvimento humano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Antropologia Forense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4"/>
          <p:cNvSpPr txBox="1">
            <a:spLocks noGrp="1"/>
          </p:cNvSpPr>
          <p:nvPr>
            <p:ph type="title" idx="4294967295"/>
          </p:nvPr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4200" b="1" i="0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281343" y="2063483"/>
            <a:ext cx="4439700" cy="27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Primatologia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Paleoantropologia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414068" y="1278002"/>
            <a:ext cx="5311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1. Antropologia Física (ou Biológica)</a:t>
            </a:r>
            <a:endParaRPr sz="2200" b="0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486674" y="5872697"/>
            <a:ext cx="3606095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Clyde Snow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068" y="3256037"/>
            <a:ext cx="3777177" cy="25220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8" name="Google Shape;98;p4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4850349" y="5872585"/>
            <a:ext cx="360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Crânios de diferentes primatas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775" y="3141688"/>
            <a:ext cx="3717249" cy="2730901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dfa798cfac_0_0"/>
          <p:cNvSpPr txBox="1"/>
          <p:nvPr/>
        </p:nvSpPr>
        <p:spPr>
          <a:xfrm>
            <a:off x="414075" y="2074300"/>
            <a:ext cx="8320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Passado conturbado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Sugestão de leitura: AAA Statement on Race (Moodle)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pt-B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Discussão mais aprofundada na aula sobre Raça e Racismo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g1dfa798cfac_0_0"/>
          <p:cNvSpPr txBox="1">
            <a:spLocks noGrp="1"/>
          </p:cNvSpPr>
          <p:nvPr>
            <p:ph type="title" idx="4294967295"/>
          </p:nvPr>
        </p:nvSpPr>
        <p:spPr>
          <a:xfrm>
            <a:off x="281354" y="137710"/>
            <a:ext cx="76773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4200" b="1" i="0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07" name="Google Shape;107;g1dfa798cfac_0_0"/>
          <p:cNvSpPr txBox="1"/>
          <p:nvPr/>
        </p:nvSpPr>
        <p:spPr>
          <a:xfrm>
            <a:off x="414075" y="1278000"/>
            <a:ext cx="5609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1. Antropologia Física</a:t>
            </a:r>
            <a:r>
              <a:rPr lang="pt-BR" sz="2200" b="1" i="1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 – dilemas éticos</a:t>
            </a:r>
            <a:endParaRPr sz="2200" b="0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08" name="Google Shape;108;g1dfa798cfac_0_0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pic>
        <p:nvPicPr>
          <p:cNvPr id="109" name="Google Shape;109;g1dfa798cfa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875" y="3409400"/>
            <a:ext cx="3048000" cy="26765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0" name="Google Shape;110;g1dfa798cfa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1825" y="3196300"/>
            <a:ext cx="2458338" cy="3060976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1" name="Google Shape;111;g1dfa798cfac_0_0"/>
          <p:cNvSpPr txBox="1"/>
          <p:nvPr/>
        </p:nvSpPr>
        <p:spPr>
          <a:xfrm>
            <a:off x="1225875" y="6085925"/>
            <a:ext cx="30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“Frenologia”, pseudociência que buscava atribuir propriedades ao indivíduo baseadas no formato do crânio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body" idx="4294967295"/>
          </p:nvPr>
        </p:nvSpPr>
        <p:spPr>
          <a:xfrm>
            <a:off x="1257300" y="2163763"/>
            <a:ext cx="7886700" cy="311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5"/>
          <p:cNvGrpSpPr/>
          <p:nvPr/>
        </p:nvGrpSpPr>
        <p:grpSpPr>
          <a:xfrm>
            <a:off x="1531371" y="1712332"/>
            <a:ext cx="5539620" cy="4017536"/>
            <a:chOff x="414068" y="1975782"/>
            <a:chExt cx="5896758" cy="4261789"/>
          </a:xfrm>
        </p:grpSpPr>
        <p:pic>
          <p:nvPicPr>
            <p:cNvPr id="119" name="Google Shape;119;p5"/>
            <p:cNvPicPr preferRelativeResize="0"/>
            <p:nvPr/>
          </p:nvPicPr>
          <p:blipFill rotWithShape="1">
            <a:blip r:embed="rId3">
              <a:alphaModFix/>
            </a:blip>
            <a:srcRect l="18403" t="36702" r="15715" b="18132"/>
            <a:stretch/>
          </p:blipFill>
          <p:spPr>
            <a:xfrm>
              <a:off x="699123" y="2023520"/>
              <a:ext cx="5611703" cy="2162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 descr="Matilda Coxe Stevenson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068" y="1975782"/>
              <a:ext cx="3063586" cy="4261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5">
              <a:alphaModFix/>
            </a:blip>
            <a:srcRect l="47798" t="25178" r="3894" b="26635"/>
            <a:stretch/>
          </p:blipFill>
          <p:spPr>
            <a:xfrm>
              <a:off x="3637966" y="4255726"/>
              <a:ext cx="2540684" cy="17915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5"/>
          <p:cNvSpPr txBox="1"/>
          <p:nvPr/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326598" y="1148125"/>
            <a:ext cx="632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2. Antropologia </a:t>
            </a: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Cultural</a:t>
            </a:r>
            <a:r>
              <a:rPr lang="pt-BR" sz="23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: Etnografia</a:t>
            </a:r>
            <a:endParaRPr sz="2300" b="0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770142" y="5753344"/>
            <a:ext cx="5176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Matilda Coxe Stevenson, antropóloga norte americana do século XIX, estudiosa dos povos Zuni, no Novo México (EUA).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 descr="hero-haka2-m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638" y="2318058"/>
            <a:ext cx="5766714" cy="3246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1" name="Google Shape;131;p6"/>
          <p:cNvSpPr txBox="1"/>
          <p:nvPr/>
        </p:nvSpPr>
        <p:spPr>
          <a:xfrm>
            <a:off x="2941658" y="5794011"/>
            <a:ext cx="326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pt-BR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Batalhão Maori, polinésio, realizando o famoso grito de guerra “Haka” em 1940. 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326598" y="1148125"/>
            <a:ext cx="6511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2. Antropologia </a:t>
            </a:r>
            <a:r>
              <a:rPr lang="pt-BR" sz="25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Cultural</a:t>
            </a: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: Etnografia</a:t>
            </a:r>
            <a:endParaRPr sz="1400" b="0" i="1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326600" y="16387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sng" strike="noStrike" cap="non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Haka Maori</a:t>
            </a:r>
            <a:endParaRPr sz="2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4811505" y="5348888"/>
            <a:ext cx="3975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Claude Lévi-Strauss, antropólogo francês, realizou estudos etnológicos como os apresentados nos ensaios da coleção </a:t>
            </a:r>
            <a:r>
              <a:rPr lang="pt-BR" sz="1200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Mitológicas</a:t>
            </a:r>
            <a:r>
              <a:rPr lang="pt-BR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326599" y="1148125"/>
            <a:ext cx="6133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2. Antropologia </a:t>
            </a:r>
            <a:r>
              <a:rPr lang="pt-BR" sz="25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Cultural</a:t>
            </a: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: Etnologia</a:t>
            </a:r>
            <a:endParaRPr sz="2400" b="0" i="1" u="none" strike="noStrike" cap="none">
              <a:solidFill>
                <a:schemeClr val="dk1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  <p:pic>
        <p:nvPicPr>
          <p:cNvPr id="145" name="Google Shape;145;p7" descr="Ponme un Levi-Strauss - Princip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991" y="1870303"/>
            <a:ext cx="3605505" cy="41021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46" name="Google Shape;146;p7"/>
          <p:cNvGrpSpPr/>
          <p:nvPr/>
        </p:nvGrpSpPr>
        <p:grpSpPr>
          <a:xfrm>
            <a:off x="4811505" y="1827425"/>
            <a:ext cx="3975600" cy="3389888"/>
            <a:chOff x="4811505" y="1824099"/>
            <a:chExt cx="3975600" cy="3389888"/>
          </a:xfrm>
        </p:grpSpPr>
        <p:pic>
          <p:nvPicPr>
            <p:cNvPr id="147" name="Google Shape;147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11505" y="1824099"/>
              <a:ext cx="1893116" cy="2979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04998" y="2234857"/>
              <a:ext cx="1982107" cy="29791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7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4853708" y="6440207"/>
            <a:ext cx="42902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Antropologia: Biologia e Cultura - BIO 0207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281354" y="137710"/>
            <a:ext cx="7677150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326609" y="1148113"/>
            <a:ext cx="53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3. </a:t>
            </a: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Antropologia Linguística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8" descr="Nheengatu, a língua (não tão) perdida comum dos índios, dos escravos e dos jesuít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202" y="1892826"/>
            <a:ext cx="6665302" cy="37492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Google Shape;158;p8"/>
          <p:cNvSpPr txBox="1"/>
          <p:nvPr/>
        </p:nvSpPr>
        <p:spPr>
          <a:xfrm>
            <a:off x="1803950" y="5774825"/>
            <a:ext cx="5995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Heranças do Nheengatu, a Língua Geral Amazônica ou Tupi Moderno. 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4119929" y="6092256"/>
            <a:ext cx="2030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Paola Saliby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4987723" y="6409675"/>
            <a:ext cx="52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Antropologia: Biologia e Cultura - BIO 0207 </a:t>
            </a:r>
            <a:br>
              <a:rPr lang="pt-BR" sz="1500" b="0" i="0" u="none" strike="noStrike" cap="none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</a:br>
            <a:endParaRPr sz="1500" b="0" i="0" u="none" strike="noStrike" cap="none">
              <a:solidFill>
                <a:srgbClr val="000000"/>
              </a:solidFill>
              <a:latin typeface="Literata"/>
              <a:ea typeface="Literata"/>
              <a:cs typeface="Literata"/>
              <a:sym typeface="Literat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1dfa798cfac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450" y="1609825"/>
            <a:ext cx="6719099" cy="5069274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6" name="Google Shape;166;g1dfa798cfac_0_16"/>
          <p:cNvSpPr txBox="1"/>
          <p:nvPr/>
        </p:nvSpPr>
        <p:spPr>
          <a:xfrm>
            <a:off x="281354" y="137710"/>
            <a:ext cx="76773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 sz="42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Áreas da antropologia: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dfa798cfac_0_16"/>
          <p:cNvSpPr txBox="1"/>
          <p:nvPr/>
        </p:nvSpPr>
        <p:spPr>
          <a:xfrm>
            <a:off x="326609" y="1148113"/>
            <a:ext cx="53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3. </a:t>
            </a:r>
            <a:r>
              <a:rPr lang="pt-BR" sz="2400" b="1" i="1" u="none" strike="noStrike" cap="none">
                <a:solidFill>
                  <a:schemeClr val="dk1"/>
                </a:solidFill>
                <a:latin typeface="Literata"/>
                <a:ea typeface="Literata"/>
                <a:cs typeface="Literata"/>
                <a:sym typeface="Literata"/>
              </a:rPr>
              <a:t>Antropologia Linguística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Apresentação na tela (4:3)</PresentationFormat>
  <Paragraphs>84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Montserrat</vt:lpstr>
      <vt:lpstr>Literata</vt:lpstr>
      <vt:lpstr>Simple Light</vt:lpstr>
      <vt:lpstr>Apresentação do PowerPoint</vt:lpstr>
      <vt:lpstr>Aula 2: Introdução à Antropologia</vt:lpstr>
      <vt:lpstr>Áreas da antropologia:</vt:lpstr>
      <vt:lpstr>Áreas da antropologia: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 de Campo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CentroDidático®</cp:lastModifiedBy>
  <cp:revision>1</cp:revision>
  <dcterms:modified xsi:type="dcterms:W3CDTF">2023-03-24T16:45:20Z</dcterms:modified>
</cp:coreProperties>
</file>