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7" r:id="rId1"/>
  </p:sldMasterIdLst>
  <p:notesMasterIdLst>
    <p:notesMasterId r:id="rId34"/>
  </p:notesMasterIdLst>
  <p:sldIdLst>
    <p:sldId id="291" r:id="rId2"/>
    <p:sldId id="315" r:id="rId3"/>
    <p:sldId id="288" r:id="rId4"/>
    <p:sldId id="316" r:id="rId5"/>
    <p:sldId id="289" r:id="rId6"/>
    <p:sldId id="317" r:id="rId7"/>
    <p:sldId id="290" r:id="rId8"/>
    <p:sldId id="292" r:id="rId9"/>
    <p:sldId id="298" r:id="rId10"/>
    <p:sldId id="295" r:id="rId11"/>
    <p:sldId id="299" r:id="rId12"/>
    <p:sldId id="305" r:id="rId13"/>
    <p:sldId id="306" r:id="rId14"/>
    <p:sldId id="307" r:id="rId15"/>
    <p:sldId id="308" r:id="rId16"/>
    <p:sldId id="319" r:id="rId17"/>
    <p:sldId id="324" r:id="rId18"/>
    <p:sldId id="320" r:id="rId19"/>
    <p:sldId id="321" r:id="rId20"/>
    <p:sldId id="325" r:id="rId21"/>
    <p:sldId id="322" r:id="rId22"/>
    <p:sldId id="323" r:id="rId23"/>
    <p:sldId id="300" r:id="rId24"/>
    <p:sldId id="296" r:id="rId25"/>
    <p:sldId id="309" r:id="rId26"/>
    <p:sldId id="310" r:id="rId27"/>
    <p:sldId id="297" r:id="rId28"/>
    <p:sldId id="311" r:id="rId29"/>
    <p:sldId id="312" r:id="rId30"/>
    <p:sldId id="318" r:id="rId31"/>
    <p:sldId id="294" r:id="rId32"/>
    <p:sldId id="29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Estilo com Tema 1 - Ênfas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C4B1156A-380E-4F78-BDF5-A606A8083BF9}" styleName="Estilo Médio 4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Estilo Médio 4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Estilo Médio 4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Estilo E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Estilo Claro 3 - Ênfas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56" autoAdjust="0"/>
    <p:restoredTop sz="94626" autoAdjust="0"/>
  </p:normalViewPr>
  <p:slideViewPr>
    <p:cSldViewPr>
      <p:cViewPr varScale="1">
        <p:scale>
          <a:sx n="83" d="100"/>
          <a:sy n="83" d="100"/>
        </p:scale>
        <p:origin x="128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B70D01-179B-4D5B-9CAF-A602D008405F}" type="doc">
      <dgm:prSet loTypeId="urn:microsoft.com/office/officeart/2005/8/layout/equation2" loCatId="process" qsTypeId="urn:microsoft.com/office/officeart/2005/8/quickstyle/simple1" qsCatId="simple" csTypeId="urn:microsoft.com/office/officeart/2005/8/colors/colorful4" csCatId="colorful" phldr="1"/>
      <dgm:spPr/>
    </dgm:pt>
    <dgm:pt modelId="{A801578A-A256-421C-BDE5-A1FBC3248679}">
      <dgm:prSet phldrT="[Texto]"/>
      <dgm:spPr/>
      <dgm:t>
        <a:bodyPr/>
        <a:lstStyle/>
        <a:p>
          <a:r>
            <a:rPr lang="pt-BR" dirty="0"/>
            <a:t>Princípios</a:t>
          </a:r>
        </a:p>
      </dgm:t>
    </dgm:pt>
    <dgm:pt modelId="{5F279011-3CBA-4136-90EA-9A0F9BA6A307}" type="parTrans" cxnId="{71EF95F2-6CB2-4B7C-8127-3AE91B5EB95E}">
      <dgm:prSet/>
      <dgm:spPr/>
      <dgm:t>
        <a:bodyPr/>
        <a:lstStyle/>
        <a:p>
          <a:endParaRPr lang="pt-BR"/>
        </a:p>
      </dgm:t>
    </dgm:pt>
    <dgm:pt modelId="{CB0A99DA-CC9C-438E-AB55-DF62A5BF9E84}" type="sibTrans" cxnId="{71EF95F2-6CB2-4B7C-8127-3AE91B5EB95E}">
      <dgm:prSet/>
      <dgm:spPr/>
      <dgm:t>
        <a:bodyPr/>
        <a:lstStyle/>
        <a:p>
          <a:endParaRPr lang="pt-BR"/>
        </a:p>
      </dgm:t>
    </dgm:pt>
    <dgm:pt modelId="{FCA77898-5A06-435E-92D8-20B0FB58F388}">
      <dgm:prSet phldrT="[Texto]"/>
      <dgm:spPr/>
      <dgm:t>
        <a:bodyPr/>
        <a:lstStyle/>
        <a:p>
          <a:r>
            <a:rPr lang="pt-BR" dirty="0"/>
            <a:t>Imunidades</a:t>
          </a:r>
        </a:p>
      </dgm:t>
    </dgm:pt>
    <dgm:pt modelId="{46D24B90-7F49-406A-B8EE-26F1A69E9A9F}" type="parTrans" cxnId="{A0202302-9589-4825-AC4A-454524B1910F}">
      <dgm:prSet/>
      <dgm:spPr/>
      <dgm:t>
        <a:bodyPr/>
        <a:lstStyle/>
        <a:p>
          <a:endParaRPr lang="pt-BR"/>
        </a:p>
      </dgm:t>
    </dgm:pt>
    <dgm:pt modelId="{EF5595C0-61F1-44BD-9849-4E8F1A338E04}" type="sibTrans" cxnId="{A0202302-9589-4825-AC4A-454524B1910F}">
      <dgm:prSet/>
      <dgm:spPr/>
      <dgm:t>
        <a:bodyPr/>
        <a:lstStyle/>
        <a:p>
          <a:endParaRPr lang="pt-BR"/>
        </a:p>
      </dgm:t>
    </dgm:pt>
    <dgm:pt modelId="{61AB7BF7-08E0-4439-A7CA-47ED6C6B78BC}">
      <dgm:prSet phldrT="[Texto]"/>
      <dgm:spPr/>
      <dgm:t>
        <a:bodyPr/>
        <a:lstStyle/>
        <a:p>
          <a:r>
            <a:rPr lang="pt-BR" dirty="0"/>
            <a:t>Limitações ao poder de tributar</a:t>
          </a:r>
        </a:p>
      </dgm:t>
    </dgm:pt>
    <dgm:pt modelId="{C4DF1CF1-8684-460A-B533-23435D2BFC18}" type="parTrans" cxnId="{DA2BB1FB-BD3D-4F11-89E4-1EE3281B65CD}">
      <dgm:prSet/>
      <dgm:spPr/>
      <dgm:t>
        <a:bodyPr/>
        <a:lstStyle/>
        <a:p>
          <a:endParaRPr lang="pt-BR"/>
        </a:p>
      </dgm:t>
    </dgm:pt>
    <dgm:pt modelId="{8493F9C8-E05E-4C33-8884-AB2358ECB9FA}" type="sibTrans" cxnId="{DA2BB1FB-BD3D-4F11-89E4-1EE3281B65CD}">
      <dgm:prSet/>
      <dgm:spPr/>
      <dgm:t>
        <a:bodyPr/>
        <a:lstStyle/>
        <a:p>
          <a:endParaRPr lang="pt-BR"/>
        </a:p>
      </dgm:t>
    </dgm:pt>
    <dgm:pt modelId="{0BF15069-026E-49B3-AF4C-A1565526390E}" type="pres">
      <dgm:prSet presAssocID="{93B70D01-179B-4D5B-9CAF-A602D008405F}" presName="Name0" presStyleCnt="0">
        <dgm:presLayoutVars>
          <dgm:dir val="rev"/>
          <dgm:resizeHandles val="exact"/>
        </dgm:presLayoutVars>
      </dgm:prSet>
      <dgm:spPr/>
    </dgm:pt>
    <dgm:pt modelId="{BB2F77F9-5640-4D6C-9957-F815D1F2FE66}" type="pres">
      <dgm:prSet presAssocID="{93B70D01-179B-4D5B-9CAF-A602D008405F}" presName="vNodes" presStyleCnt="0"/>
      <dgm:spPr/>
    </dgm:pt>
    <dgm:pt modelId="{06BD1916-1FF8-427E-9C16-FE970C39FBAA}" type="pres">
      <dgm:prSet presAssocID="{A801578A-A256-421C-BDE5-A1FBC3248679}" presName="node" presStyleLbl="node1" presStyleIdx="0" presStyleCnt="3">
        <dgm:presLayoutVars>
          <dgm:bulletEnabled val="1"/>
        </dgm:presLayoutVars>
      </dgm:prSet>
      <dgm:spPr/>
    </dgm:pt>
    <dgm:pt modelId="{3965FA96-92D6-4DDC-AADA-F5391B7C5A43}" type="pres">
      <dgm:prSet presAssocID="{CB0A99DA-CC9C-438E-AB55-DF62A5BF9E84}" presName="spacerT" presStyleCnt="0"/>
      <dgm:spPr/>
    </dgm:pt>
    <dgm:pt modelId="{9D046FB4-9922-418A-BF53-F43DEB2BD4B1}" type="pres">
      <dgm:prSet presAssocID="{CB0A99DA-CC9C-438E-AB55-DF62A5BF9E84}" presName="sibTrans" presStyleLbl="sibTrans2D1" presStyleIdx="0" presStyleCnt="2"/>
      <dgm:spPr/>
    </dgm:pt>
    <dgm:pt modelId="{F48D1C2F-F94D-4261-964B-CCDDBB65F3CC}" type="pres">
      <dgm:prSet presAssocID="{CB0A99DA-CC9C-438E-AB55-DF62A5BF9E84}" presName="spacerB" presStyleCnt="0"/>
      <dgm:spPr/>
    </dgm:pt>
    <dgm:pt modelId="{480D63F6-465A-46BB-B665-6C7A9EDFD27C}" type="pres">
      <dgm:prSet presAssocID="{FCA77898-5A06-435E-92D8-20B0FB58F388}" presName="node" presStyleLbl="node1" presStyleIdx="1" presStyleCnt="3">
        <dgm:presLayoutVars>
          <dgm:bulletEnabled val="1"/>
        </dgm:presLayoutVars>
      </dgm:prSet>
      <dgm:spPr/>
    </dgm:pt>
    <dgm:pt modelId="{73548BAD-BE73-4132-9ED0-F6887DB158AF}" type="pres">
      <dgm:prSet presAssocID="{93B70D01-179B-4D5B-9CAF-A602D008405F}" presName="sibTransLast" presStyleLbl="sibTrans2D1" presStyleIdx="1" presStyleCnt="2" custAng="10800000"/>
      <dgm:spPr/>
    </dgm:pt>
    <dgm:pt modelId="{E8CF5625-C965-49CB-915A-B606693AB396}" type="pres">
      <dgm:prSet presAssocID="{93B70D01-179B-4D5B-9CAF-A602D008405F}" presName="connectorText" presStyleLbl="sibTrans2D1" presStyleIdx="1" presStyleCnt="2"/>
      <dgm:spPr/>
    </dgm:pt>
    <dgm:pt modelId="{0242CA35-A82F-4D87-BE76-9C8C2105A522}" type="pres">
      <dgm:prSet presAssocID="{93B70D01-179B-4D5B-9CAF-A602D008405F}" presName="lastNode" presStyleLbl="node1" presStyleIdx="2" presStyleCnt="3">
        <dgm:presLayoutVars>
          <dgm:bulletEnabled val="1"/>
        </dgm:presLayoutVars>
      </dgm:prSet>
      <dgm:spPr/>
    </dgm:pt>
  </dgm:ptLst>
  <dgm:cxnLst>
    <dgm:cxn modelId="{A0202302-9589-4825-AC4A-454524B1910F}" srcId="{93B70D01-179B-4D5B-9CAF-A602D008405F}" destId="{FCA77898-5A06-435E-92D8-20B0FB58F388}" srcOrd="1" destOrd="0" parTransId="{46D24B90-7F49-406A-B8EE-26F1A69E9A9F}" sibTransId="{EF5595C0-61F1-44BD-9849-4E8F1A338E04}"/>
    <dgm:cxn modelId="{E8CD1D1A-C55D-4CE1-A3B7-68A4FBBC9B6C}" type="presOf" srcId="{61AB7BF7-08E0-4439-A7CA-47ED6C6B78BC}" destId="{0242CA35-A82F-4D87-BE76-9C8C2105A522}" srcOrd="0" destOrd="0" presId="urn:microsoft.com/office/officeart/2005/8/layout/equation2"/>
    <dgm:cxn modelId="{5C0CDD3B-A336-45D0-BB18-C98DBB998D5F}" type="presOf" srcId="{93B70D01-179B-4D5B-9CAF-A602D008405F}" destId="{0BF15069-026E-49B3-AF4C-A1565526390E}" srcOrd="0" destOrd="0" presId="urn:microsoft.com/office/officeart/2005/8/layout/equation2"/>
    <dgm:cxn modelId="{78750644-B4BC-461F-A38B-005BF3FE1D32}" type="presOf" srcId="{A801578A-A256-421C-BDE5-A1FBC3248679}" destId="{06BD1916-1FF8-427E-9C16-FE970C39FBAA}" srcOrd="0" destOrd="0" presId="urn:microsoft.com/office/officeart/2005/8/layout/equation2"/>
    <dgm:cxn modelId="{0670D145-E38C-4160-A1AB-1059005F6C3F}" type="presOf" srcId="{FCA77898-5A06-435E-92D8-20B0FB58F388}" destId="{480D63F6-465A-46BB-B665-6C7A9EDFD27C}" srcOrd="0" destOrd="0" presId="urn:microsoft.com/office/officeart/2005/8/layout/equation2"/>
    <dgm:cxn modelId="{0B6A1F89-3F35-42EB-AF7E-3DCBC0B6E821}" type="presOf" srcId="{EF5595C0-61F1-44BD-9849-4E8F1A338E04}" destId="{73548BAD-BE73-4132-9ED0-F6887DB158AF}" srcOrd="0" destOrd="0" presId="urn:microsoft.com/office/officeart/2005/8/layout/equation2"/>
    <dgm:cxn modelId="{296269A1-6F28-41A4-AAF2-2AE36587EFE0}" type="presOf" srcId="{EF5595C0-61F1-44BD-9849-4E8F1A338E04}" destId="{E8CF5625-C965-49CB-915A-B606693AB396}" srcOrd="1" destOrd="0" presId="urn:microsoft.com/office/officeart/2005/8/layout/equation2"/>
    <dgm:cxn modelId="{429617F0-4C6A-4772-A50A-5A052FC59711}" type="presOf" srcId="{CB0A99DA-CC9C-438E-AB55-DF62A5BF9E84}" destId="{9D046FB4-9922-418A-BF53-F43DEB2BD4B1}" srcOrd="0" destOrd="0" presId="urn:microsoft.com/office/officeart/2005/8/layout/equation2"/>
    <dgm:cxn modelId="{71EF95F2-6CB2-4B7C-8127-3AE91B5EB95E}" srcId="{93B70D01-179B-4D5B-9CAF-A602D008405F}" destId="{A801578A-A256-421C-BDE5-A1FBC3248679}" srcOrd="0" destOrd="0" parTransId="{5F279011-3CBA-4136-90EA-9A0F9BA6A307}" sibTransId="{CB0A99DA-CC9C-438E-AB55-DF62A5BF9E84}"/>
    <dgm:cxn modelId="{DA2BB1FB-BD3D-4F11-89E4-1EE3281B65CD}" srcId="{93B70D01-179B-4D5B-9CAF-A602D008405F}" destId="{61AB7BF7-08E0-4439-A7CA-47ED6C6B78BC}" srcOrd="2" destOrd="0" parTransId="{C4DF1CF1-8684-460A-B533-23435D2BFC18}" sibTransId="{8493F9C8-E05E-4C33-8884-AB2358ECB9FA}"/>
    <dgm:cxn modelId="{55EA246C-9D4B-42F4-BE56-805B566059C7}" type="presParOf" srcId="{0BF15069-026E-49B3-AF4C-A1565526390E}" destId="{BB2F77F9-5640-4D6C-9957-F815D1F2FE66}" srcOrd="0" destOrd="0" presId="urn:microsoft.com/office/officeart/2005/8/layout/equation2"/>
    <dgm:cxn modelId="{8045442C-0AA2-4DBD-B05C-B7AE6A6672A8}" type="presParOf" srcId="{BB2F77F9-5640-4D6C-9957-F815D1F2FE66}" destId="{06BD1916-1FF8-427E-9C16-FE970C39FBAA}" srcOrd="0" destOrd="0" presId="urn:microsoft.com/office/officeart/2005/8/layout/equation2"/>
    <dgm:cxn modelId="{CBB1E8A8-3F45-4F89-994E-DC888B9333E0}" type="presParOf" srcId="{BB2F77F9-5640-4D6C-9957-F815D1F2FE66}" destId="{3965FA96-92D6-4DDC-AADA-F5391B7C5A43}" srcOrd="1" destOrd="0" presId="urn:microsoft.com/office/officeart/2005/8/layout/equation2"/>
    <dgm:cxn modelId="{1A99B951-53F6-473A-8008-B2E883C51801}" type="presParOf" srcId="{BB2F77F9-5640-4D6C-9957-F815D1F2FE66}" destId="{9D046FB4-9922-418A-BF53-F43DEB2BD4B1}" srcOrd="2" destOrd="0" presId="urn:microsoft.com/office/officeart/2005/8/layout/equation2"/>
    <dgm:cxn modelId="{D57F6DC4-0F16-4607-A9A0-FB9142628F57}" type="presParOf" srcId="{BB2F77F9-5640-4D6C-9957-F815D1F2FE66}" destId="{F48D1C2F-F94D-4261-964B-CCDDBB65F3CC}" srcOrd="3" destOrd="0" presId="urn:microsoft.com/office/officeart/2005/8/layout/equation2"/>
    <dgm:cxn modelId="{55C8E825-640C-4482-A02E-FE1CBA58FCD9}" type="presParOf" srcId="{BB2F77F9-5640-4D6C-9957-F815D1F2FE66}" destId="{480D63F6-465A-46BB-B665-6C7A9EDFD27C}" srcOrd="4" destOrd="0" presId="urn:microsoft.com/office/officeart/2005/8/layout/equation2"/>
    <dgm:cxn modelId="{7E65BB3A-D4D6-4901-8254-75AA9D3977DD}" type="presParOf" srcId="{0BF15069-026E-49B3-AF4C-A1565526390E}" destId="{73548BAD-BE73-4132-9ED0-F6887DB158AF}" srcOrd="1" destOrd="0" presId="urn:microsoft.com/office/officeart/2005/8/layout/equation2"/>
    <dgm:cxn modelId="{9DA70B70-7D2F-4694-BA63-F333FD1F4FBB}" type="presParOf" srcId="{73548BAD-BE73-4132-9ED0-F6887DB158AF}" destId="{E8CF5625-C965-49CB-915A-B606693AB396}" srcOrd="0" destOrd="0" presId="urn:microsoft.com/office/officeart/2005/8/layout/equation2"/>
    <dgm:cxn modelId="{BEF2550D-D74B-4AFC-AD4B-135501F9DAAC}" type="presParOf" srcId="{0BF15069-026E-49B3-AF4C-A1565526390E}" destId="{0242CA35-A82F-4D87-BE76-9C8C2105A522}"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509032-63B2-524D-B202-87EBF691BDBF}" type="doc">
      <dgm:prSet loTypeId="urn:microsoft.com/office/officeart/2005/8/layout/hProcess9" loCatId="" qsTypeId="urn:microsoft.com/office/officeart/2005/8/quickstyle/simple1" qsCatId="simple" csTypeId="urn:microsoft.com/office/officeart/2005/8/colors/colorful4" csCatId="colorful" phldr="1"/>
      <dgm:spPr/>
    </dgm:pt>
    <dgm:pt modelId="{DE986EF7-16AA-3345-8FF3-C999F1546E52}">
      <dgm:prSet phldrT="[Texto]" custT="1"/>
      <dgm:spPr/>
      <dgm:t>
        <a:bodyPr/>
        <a:lstStyle/>
        <a:p>
          <a:r>
            <a:rPr lang="pt-BR" sz="3100" b="1" dirty="0"/>
            <a:t>2019</a:t>
          </a:r>
        </a:p>
        <a:p>
          <a:r>
            <a:rPr lang="pt-BR" sz="2800" dirty="0"/>
            <a:t>01/01-31/12</a:t>
          </a:r>
        </a:p>
      </dgm:t>
    </dgm:pt>
    <dgm:pt modelId="{9873E601-F543-C541-929F-7FA11176ABC1}" type="parTrans" cxnId="{ADA2EA5B-9E8D-124A-918C-E9624B4DD0F9}">
      <dgm:prSet/>
      <dgm:spPr/>
      <dgm:t>
        <a:bodyPr/>
        <a:lstStyle/>
        <a:p>
          <a:endParaRPr lang="pt-BR"/>
        </a:p>
      </dgm:t>
    </dgm:pt>
    <dgm:pt modelId="{E46B339E-1EAD-DA46-AA49-160C25100443}" type="sibTrans" cxnId="{ADA2EA5B-9E8D-124A-918C-E9624B4DD0F9}">
      <dgm:prSet/>
      <dgm:spPr/>
      <dgm:t>
        <a:bodyPr/>
        <a:lstStyle/>
        <a:p>
          <a:endParaRPr lang="pt-BR"/>
        </a:p>
      </dgm:t>
    </dgm:pt>
    <dgm:pt modelId="{42FFE32E-70A1-C346-A25B-10D369BC4FC3}">
      <dgm:prSet phldrT="[Texto]" custT="1"/>
      <dgm:spPr/>
      <dgm:t>
        <a:bodyPr/>
        <a:lstStyle/>
        <a:p>
          <a:r>
            <a:rPr lang="pt-BR" sz="3100" b="1" dirty="0"/>
            <a:t>2020</a:t>
          </a:r>
        </a:p>
        <a:p>
          <a:r>
            <a:rPr lang="pt-BR" sz="2800" dirty="0"/>
            <a:t>01/01-31/12</a:t>
          </a:r>
        </a:p>
      </dgm:t>
    </dgm:pt>
    <dgm:pt modelId="{15163AE7-D39E-CA42-A884-4B3F6962D9E9}" type="parTrans" cxnId="{61618266-4566-EF41-A823-3E493AB37636}">
      <dgm:prSet/>
      <dgm:spPr/>
      <dgm:t>
        <a:bodyPr/>
        <a:lstStyle/>
        <a:p>
          <a:endParaRPr lang="pt-BR"/>
        </a:p>
      </dgm:t>
    </dgm:pt>
    <dgm:pt modelId="{2E6E6356-E043-9D44-912B-70722A087BE9}" type="sibTrans" cxnId="{61618266-4566-EF41-A823-3E493AB37636}">
      <dgm:prSet/>
      <dgm:spPr/>
      <dgm:t>
        <a:bodyPr/>
        <a:lstStyle/>
        <a:p>
          <a:endParaRPr lang="pt-BR"/>
        </a:p>
      </dgm:t>
    </dgm:pt>
    <dgm:pt modelId="{AB46AEBC-9FFD-4D46-A5AD-5F341DF859CF}">
      <dgm:prSet phldrT="[Texto]" custT="1"/>
      <dgm:spPr/>
      <dgm:t>
        <a:bodyPr/>
        <a:lstStyle/>
        <a:p>
          <a:r>
            <a:rPr lang="pt-BR" sz="3100" b="1" dirty="0"/>
            <a:t>2021</a:t>
          </a:r>
        </a:p>
        <a:p>
          <a:r>
            <a:rPr lang="pt-BR" sz="2800" dirty="0"/>
            <a:t>01/01-31/12</a:t>
          </a:r>
        </a:p>
      </dgm:t>
    </dgm:pt>
    <dgm:pt modelId="{FC2E416F-6917-9940-8B04-AA738C3E7A48}" type="parTrans" cxnId="{C0DD838D-5D24-0C4C-A6AD-9D5B6E9F5399}">
      <dgm:prSet/>
      <dgm:spPr/>
      <dgm:t>
        <a:bodyPr/>
        <a:lstStyle/>
        <a:p>
          <a:endParaRPr lang="pt-BR"/>
        </a:p>
      </dgm:t>
    </dgm:pt>
    <dgm:pt modelId="{1EC8D4E6-30E0-4E4B-8136-16A4E4154694}" type="sibTrans" cxnId="{C0DD838D-5D24-0C4C-A6AD-9D5B6E9F5399}">
      <dgm:prSet/>
      <dgm:spPr/>
      <dgm:t>
        <a:bodyPr/>
        <a:lstStyle/>
        <a:p>
          <a:endParaRPr lang="pt-BR"/>
        </a:p>
      </dgm:t>
    </dgm:pt>
    <dgm:pt modelId="{AF020837-AE3C-8A41-8974-FB926F1B15EB}" type="pres">
      <dgm:prSet presAssocID="{3D509032-63B2-524D-B202-87EBF691BDBF}" presName="CompostProcess" presStyleCnt="0">
        <dgm:presLayoutVars>
          <dgm:dir/>
          <dgm:resizeHandles val="exact"/>
        </dgm:presLayoutVars>
      </dgm:prSet>
      <dgm:spPr/>
    </dgm:pt>
    <dgm:pt modelId="{CAF832F1-C3CC-3C42-A2E9-E18F8D44E880}" type="pres">
      <dgm:prSet presAssocID="{3D509032-63B2-524D-B202-87EBF691BDBF}" presName="arrow" presStyleLbl="bgShp" presStyleIdx="0" presStyleCnt="1"/>
      <dgm:spPr/>
    </dgm:pt>
    <dgm:pt modelId="{C052667E-D109-E94F-897C-DDCCA9A5BE69}" type="pres">
      <dgm:prSet presAssocID="{3D509032-63B2-524D-B202-87EBF691BDBF}" presName="linearProcess" presStyleCnt="0"/>
      <dgm:spPr/>
    </dgm:pt>
    <dgm:pt modelId="{1E763A05-317E-4445-A2F8-37F8CCAD9A16}" type="pres">
      <dgm:prSet presAssocID="{DE986EF7-16AA-3345-8FF3-C999F1546E52}" presName="textNode" presStyleLbl="node1" presStyleIdx="0" presStyleCnt="3">
        <dgm:presLayoutVars>
          <dgm:bulletEnabled val="1"/>
        </dgm:presLayoutVars>
      </dgm:prSet>
      <dgm:spPr/>
    </dgm:pt>
    <dgm:pt modelId="{5C257636-B110-B941-81CC-608176F97DF4}" type="pres">
      <dgm:prSet presAssocID="{E46B339E-1EAD-DA46-AA49-160C25100443}" presName="sibTrans" presStyleCnt="0"/>
      <dgm:spPr/>
    </dgm:pt>
    <dgm:pt modelId="{344444A7-B3C4-0440-A51E-775EE2B09284}" type="pres">
      <dgm:prSet presAssocID="{42FFE32E-70A1-C346-A25B-10D369BC4FC3}" presName="textNode" presStyleLbl="node1" presStyleIdx="1" presStyleCnt="3">
        <dgm:presLayoutVars>
          <dgm:bulletEnabled val="1"/>
        </dgm:presLayoutVars>
      </dgm:prSet>
      <dgm:spPr/>
    </dgm:pt>
    <dgm:pt modelId="{B56C1C11-E1FD-684D-8A35-44CFD1C1DEDA}" type="pres">
      <dgm:prSet presAssocID="{2E6E6356-E043-9D44-912B-70722A087BE9}" presName="sibTrans" presStyleCnt="0"/>
      <dgm:spPr/>
    </dgm:pt>
    <dgm:pt modelId="{8D0D38BF-98FD-BC4B-860B-1D9EFB5BFD4E}" type="pres">
      <dgm:prSet presAssocID="{AB46AEBC-9FFD-4D46-A5AD-5F341DF859CF}" presName="textNode" presStyleLbl="node1" presStyleIdx="2" presStyleCnt="3">
        <dgm:presLayoutVars>
          <dgm:bulletEnabled val="1"/>
        </dgm:presLayoutVars>
      </dgm:prSet>
      <dgm:spPr/>
    </dgm:pt>
  </dgm:ptLst>
  <dgm:cxnLst>
    <dgm:cxn modelId="{ADA2EA5B-9E8D-124A-918C-E9624B4DD0F9}" srcId="{3D509032-63B2-524D-B202-87EBF691BDBF}" destId="{DE986EF7-16AA-3345-8FF3-C999F1546E52}" srcOrd="0" destOrd="0" parTransId="{9873E601-F543-C541-929F-7FA11176ABC1}" sibTransId="{E46B339E-1EAD-DA46-AA49-160C25100443}"/>
    <dgm:cxn modelId="{C3054660-B3ED-7646-9E35-013B7A350166}" type="presOf" srcId="{AB46AEBC-9FFD-4D46-A5AD-5F341DF859CF}" destId="{8D0D38BF-98FD-BC4B-860B-1D9EFB5BFD4E}" srcOrd="0" destOrd="0" presId="urn:microsoft.com/office/officeart/2005/8/layout/hProcess9"/>
    <dgm:cxn modelId="{B5457864-EBF8-A543-8AA2-37EEB2735418}" type="presOf" srcId="{42FFE32E-70A1-C346-A25B-10D369BC4FC3}" destId="{344444A7-B3C4-0440-A51E-775EE2B09284}" srcOrd="0" destOrd="0" presId="urn:microsoft.com/office/officeart/2005/8/layout/hProcess9"/>
    <dgm:cxn modelId="{61618266-4566-EF41-A823-3E493AB37636}" srcId="{3D509032-63B2-524D-B202-87EBF691BDBF}" destId="{42FFE32E-70A1-C346-A25B-10D369BC4FC3}" srcOrd="1" destOrd="0" parTransId="{15163AE7-D39E-CA42-A884-4B3F6962D9E9}" sibTransId="{2E6E6356-E043-9D44-912B-70722A087BE9}"/>
    <dgm:cxn modelId="{C0DD838D-5D24-0C4C-A6AD-9D5B6E9F5399}" srcId="{3D509032-63B2-524D-B202-87EBF691BDBF}" destId="{AB46AEBC-9FFD-4D46-A5AD-5F341DF859CF}" srcOrd="2" destOrd="0" parTransId="{FC2E416F-6917-9940-8B04-AA738C3E7A48}" sibTransId="{1EC8D4E6-30E0-4E4B-8136-16A4E4154694}"/>
    <dgm:cxn modelId="{BE18939E-D83C-AF48-8029-93023B2D76EA}" type="presOf" srcId="{3D509032-63B2-524D-B202-87EBF691BDBF}" destId="{AF020837-AE3C-8A41-8974-FB926F1B15EB}" srcOrd="0" destOrd="0" presId="urn:microsoft.com/office/officeart/2005/8/layout/hProcess9"/>
    <dgm:cxn modelId="{F6049BE4-BA31-824D-968F-9D492339533C}" type="presOf" srcId="{DE986EF7-16AA-3345-8FF3-C999F1546E52}" destId="{1E763A05-317E-4445-A2F8-37F8CCAD9A16}" srcOrd="0" destOrd="0" presId="urn:microsoft.com/office/officeart/2005/8/layout/hProcess9"/>
    <dgm:cxn modelId="{DC9F098C-77B6-6049-ABC9-0117B96EAD42}" type="presParOf" srcId="{AF020837-AE3C-8A41-8974-FB926F1B15EB}" destId="{CAF832F1-C3CC-3C42-A2E9-E18F8D44E880}" srcOrd="0" destOrd="0" presId="urn:microsoft.com/office/officeart/2005/8/layout/hProcess9"/>
    <dgm:cxn modelId="{41C717AC-CFC5-6C4E-BC4F-3007D861535E}" type="presParOf" srcId="{AF020837-AE3C-8A41-8974-FB926F1B15EB}" destId="{C052667E-D109-E94F-897C-DDCCA9A5BE69}" srcOrd="1" destOrd="0" presId="urn:microsoft.com/office/officeart/2005/8/layout/hProcess9"/>
    <dgm:cxn modelId="{6C519CCD-E6D2-E24B-ACC3-27902DB17247}" type="presParOf" srcId="{C052667E-D109-E94F-897C-DDCCA9A5BE69}" destId="{1E763A05-317E-4445-A2F8-37F8CCAD9A16}" srcOrd="0" destOrd="0" presId="urn:microsoft.com/office/officeart/2005/8/layout/hProcess9"/>
    <dgm:cxn modelId="{1B84EED4-C3E7-D348-9AEA-8FCC5C20E75B}" type="presParOf" srcId="{C052667E-D109-E94F-897C-DDCCA9A5BE69}" destId="{5C257636-B110-B941-81CC-608176F97DF4}" srcOrd="1" destOrd="0" presId="urn:microsoft.com/office/officeart/2005/8/layout/hProcess9"/>
    <dgm:cxn modelId="{91898C57-7CF2-7B44-BD52-57963692BD85}" type="presParOf" srcId="{C052667E-D109-E94F-897C-DDCCA9A5BE69}" destId="{344444A7-B3C4-0440-A51E-775EE2B09284}" srcOrd="2" destOrd="0" presId="urn:microsoft.com/office/officeart/2005/8/layout/hProcess9"/>
    <dgm:cxn modelId="{57268860-6536-7742-9663-FF4ED4F7F019}" type="presParOf" srcId="{C052667E-D109-E94F-897C-DDCCA9A5BE69}" destId="{B56C1C11-E1FD-684D-8A35-44CFD1C1DEDA}" srcOrd="3" destOrd="0" presId="urn:microsoft.com/office/officeart/2005/8/layout/hProcess9"/>
    <dgm:cxn modelId="{EE11A8B2-F968-824B-A47A-49736C50C2A5}" type="presParOf" srcId="{C052667E-D109-E94F-897C-DDCCA9A5BE69}" destId="{8D0D38BF-98FD-BC4B-860B-1D9EFB5BFD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DA9B72-938A-FB44-8CDD-77B937494633}" type="doc">
      <dgm:prSet loTypeId="urn:microsoft.com/office/officeart/2005/8/layout/hProcess11" loCatId="process" qsTypeId="urn:microsoft.com/office/officeart/2005/8/quickstyle/simple1" qsCatId="simple" csTypeId="urn:microsoft.com/office/officeart/2005/8/colors/colorful4" csCatId="colorful" phldr="1"/>
      <dgm:spPr/>
    </dgm:pt>
    <dgm:pt modelId="{7DF8AB9E-4946-9249-B7C2-5EBFC686C698}">
      <dgm:prSet phldrT="[Texto]"/>
      <dgm:spPr/>
      <dgm:t>
        <a:bodyPr/>
        <a:lstStyle/>
        <a:p>
          <a:r>
            <a:rPr lang="pt-BR" dirty="0"/>
            <a:t>Tributo: 01/01 até 31/09/2020</a:t>
          </a:r>
        </a:p>
      </dgm:t>
    </dgm:pt>
    <dgm:pt modelId="{C71FD9CD-6808-D640-964F-4FA26A4AEB9B}" type="parTrans" cxnId="{EDDB0B05-8D9C-EE4C-9C57-A531E506E03C}">
      <dgm:prSet/>
      <dgm:spPr/>
      <dgm:t>
        <a:bodyPr/>
        <a:lstStyle/>
        <a:p>
          <a:endParaRPr lang="pt-BR"/>
        </a:p>
      </dgm:t>
    </dgm:pt>
    <dgm:pt modelId="{98FD4EF6-CE23-8B4C-ABB7-AA1138E6BA4E}" type="sibTrans" cxnId="{EDDB0B05-8D9C-EE4C-9C57-A531E506E03C}">
      <dgm:prSet/>
      <dgm:spPr/>
      <dgm:t>
        <a:bodyPr/>
        <a:lstStyle/>
        <a:p>
          <a:endParaRPr lang="pt-BR"/>
        </a:p>
      </dgm:t>
    </dgm:pt>
    <dgm:pt modelId="{D8726710-9915-6047-98D6-A2BFF3181734}">
      <dgm:prSet phldrT="[Texto]"/>
      <dgm:spPr/>
      <dgm:t>
        <a:bodyPr/>
        <a:lstStyle/>
        <a:p>
          <a:r>
            <a:rPr lang="pt-BR" dirty="0"/>
            <a:t>Vigência:</a:t>
          </a:r>
        </a:p>
        <a:p>
          <a:r>
            <a:rPr lang="pt-BR" dirty="0"/>
            <a:t>01/01/2021</a:t>
          </a:r>
        </a:p>
        <a:p>
          <a:endParaRPr lang="pt-BR" dirty="0"/>
        </a:p>
      </dgm:t>
    </dgm:pt>
    <dgm:pt modelId="{9DC3954E-A91C-E940-B026-51DE6B6C989F}" type="parTrans" cxnId="{B75E0265-DF5F-3C48-A86E-970CA84CF5BB}">
      <dgm:prSet/>
      <dgm:spPr/>
      <dgm:t>
        <a:bodyPr/>
        <a:lstStyle/>
        <a:p>
          <a:endParaRPr lang="pt-BR"/>
        </a:p>
      </dgm:t>
    </dgm:pt>
    <dgm:pt modelId="{1B2CF3CB-BCC6-294C-8B73-D9C093D44C73}" type="sibTrans" cxnId="{B75E0265-DF5F-3C48-A86E-970CA84CF5BB}">
      <dgm:prSet/>
      <dgm:spPr/>
      <dgm:t>
        <a:bodyPr/>
        <a:lstStyle/>
        <a:p>
          <a:endParaRPr lang="pt-BR"/>
        </a:p>
      </dgm:t>
    </dgm:pt>
    <dgm:pt modelId="{6C800BB1-05EC-DE46-856E-5E13200AF23E}">
      <dgm:prSet phldrT="[Texto]"/>
      <dgm:spPr/>
      <dgm:t>
        <a:bodyPr/>
        <a:lstStyle/>
        <a:p>
          <a:r>
            <a:rPr lang="pt-BR" dirty="0"/>
            <a:t>Tributo: 01/12/2020</a:t>
          </a:r>
        </a:p>
      </dgm:t>
    </dgm:pt>
    <dgm:pt modelId="{108E93BA-0AF4-9C4B-9F2A-2AAF1C3EF3C3}" type="parTrans" cxnId="{6CEFDF20-75CE-724C-A1B4-EBE0DD4D1B08}">
      <dgm:prSet/>
      <dgm:spPr/>
      <dgm:t>
        <a:bodyPr/>
        <a:lstStyle/>
        <a:p>
          <a:endParaRPr lang="pt-BR"/>
        </a:p>
      </dgm:t>
    </dgm:pt>
    <dgm:pt modelId="{2CD30A62-5DBF-254D-A924-26E3C04FB90F}" type="sibTrans" cxnId="{6CEFDF20-75CE-724C-A1B4-EBE0DD4D1B08}">
      <dgm:prSet/>
      <dgm:spPr/>
      <dgm:t>
        <a:bodyPr/>
        <a:lstStyle/>
        <a:p>
          <a:endParaRPr lang="pt-BR"/>
        </a:p>
      </dgm:t>
    </dgm:pt>
    <dgm:pt modelId="{B26459C1-7304-3147-8CA8-B7D9521BBA46}">
      <dgm:prSet phldrT="[Texto]"/>
      <dgm:spPr/>
      <dgm:t>
        <a:bodyPr/>
        <a:lstStyle/>
        <a:p>
          <a:r>
            <a:rPr lang="pt-BR" dirty="0"/>
            <a:t>Vigência: 01/03/2021</a:t>
          </a:r>
        </a:p>
      </dgm:t>
    </dgm:pt>
    <dgm:pt modelId="{E09559D5-6D19-D746-8A38-863DD0048155}" type="parTrans" cxnId="{1657C4EF-8E85-4849-9021-E205E4169B3D}">
      <dgm:prSet/>
      <dgm:spPr/>
      <dgm:t>
        <a:bodyPr/>
        <a:lstStyle/>
        <a:p>
          <a:endParaRPr lang="pt-BR"/>
        </a:p>
      </dgm:t>
    </dgm:pt>
    <dgm:pt modelId="{781AE1DF-E0F7-5D4E-8CF8-4922B7674035}" type="sibTrans" cxnId="{1657C4EF-8E85-4849-9021-E205E4169B3D}">
      <dgm:prSet/>
      <dgm:spPr/>
      <dgm:t>
        <a:bodyPr/>
        <a:lstStyle/>
        <a:p>
          <a:endParaRPr lang="pt-BR"/>
        </a:p>
      </dgm:t>
    </dgm:pt>
    <dgm:pt modelId="{A0A2C496-6F55-344D-90CD-738947CE3BC4}" type="pres">
      <dgm:prSet presAssocID="{76DA9B72-938A-FB44-8CDD-77B937494633}" presName="Name0" presStyleCnt="0">
        <dgm:presLayoutVars>
          <dgm:dir/>
          <dgm:resizeHandles val="exact"/>
        </dgm:presLayoutVars>
      </dgm:prSet>
      <dgm:spPr/>
    </dgm:pt>
    <dgm:pt modelId="{8AE36DB1-733D-EC4F-9E3B-37863606BCCE}" type="pres">
      <dgm:prSet presAssocID="{76DA9B72-938A-FB44-8CDD-77B937494633}" presName="arrow" presStyleLbl="bgShp" presStyleIdx="0" presStyleCnt="1"/>
      <dgm:spPr/>
    </dgm:pt>
    <dgm:pt modelId="{395DAC88-6F5B-B442-8AD6-B263FECF7A2F}" type="pres">
      <dgm:prSet presAssocID="{76DA9B72-938A-FB44-8CDD-77B937494633}" presName="points" presStyleCnt="0"/>
      <dgm:spPr/>
    </dgm:pt>
    <dgm:pt modelId="{C993F839-EBE5-C444-985A-D3D249E65536}" type="pres">
      <dgm:prSet presAssocID="{7DF8AB9E-4946-9249-B7C2-5EBFC686C698}" presName="compositeA" presStyleCnt="0"/>
      <dgm:spPr/>
    </dgm:pt>
    <dgm:pt modelId="{D110CDFA-16A5-0D4D-B6FD-0EB09E21C3B1}" type="pres">
      <dgm:prSet presAssocID="{7DF8AB9E-4946-9249-B7C2-5EBFC686C698}" presName="textA" presStyleLbl="revTx" presStyleIdx="0" presStyleCnt="4">
        <dgm:presLayoutVars>
          <dgm:bulletEnabled val="1"/>
        </dgm:presLayoutVars>
      </dgm:prSet>
      <dgm:spPr/>
    </dgm:pt>
    <dgm:pt modelId="{07A9C359-A3A7-4644-9904-2A6489CEE989}" type="pres">
      <dgm:prSet presAssocID="{7DF8AB9E-4946-9249-B7C2-5EBFC686C698}" presName="circleA" presStyleLbl="node1" presStyleIdx="0" presStyleCnt="4"/>
      <dgm:spPr/>
    </dgm:pt>
    <dgm:pt modelId="{DC88001F-178D-A045-B413-8C52B75BB1EA}" type="pres">
      <dgm:prSet presAssocID="{7DF8AB9E-4946-9249-B7C2-5EBFC686C698}" presName="spaceA" presStyleCnt="0"/>
      <dgm:spPr/>
    </dgm:pt>
    <dgm:pt modelId="{8DCA59F4-0BA6-9541-96B9-E34A978C40EC}" type="pres">
      <dgm:prSet presAssocID="{98FD4EF6-CE23-8B4C-ABB7-AA1138E6BA4E}" presName="space" presStyleCnt="0"/>
      <dgm:spPr/>
    </dgm:pt>
    <dgm:pt modelId="{3075097B-7543-4A47-A4CC-D2DECF75072C}" type="pres">
      <dgm:prSet presAssocID="{D8726710-9915-6047-98D6-A2BFF3181734}" presName="compositeB" presStyleCnt="0"/>
      <dgm:spPr/>
    </dgm:pt>
    <dgm:pt modelId="{FA10E27D-F078-C04A-87CE-4B6DE5229977}" type="pres">
      <dgm:prSet presAssocID="{D8726710-9915-6047-98D6-A2BFF3181734}" presName="textB" presStyleLbl="revTx" presStyleIdx="1" presStyleCnt="4">
        <dgm:presLayoutVars>
          <dgm:bulletEnabled val="1"/>
        </dgm:presLayoutVars>
      </dgm:prSet>
      <dgm:spPr/>
    </dgm:pt>
    <dgm:pt modelId="{8DA648B1-7A96-3F4D-AA3D-11596E582369}" type="pres">
      <dgm:prSet presAssocID="{D8726710-9915-6047-98D6-A2BFF3181734}" presName="circleB" presStyleLbl="node1" presStyleIdx="1" presStyleCnt="4"/>
      <dgm:spPr/>
    </dgm:pt>
    <dgm:pt modelId="{1EC9C87E-0BD6-EF46-ACC1-A15848126028}" type="pres">
      <dgm:prSet presAssocID="{D8726710-9915-6047-98D6-A2BFF3181734}" presName="spaceB" presStyleCnt="0"/>
      <dgm:spPr/>
    </dgm:pt>
    <dgm:pt modelId="{6573094B-291E-E244-9847-8A71595A4AFA}" type="pres">
      <dgm:prSet presAssocID="{1B2CF3CB-BCC6-294C-8B73-D9C093D44C73}" presName="space" presStyleCnt="0"/>
      <dgm:spPr/>
    </dgm:pt>
    <dgm:pt modelId="{ED7A0653-D7FB-F846-8137-912357C03F39}" type="pres">
      <dgm:prSet presAssocID="{6C800BB1-05EC-DE46-856E-5E13200AF23E}" presName="compositeA" presStyleCnt="0"/>
      <dgm:spPr/>
    </dgm:pt>
    <dgm:pt modelId="{BFA061D6-8357-6C42-834E-985C8F9473DF}" type="pres">
      <dgm:prSet presAssocID="{6C800BB1-05EC-DE46-856E-5E13200AF23E}" presName="textA" presStyleLbl="revTx" presStyleIdx="2" presStyleCnt="4">
        <dgm:presLayoutVars>
          <dgm:bulletEnabled val="1"/>
        </dgm:presLayoutVars>
      </dgm:prSet>
      <dgm:spPr/>
    </dgm:pt>
    <dgm:pt modelId="{851E85A3-287C-2D4D-B349-7200E96AAE67}" type="pres">
      <dgm:prSet presAssocID="{6C800BB1-05EC-DE46-856E-5E13200AF23E}" presName="circleA" presStyleLbl="node1" presStyleIdx="2" presStyleCnt="4"/>
      <dgm:spPr/>
    </dgm:pt>
    <dgm:pt modelId="{229253EA-C1C5-7F49-A034-4E44F745B981}" type="pres">
      <dgm:prSet presAssocID="{6C800BB1-05EC-DE46-856E-5E13200AF23E}" presName="spaceA" presStyleCnt="0"/>
      <dgm:spPr/>
    </dgm:pt>
    <dgm:pt modelId="{B3B0234A-2B2F-334F-ACD1-343AEB220EDB}" type="pres">
      <dgm:prSet presAssocID="{2CD30A62-5DBF-254D-A924-26E3C04FB90F}" presName="space" presStyleCnt="0"/>
      <dgm:spPr/>
    </dgm:pt>
    <dgm:pt modelId="{7BED51CD-97B0-724B-BFB2-D2F1695B7AB3}" type="pres">
      <dgm:prSet presAssocID="{B26459C1-7304-3147-8CA8-B7D9521BBA46}" presName="compositeB" presStyleCnt="0"/>
      <dgm:spPr/>
    </dgm:pt>
    <dgm:pt modelId="{B99522F3-2983-B34E-9EE5-D15F04C124EF}" type="pres">
      <dgm:prSet presAssocID="{B26459C1-7304-3147-8CA8-B7D9521BBA46}" presName="textB" presStyleLbl="revTx" presStyleIdx="3" presStyleCnt="4">
        <dgm:presLayoutVars>
          <dgm:bulletEnabled val="1"/>
        </dgm:presLayoutVars>
      </dgm:prSet>
      <dgm:spPr/>
    </dgm:pt>
    <dgm:pt modelId="{A9FC6284-1FBB-1041-98AF-9560D7A80A8C}" type="pres">
      <dgm:prSet presAssocID="{B26459C1-7304-3147-8CA8-B7D9521BBA46}" presName="circleB" presStyleLbl="node1" presStyleIdx="3" presStyleCnt="4"/>
      <dgm:spPr/>
    </dgm:pt>
    <dgm:pt modelId="{BC62289A-0493-C04D-8608-69E25F9BECDC}" type="pres">
      <dgm:prSet presAssocID="{B26459C1-7304-3147-8CA8-B7D9521BBA46}" presName="spaceB" presStyleCnt="0"/>
      <dgm:spPr/>
    </dgm:pt>
  </dgm:ptLst>
  <dgm:cxnLst>
    <dgm:cxn modelId="{EDDB0B05-8D9C-EE4C-9C57-A531E506E03C}" srcId="{76DA9B72-938A-FB44-8CDD-77B937494633}" destId="{7DF8AB9E-4946-9249-B7C2-5EBFC686C698}" srcOrd="0" destOrd="0" parTransId="{C71FD9CD-6808-D640-964F-4FA26A4AEB9B}" sibTransId="{98FD4EF6-CE23-8B4C-ABB7-AA1138E6BA4E}"/>
    <dgm:cxn modelId="{D302530B-FEBE-9245-BB8A-672AE6F780EC}" type="presOf" srcId="{D8726710-9915-6047-98D6-A2BFF3181734}" destId="{FA10E27D-F078-C04A-87CE-4B6DE5229977}" srcOrd="0" destOrd="0" presId="urn:microsoft.com/office/officeart/2005/8/layout/hProcess11"/>
    <dgm:cxn modelId="{6CEFDF20-75CE-724C-A1B4-EBE0DD4D1B08}" srcId="{76DA9B72-938A-FB44-8CDD-77B937494633}" destId="{6C800BB1-05EC-DE46-856E-5E13200AF23E}" srcOrd="2" destOrd="0" parTransId="{108E93BA-0AF4-9C4B-9F2A-2AAF1C3EF3C3}" sibTransId="{2CD30A62-5DBF-254D-A924-26E3C04FB90F}"/>
    <dgm:cxn modelId="{B75E0265-DF5F-3C48-A86E-970CA84CF5BB}" srcId="{76DA9B72-938A-FB44-8CDD-77B937494633}" destId="{D8726710-9915-6047-98D6-A2BFF3181734}" srcOrd="1" destOrd="0" parTransId="{9DC3954E-A91C-E940-B026-51DE6B6C989F}" sibTransId="{1B2CF3CB-BCC6-294C-8B73-D9C093D44C73}"/>
    <dgm:cxn modelId="{41DD7E6E-07F3-EC4A-80E7-A12FC08778E3}" type="presOf" srcId="{B26459C1-7304-3147-8CA8-B7D9521BBA46}" destId="{B99522F3-2983-B34E-9EE5-D15F04C124EF}" srcOrd="0" destOrd="0" presId="urn:microsoft.com/office/officeart/2005/8/layout/hProcess11"/>
    <dgm:cxn modelId="{B6F9B97E-EE7C-6546-B6CD-4E0908155B28}" type="presOf" srcId="{76DA9B72-938A-FB44-8CDD-77B937494633}" destId="{A0A2C496-6F55-344D-90CD-738947CE3BC4}" srcOrd="0" destOrd="0" presId="urn:microsoft.com/office/officeart/2005/8/layout/hProcess11"/>
    <dgm:cxn modelId="{1A844D92-AC6C-5645-8E03-2A06366854BD}" type="presOf" srcId="{6C800BB1-05EC-DE46-856E-5E13200AF23E}" destId="{BFA061D6-8357-6C42-834E-985C8F9473DF}" srcOrd="0" destOrd="0" presId="urn:microsoft.com/office/officeart/2005/8/layout/hProcess11"/>
    <dgm:cxn modelId="{F3FAE3C1-FDDC-A64D-9203-BD8EAD92B209}" type="presOf" srcId="{7DF8AB9E-4946-9249-B7C2-5EBFC686C698}" destId="{D110CDFA-16A5-0D4D-B6FD-0EB09E21C3B1}" srcOrd="0" destOrd="0" presId="urn:microsoft.com/office/officeart/2005/8/layout/hProcess11"/>
    <dgm:cxn modelId="{1657C4EF-8E85-4849-9021-E205E4169B3D}" srcId="{76DA9B72-938A-FB44-8CDD-77B937494633}" destId="{B26459C1-7304-3147-8CA8-B7D9521BBA46}" srcOrd="3" destOrd="0" parTransId="{E09559D5-6D19-D746-8A38-863DD0048155}" sibTransId="{781AE1DF-E0F7-5D4E-8CF8-4922B7674035}"/>
    <dgm:cxn modelId="{0E07C988-66EA-D54D-B239-FD84580CA87B}" type="presParOf" srcId="{A0A2C496-6F55-344D-90CD-738947CE3BC4}" destId="{8AE36DB1-733D-EC4F-9E3B-37863606BCCE}" srcOrd="0" destOrd="0" presId="urn:microsoft.com/office/officeart/2005/8/layout/hProcess11"/>
    <dgm:cxn modelId="{DE4A513F-AD01-4441-816B-17ECA1C8725B}" type="presParOf" srcId="{A0A2C496-6F55-344D-90CD-738947CE3BC4}" destId="{395DAC88-6F5B-B442-8AD6-B263FECF7A2F}" srcOrd="1" destOrd="0" presId="urn:microsoft.com/office/officeart/2005/8/layout/hProcess11"/>
    <dgm:cxn modelId="{81E5583E-2A0E-1D4D-A9CA-E006E206BC53}" type="presParOf" srcId="{395DAC88-6F5B-B442-8AD6-B263FECF7A2F}" destId="{C993F839-EBE5-C444-985A-D3D249E65536}" srcOrd="0" destOrd="0" presId="urn:microsoft.com/office/officeart/2005/8/layout/hProcess11"/>
    <dgm:cxn modelId="{33B36AE1-D76B-B446-9903-0295E5ACB1B0}" type="presParOf" srcId="{C993F839-EBE5-C444-985A-D3D249E65536}" destId="{D110CDFA-16A5-0D4D-B6FD-0EB09E21C3B1}" srcOrd="0" destOrd="0" presId="urn:microsoft.com/office/officeart/2005/8/layout/hProcess11"/>
    <dgm:cxn modelId="{2024C150-0D79-C142-9361-82239A77B450}" type="presParOf" srcId="{C993F839-EBE5-C444-985A-D3D249E65536}" destId="{07A9C359-A3A7-4644-9904-2A6489CEE989}" srcOrd="1" destOrd="0" presId="urn:microsoft.com/office/officeart/2005/8/layout/hProcess11"/>
    <dgm:cxn modelId="{C18BDB3E-0BB8-BD41-8B35-960252880626}" type="presParOf" srcId="{C993F839-EBE5-C444-985A-D3D249E65536}" destId="{DC88001F-178D-A045-B413-8C52B75BB1EA}" srcOrd="2" destOrd="0" presId="urn:microsoft.com/office/officeart/2005/8/layout/hProcess11"/>
    <dgm:cxn modelId="{5BFBABFD-9EB6-3146-BA1E-44CB94DDE1C2}" type="presParOf" srcId="{395DAC88-6F5B-B442-8AD6-B263FECF7A2F}" destId="{8DCA59F4-0BA6-9541-96B9-E34A978C40EC}" srcOrd="1" destOrd="0" presId="urn:microsoft.com/office/officeart/2005/8/layout/hProcess11"/>
    <dgm:cxn modelId="{63893263-9771-8741-9E31-E5B2E56371E9}" type="presParOf" srcId="{395DAC88-6F5B-B442-8AD6-B263FECF7A2F}" destId="{3075097B-7543-4A47-A4CC-D2DECF75072C}" srcOrd="2" destOrd="0" presId="urn:microsoft.com/office/officeart/2005/8/layout/hProcess11"/>
    <dgm:cxn modelId="{AB48D231-7A9E-AD4B-BE2C-C80347670A21}" type="presParOf" srcId="{3075097B-7543-4A47-A4CC-D2DECF75072C}" destId="{FA10E27D-F078-C04A-87CE-4B6DE5229977}" srcOrd="0" destOrd="0" presId="urn:microsoft.com/office/officeart/2005/8/layout/hProcess11"/>
    <dgm:cxn modelId="{D47EADC4-51A0-8A45-AEF1-987FF10BCD8E}" type="presParOf" srcId="{3075097B-7543-4A47-A4CC-D2DECF75072C}" destId="{8DA648B1-7A96-3F4D-AA3D-11596E582369}" srcOrd="1" destOrd="0" presId="urn:microsoft.com/office/officeart/2005/8/layout/hProcess11"/>
    <dgm:cxn modelId="{FE35A437-8903-C745-917D-024C46D91A50}" type="presParOf" srcId="{3075097B-7543-4A47-A4CC-D2DECF75072C}" destId="{1EC9C87E-0BD6-EF46-ACC1-A15848126028}" srcOrd="2" destOrd="0" presId="urn:microsoft.com/office/officeart/2005/8/layout/hProcess11"/>
    <dgm:cxn modelId="{AB4FE21D-F5A7-794E-A909-8367696C6D63}" type="presParOf" srcId="{395DAC88-6F5B-B442-8AD6-B263FECF7A2F}" destId="{6573094B-291E-E244-9847-8A71595A4AFA}" srcOrd="3" destOrd="0" presId="urn:microsoft.com/office/officeart/2005/8/layout/hProcess11"/>
    <dgm:cxn modelId="{6405F14F-1910-374E-90C4-CAB1973EF2AD}" type="presParOf" srcId="{395DAC88-6F5B-B442-8AD6-B263FECF7A2F}" destId="{ED7A0653-D7FB-F846-8137-912357C03F39}" srcOrd="4" destOrd="0" presId="urn:microsoft.com/office/officeart/2005/8/layout/hProcess11"/>
    <dgm:cxn modelId="{0AD8D7EF-5FBA-3740-890E-DBB55A0452F7}" type="presParOf" srcId="{ED7A0653-D7FB-F846-8137-912357C03F39}" destId="{BFA061D6-8357-6C42-834E-985C8F9473DF}" srcOrd="0" destOrd="0" presId="urn:microsoft.com/office/officeart/2005/8/layout/hProcess11"/>
    <dgm:cxn modelId="{DFBE6146-42CF-0C41-8F85-4E869F84D045}" type="presParOf" srcId="{ED7A0653-D7FB-F846-8137-912357C03F39}" destId="{851E85A3-287C-2D4D-B349-7200E96AAE67}" srcOrd="1" destOrd="0" presId="urn:microsoft.com/office/officeart/2005/8/layout/hProcess11"/>
    <dgm:cxn modelId="{99153133-589E-7140-A6AA-0878E77D389B}" type="presParOf" srcId="{ED7A0653-D7FB-F846-8137-912357C03F39}" destId="{229253EA-C1C5-7F49-A034-4E44F745B981}" srcOrd="2" destOrd="0" presId="urn:microsoft.com/office/officeart/2005/8/layout/hProcess11"/>
    <dgm:cxn modelId="{C568399C-D2F8-5646-93A6-92A3BC2952E5}" type="presParOf" srcId="{395DAC88-6F5B-B442-8AD6-B263FECF7A2F}" destId="{B3B0234A-2B2F-334F-ACD1-343AEB220EDB}" srcOrd="5" destOrd="0" presId="urn:microsoft.com/office/officeart/2005/8/layout/hProcess11"/>
    <dgm:cxn modelId="{5250BACF-C9B1-D04F-B302-34289AE494E5}" type="presParOf" srcId="{395DAC88-6F5B-B442-8AD6-B263FECF7A2F}" destId="{7BED51CD-97B0-724B-BFB2-D2F1695B7AB3}" srcOrd="6" destOrd="0" presId="urn:microsoft.com/office/officeart/2005/8/layout/hProcess11"/>
    <dgm:cxn modelId="{2ECE6644-EDBC-2542-98EE-EAE11036C066}" type="presParOf" srcId="{7BED51CD-97B0-724B-BFB2-D2F1695B7AB3}" destId="{B99522F3-2983-B34E-9EE5-D15F04C124EF}" srcOrd="0" destOrd="0" presId="urn:microsoft.com/office/officeart/2005/8/layout/hProcess11"/>
    <dgm:cxn modelId="{648AB08B-8CC0-474E-82C4-7ECA0CE19B35}" type="presParOf" srcId="{7BED51CD-97B0-724B-BFB2-D2F1695B7AB3}" destId="{A9FC6284-1FBB-1041-98AF-9560D7A80A8C}" srcOrd="1" destOrd="0" presId="urn:microsoft.com/office/officeart/2005/8/layout/hProcess11"/>
    <dgm:cxn modelId="{AB415DBE-AAFF-F548-A864-5C1376623003}" type="presParOf" srcId="{7BED51CD-97B0-724B-BFB2-D2F1695B7AB3}" destId="{BC62289A-0493-C04D-8608-69E25F9BECD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D37456-C6B6-E84E-9573-CAC5DCA86864}" type="doc">
      <dgm:prSet loTypeId="urn:microsoft.com/office/officeart/2005/8/layout/equation1" loCatId="" qsTypeId="urn:microsoft.com/office/officeart/2005/8/quickstyle/simple1" qsCatId="simple" csTypeId="urn:microsoft.com/office/officeart/2005/8/colors/colorful5" csCatId="colorful" phldr="1"/>
      <dgm:spPr/>
    </dgm:pt>
    <dgm:pt modelId="{472E8367-1246-2044-8321-A5CB2659D3F4}">
      <dgm:prSet phldrT="[Texto]" custT="1"/>
      <dgm:spPr/>
      <dgm:t>
        <a:bodyPr/>
        <a:lstStyle/>
        <a:p>
          <a:r>
            <a:rPr lang="pt-BR" sz="2000" dirty="0"/>
            <a:t>Ano fiscal</a:t>
          </a:r>
        </a:p>
      </dgm:t>
    </dgm:pt>
    <dgm:pt modelId="{046DEB56-62DD-4847-8CF7-C722A3E6B2B2}" type="parTrans" cxnId="{B7C7D0B6-74DF-E44E-908A-39AA4A872EF1}">
      <dgm:prSet/>
      <dgm:spPr/>
      <dgm:t>
        <a:bodyPr/>
        <a:lstStyle/>
        <a:p>
          <a:endParaRPr lang="pt-BR"/>
        </a:p>
      </dgm:t>
    </dgm:pt>
    <dgm:pt modelId="{2BA675FD-BBDF-1846-9B9C-7CCA33BC2E98}" type="sibTrans" cxnId="{B7C7D0B6-74DF-E44E-908A-39AA4A872EF1}">
      <dgm:prSet/>
      <dgm:spPr/>
      <dgm:t>
        <a:bodyPr/>
        <a:lstStyle/>
        <a:p>
          <a:endParaRPr lang="pt-BR"/>
        </a:p>
      </dgm:t>
    </dgm:pt>
    <dgm:pt modelId="{24506D39-D96F-0D45-A2EC-1566656B1E78}">
      <dgm:prSet phldrT="[Texto]" custT="1"/>
      <dgm:spPr/>
      <dgm:t>
        <a:bodyPr/>
        <a:lstStyle/>
        <a:p>
          <a:r>
            <a:rPr lang="pt-BR" sz="2000" dirty="0"/>
            <a:t>90 dias</a:t>
          </a:r>
        </a:p>
      </dgm:t>
    </dgm:pt>
    <dgm:pt modelId="{1CD78762-1EA0-914B-99E8-60CA9C4D1A05}" type="parTrans" cxnId="{E90AF6E5-5250-7E40-BDF0-829CF64359CF}">
      <dgm:prSet/>
      <dgm:spPr/>
      <dgm:t>
        <a:bodyPr/>
        <a:lstStyle/>
        <a:p>
          <a:endParaRPr lang="pt-BR"/>
        </a:p>
      </dgm:t>
    </dgm:pt>
    <dgm:pt modelId="{0F0C2422-B2BF-7E4F-95F4-D4F62DDDB711}" type="sibTrans" cxnId="{E90AF6E5-5250-7E40-BDF0-829CF64359CF}">
      <dgm:prSet/>
      <dgm:spPr/>
      <dgm:t>
        <a:bodyPr/>
        <a:lstStyle/>
        <a:p>
          <a:endParaRPr lang="pt-BR"/>
        </a:p>
      </dgm:t>
    </dgm:pt>
    <dgm:pt modelId="{E7A7ACB0-8473-E440-B28A-6A8FBCACABB6}">
      <dgm:prSet phldrT="[Texto]" custT="1"/>
      <dgm:spPr/>
      <dgm:t>
        <a:bodyPr/>
        <a:lstStyle/>
        <a:p>
          <a:r>
            <a:rPr lang="pt-BR" sz="1600" dirty="0"/>
            <a:t>Exigência</a:t>
          </a:r>
          <a:endParaRPr lang="pt-BR" sz="2000" dirty="0"/>
        </a:p>
      </dgm:t>
    </dgm:pt>
    <dgm:pt modelId="{AD9D708D-4B76-4D44-A15A-E21DC77BBAA4}" type="parTrans" cxnId="{47801453-F5B6-944A-A472-1473F33569C9}">
      <dgm:prSet/>
      <dgm:spPr/>
      <dgm:t>
        <a:bodyPr/>
        <a:lstStyle/>
        <a:p>
          <a:endParaRPr lang="pt-BR"/>
        </a:p>
      </dgm:t>
    </dgm:pt>
    <dgm:pt modelId="{9B322046-5CDC-A343-8D56-E0E1E48C8564}" type="sibTrans" cxnId="{47801453-F5B6-944A-A472-1473F33569C9}">
      <dgm:prSet/>
      <dgm:spPr/>
      <dgm:t>
        <a:bodyPr/>
        <a:lstStyle/>
        <a:p>
          <a:endParaRPr lang="pt-BR"/>
        </a:p>
      </dgm:t>
    </dgm:pt>
    <dgm:pt modelId="{BFC0CA61-B4AA-3C48-B63A-BBA230CC86A6}" type="pres">
      <dgm:prSet presAssocID="{FFD37456-C6B6-E84E-9573-CAC5DCA86864}" presName="linearFlow" presStyleCnt="0">
        <dgm:presLayoutVars>
          <dgm:dir/>
          <dgm:resizeHandles val="exact"/>
        </dgm:presLayoutVars>
      </dgm:prSet>
      <dgm:spPr/>
    </dgm:pt>
    <dgm:pt modelId="{E5FF5AB2-2482-6745-801F-48697737789B}" type="pres">
      <dgm:prSet presAssocID="{472E8367-1246-2044-8321-A5CB2659D3F4}" presName="node" presStyleLbl="node1" presStyleIdx="0" presStyleCnt="3">
        <dgm:presLayoutVars>
          <dgm:bulletEnabled val="1"/>
        </dgm:presLayoutVars>
      </dgm:prSet>
      <dgm:spPr/>
    </dgm:pt>
    <dgm:pt modelId="{73A28AFC-3F3B-7E4C-A2A2-0B9A453A0A39}" type="pres">
      <dgm:prSet presAssocID="{2BA675FD-BBDF-1846-9B9C-7CCA33BC2E98}" presName="spacerL" presStyleCnt="0"/>
      <dgm:spPr/>
    </dgm:pt>
    <dgm:pt modelId="{186199D3-E4DF-A24F-9099-FDDAA6FB6AC5}" type="pres">
      <dgm:prSet presAssocID="{2BA675FD-BBDF-1846-9B9C-7CCA33BC2E98}" presName="sibTrans" presStyleLbl="sibTrans2D1" presStyleIdx="0" presStyleCnt="2"/>
      <dgm:spPr/>
    </dgm:pt>
    <dgm:pt modelId="{BD367FE9-DED8-4F46-9298-7703E1A10175}" type="pres">
      <dgm:prSet presAssocID="{2BA675FD-BBDF-1846-9B9C-7CCA33BC2E98}" presName="spacerR" presStyleCnt="0"/>
      <dgm:spPr/>
    </dgm:pt>
    <dgm:pt modelId="{8C3CC6B4-59AD-2E46-9F22-1D240E01F297}" type="pres">
      <dgm:prSet presAssocID="{24506D39-D96F-0D45-A2EC-1566656B1E78}" presName="node" presStyleLbl="node1" presStyleIdx="1" presStyleCnt="3">
        <dgm:presLayoutVars>
          <dgm:bulletEnabled val="1"/>
        </dgm:presLayoutVars>
      </dgm:prSet>
      <dgm:spPr/>
    </dgm:pt>
    <dgm:pt modelId="{ECF5E307-C4E1-C048-8946-BB1D7BBE5E85}" type="pres">
      <dgm:prSet presAssocID="{0F0C2422-B2BF-7E4F-95F4-D4F62DDDB711}" presName="spacerL" presStyleCnt="0"/>
      <dgm:spPr/>
    </dgm:pt>
    <dgm:pt modelId="{C54436F4-C806-5E41-8677-5A384CA64619}" type="pres">
      <dgm:prSet presAssocID="{0F0C2422-B2BF-7E4F-95F4-D4F62DDDB711}" presName="sibTrans" presStyleLbl="sibTrans2D1" presStyleIdx="1" presStyleCnt="2"/>
      <dgm:spPr/>
    </dgm:pt>
    <dgm:pt modelId="{F2DC2CD8-6E05-F547-84B8-B744BE5ECA80}" type="pres">
      <dgm:prSet presAssocID="{0F0C2422-B2BF-7E4F-95F4-D4F62DDDB711}" presName="spacerR" presStyleCnt="0"/>
      <dgm:spPr/>
    </dgm:pt>
    <dgm:pt modelId="{24BC333A-507E-614C-A08B-2F4D05EA4BBD}" type="pres">
      <dgm:prSet presAssocID="{E7A7ACB0-8473-E440-B28A-6A8FBCACABB6}" presName="node" presStyleLbl="node1" presStyleIdx="2" presStyleCnt="3">
        <dgm:presLayoutVars>
          <dgm:bulletEnabled val="1"/>
        </dgm:presLayoutVars>
      </dgm:prSet>
      <dgm:spPr/>
    </dgm:pt>
  </dgm:ptLst>
  <dgm:cxnLst>
    <dgm:cxn modelId="{B5F6E02A-B640-654B-AA6D-0D26143ED3C3}" type="presOf" srcId="{0F0C2422-B2BF-7E4F-95F4-D4F62DDDB711}" destId="{C54436F4-C806-5E41-8677-5A384CA64619}" srcOrd="0" destOrd="0" presId="urn:microsoft.com/office/officeart/2005/8/layout/equation1"/>
    <dgm:cxn modelId="{47801453-F5B6-944A-A472-1473F33569C9}" srcId="{FFD37456-C6B6-E84E-9573-CAC5DCA86864}" destId="{E7A7ACB0-8473-E440-B28A-6A8FBCACABB6}" srcOrd="2" destOrd="0" parTransId="{AD9D708D-4B76-4D44-A15A-E21DC77BBAA4}" sibTransId="{9B322046-5CDC-A343-8D56-E0E1E48C8564}"/>
    <dgm:cxn modelId="{762A2DA2-497C-6843-A11C-304C7FD040DE}" type="presOf" srcId="{E7A7ACB0-8473-E440-B28A-6A8FBCACABB6}" destId="{24BC333A-507E-614C-A08B-2F4D05EA4BBD}" srcOrd="0" destOrd="0" presId="urn:microsoft.com/office/officeart/2005/8/layout/equation1"/>
    <dgm:cxn modelId="{8E33B6AF-89BE-F643-B1F1-098C23990DC3}" type="presOf" srcId="{2BA675FD-BBDF-1846-9B9C-7CCA33BC2E98}" destId="{186199D3-E4DF-A24F-9099-FDDAA6FB6AC5}" srcOrd="0" destOrd="0" presId="urn:microsoft.com/office/officeart/2005/8/layout/equation1"/>
    <dgm:cxn modelId="{B7C7D0B6-74DF-E44E-908A-39AA4A872EF1}" srcId="{FFD37456-C6B6-E84E-9573-CAC5DCA86864}" destId="{472E8367-1246-2044-8321-A5CB2659D3F4}" srcOrd="0" destOrd="0" parTransId="{046DEB56-62DD-4847-8CF7-C722A3E6B2B2}" sibTransId="{2BA675FD-BBDF-1846-9B9C-7CCA33BC2E98}"/>
    <dgm:cxn modelId="{BACF45C5-13ED-7248-9D1F-199E16B6B313}" type="presOf" srcId="{FFD37456-C6B6-E84E-9573-CAC5DCA86864}" destId="{BFC0CA61-B4AA-3C48-B63A-BBA230CC86A6}" srcOrd="0" destOrd="0" presId="urn:microsoft.com/office/officeart/2005/8/layout/equation1"/>
    <dgm:cxn modelId="{112CA3C7-4102-8A48-AB3C-988BE5B99F0D}" type="presOf" srcId="{24506D39-D96F-0D45-A2EC-1566656B1E78}" destId="{8C3CC6B4-59AD-2E46-9F22-1D240E01F297}" srcOrd="0" destOrd="0" presId="urn:microsoft.com/office/officeart/2005/8/layout/equation1"/>
    <dgm:cxn modelId="{6FECD0D3-2849-4D4A-9C50-CCE4CC932337}" type="presOf" srcId="{472E8367-1246-2044-8321-A5CB2659D3F4}" destId="{E5FF5AB2-2482-6745-801F-48697737789B}" srcOrd="0" destOrd="0" presId="urn:microsoft.com/office/officeart/2005/8/layout/equation1"/>
    <dgm:cxn modelId="{E90AF6E5-5250-7E40-BDF0-829CF64359CF}" srcId="{FFD37456-C6B6-E84E-9573-CAC5DCA86864}" destId="{24506D39-D96F-0D45-A2EC-1566656B1E78}" srcOrd="1" destOrd="0" parTransId="{1CD78762-1EA0-914B-99E8-60CA9C4D1A05}" sibTransId="{0F0C2422-B2BF-7E4F-95F4-D4F62DDDB711}"/>
    <dgm:cxn modelId="{D9BA21E9-5850-7B49-97FA-376F30E26088}" type="presParOf" srcId="{BFC0CA61-B4AA-3C48-B63A-BBA230CC86A6}" destId="{E5FF5AB2-2482-6745-801F-48697737789B}" srcOrd="0" destOrd="0" presId="urn:microsoft.com/office/officeart/2005/8/layout/equation1"/>
    <dgm:cxn modelId="{DD9F0793-A4A5-8E45-996A-31F865950245}" type="presParOf" srcId="{BFC0CA61-B4AA-3C48-B63A-BBA230CC86A6}" destId="{73A28AFC-3F3B-7E4C-A2A2-0B9A453A0A39}" srcOrd="1" destOrd="0" presId="urn:microsoft.com/office/officeart/2005/8/layout/equation1"/>
    <dgm:cxn modelId="{26579036-FE51-7741-B6E7-7877F95FAFD3}" type="presParOf" srcId="{BFC0CA61-B4AA-3C48-B63A-BBA230CC86A6}" destId="{186199D3-E4DF-A24F-9099-FDDAA6FB6AC5}" srcOrd="2" destOrd="0" presId="urn:microsoft.com/office/officeart/2005/8/layout/equation1"/>
    <dgm:cxn modelId="{98796966-73C6-084F-B708-977F9FF8978F}" type="presParOf" srcId="{BFC0CA61-B4AA-3C48-B63A-BBA230CC86A6}" destId="{BD367FE9-DED8-4F46-9298-7703E1A10175}" srcOrd="3" destOrd="0" presId="urn:microsoft.com/office/officeart/2005/8/layout/equation1"/>
    <dgm:cxn modelId="{06CC214B-5AF5-534E-B1E2-0A81BAC9EB86}" type="presParOf" srcId="{BFC0CA61-B4AA-3C48-B63A-BBA230CC86A6}" destId="{8C3CC6B4-59AD-2E46-9F22-1D240E01F297}" srcOrd="4" destOrd="0" presId="urn:microsoft.com/office/officeart/2005/8/layout/equation1"/>
    <dgm:cxn modelId="{18866DD8-E1E9-D84F-B60E-01ABFB44FD98}" type="presParOf" srcId="{BFC0CA61-B4AA-3C48-B63A-BBA230CC86A6}" destId="{ECF5E307-C4E1-C048-8946-BB1D7BBE5E85}" srcOrd="5" destOrd="0" presId="urn:microsoft.com/office/officeart/2005/8/layout/equation1"/>
    <dgm:cxn modelId="{6AE1AC7F-CB8F-7E47-8B03-F432A648956B}" type="presParOf" srcId="{BFC0CA61-B4AA-3C48-B63A-BBA230CC86A6}" destId="{C54436F4-C806-5E41-8677-5A384CA64619}" srcOrd="6" destOrd="0" presId="urn:microsoft.com/office/officeart/2005/8/layout/equation1"/>
    <dgm:cxn modelId="{5B2ACA67-3280-E948-AEE9-46C2B2865B8F}" type="presParOf" srcId="{BFC0CA61-B4AA-3C48-B63A-BBA230CC86A6}" destId="{F2DC2CD8-6E05-F547-84B8-B744BE5ECA80}" srcOrd="7" destOrd="0" presId="urn:microsoft.com/office/officeart/2005/8/layout/equation1"/>
    <dgm:cxn modelId="{82A71E32-874F-944D-8F2A-E07550327DDE}" type="presParOf" srcId="{BFC0CA61-B4AA-3C48-B63A-BBA230CC86A6}" destId="{24BC333A-507E-614C-A08B-2F4D05EA4BBD}" srcOrd="8"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63CB72-6B50-4547-9DFD-421B70D828B6}" type="doc">
      <dgm:prSet loTypeId="urn:microsoft.com/office/officeart/2005/8/layout/process2" loCatId="process" qsTypeId="urn:microsoft.com/office/officeart/2005/8/quickstyle/simple3" qsCatId="simple" csTypeId="urn:microsoft.com/office/officeart/2005/8/colors/colorful3" csCatId="colorful" phldr="1"/>
      <dgm:spPr/>
    </dgm:pt>
    <dgm:pt modelId="{AF9BFE40-E106-4C17-B0CC-AF182D133C7D}">
      <dgm:prSet phldrT="[Texto]" custT="1"/>
      <dgm:spPr/>
      <dgm:t>
        <a:bodyPr/>
        <a:lstStyle/>
        <a:p>
          <a:r>
            <a:rPr lang="pt-BR" sz="3200" dirty="0"/>
            <a:t>Lei nova não se aplica</a:t>
          </a:r>
        </a:p>
      </dgm:t>
    </dgm:pt>
    <dgm:pt modelId="{C64AB1BE-B7D8-4FAA-9A8D-0776B90539D9}" type="parTrans" cxnId="{30DAAC0E-3998-4E4B-B9DB-96C613AA3FD0}">
      <dgm:prSet/>
      <dgm:spPr/>
      <dgm:t>
        <a:bodyPr/>
        <a:lstStyle/>
        <a:p>
          <a:endParaRPr lang="pt-BR"/>
        </a:p>
      </dgm:t>
    </dgm:pt>
    <dgm:pt modelId="{1FE5545E-E5B8-4B29-8E2C-5E051A88DFDA}" type="sibTrans" cxnId="{30DAAC0E-3998-4E4B-B9DB-96C613AA3FD0}">
      <dgm:prSet/>
      <dgm:spPr/>
      <dgm:t>
        <a:bodyPr/>
        <a:lstStyle/>
        <a:p>
          <a:endParaRPr lang="pt-BR"/>
        </a:p>
      </dgm:t>
    </dgm:pt>
    <dgm:pt modelId="{FE12BD9D-B42B-4209-8784-283E3DE20DD7}">
      <dgm:prSet phldrT="[Texto]" custT="1"/>
      <dgm:spPr/>
      <dgm:t>
        <a:bodyPr/>
        <a:lstStyle/>
        <a:p>
          <a:r>
            <a:rPr lang="pt-BR" sz="3200" dirty="0"/>
            <a:t>A fatos geradores já consumados</a:t>
          </a:r>
        </a:p>
      </dgm:t>
    </dgm:pt>
    <dgm:pt modelId="{06D7B580-97EA-42EA-B1C4-6D7C21995CDE}" type="parTrans" cxnId="{46FB0922-6C2B-4209-A754-7518E7EB355B}">
      <dgm:prSet/>
      <dgm:spPr/>
      <dgm:t>
        <a:bodyPr/>
        <a:lstStyle/>
        <a:p>
          <a:endParaRPr lang="pt-BR"/>
        </a:p>
      </dgm:t>
    </dgm:pt>
    <dgm:pt modelId="{B6305162-8ABA-4B94-B15B-3FF1637ED5D2}" type="sibTrans" cxnId="{46FB0922-6C2B-4209-A754-7518E7EB355B}">
      <dgm:prSet/>
      <dgm:spPr/>
      <dgm:t>
        <a:bodyPr/>
        <a:lstStyle/>
        <a:p>
          <a:endParaRPr lang="pt-BR"/>
        </a:p>
      </dgm:t>
    </dgm:pt>
    <dgm:pt modelId="{6CA7F376-A5EE-41B4-ACD5-6990466E4890}" type="pres">
      <dgm:prSet presAssocID="{8063CB72-6B50-4547-9DFD-421B70D828B6}" presName="linearFlow" presStyleCnt="0">
        <dgm:presLayoutVars>
          <dgm:resizeHandles val="exact"/>
        </dgm:presLayoutVars>
      </dgm:prSet>
      <dgm:spPr/>
    </dgm:pt>
    <dgm:pt modelId="{BC7C94D2-2D4B-4CFA-A514-13E453649C74}" type="pres">
      <dgm:prSet presAssocID="{AF9BFE40-E106-4C17-B0CC-AF182D133C7D}" presName="node" presStyleLbl="node1" presStyleIdx="0" presStyleCnt="2" custScaleY="90909" custLinFactNeighborX="-1564" custLinFactNeighborY="3299">
        <dgm:presLayoutVars>
          <dgm:bulletEnabled val="1"/>
        </dgm:presLayoutVars>
      </dgm:prSet>
      <dgm:spPr/>
    </dgm:pt>
    <dgm:pt modelId="{2AA1E77E-8BCB-4CD3-BB2A-DA890046BACC}" type="pres">
      <dgm:prSet presAssocID="{1FE5545E-E5B8-4B29-8E2C-5E051A88DFDA}" presName="sibTrans" presStyleLbl="sibTrans2D1" presStyleIdx="0" presStyleCnt="1"/>
      <dgm:spPr/>
    </dgm:pt>
    <dgm:pt modelId="{D6F7A3BB-6F72-4B30-B20F-9157541D77C7}" type="pres">
      <dgm:prSet presAssocID="{1FE5545E-E5B8-4B29-8E2C-5E051A88DFDA}" presName="connectorText" presStyleLbl="sibTrans2D1" presStyleIdx="0" presStyleCnt="1"/>
      <dgm:spPr/>
    </dgm:pt>
    <dgm:pt modelId="{026518BD-33A2-45AF-895E-EFA92D16D0B5}" type="pres">
      <dgm:prSet presAssocID="{FE12BD9D-B42B-4209-8784-283E3DE20DD7}" presName="node" presStyleLbl="node1" presStyleIdx="1" presStyleCnt="2" custLinFactNeighborX="-44963">
        <dgm:presLayoutVars>
          <dgm:bulletEnabled val="1"/>
        </dgm:presLayoutVars>
      </dgm:prSet>
      <dgm:spPr/>
    </dgm:pt>
  </dgm:ptLst>
  <dgm:cxnLst>
    <dgm:cxn modelId="{3BC16B05-E185-4A21-9837-75D4F69A3AA8}" type="presOf" srcId="{1FE5545E-E5B8-4B29-8E2C-5E051A88DFDA}" destId="{2AA1E77E-8BCB-4CD3-BB2A-DA890046BACC}" srcOrd="0" destOrd="0" presId="urn:microsoft.com/office/officeart/2005/8/layout/process2"/>
    <dgm:cxn modelId="{30DAAC0E-3998-4E4B-B9DB-96C613AA3FD0}" srcId="{8063CB72-6B50-4547-9DFD-421B70D828B6}" destId="{AF9BFE40-E106-4C17-B0CC-AF182D133C7D}" srcOrd="0" destOrd="0" parTransId="{C64AB1BE-B7D8-4FAA-9A8D-0776B90539D9}" sibTransId="{1FE5545E-E5B8-4B29-8E2C-5E051A88DFDA}"/>
    <dgm:cxn modelId="{D015500F-3AF0-406E-8399-6382BFC4E3AE}" type="presOf" srcId="{AF9BFE40-E106-4C17-B0CC-AF182D133C7D}" destId="{BC7C94D2-2D4B-4CFA-A514-13E453649C74}" srcOrd="0" destOrd="0" presId="urn:microsoft.com/office/officeart/2005/8/layout/process2"/>
    <dgm:cxn modelId="{4F2F3819-DFF5-46FC-BCC4-7DDCB6B7D631}" type="presOf" srcId="{1FE5545E-E5B8-4B29-8E2C-5E051A88DFDA}" destId="{D6F7A3BB-6F72-4B30-B20F-9157541D77C7}" srcOrd="1" destOrd="0" presId="urn:microsoft.com/office/officeart/2005/8/layout/process2"/>
    <dgm:cxn modelId="{46FB0922-6C2B-4209-A754-7518E7EB355B}" srcId="{8063CB72-6B50-4547-9DFD-421B70D828B6}" destId="{FE12BD9D-B42B-4209-8784-283E3DE20DD7}" srcOrd="1" destOrd="0" parTransId="{06D7B580-97EA-42EA-B1C4-6D7C21995CDE}" sibTransId="{B6305162-8ABA-4B94-B15B-3FF1637ED5D2}"/>
    <dgm:cxn modelId="{D7236874-5476-4ADB-AC06-A0BD012B946D}" type="presOf" srcId="{FE12BD9D-B42B-4209-8784-283E3DE20DD7}" destId="{026518BD-33A2-45AF-895E-EFA92D16D0B5}" srcOrd="0" destOrd="0" presId="urn:microsoft.com/office/officeart/2005/8/layout/process2"/>
    <dgm:cxn modelId="{3DFD30D2-B571-4EFF-855F-248539AF70BB}" type="presOf" srcId="{8063CB72-6B50-4547-9DFD-421B70D828B6}" destId="{6CA7F376-A5EE-41B4-ACD5-6990466E4890}" srcOrd="0" destOrd="0" presId="urn:microsoft.com/office/officeart/2005/8/layout/process2"/>
    <dgm:cxn modelId="{909EB5EA-16BF-44D4-A9F5-0B02798263F2}" type="presParOf" srcId="{6CA7F376-A5EE-41B4-ACD5-6990466E4890}" destId="{BC7C94D2-2D4B-4CFA-A514-13E453649C74}" srcOrd="0" destOrd="0" presId="urn:microsoft.com/office/officeart/2005/8/layout/process2"/>
    <dgm:cxn modelId="{B7820E0C-A8CC-42A2-9B1E-686F994469EF}" type="presParOf" srcId="{6CA7F376-A5EE-41B4-ACD5-6990466E4890}" destId="{2AA1E77E-8BCB-4CD3-BB2A-DA890046BACC}" srcOrd="1" destOrd="0" presId="urn:microsoft.com/office/officeart/2005/8/layout/process2"/>
    <dgm:cxn modelId="{63D987F0-DC90-4D8A-9839-D312CA29CBED}" type="presParOf" srcId="{2AA1E77E-8BCB-4CD3-BB2A-DA890046BACC}" destId="{D6F7A3BB-6F72-4B30-B20F-9157541D77C7}" srcOrd="0" destOrd="0" presId="urn:microsoft.com/office/officeart/2005/8/layout/process2"/>
    <dgm:cxn modelId="{7108861E-E9CF-49BA-8A34-23FA9CB4DD6C}" type="presParOf" srcId="{6CA7F376-A5EE-41B4-ACD5-6990466E4890}" destId="{026518BD-33A2-45AF-895E-EFA92D16D0B5}"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63CB72-6B50-4547-9DFD-421B70D828B6}" type="doc">
      <dgm:prSet loTypeId="urn:microsoft.com/office/officeart/2005/8/layout/process2" loCatId="process" qsTypeId="urn:microsoft.com/office/officeart/2005/8/quickstyle/simple3" qsCatId="simple" csTypeId="urn:microsoft.com/office/officeart/2005/8/colors/colorful2" csCatId="colorful" phldr="1"/>
      <dgm:spPr/>
    </dgm:pt>
    <dgm:pt modelId="{AF9BFE40-E106-4C17-B0CC-AF182D133C7D}">
      <dgm:prSet phldrT="[Texto]" custT="1"/>
      <dgm:spPr/>
      <dgm:t>
        <a:bodyPr/>
        <a:lstStyle/>
        <a:p>
          <a:r>
            <a:rPr lang="pt-BR" sz="3200" dirty="0"/>
            <a:t>Fato gerador anterior à vigência da lei</a:t>
          </a:r>
        </a:p>
      </dgm:t>
    </dgm:pt>
    <dgm:pt modelId="{C64AB1BE-B7D8-4FAA-9A8D-0776B90539D9}" type="parTrans" cxnId="{30DAAC0E-3998-4E4B-B9DB-96C613AA3FD0}">
      <dgm:prSet/>
      <dgm:spPr/>
      <dgm:t>
        <a:bodyPr/>
        <a:lstStyle/>
        <a:p>
          <a:endParaRPr lang="pt-BR"/>
        </a:p>
      </dgm:t>
    </dgm:pt>
    <dgm:pt modelId="{1FE5545E-E5B8-4B29-8E2C-5E051A88DFDA}" type="sibTrans" cxnId="{30DAAC0E-3998-4E4B-B9DB-96C613AA3FD0}">
      <dgm:prSet/>
      <dgm:spPr/>
      <dgm:t>
        <a:bodyPr/>
        <a:lstStyle/>
        <a:p>
          <a:endParaRPr lang="pt-BR"/>
        </a:p>
      </dgm:t>
    </dgm:pt>
    <dgm:pt modelId="{FE12BD9D-B42B-4209-8784-283E3DE20DD7}">
      <dgm:prSet phldrT="[Texto]" custT="1"/>
      <dgm:spPr/>
      <dgm:t>
        <a:bodyPr/>
        <a:lstStyle/>
        <a:p>
          <a:r>
            <a:rPr lang="pt-BR" sz="3200" dirty="0"/>
            <a:t>Não acarreta obrigações</a:t>
          </a:r>
        </a:p>
      </dgm:t>
    </dgm:pt>
    <dgm:pt modelId="{06D7B580-97EA-42EA-B1C4-6D7C21995CDE}" type="parTrans" cxnId="{46FB0922-6C2B-4209-A754-7518E7EB355B}">
      <dgm:prSet/>
      <dgm:spPr/>
      <dgm:t>
        <a:bodyPr/>
        <a:lstStyle/>
        <a:p>
          <a:endParaRPr lang="pt-BR"/>
        </a:p>
      </dgm:t>
    </dgm:pt>
    <dgm:pt modelId="{B6305162-8ABA-4B94-B15B-3FF1637ED5D2}" type="sibTrans" cxnId="{46FB0922-6C2B-4209-A754-7518E7EB355B}">
      <dgm:prSet/>
      <dgm:spPr/>
      <dgm:t>
        <a:bodyPr/>
        <a:lstStyle/>
        <a:p>
          <a:endParaRPr lang="pt-BR"/>
        </a:p>
      </dgm:t>
    </dgm:pt>
    <dgm:pt modelId="{6CA7F376-A5EE-41B4-ACD5-6990466E4890}" type="pres">
      <dgm:prSet presAssocID="{8063CB72-6B50-4547-9DFD-421B70D828B6}" presName="linearFlow" presStyleCnt="0">
        <dgm:presLayoutVars>
          <dgm:resizeHandles val="exact"/>
        </dgm:presLayoutVars>
      </dgm:prSet>
      <dgm:spPr/>
    </dgm:pt>
    <dgm:pt modelId="{BC7C94D2-2D4B-4CFA-A514-13E453649C74}" type="pres">
      <dgm:prSet presAssocID="{AF9BFE40-E106-4C17-B0CC-AF182D133C7D}" presName="node" presStyleLbl="node1" presStyleIdx="0" presStyleCnt="2" custScaleY="90909" custLinFactNeighborX="-44307" custLinFactNeighborY="-34">
        <dgm:presLayoutVars>
          <dgm:bulletEnabled val="1"/>
        </dgm:presLayoutVars>
      </dgm:prSet>
      <dgm:spPr/>
    </dgm:pt>
    <dgm:pt modelId="{2AA1E77E-8BCB-4CD3-BB2A-DA890046BACC}" type="pres">
      <dgm:prSet presAssocID="{1FE5545E-E5B8-4B29-8E2C-5E051A88DFDA}" presName="sibTrans" presStyleLbl="sibTrans2D1" presStyleIdx="0" presStyleCnt="1"/>
      <dgm:spPr/>
    </dgm:pt>
    <dgm:pt modelId="{D6F7A3BB-6F72-4B30-B20F-9157541D77C7}" type="pres">
      <dgm:prSet presAssocID="{1FE5545E-E5B8-4B29-8E2C-5E051A88DFDA}" presName="connectorText" presStyleLbl="sibTrans2D1" presStyleIdx="0" presStyleCnt="1"/>
      <dgm:spPr/>
    </dgm:pt>
    <dgm:pt modelId="{026518BD-33A2-45AF-895E-EFA92D16D0B5}" type="pres">
      <dgm:prSet presAssocID="{FE12BD9D-B42B-4209-8784-283E3DE20DD7}" presName="node" presStyleLbl="node1" presStyleIdx="1" presStyleCnt="2" custLinFactNeighborX="-44963">
        <dgm:presLayoutVars>
          <dgm:bulletEnabled val="1"/>
        </dgm:presLayoutVars>
      </dgm:prSet>
      <dgm:spPr/>
    </dgm:pt>
  </dgm:ptLst>
  <dgm:cxnLst>
    <dgm:cxn modelId="{30DAAC0E-3998-4E4B-B9DB-96C613AA3FD0}" srcId="{8063CB72-6B50-4547-9DFD-421B70D828B6}" destId="{AF9BFE40-E106-4C17-B0CC-AF182D133C7D}" srcOrd="0" destOrd="0" parTransId="{C64AB1BE-B7D8-4FAA-9A8D-0776B90539D9}" sibTransId="{1FE5545E-E5B8-4B29-8E2C-5E051A88DFDA}"/>
    <dgm:cxn modelId="{46FB0922-6C2B-4209-A754-7518E7EB355B}" srcId="{8063CB72-6B50-4547-9DFD-421B70D828B6}" destId="{FE12BD9D-B42B-4209-8784-283E3DE20DD7}" srcOrd="1" destOrd="0" parTransId="{06D7B580-97EA-42EA-B1C4-6D7C21995CDE}" sibTransId="{B6305162-8ABA-4B94-B15B-3FF1637ED5D2}"/>
    <dgm:cxn modelId="{AF473575-7149-4CE2-A4EE-AC25A9CCBA30}" type="presOf" srcId="{1FE5545E-E5B8-4B29-8E2C-5E051A88DFDA}" destId="{2AA1E77E-8BCB-4CD3-BB2A-DA890046BACC}" srcOrd="0" destOrd="0" presId="urn:microsoft.com/office/officeart/2005/8/layout/process2"/>
    <dgm:cxn modelId="{21262D7B-2E2E-4552-AECA-BF7D36644B48}" type="presOf" srcId="{8063CB72-6B50-4547-9DFD-421B70D828B6}" destId="{6CA7F376-A5EE-41B4-ACD5-6990466E4890}" srcOrd="0" destOrd="0" presId="urn:microsoft.com/office/officeart/2005/8/layout/process2"/>
    <dgm:cxn modelId="{38C0809D-C0E2-4452-950B-349805549178}" type="presOf" srcId="{AF9BFE40-E106-4C17-B0CC-AF182D133C7D}" destId="{BC7C94D2-2D4B-4CFA-A514-13E453649C74}" srcOrd="0" destOrd="0" presId="urn:microsoft.com/office/officeart/2005/8/layout/process2"/>
    <dgm:cxn modelId="{4CDD3ECD-628C-4183-AD8D-2E7F60E859AD}" type="presOf" srcId="{1FE5545E-E5B8-4B29-8E2C-5E051A88DFDA}" destId="{D6F7A3BB-6F72-4B30-B20F-9157541D77C7}" srcOrd="1" destOrd="0" presId="urn:microsoft.com/office/officeart/2005/8/layout/process2"/>
    <dgm:cxn modelId="{6E8539D6-3567-4C77-B74A-0AFE8D09F041}" type="presOf" srcId="{FE12BD9D-B42B-4209-8784-283E3DE20DD7}" destId="{026518BD-33A2-45AF-895E-EFA92D16D0B5}" srcOrd="0" destOrd="0" presId="urn:microsoft.com/office/officeart/2005/8/layout/process2"/>
    <dgm:cxn modelId="{EBC7835F-DC4F-4C50-B47F-4D9DB41EDC58}" type="presParOf" srcId="{6CA7F376-A5EE-41B4-ACD5-6990466E4890}" destId="{BC7C94D2-2D4B-4CFA-A514-13E453649C74}" srcOrd="0" destOrd="0" presId="urn:microsoft.com/office/officeart/2005/8/layout/process2"/>
    <dgm:cxn modelId="{60E5964C-5F1B-4636-A856-97ED35B1E9C9}" type="presParOf" srcId="{6CA7F376-A5EE-41B4-ACD5-6990466E4890}" destId="{2AA1E77E-8BCB-4CD3-BB2A-DA890046BACC}" srcOrd="1" destOrd="0" presId="urn:microsoft.com/office/officeart/2005/8/layout/process2"/>
    <dgm:cxn modelId="{C93E9E69-5814-43A9-AEC5-CA69687993D2}" type="presParOf" srcId="{2AA1E77E-8BCB-4CD3-BB2A-DA890046BACC}" destId="{D6F7A3BB-6F72-4B30-B20F-9157541D77C7}" srcOrd="0" destOrd="0" presId="urn:microsoft.com/office/officeart/2005/8/layout/process2"/>
    <dgm:cxn modelId="{94ED2981-19CA-407D-B4A2-DEF406084680}" type="presParOf" srcId="{6CA7F376-A5EE-41B4-ACD5-6990466E4890}" destId="{026518BD-33A2-45AF-895E-EFA92D16D0B5}"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141F9E-2B32-EF49-8522-0A3AE99C4CB8}" type="doc">
      <dgm:prSet loTypeId="urn:microsoft.com/office/officeart/2005/8/layout/hProcess9" loCatId="" qsTypeId="urn:microsoft.com/office/officeart/2005/8/quickstyle/simple1" qsCatId="simple" csTypeId="urn:microsoft.com/office/officeart/2005/8/colors/colorful4" csCatId="colorful" phldr="1"/>
      <dgm:spPr/>
    </dgm:pt>
    <dgm:pt modelId="{FF6C8644-6AAD-214F-B0CB-E95DBA8D0520}">
      <dgm:prSet phldrT="[Texto]" custT="1"/>
      <dgm:spPr/>
      <dgm:t>
        <a:bodyPr/>
        <a:lstStyle/>
        <a:p>
          <a:r>
            <a:rPr lang="pt-BR" sz="1200" dirty="0"/>
            <a:t>JAN</a:t>
          </a:r>
        </a:p>
      </dgm:t>
    </dgm:pt>
    <dgm:pt modelId="{1DE7B290-B35C-254C-B422-69CB3C109667}" type="parTrans" cxnId="{0033FB2A-7144-0640-9A83-FDD5C1C5112B}">
      <dgm:prSet/>
      <dgm:spPr/>
      <dgm:t>
        <a:bodyPr/>
        <a:lstStyle/>
        <a:p>
          <a:endParaRPr lang="pt-BR"/>
        </a:p>
      </dgm:t>
    </dgm:pt>
    <dgm:pt modelId="{6F63D7B5-41F1-9742-8F48-BE5D5E89A769}" type="sibTrans" cxnId="{0033FB2A-7144-0640-9A83-FDD5C1C5112B}">
      <dgm:prSet/>
      <dgm:spPr/>
      <dgm:t>
        <a:bodyPr/>
        <a:lstStyle/>
        <a:p>
          <a:endParaRPr lang="pt-BR"/>
        </a:p>
      </dgm:t>
    </dgm:pt>
    <dgm:pt modelId="{D67FCF45-D00C-8C4A-B8B2-B20933EAB93B}">
      <dgm:prSet phldrT="[Texto]" custT="1"/>
      <dgm:spPr/>
      <dgm:t>
        <a:bodyPr/>
        <a:lstStyle/>
        <a:p>
          <a:r>
            <a:rPr lang="pt-BR" sz="1200" dirty="0"/>
            <a:t>FEV</a:t>
          </a:r>
        </a:p>
      </dgm:t>
    </dgm:pt>
    <dgm:pt modelId="{82A94A0D-F57B-6E40-BF47-F7D5E47202AA}" type="parTrans" cxnId="{3372D665-0D0A-ED45-893A-E4FB9C8445A4}">
      <dgm:prSet/>
      <dgm:spPr/>
      <dgm:t>
        <a:bodyPr/>
        <a:lstStyle/>
        <a:p>
          <a:endParaRPr lang="pt-BR"/>
        </a:p>
      </dgm:t>
    </dgm:pt>
    <dgm:pt modelId="{B3814B4B-96AE-7247-900E-F3ECFB24697D}" type="sibTrans" cxnId="{3372D665-0D0A-ED45-893A-E4FB9C8445A4}">
      <dgm:prSet/>
      <dgm:spPr/>
      <dgm:t>
        <a:bodyPr/>
        <a:lstStyle/>
        <a:p>
          <a:endParaRPr lang="pt-BR"/>
        </a:p>
      </dgm:t>
    </dgm:pt>
    <dgm:pt modelId="{7F8C5293-1B7A-BE45-BB2F-0D0AFA125E96}">
      <dgm:prSet phldrT="[Texto]" custT="1"/>
      <dgm:spPr/>
      <dgm:t>
        <a:bodyPr/>
        <a:lstStyle/>
        <a:p>
          <a:r>
            <a:rPr lang="pt-BR" sz="1200" dirty="0"/>
            <a:t>MAR</a:t>
          </a:r>
        </a:p>
      </dgm:t>
    </dgm:pt>
    <dgm:pt modelId="{629F3D43-D394-B84A-86B9-04E528C4783E}" type="parTrans" cxnId="{90456778-A21A-4847-96A0-F5D2EF564B44}">
      <dgm:prSet/>
      <dgm:spPr/>
      <dgm:t>
        <a:bodyPr/>
        <a:lstStyle/>
        <a:p>
          <a:endParaRPr lang="pt-BR"/>
        </a:p>
      </dgm:t>
    </dgm:pt>
    <dgm:pt modelId="{E881153C-91DE-FE4A-A978-5B57A6683AF0}" type="sibTrans" cxnId="{90456778-A21A-4847-96A0-F5D2EF564B44}">
      <dgm:prSet/>
      <dgm:spPr/>
      <dgm:t>
        <a:bodyPr/>
        <a:lstStyle/>
        <a:p>
          <a:endParaRPr lang="pt-BR"/>
        </a:p>
      </dgm:t>
    </dgm:pt>
    <dgm:pt modelId="{B23438EF-DAAF-2548-AACB-9B2E40A0DD24}">
      <dgm:prSet phldrT="[Texto]" custT="1"/>
      <dgm:spPr/>
      <dgm:t>
        <a:bodyPr/>
        <a:lstStyle/>
        <a:p>
          <a:r>
            <a:rPr lang="pt-BR" sz="1200" dirty="0"/>
            <a:t>ABR</a:t>
          </a:r>
        </a:p>
      </dgm:t>
    </dgm:pt>
    <dgm:pt modelId="{17FBDCC6-891B-294E-B362-79BDB2769C80}" type="parTrans" cxnId="{05384200-300E-9248-9710-73AD4A85C9BF}">
      <dgm:prSet/>
      <dgm:spPr/>
      <dgm:t>
        <a:bodyPr/>
        <a:lstStyle/>
        <a:p>
          <a:endParaRPr lang="pt-BR"/>
        </a:p>
      </dgm:t>
    </dgm:pt>
    <dgm:pt modelId="{B3B8DD7D-50F4-544D-B440-096EF21E87C4}" type="sibTrans" cxnId="{05384200-300E-9248-9710-73AD4A85C9BF}">
      <dgm:prSet/>
      <dgm:spPr/>
      <dgm:t>
        <a:bodyPr/>
        <a:lstStyle/>
        <a:p>
          <a:endParaRPr lang="pt-BR"/>
        </a:p>
      </dgm:t>
    </dgm:pt>
    <dgm:pt modelId="{45A74E30-4E58-1149-88C6-5B7C383D4C78}">
      <dgm:prSet phldrT="[Texto]" custT="1"/>
      <dgm:spPr/>
      <dgm:t>
        <a:bodyPr/>
        <a:lstStyle/>
        <a:p>
          <a:r>
            <a:rPr lang="pt-BR" sz="1200" dirty="0"/>
            <a:t>MAIO</a:t>
          </a:r>
        </a:p>
      </dgm:t>
    </dgm:pt>
    <dgm:pt modelId="{A3DBC56F-0B8B-E447-BA06-B29D7FD1750F}" type="parTrans" cxnId="{DF1A1ABF-5AC0-934F-9503-33F1CA41B178}">
      <dgm:prSet/>
      <dgm:spPr/>
      <dgm:t>
        <a:bodyPr/>
        <a:lstStyle/>
        <a:p>
          <a:endParaRPr lang="pt-BR"/>
        </a:p>
      </dgm:t>
    </dgm:pt>
    <dgm:pt modelId="{DFD7E6FB-28E9-1241-8E01-29A5806CFC5C}" type="sibTrans" cxnId="{DF1A1ABF-5AC0-934F-9503-33F1CA41B178}">
      <dgm:prSet/>
      <dgm:spPr/>
      <dgm:t>
        <a:bodyPr/>
        <a:lstStyle/>
        <a:p>
          <a:endParaRPr lang="pt-BR"/>
        </a:p>
      </dgm:t>
    </dgm:pt>
    <dgm:pt modelId="{1E1C8FEC-48C0-7943-B141-4617D2DD6C84}">
      <dgm:prSet phldrT="[Texto]" custT="1"/>
      <dgm:spPr/>
      <dgm:t>
        <a:bodyPr/>
        <a:lstStyle/>
        <a:p>
          <a:r>
            <a:rPr lang="pt-BR" sz="1200" dirty="0"/>
            <a:t>JUN</a:t>
          </a:r>
        </a:p>
      </dgm:t>
    </dgm:pt>
    <dgm:pt modelId="{909178EC-1D1E-5245-AA0D-68DBA371DC36}" type="parTrans" cxnId="{0A02C21E-CAFB-484C-85C1-C6DAD95C1279}">
      <dgm:prSet/>
      <dgm:spPr/>
      <dgm:t>
        <a:bodyPr/>
        <a:lstStyle/>
        <a:p>
          <a:endParaRPr lang="pt-BR"/>
        </a:p>
      </dgm:t>
    </dgm:pt>
    <dgm:pt modelId="{010FF63B-8C03-BF44-A487-CFEFB3B23DA3}" type="sibTrans" cxnId="{0A02C21E-CAFB-484C-85C1-C6DAD95C1279}">
      <dgm:prSet/>
      <dgm:spPr/>
      <dgm:t>
        <a:bodyPr/>
        <a:lstStyle/>
        <a:p>
          <a:endParaRPr lang="pt-BR"/>
        </a:p>
      </dgm:t>
    </dgm:pt>
    <dgm:pt modelId="{F6466597-6B23-F449-AF4A-651303C9DCE7}">
      <dgm:prSet phldrT="[Texto]" custT="1"/>
      <dgm:spPr/>
      <dgm:t>
        <a:bodyPr/>
        <a:lstStyle/>
        <a:p>
          <a:r>
            <a:rPr lang="pt-BR" sz="1200" dirty="0"/>
            <a:t>JUL</a:t>
          </a:r>
        </a:p>
      </dgm:t>
    </dgm:pt>
    <dgm:pt modelId="{CC5F34AA-6DA0-5F4C-9F30-AD7EF0A94120}" type="parTrans" cxnId="{DBEFE75A-19F2-5940-BA3E-29BA05D8B620}">
      <dgm:prSet/>
      <dgm:spPr/>
      <dgm:t>
        <a:bodyPr/>
        <a:lstStyle/>
        <a:p>
          <a:endParaRPr lang="pt-BR"/>
        </a:p>
      </dgm:t>
    </dgm:pt>
    <dgm:pt modelId="{89E41E7A-379E-8D42-8A53-AA7220BA8B1C}" type="sibTrans" cxnId="{DBEFE75A-19F2-5940-BA3E-29BA05D8B620}">
      <dgm:prSet/>
      <dgm:spPr/>
      <dgm:t>
        <a:bodyPr/>
        <a:lstStyle/>
        <a:p>
          <a:endParaRPr lang="pt-BR"/>
        </a:p>
      </dgm:t>
    </dgm:pt>
    <dgm:pt modelId="{4B5FE6DB-140C-CB4D-B351-C98773FA87D7}">
      <dgm:prSet phldrT="[Texto]" custT="1"/>
      <dgm:spPr/>
      <dgm:t>
        <a:bodyPr/>
        <a:lstStyle/>
        <a:p>
          <a:r>
            <a:rPr lang="pt-BR" sz="1200" dirty="0"/>
            <a:t>AGO</a:t>
          </a:r>
        </a:p>
      </dgm:t>
    </dgm:pt>
    <dgm:pt modelId="{B45AB982-2540-AC4C-97FB-1258EED41E3A}" type="parTrans" cxnId="{F0CDC153-0B19-734B-8933-257D88E12F7A}">
      <dgm:prSet/>
      <dgm:spPr/>
      <dgm:t>
        <a:bodyPr/>
        <a:lstStyle/>
        <a:p>
          <a:endParaRPr lang="pt-BR"/>
        </a:p>
      </dgm:t>
    </dgm:pt>
    <dgm:pt modelId="{AB45131E-9F7B-9941-9357-92B8FDCFC090}" type="sibTrans" cxnId="{F0CDC153-0B19-734B-8933-257D88E12F7A}">
      <dgm:prSet/>
      <dgm:spPr/>
      <dgm:t>
        <a:bodyPr/>
        <a:lstStyle/>
        <a:p>
          <a:endParaRPr lang="pt-BR"/>
        </a:p>
      </dgm:t>
    </dgm:pt>
    <dgm:pt modelId="{477C5482-EFAA-F647-8E07-87C33027B2B8}">
      <dgm:prSet phldrT="[Texto]" custT="1"/>
      <dgm:spPr/>
      <dgm:t>
        <a:bodyPr/>
        <a:lstStyle/>
        <a:p>
          <a:r>
            <a:rPr lang="pt-BR" sz="1200" dirty="0"/>
            <a:t>SET</a:t>
          </a:r>
        </a:p>
      </dgm:t>
    </dgm:pt>
    <dgm:pt modelId="{3DB8C491-B7F2-EC4E-B8D3-2041A0A53914}" type="parTrans" cxnId="{FCBEEC83-5B69-4D4D-B69C-B1699AF8F891}">
      <dgm:prSet/>
      <dgm:spPr/>
      <dgm:t>
        <a:bodyPr/>
        <a:lstStyle/>
        <a:p>
          <a:endParaRPr lang="pt-BR"/>
        </a:p>
      </dgm:t>
    </dgm:pt>
    <dgm:pt modelId="{4BF4D113-63B3-9A49-8DD4-F78CE7812AC2}" type="sibTrans" cxnId="{FCBEEC83-5B69-4D4D-B69C-B1699AF8F891}">
      <dgm:prSet/>
      <dgm:spPr/>
      <dgm:t>
        <a:bodyPr/>
        <a:lstStyle/>
        <a:p>
          <a:endParaRPr lang="pt-BR"/>
        </a:p>
      </dgm:t>
    </dgm:pt>
    <dgm:pt modelId="{1C52D6D4-9BF9-E744-8463-B751F3F585B2}">
      <dgm:prSet phldrT="[Texto]" custT="1"/>
      <dgm:spPr/>
      <dgm:t>
        <a:bodyPr/>
        <a:lstStyle/>
        <a:p>
          <a:r>
            <a:rPr lang="pt-BR" sz="1200" dirty="0"/>
            <a:t>OUT</a:t>
          </a:r>
        </a:p>
      </dgm:t>
    </dgm:pt>
    <dgm:pt modelId="{DD706ECD-C230-AE4B-842B-87D34FB64F1C}" type="parTrans" cxnId="{3E34BAFE-1DB9-614D-8B2A-87476E330C90}">
      <dgm:prSet/>
      <dgm:spPr/>
      <dgm:t>
        <a:bodyPr/>
        <a:lstStyle/>
        <a:p>
          <a:endParaRPr lang="pt-BR"/>
        </a:p>
      </dgm:t>
    </dgm:pt>
    <dgm:pt modelId="{667742D0-B914-EB4A-81F5-BDF7B733D3B3}" type="sibTrans" cxnId="{3E34BAFE-1DB9-614D-8B2A-87476E330C90}">
      <dgm:prSet/>
      <dgm:spPr/>
      <dgm:t>
        <a:bodyPr/>
        <a:lstStyle/>
        <a:p>
          <a:endParaRPr lang="pt-BR"/>
        </a:p>
      </dgm:t>
    </dgm:pt>
    <dgm:pt modelId="{173093F6-616A-314F-B187-21CC93896163}">
      <dgm:prSet phldrT="[Texto]" custT="1"/>
      <dgm:spPr/>
      <dgm:t>
        <a:bodyPr/>
        <a:lstStyle/>
        <a:p>
          <a:r>
            <a:rPr lang="pt-BR" sz="1200" dirty="0"/>
            <a:t>NOV</a:t>
          </a:r>
        </a:p>
      </dgm:t>
    </dgm:pt>
    <dgm:pt modelId="{98CB7939-86BD-0643-924B-17F6B61F9EA0}" type="parTrans" cxnId="{85613304-485F-1B40-9B23-B159CD52DF60}">
      <dgm:prSet/>
      <dgm:spPr/>
      <dgm:t>
        <a:bodyPr/>
        <a:lstStyle/>
        <a:p>
          <a:endParaRPr lang="pt-BR"/>
        </a:p>
      </dgm:t>
    </dgm:pt>
    <dgm:pt modelId="{DC7C2DD0-6D4D-F04F-AB70-473268C50B29}" type="sibTrans" cxnId="{85613304-485F-1B40-9B23-B159CD52DF60}">
      <dgm:prSet/>
      <dgm:spPr/>
      <dgm:t>
        <a:bodyPr/>
        <a:lstStyle/>
        <a:p>
          <a:endParaRPr lang="pt-BR"/>
        </a:p>
      </dgm:t>
    </dgm:pt>
    <dgm:pt modelId="{1E9B4D69-0EF1-9242-BA94-7A8EF5AEC62C}">
      <dgm:prSet phldrT="[Texto]" custT="1"/>
      <dgm:spPr/>
      <dgm:t>
        <a:bodyPr/>
        <a:lstStyle/>
        <a:p>
          <a:r>
            <a:rPr lang="pt-BR" sz="1200" dirty="0"/>
            <a:t>DEZ</a:t>
          </a:r>
        </a:p>
      </dgm:t>
    </dgm:pt>
    <dgm:pt modelId="{F726BC96-5736-9E4D-A90D-1F1BD28B2F71}" type="parTrans" cxnId="{88E69E8D-B808-AA47-92EA-F452E70E4335}">
      <dgm:prSet/>
      <dgm:spPr/>
      <dgm:t>
        <a:bodyPr/>
        <a:lstStyle/>
        <a:p>
          <a:endParaRPr lang="pt-BR"/>
        </a:p>
      </dgm:t>
    </dgm:pt>
    <dgm:pt modelId="{BC0617E9-A578-9A46-BBDE-FCFD459DC2A8}" type="sibTrans" cxnId="{88E69E8D-B808-AA47-92EA-F452E70E4335}">
      <dgm:prSet/>
      <dgm:spPr/>
      <dgm:t>
        <a:bodyPr/>
        <a:lstStyle/>
        <a:p>
          <a:endParaRPr lang="pt-BR"/>
        </a:p>
      </dgm:t>
    </dgm:pt>
    <dgm:pt modelId="{A269BFC2-6BB9-F846-AA74-5D2AE29D9994}">
      <dgm:prSet phldrT="[Texto]" custT="1"/>
      <dgm:spPr/>
      <dgm:t>
        <a:bodyPr/>
        <a:lstStyle/>
        <a:p>
          <a:r>
            <a:rPr lang="pt-BR" sz="1000" dirty="0"/>
            <a:t>ANO SEG</a:t>
          </a:r>
        </a:p>
        <a:p>
          <a:r>
            <a:rPr lang="pt-BR" sz="1000" dirty="0"/>
            <a:t>AJUSTE</a:t>
          </a:r>
        </a:p>
        <a:p>
          <a:r>
            <a:rPr lang="pt-BR" sz="1050" dirty="0"/>
            <a:t>2020</a:t>
          </a:r>
          <a:endParaRPr lang="pt-BR" sz="1000" dirty="0"/>
        </a:p>
      </dgm:t>
    </dgm:pt>
    <dgm:pt modelId="{81978E9D-4D15-E240-8F47-FEF0EAB8ED9C}" type="parTrans" cxnId="{336473F6-668A-D546-9506-8ACD3709D235}">
      <dgm:prSet/>
      <dgm:spPr/>
      <dgm:t>
        <a:bodyPr/>
        <a:lstStyle/>
        <a:p>
          <a:endParaRPr lang="pt-BR"/>
        </a:p>
      </dgm:t>
    </dgm:pt>
    <dgm:pt modelId="{13ED9EEC-4847-FA46-A698-424F0F98EAB1}" type="sibTrans" cxnId="{336473F6-668A-D546-9506-8ACD3709D235}">
      <dgm:prSet/>
      <dgm:spPr/>
      <dgm:t>
        <a:bodyPr/>
        <a:lstStyle/>
        <a:p>
          <a:endParaRPr lang="pt-BR"/>
        </a:p>
      </dgm:t>
    </dgm:pt>
    <dgm:pt modelId="{EAFF339C-9A5F-3D4A-998D-90F8B73CB7C1}" type="pres">
      <dgm:prSet presAssocID="{C6141F9E-2B32-EF49-8522-0A3AE99C4CB8}" presName="CompostProcess" presStyleCnt="0">
        <dgm:presLayoutVars>
          <dgm:dir/>
          <dgm:resizeHandles val="exact"/>
        </dgm:presLayoutVars>
      </dgm:prSet>
      <dgm:spPr/>
    </dgm:pt>
    <dgm:pt modelId="{C8783013-1ADA-ED49-8943-786E2ECEC97E}" type="pres">
      <dgm:prSet presAssocID="{C6141F9E-2B32-EF49-8522-0A3AE99C4CB8}" presName="arrow" presStyleLbl="bgShp" presStyleIdx="0" presStyleCnt="1"/>
      <dgm:spPr/>
    </dgm:pt>
    <dgm:pt modelId="{9EABA24E-0ACB-6A4C-A662-453F7615A1EC}" type="pres">
      <dgm:prSet presAssocID="{C6141F9E-2B32-EF49-8522-0A3AE99C4CB8}" presName="linearProcess" presStyleCnt="0"/>
      <dgm:spPr/>
    </dgm:pt>
    <dgm:pt modelId="{302CC202-D375-DD4A-82BB-81D81E360313}" type="pres">
      <dgm:prSet presAssocID="{FF6C8644-6AAD-214F-B0CB-E95DBA8D0520}" presName="textNode" presStyleLbl="node1" presStyleIdx="0" presStyleCnt="13">
        <dgm:presLayoutVars>
          <dgm:bulletEnabled val="1"/>
        </dgm:presLayoutVars>
      </dgm:prSet>
      <dgm:spPr/>
    </dgm:pt>
    <dgm:pt modelId="{AA59B05F-1054-744C-B560-BBC86758F10A}" type="pres">
      <dgm:prSet presAssocID="{6F63D7B5-41F1-9742-8F48-BE5D5E89A769}" presName="sibTrans" presStyleCnt="0"/>
      <dgm:spPr/>
    </dgm:pt>
    <dgm:pt modelId="{BD9D9562-8F61-1749-879D-12D67A5C7E80}" type="pres">
      <dgm:prSet presAssocID="{D67FCF45-D00C-8C4A-B8B2-B20933EAB93B}" presName="textNode" presStyleLbl="node1" presStyleIdx="1" presStyleCnt="13">
        <dgm:presLayoutVars>
          <dgm:bulletEnabled val="1"/>
        </dgm:presLayoutVars>
      </dgm:prSet>
      <dgm:spPr/>
    </dgm:pt>
    <dgm:pt modelId="{AEA78F6F-6795-E749-9BE6-8BD6D63D7B29}" type="pres">
      <dgm:prSet presAssocID="{B3814B4B-96AE-7247-900E-F3ECFB24697D}" presName="sibTrans" presStyleCnt="0"/>
      <dgm:spPr/>
    </dgm:pt>
    <dgm:pt modelId="{60024785-8AC3-0B45-8AD4-4AAD25C7B571}" type="pres">
      <dgm:prSet presAssocID="{7F8C5293-1B7A-BE45-BB2F-0D0AFA125E96}" presName="textNode" presStyleLbl="node1" presStyleIdx="2" presStyleCnt="13">
        <dgm:presLayoutVars>
          <dgm:bulletEnabled val="1"/>
        </dgm:presLayoutVars>
      </dgm:prSet>
      <dgm:spPr/>
    </dgm:pt>
    <dgm:pt modelId="{C8838CF4-ED26-254E-8A66-EF7B708CCDB5}" type="pres">
      <dgm:prSet presAssocID="{E881153C-91DE-FE4A-A978-5B57A6683AF0}" presName="sibTrans" presStyleCnt="0"/>
      <dgm:spPr/>
    </dgm:pt>
    <dgm:pt modelId="{391F5382-EC13-274C-A846-64BA7849EAE9}" type="pres">
      <dgm:prSet presAssocID="{B23438EF-DAAF-2548-AACB-9B2E40A0DD24}" presName="textNode" presStyleLbl="node1" presStyleIdx="3" presStyleCnt="13">
        <dgm:presLayoutVars>
          <dgm:bulletEnabled val="1"/>
        </dgm:presLayoutVars>
      </dgm:prSet>
      <dgm:spPr/>
    </dgm:pt>
    <dgm:pt modelId="{2AFA3800-84F3-B34B-BDEB-70C6F023339C}" type="pres">
      <dgm:prSet presAssocID="{B3B8DD7D-50F4-544D-B440-096EF21E87C4}" presName="sibTrans" presStyleCnt="0"/>
      <dgm:spPr/>
    </dgm:pt>
    <dgm:pt modelId="{40DE841C-3DA6-234B-A4C1-7D8824541DDA}" type="pres">
      <dgm:prSet presAssocID="{45A74E30-4E58-1149-88C6-5B7C383D4C78}" presName="textNode" presStyleLbl="node1" presStyleIdx="4" presStyleCnt="13">
        <dgm:presLayoutVars>
          <dgm:bulletEnabled val="1"/>
        </dgm:presLayoutVars>
      </dgm:prSet>
      <dgm:spPr/>
    </dgm:pt>
    <dgm:pt modelId="{988F6BEE-9444-A84A-9FB0-BD94E894500B}" type="pres">
      <dgm:prSet presAssocID="{DFD7E6FB-28E9-1241-8E01-29A5806CFC5C}" presName="sibTrans" presStyleCnt="0"/>
      <dgm:spPr/>
    </dgm:pt>
    <dgm:pt modelId="{6DCCC3F1-C453-9E44-8ADC-C3D3C08AB012}" type="pres">
      <dgm:prSet presAssocID="{1E1C8FEC-48C0-7943-B141-4617D2DD6C84}" presName="textNode" presStyleLbl="node1" presStyleIdx="5" presStyleCnt="13">
        <dgm:presLayoutVars>
          <dgm:bulletEnabled val="1"/>
        </dgm:presLayoutVars>
      </dgm:prSet>
      <dgm:spPr/>
    </dgm:pt>
    <dgm:pt modelId="{A3AB2B7D-BC6B-3249-9FAD-38AABBE41D24}" type="pres">
      <dgm:prSet presAssocID="{010FF63B-8C03-BF44-A487-CFEFB3B23DA3}" presName="sibTrans" presStyleCnt="0"/>
      <dgm:spPr/>
    </dgm:pt>
    <dgm:pt modelId="{773A38D5-0C75-124C-9EFD-C771F84E8B07}" type="pres">
      <dgm:prSet presAssocID="{F6466597-6B23-F449-AF4A-651303C9DCE7}" presName="textNode" presStyleLbl="node1" presStyleIdx="6" presStyleCnt="13">
        <dgm:presLayoutVars>
          <dgm:bulletEnabled val="1"/>
        </dgm:presLayoutVars>
      </dgm:prSet>
      <dgm:spPr/>
    </dgm:pt>
    <dgm:pt modelId="{DE587000-61D0-BD40-B067-4D0BBF4A0AA4}" type="pres">
      <dgm:prSet presAssocID="{89E41E7A-379E-8D42-8A53-AA7220BA8B1C}" presName="sibTrans" presStyleCnt="0"/>
      <dgm:spPr/>
    </dgm:pt>
    <dgm:pt modelId="{5D3305F3-CEA3-F849-A352-3BD4E9E992FA}" type="pres">
      <dgm:prSet presAssocID="{4B5FE6DB-140C-CB4D-B351-C98773FA87D7}" presName="textNode" presStyleLbl="node1" presStyleIdx="7" presStyleCnt="13">
        <dgm:presLayoutVars>
          <dgm:bulletEnabled val="1"/>
        </dgm:presLayoutVars>
      </dgm:prSet>
      <dgm:spPr/>
    </dgm:pt>
    <dgm:pt modelId="{4DEF0C9C-FA0A-A14C-AB9F-1F7E91AEAA67}" type="pres">
      <dgm:prSet presAssocID="{AB45131E-9F7B-9941-9357-92B8FDCFC090}" presName="sibTrans" presStyleCnt="0"/>
      <dgm:spPr/>
    </dgm:pt>
    <dgm:pt modelId="{D5C49AF8-3D41-9444-BB78-565E71430CA8}" type="pres">
      <dgm:prSet presAssocID="{477C5482-EFAA-F647-8E07-87C33027B2B8}" presName="textNode" presStyleLbl="node1" presStyleIdx="8" presStyleCnt="13">
        <dgm:presLayoutVars>
          <dgm:bulletEnabled val="1"/>
        </dgm:presLayoutVars>
      </dgm:prSet>
      <dgm:spPr/>
    </dgm:pt>
    <dgm:pt modelId="{1694E886-5ED2-9349-82C3-3C78F90D8F03}" type="pres">
      <dgm:prSet presAssocID="{4BF4D113-63B3-9A49-8DD4-F78CE7812AC2}" presName="sibTrans" presStyleCnt="0"/>
      <dgm:spPr/>
    </dgm:pt>
    <dgm:pt modelId="{B19A4794-F903-8544-9F4A-D21D1851CD34}" type="pres">
      <dgm:prSet presAssocID="{1C52D6D4-9BF9-E744-8463-B751F3F585B2}" presName="textNode" presStyleLbl="node1" presStyleIdx="9" presStyleCnt="13">
        <dgm:presLayoutVars>
          <dgm:bulletEnabled val="1"/>
        </dgm:presLayoutVars>
      </dgm:prSet>
      <dgm:spPr/>
    </dgm:pt>
    <dgm:pt modelId="{1728F41E-00F3-914D-B2D4-100D302001F9}" type="pres">
      <dgm:prSet presAssocID="{667742D0-B914-EB4A-81F5-BDF7B733D3B3}" presName="sibTrans" presStyleCnt="0"/>
      <dgm:spPr/>
    </dgm:pt>
    <dgm:pt modelId="{545F4679-BB2C-F34A-8A87-3C17C8E8B3E6}" type="pres">
      <dgm:prSet presAssocID="{173093F6-616A-314F-B187-21CC93896163}" presName="textNode" presStyleLbl="node1" presStyleIdx="10" presStyleCnt="13">
        <dgm:presLayoutVars>
          <dgm:bulletEnabled val="1"/>
        </dgm:presLayoutVars>
      </dgm:prSet>
      <dgm:spPr/>
    </dgm:pt>
    <dgm:pt modelId="{C233DBE1-47CC-724E-B67B-7979CE1F24DA}" type="pres">
      <dgm:prSet presAssocID="{DC7C2DD0-6D4D-F04F-AB70-473268C50B29}" presName="sibTrans" presStyleCnt="0"/>
      <dgm:spPr/>
    </dgm:pt>
    <dgm:pt modelId="{BD8AC3E5-6797-4244-B252-8DF644ACBA5F}" type="pres">
      <dgm:prSet presAssocID="{1E9B4D69-0EF1-9242-BA94-7A8EF5AEC62C}" presName="textNode" presStyleLbl="node1" presStyleIdx="11" presStyleCnt="13">
        <dgm:presLayoutVars>
          <dgm:bulletEnabled val="1"/>
        </dgm:presLayoutVars>
      </dgm:prSet>
      <dgm:spPr/>
    </dgm:pt>
    <dgm:pt modelId="{62E2C223-6CA6-8443-9E15-A9F673D8AE0D}" type="pres">
      <dgm:prSet presAssocID="{BC0617E9-A578-9A46-BBDE-FCFD459DC2A8}" presName="sibTrans" presStyleCnt="0"/>
      <dgm:spPr/>
    </dgm:pt>
    <dgm:pt modelId="{A499110D-AEB2-4349-BB05-7A2181F53068}" type="pres">
      <dgm:prSet presAssocID="{A269BFC2-6BB9-F846-AA74-5D2AE29D9994}" presName="textNode" presStyleLbl="node1" presStyleIdx="12" presStyleCnt="13" custScaleY="218923">
        <dgm:presLayoutVars>
          <dgm:bulletEnabled val="1"/>
        </dgm:presLayoutVars>
      </dgm:prSet>
      <dgm:spPr/>
    </dgm:pt>
  </dgm:ptLst>
  <dgm:cxnLst>
    <dgm:cxn modelId="{05384200-300E-9248-9710-73AD4A85C9BF}" srcId="{C6141F9E-2B32-EF49-8522-0A3AE99C4CB8}" destId="{B23438EF-DAAF-2548-AACB-9B2E40A0DD24}" srcOrd="3" destOrd="0" parTransId="{17FBDCC6-891B-294E-B362-79BDB2769C80}" sibTransId="{B3B8DD7D-50F4-544D-B440-096EF21E87C4}"/>
    <dgm:cxn modelId="{85613304-485F-1B40-9B23-B159CD52DF60}" srcId="{C6141F9E-2B32-EF49-8522-0A3AE99C4CB8}" destId="{173093F6-616A-314F-B187-21CC93896163}" srcOrd="10" destOrd="0" parTransId="{98CB7939-86BD-0643-924B-17F6B61F9EA0}" sibTransId="{DC7C2DD0-6D4D-F04F-AB70-473268C50B29}"/>
    <dgm:cxn modelId="{0A02C21E-CAFB-484C-85C1-C6DAD95C1279}" srcId="{C6141F9E-2B32-EF49-8522-0A3AE99C4CB8}" destId="{1E1C8FEC-48C0-7943-B141-4617D2DD6C84}" srcOrd="5" destOrd="0" parTransId="{909178EC-1D1E-5245-AA0D-68DBA371DC36}" sibTransId="{010FF63B-8C03-BF44-A487-CFEFB3B23DA3}"/>
    <dgm:cxn modelId="{0033FB2A-7144-0640-9A83-FDD5C1C5112B}" srcId="{C6141F9E-2B32-EF49-8522-0A3AE99C4CB8}" destId="{FF6C8644-6AAD-214F-B0CB-E95DBA8D0520}" srcOrd="0" destOrd="0" parTransId="{1DE7B290-B35C-254C-B422-69CB3C109667}" sibTransId="{6F63D7B5-41F1-9742-8F48-BE5D5E89A769}"/>
    <dgm:cxn modelId="{47FD4342-D175-C646-9D1C-4CF0B40E2011}" type="presOf" srcId="{7F8C5293-1B7A-BE45-BB2F-0D0AFA125E96}" destId="{60024785-8AC3-0B45-8AD4-4AAD25C7B571}" srcOrd="0" destOrd="0" presId="urn:microsoft.com/office/officeart/2005/8/layout/hProcess9"/>
    <dgm:cxn modelId="{C3BD6B45-04FC-244B-A982-8140DAB4C6C2}" type="presOf" srcId="{1E1C8FEC-48C0-7943-B141-4617D2DD6C84}" destId="{6DCCC3F1-C453-9E44-8ADC-C3D3C08AB012}" srcOrd="0" destOrd="0" presId="urn:microsoft.com/office/officeart/2005/8/layout/hProcess9"/>
    <dgm:cxn modelId="{F0CDC153-0B19-734B-8933-257D88E12F7A}" srcId="{C6141F9E-2B32-EF49-8522-0A3AE99C4CB8}" destId="{4B5FE6DB-140C-CB4D-B351-C98773FA87D7}" srcOrd="7" destOrd="0" parTransId="{B45AB982-2540-AC4C-97FB-1258EED41E3A}" sibTransId="{AB45131E-9F7B-9941-9357-92B8FDCFC090}"/>
    <dgm:cxn modelId="{B3D17957-338C-F44E-8222-0D94A6E0B202}" type="presOf" srcId="{D67FCF45-D00C-8C4A-B8B2-B20933EAB93B}" destId="{BD9D9562-8F61-1749-879D-12D67A5C7E80}" srcOrd="0" destOrd="0" presId="urn:microsoft.com/office/officeart/2005/8/layout/hProcess9"/>
    <dgm:cxn modelId="{DBEFE75A-19F2-5940-BA3E-29BA05D8B620}" srcId="{C6141F9E-2B32-EF49-8522-0A3AE99C4CB8}" destId="{F6466597-6B23-F449-AF4A-651303C9DCE7}" srcOrd="6" destOrd="0" parTransId="{CC5F34AA-6DA0-5F4C-9F30-AD7EF0A94120}" sibTransId="{89E41E7A-379E-8D42-8A53-AA7220BA8B1C}"/>
    <dgm:cxn modelId="{CAD8425C-B86F-ED4C-A6D5-E61316747AE6}" type="presOf" srcId="{C6141F9E-2B32-EF49-8522-0A3AE99C4CB8}" destId="{EAFF339C-9A5F-3D4A-998D-90F8B73CB7C1}" srcOrd="0" destOrd="0" presId="urn:microsoft.com/office/officeart/2005/8/layout/hProcess9"/>
    <dgm:cxn modelId="{3372D665-0D0A-ED45-893A-E4FB9C8445A4}" srcId="{C6141F9E-2B32-EF49-8522-0A3AE99C4CB8}" destId="{D67FCF45-D00C-8C4A-B8B2-B20933EAB93B}" srcOrd="1" destOrd="0" parTransId="{82A94A0D-F57B-6E40-BF47-F7D5E47202AA}" sibTransId="{B3814B4B-96AE-7247-900E-F3ECFB24697D}"/>
    <dgm:cxn modelId="{46841169-9EED-4D4A-A951-DA5160EABDB3}" type="presOf" srcId="{173093F6-616A-314F-B187-21CC93896163}" destId="{545F4679-BB2C-F34A-8A87-3C17C8E8B3E6}" srcOrd="0" destOrd="0" presId="urn:microsoft.com/office/officeart/2005/8/layout/hProcess9"/>
    <dgm:cxn modelId="{EF928F71-EC70-7A40-A207-E954BD75BF0C}" type="presOf" srcId="{F6466597-6B23-F449-AF4A-651303C9DCE7}" destId="{773A38D5-0C75-124C-9EFD-C771F84E8B07}" srcOrd="0" destOrd="0" presId="urn:microsoft.com/office/officeart/2005/8/layout/hProcess9"/>
    <dgm:cxn modelId="{C89D8675-EA7E-5E43-904C-48995CAFBD56}" type="presOf" srcId="{45A74E30-4E58-1149-88C6-5B7C383D4C78}" destId="{40DE841C-3DA6-234B-A4C1-7D8824541DDA}" srcOrd="0" destOrd="0" presId="urn:microsoft.com/office/officeart/2005/8/layout/hProcess9"/>
    <dgm:cxn modelId="{90456778-A21A-4847-96A0-F5D2EF564B44}" srcId="{C6141F9E-2B32-EF49-8522-0A3AE99C4CB8}" destId="{7F8C5293-1B7A-BE45-BB2F-0D0AFA125E96}" srcOrd="2" destOrd="0" parTransId="{629F3D43-D394-B84A-86B9-04E528C4783E}" sibTransId="{E881153C-91DE-FE4A-A978-5B57A6683AF0}"/>
    <dgm:cxn modelId="{FCBEEC83-5B69-4D4D-B69C-B1699AF8F891}" srcId="{C6141F9E-2B32-EF49-8522-0A3AE99C4CB8}" destId="{477C5482-EFAA-F647-8E07-87C33027B2B8}" srcOrd="8" destOrd="0" parTransId="{3DB8C491-B7F2-EC4E-B8D3-2041A0A53914}" sibTransId="{4BF4D113-63B3-9A49-8DD4-F78CE7812AC2}"/>
    <dgm:cxn modelId="{4EC66089-7634-6044-BE63-7EEC8D42276B}" type="presOf" srcId="{FF6C8644-6AAD-214F-B0CB-E95DBA8D0520}" destId="{302CC202-D375-DD4A-82BB-81D81E360313}" srcOrd="0" destOrd="0" presId="urn:microsoft.com/office/officeart/2005/8/layout/hProcess9"/>
    <dgm:cxn modelId="{88E69E8D-B808-AA47-92EA-F452E70E4335}" srcId="{C6141F9E-2B32-EF49-8522-0A3AE99C4CB8}" destId="{1E9B4D69-0EF1-9242-BA94-7A8EF5AEC62C}" srcOrd="11" destOrd="0" parTransId="{F726BC96-5736-9E4D-A90D-1F1BD28B2F71}" sibTransId="{BC0617E9-A578-9A46-BBDE-FCFD459DC2A8}"/>
    <dgm:cxn modelId="{760C9995-21D6-6F48-872F-4A441BEC692E}" type="presOf" srcId="{A269BFC2-6BB9-F846-AA74-5D2AE29D9994}" destId="{A499110D-AEB2-4349-BB05-7A2181F53068}" srcOrd="0" destOrd="0" presId="urn:microsoft.com/office/officeart/2005/8/layout/hProcess9"/>
    <dgm:cxn modelId="{A75018AB-2629-074A-8B7C-3E0880B672E6}" type="presOf" srcId="{477C5482-EFAA-F647-8E07-87C33027B2B8}" destId="{D5C49AF8-3D41-9444-BB78-565E71430CA8}" srcOrd="0" destOrd="0" presId="urn:microsoft.com/office/officeart/2005/8/layout/hProcess9"/>
    <dgm:cxn modelId="{DF1A1ABF-5AC0-934F-9503-33F1CA41B178}" srcId="{C6141F9E-2B32-EF49-8522-0A3AE99C4CB8}" destId="{45A74E30-4E58-1149-88C6-5B7C383D4C78}" srcOrd="4" destOrd="0" parTransId="{A3DBC56F-0B8B-E447-BA06-B29D7FD1750F}" sibTransId="{DFD7E6FB-28E9-1241-8E01-29A5806CFC5C}"/>
    <dgm:cxn modelId="{9546A2C3-D7E6-8042-92C2-27B32A71EE16}" type="presOf" srcId="{4B5FE6DB-140C-CB4D-B351-C98773FA87D7}" destId="{5D3305F3-CEA3-F849-A352-3BD4E9E992FA}" srcOrd="0" destOrd="0" presId="urn:microsoft.com/office/officeart/2005/8/layout/hProcess9"/>
    <dgm:cxn modelId="{D9AD8BC5-F958-F044-9D2D-B2C68C83EB9B}" type="presOf" srcId="{1C52D6D4-9BF9-E744-8463-B751F3F585B2}" destId="{B19A4794-F903-8544-9F4A-D21D1851CD34}" srcOrd="0" destOrd="0" presId="urn:microsoft.com/office/officeart/2005/8/layout/hProcess9"/>
    <dgm:cxn modelId="{F9B1D6D0-72E8-154F-8239-F3D2EE9318B3}" type="presOf" srcId="{1E9B4D69-0EF1-9242-BA94-7A8EF5AEC62C}" destId="{BD8AC3E5-6797-4244-B252-8DF644ACBA5F}" srcOrd="0" destOrd="0" presId="urn:microsoft.com/office/officeart/2005/8/layout/hProcess9"/>
    <dgm:cxn modelId="{C6AC8BEA-0F8C-4545-BCB7-951E33DEDE25}" type="presOf" srcId="{B23438EF-DAAF-2548-AACB-9B2E40A0DD24}" destId="{391F5382-EC13-274C-A846-64BA7849EAE9}" srcOrd="0" destOrd="0" presId="urn:microsoft.com/office/officeart/2005/8/layout/hProcess9"/>
    <dgm:cxn modelId="{336473F6-668A-D546-9506-8ACD3709D235}" srcId="{C6141F9E-2B32-EF49-8522-0A3AE99C4CB8}" destId="{A269BFC2-6BB9-F846-AA74-5D2AE29D9994}" srcOrd="12" destOrd="0" parTransId="{81978E9D-4D15-E240-8F47-FEF0EAB8ED9C}" sibTransId="{13ED9EEC-4847-FA46-A698-424F0F98EAB1}"/>
    <dgm:cxn modelId="{3E34BAFE-1DB9-614D-8B2A-87476E330C90}" srcId="{C6141F9E-2B32-EF49-8522-0A3AE99C4CB8}" destId="{1C52D6D4-9BF9-E744-8463-B751F3F585B2}" srcOrd="9" destOrd="0" parTransId="{DD706ECD-C230-AE4B-842B-87D34FB64F1C}" sibTransId="{667742D0-B914-EB4A-81F5-BDF7B733D3B3}"/>
    <dgm:cxn modelId="{FC4F56AF-4E70-3348-B2AA-62624D577C09}" type="presParOf" srcId="{EAFF339C-9A5F-3D4A-998D-90F8B73CB7C1}" destId="{C8783013-1ADA-ED49-8943-786E2ECEC97E}" srcOrd="0" destOrd="0" presId="urn:microsoft.com/office/officeart/2005/8/layout/hProcess9"/>
    <dgm:cxn modelId="{DF03A229-5CA1-4E4E-BBC0-EC44813B840C}" type="presParOf" srcId="{EAFF339C-9A5F-3D4A-998D-90F8B73CB7C1}" destId="{9EABA24E-0ACB-6A4C-A662-453F7615A1EC}" srcOrd="1" destOrd="0" presId="urn:microsoft.com/office/officeart/2005/8/layout/hProcess9"/>
    <dgm:cxn modelId="{FD17E06F-168E-894C-8BA8-BFCB867FA4F0}" type="presParOf" srcId="{9EABA24E-0ACB-6A4C-A662-453F7615A1EC}" destId="{302CC202-D375-DD4A-82BB-81D81E360313}" srcOrd="0" destOrd="0" presId="urn:microsoft.com/office/officeart/2005/8/layout/hProcess9"/>
    <dgm:cxn modelId="{FD480D56-04AF-F14C-892F-06FCEEF345A8}" type="presParOf" srcId="{9EABA24E-0ACB-6A4C-A662-453F7615A1EC}" destId="{AA59B05F-1054-744C-B560-BBC86758F10A}" srcOrd="1" destOrd="0" presId="urn:microsoft.com/office/officeart/2005/8/layout/hProcess9"/>
    <dgm:cxn modelId="{1849FFB3-63EF-3F4A-9759-315B08806A87}" type="presParOf" srcId="{9EABA24E-0ACB-6A4C-A662-453F7615A1EC}" destId="{BD9D9562-8F61-1749-879D-12D67A5C7E80}" srcOrd="2" destOrd="0" presId="urn:microsoft.com/office/officeart/2005/8/layout/hProcess9"/>
    <dgm:cxn modelId="{1336F629-C538-0447-8B93-8B83BBA03DA4}" type="presParOf" srcId="{9EABA24E-0ACB-6A4C-A662-453F7615A1EC}" destId="{AEA78F6F-6795-E749-9BE6-8BD6D63D7B29}" srcOrd="3" destOrd="0" presId="urn:microsoft.com/office/officeart/2005/8/layout/hProcess9"/>
    <dgm:cxn modelId="{3B7A25B3-A777-D748-8A62-F3AC855B3CF1}" type="presParOf" srcId="{9EABA24E-0ACB-6A4C-A662-453F7615A1EC}" destId="{60024785-8AC3-0B45-8AD4-4AAD25C7B571}" srcOrd="4" destOrd="0" presId="urn:microsoft.com/office/officeart/2005/8/layout/hProcess9"/>
    <dgm:cxn modelId="{D9AB4A3E-ED34-AF41-85E9-30465ED2829C}" type="presParOf" srcId="{9EABA24E-0ACB-6A4C-A662-453F7615A1EC}" destId="{C8838CF4-ED26-254E-8A66-EF7B708CCDB5}" srcOrd="5" destOrd="0" presId="urn:microsoft.com/office/officeart/2005/8/layout/hProcess9"/>
    <dgm:cxn modelId="{89A71CA3-4CE1-3C4D-9ACA-DCBDD893DE25}" type="presParOf" srcId="{9EABA24E-0ACB-6A4C-A662-453F7615A1EC}" destId="{391F5382-EC13-274C-A846-64BA7849EAE9}" srcOrd="6" destOrd="0" presId="urn:microsoft.com/office/officeart/2005/8/layout/hProcess9"/>
    <dgm:cxn modelId="{E7A51E27-06B3-814C-BCAA-01923A33D504}" type="presParOf" srcId="{9EABA24E-0ACB-6A4C-A662-453F7615A1EC}" destId="{2AFA3800-84F3-B34B-BDEB-70C6F023339C}" srcOrd="7" destOrd="0" presId="urn:microsoft.com/office/officeart/2005/8/layout/hProcess9"/>
    <dgm:cxn modelId="{3C5A8751-FE4B-A84C-9E36-495A19A10FB6}" type="presParOf" srcId="{9EABA24E-0ACB-6A4C-A662-453F7615A1EC}" destId="{40DE841C-3DA6-234B-A4C1-7D8824541DDA}" srcOrd="8" destOrd="0" presId="urn:microsoft.com/office/officeart/2005/8/layout/hProcess9"/>
    <dgm:cxn modelId="{668479DE-AFD3-6743-B69E-BC541A70E3FD}" type="presParOf" srcId="{9EABA24E-0ACB-6A4C-A662-453F7615A1EC}" destId="{988F6BEE-9444-A84A-9FB0-BD94E894500B}" srcOrd="9" destOrd="0" presId="urn:microsoft.com/office/officeart/2005/8/layout/hProcess9"/>
    <dgm:cxn modelId="{1759B632-92F6-A04A-A210-FC0249944AB7}" type="presParOf" srcId="{9EABA24E-0ACB-6A4C-A662-453F7615A1EC}" destId="{6DCCC3F1-C453-9E44-8ADC-C3D3C08AB012}" srcOrd="10" destOrd="0" presId="urn:microsoft.com/office/officeart/2005/8/layout/hProcess9"/>
    <dgm:cxn modelId="{7BBADC17-B589-0E48-843C-A8E0676276F9}" type="presParOf" srcId="{9EABA24E-0ACB-6A4C-A662-453F7615A1EC}" destId="{A3AB2B7D-BC6B-3249-9FAD-38AABBE41D24}" srcOrd="11" destOrd="0" presId="urn:microsoft.com/office/officeart/2005/8/layout/hProcess9"/>
    <dgm:cxn modelId="{5DC8A6CB-E6E0-9B4F-A25E-A2FA597A70E9}" type="presParOf" srcId="{9EABA24E-0ACB-6A4C-A662-453F7615A1EC}" destId="{773A38D5-0C75-124C-9EFD-C771F84E8B07}" srcOrd="12" destOrd="0" presId="urn:microsoft.com/office/officeart/2005/8/layout/hProcess9"/>
    <dgm:cxn modelId="{9928F0EE-78D2-984F-A139-FB4396CEE8ED}" type="presParOf" srcId="{9EABA24E-0ACB-6A4C-A662-453F7615A1EC}" destId="{DE587000-61D0-BD40-B067-4D0BBF4A0AA4}" srcOrd="13" destOrd="0" presId="urn:microsoft.com/office/officeart/2005/8/layout/hProcess9"/>
    <dgm:cxn modelId="{AC837643-6A43-424D-9290-7FAA7F893356}" type="presParOf" srcId="{9EABA24E-0ACB-6A4C-A662-453F7615A1EC}" destId="{5D3305F3-CEA3-F849-A352-3BD4E9E992FA}" srcOrd="14" destOrd="0" presId="urn:microsoft.com/office/officeart/2005/8/layout/hProcess9"/>
    <dgm:cxn modelId="{9CA69E4A-BB40-4146-B908-F6C0130533B6}" type="presParOf" srcId="{9EABA24E-0ACB-6A4C-A662-453F7615A1EC}" destId="{4DEF0C9C-FA0A-A14C-AB9F-1F7E91AEAA67}" srcOrd="15" destOrd="0" presId="urn:microsoft.com/office/officeart/2005/8/layout/hProcess9"/>
    <dgm:cxn modelId="{5786F026-C9A7-034C-856F-430077D50F21}" type="presParOf" srcId="{9EABA24E-0ACB-6A4C-A662-453F7615A1EC}" destId="{D5C49AF8-3D41-9444-BB78-565E71430CA8}" srcOrd="16" destOrd="0" presId="urn:microsoft.com/office/officeart/2005/8/layout/hProcess9"/>
    <dgm:cxn modelId="{EDA7F3E6-9444-0D4C-A454-FC77E18F8EA2}" type="presParOf" srcId="{9EABA24E-0ACB-6A4C-A662-453F7615A1EC}" destId="{1694E886-5ED2-9349-82C3-3C78F90D8F03}" srcOrd="17" destOrd="0" presId="urn:microsoft.com/office/officeart/2005/8/layout/hProcess9"/>
    <dgm:cxn modelId="{42141B91-B802-3941-936B-0D40189BB99A}" type="presParOf" srcId="{9EABA24E-0ACB-6A4C-A662-453F7615A1EC}" destId="{B19A4794-F903-8544-9F4A-D21D1851CD34}" srcOrd="18" destOrd="0" presId="urn:microsoft.com/office/officeart/2005/8/layout/hProcess9"/>
    <dgm:cxn modelId="{927A7852-9975-994C-A4D0-ABDD2A367B5D}" type="presParOf" srcId="{9EABA24E-0ACB-6A4C-A662-453F7615A1EC}" destId="{1728F41E-00F3-914D-B2D4-100D302001F9}" srcOrd="19" destOrd="0" presId="urn:microsoft.com/office/officeart/2005/8/layout/hProcess9"/>
    <dgm:cxn modelId="{21C48099-B0B1-AB45-A5F0-004832B8E383}" type="presParOf" srcId="{9EABA24E-0ACB-6A4C-A662-453F7615A1EC}" destId="{545F4679-BB2C-F34A-8A87-3C17C8E8B3E6}" srcOrd="20" destOrd="0" presId="urn:microsoft.com/office/officeart/2005/8/layout/hProcess9"/>
    <dgm:cxn modelId="{22E87256-F0EC-DC44-992E-DE2D2D7AC56C}" type="presParOf" srcId="{9EABA24E-0ACB-6A4C-A662-453F7615A1EC}" destId="{C233DBE1-47CC-724E-B67B-7979CE1F24DA}" srcOrd="21" destOrd="0" presId="urn:microsoft.com/office/officeart/2005/8/layout/hProcess9"/>
    <dgm:cxn modelId="{7D882349-9EED-7F43-B35E-C8A8689D1864}" type="presParOf" srcId="{9EABA24E-0ACB-6A4C-A662-453F7615A1EC}" destId="{BD8AC3E5-6797-4244-B252-8DF644ACBA5F}" srcOrd="22" destOrd="0" presId="urn:microsoft.com/office/officeart/2005/8/layout/hProcess9"/>
    <dgm:cxn modelId="{063185D5-7AFC-794E-B85E-F73E7406D733}" type="presParOf" srcId="{9EABA24E-0ACB-6A4C-A662-453F7615A1EC}" destId="{62E2C223-6CA6-8443-9E15-A9F673D8AE0D}" srcOrd="23" destOrd="0" presId="urn:microsoft.com/office/officeart/2005/8/layout/hProcess9"/>
    <dgm:cxn modelId="{A9346489-959B-B045-B497-2CCA4273AE35}" type="presParOf" srcId="{9EABA24E-0ACB-6A4C-A662-453F7615A1EC}" destId="{A499110D-AEB2-4349-BB05-7A2181F53068}" srcOrd="2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D1916-1FF8-427E-9C16-FE970C39FBAA}">
      <dsp:nvSpPr>
        <dsp:cNvPr id="0" name=""/>
        <dsp:cNvSpPr/>
      </dsp:nvSpPr>
      <dsp:spPr>
        <a:xfrm>
          <a:off x="5554980" y="93"/>
          <a:ext cx="1800224" cy="180022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t-BR" sz="1700" kern="1200" dirty="0"/>
            <a:t>Princípios</a:t>
          </a:r>
        </a:p>
      </dsp:txBody>
      <dsp:txXfrm>
        <a:off x="5818617" y="263730"/>
        <a:ext cx="1272950" cy="1272950"/>
      </dsp:txXfrm>
    </dsp:sp>
    <dsp:sp modelId="{9D046FB4-9922-418A-BF53-F43DEB2BD4B1}">
      <dsp:nvSpPr>
        <dsp:cNvPr id="0" name=""/>
        <dsp:cNvSpPr/>
      </dsp:nvSpPr>
      <dsp:spPr>
        <a:xfrm>
          <a:off x="5933027" y="1946497"/>
          <a:ext cx="1044130" cy="1044130"/>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p>
      </dsp:txBody>
      <dsp:txXfrm>
        <a:off x="6071426" y="2345772"/>
        <a:ext cx="767332" cy="245580"/>
      </dsp:txXfrm>
    </dsp:sp>
    <dsp:sp modelId="{480D63F6-465A-46BB-B665-6C7A9EDFD27C}">
      <dsp:nvSpPr>
        <dsp:cNvPr id="0" name=""/>
        <dsp:cNvSpPr/>
      </dsp:nvSpPr>
      <dsp:spPr>
        <a:xfrm>
          <a:off x="5554980" y="3136806"/>
          <a:ext cx="1800224" cy="1800224"/>
        </a:xfrm>
        <a:prstGeom prst="ellipse">
          <a:avLst/>
        </a:prstGeom>
        <a:solidFill>
          <a:schemeClr val="accent4">
            <a:hueOff val="10211516"/>
            <a:satOff val="-11993"/>
            <a:lumOff val="4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t-BR" sz="1700" kern="1200" dirty="0"/>
            <a:t>Imunidades</a:t>
          </a:r>
        </a:p>
      </dsp:txBody>
      <dsp:txXfrm>
        <a:off x="5818617" y="3400443"/>
        <a:ext cx="1272950" cy="1272950"/>
      </dsp:txXfrm>
    </dsp:sp>
    <dsp:sp modelId="{73548BAD-BE73-4132-9ED0-F6887DB158AF}">
      <dsp:nvSpPr>
        <dsp:cNvPr id="0" name=""/>
        <dsp:cNvSpPr/>
      </dsp:nvSpPr>
      <dsp:spPr>
        <a:xfrm>
          <a:off x="4712474" y="2133720"/>
          <a:ext cx="572471" cy="669683"/>
        </a:xfrm>
        <a:prstGeom prst="rightArrow">
          <a:avLst>
            <a:gd name="adj1" fmla="val 60000"/>
            <a:gd name="adj2" fmla="val 50000"/>
          </a:avLst>
        </a:prstGeom>
        <a:solidFill>
          <a:schemeClr val="accent4">
            <a:hueOff val="20423033"/>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p>
      </dsp:txBody>
      <dsp:txXfrm rot="10800000">
        <a:off x="4712474" y="2267657"/>
        <a:ext cx="400730" cy="401809"/>
      </dsp:txXfrm>
    </dsp:sp>
    <dsp:sp modelId="{0242CA35-A82F-4D87-BE76-9C8C2105A522}">
      <dsp:nvSpPr>
        <dsp:cNvPr id="0" name=""/>
        <dsp:cNvSpPr/>
      </dsp:nvSpPr>
      <dsp:spPr>
        <a:xfrm>
          <a:off x="874395" y="668337"/>
          <a:ext cx="3600449" cy="3600449"/>
        </a:xfrm>
        <a:prstGeom prst="ellipse">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pt-BR" sz="3900" kern="1200" dirty="0"/>
            <a:t>Limitações ao poder de tributar</a:t>
          </a:r>
        </a:p>
      </dsp:txBody>
      <dsp:txXfrm>
        <a:off x="1401669" y="1195611"/>
        <a:ext cx="2545901" cy="2545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832F1-C3CC-3C42-A2E9-E18F8D44E880}">
      <dsp:nvSpPr>
        <dsp:cNvPr id="0" name=""/>
        <dsp:cNvSpPr/>
      </dsp:nvSpPr>
      <dsp:spPr>
        <a:xfrm>
          <a:off x="616386" y="0"/>
          <a:ext cx="6985713" cy="4598987"/>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763A05-317E-4445-A2F8-37F8CCAD9A16}">
      <dsp:nvSpPr>
        <dsp:cNvPr id="0" name=""/>
        <dsp:cNvSpPr/>
      </dsp:nvSpPr>
      <dsp:spPr>
        <a:xfrm>
          <a:off x="0" y="1379696"/>
          <a:ext cx="2465546" cy="183959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b="1" kern="1200" dirty="0"/>
            <a:t>2019</a:t>
          </a:r>
        </a:p>
        <a:p>
          <a:pPr marL="0" lvl="0" indent="0" algn="ctr" defTabSz="1377950">
            <a:lnSpc>
              <a:spcPct val="90000"/>
            </a:lnSpc>
            <a:spcBef>
              <a:spcPct val="0"/>
            </a:spcBef>
            <a:spcAft>
              <a:spcPct val="35000"/>
            </a:spcAft>
            <a:buNone/>
          </a:pPr>
          <a:r>
            <a:rPr lang="pt-BR" sz="2800" kern="1200" dirty="0"/>
            <a:t>01/01-31/12</a:t>
          </a:r>
        </a:p>
      </dsp:txBody>
      <dsp:txXfrm>
        <a:off x="89802" y="1469498"/>
        <a:ext cx="2285942" cy="1659990"/>
      </dsp:txXfrm>
    </dsp:sp>
    <dsp:sp modelId="{344444A7-B3C4-0440-A51E-775EE2B09284}">
      <dsp:nvSpPr>
        <dsp:cNvPr id="0" name=""/>
        <dsp:cNvSpPr/>
      </dsp:nvSpPr>
      <dsp:spPr>
        <a:xfrm>
          <a:off x="2876470" y="1379696"/>
          <a:ext cx="2465546" cy="1839594"/>
        </a:xfrm>
        <a:prstGeom prst="roundRect">
          <a:avLst/>
        </a:prstGeom>
        <a:solidFill>
          <a:schemeClr val="accent4">
            <a:hueOff val="10211516"/>
            <a:satOff val="-11993"/>
            <a:lumOff val="4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b="1" kern="1200" dirty="0"/>
            <a:t>2020</a:t>
          </a:r>
        </a:p>
        <a:p>
          <a:pPr marL="0" lvl="0" indent="0" algn="ctr" defTabSz="1377950">
            <a:lnSpc>
              <a:spcPct val="90000"/>
            </a:lnSpc>
            <a:spcBef>
              <a:spcPct val="0"/>
            </a:spcBef>
            <a:spcAft>
              <a:spcPct val="35000"/>
            </a:spcAft>
            <a:buNone/>
          </a:pPr>
          <a:r>
            <a:rPr lang="pt-BR" sz="2800" kern="1200" dirty="0"/>
            <a:t>01/01-31/12</a:t>
          </a:r>
        </a:p>
      </dsp:txBody>
      <dsp:txXfrm>
        <a:off x="2966272" y="1469498"/>
        <a:ext cx="2285942" cy="1659990"/>
      </dsp:txXfrm>
    </dsp:sp>
    <dsp:sp modelId="{8D0D38BF-98FD-BC4B-860B-1D9EFB5BFD4E}">
      <dsp:nvSpPr>
        <dsp:cNvPr id="0" name=""/>
        <dsp:cNvSpPr/>
      </dsp:nvSpPr>
      <dsp:spPr>
        <a:xfrm>
          <a:off x="5752940" y="1379696"/>
          <a:ext cx="2465546" cy="1839594"/>
        </a:xfrm>
        <a:prstGeom prst="roundRect">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b="1" kern="1200" dirty="0"/>
            <a:t>2021</a:t>
          </a:r>
        </a:p>
        <a:p>
          <a:pPr marL="0" lvl="0" indent="0" algn="ctr" defTabSz="1377950">
            <a:lnSpc>
              <a:spcPct val="90000"/>
            </a:lnSpc>
            <a:spcBef>
              <a:spcPct val="0"/>
            </a:spcBef>
            <a:spcAft>
              <a:spcPct val="35000"/>
            </a:spcAft>
            <a:buNone/>
          </a:pPr>
          <a:r>
            <a:rPr lang="pt-BR" sz="2800" kern="1200" dirty="0"/>
            <a:t>01/01-31/12</a:t>
          </a:r>
        </a:p>
      </dsp:txBody>
      <dsp:txXfrm>
        <a:off x="5842742" y="1469498"/>
        <a:ext cx="2285942" cy="1659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36DB1-733D-EC4F-9E3B-37863606BCCE}">
      <dsp:nvSpPr>
        <dsp:cNvPr id="0" name=""/>
        <dsp:cNvSpPr/>
      </dsp:nvSpPr>
      <dsp:spPr>
        <a:xfrm>
          <a:off x="0" y="1038983"/>
          <a:ext cx="7772400" cy="1385312"/>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10CDFA-16A5-0D4D-B6FD-0EB09E21C3B1}">
      <dsp:nvSpPr>
        <dsp:cNvPr id="0" name=""/>
        <dsp:cNvSpPr/>
      </dsp:nvSpPr>
      <dsp:spPr>
        <a:xfrm>
          <a:off x="3500" y="0"/>
          <a:ext cx="1683893" cy="1385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pt-BR" sz="2000" kern="1200" dirty="0"/>
            <a:t>Tributo: 01/01 até 31/09/2020</a:t>
          </a:r>
        </a:p>
      </dsp:txBody>
      <dsp:txXfrm>
        <a:off x="3500" y="0"/>
        <a:ext cx="1683893" cy="1385312"/>
      </dsp:txXfrm>
    </dsp:sp>
    <dsp:sp modelId="{07A9C359-A3A7-4644-9904-2A6489CEE989}">
      <dsp:nvSpPr>
        <dsp:cNvPr id="0" name=""/>
        <dsp:cNvSpPr/>
      </dsp:nvSpPr>
      <dsp:spPr>
        <a:xfrm>
          <a:off x="672283" y="1558475"/>
          <a:ext cx="346328" cy="34632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10E27D-F078-C04A-87CE-4B6DE5229977}">
      <dsp:nvSpPr>
        <dsp:cNvPr id="0" name=""/>
        <dsp:cNvSpPr/>
      </dsp:nvSpPr>
      <dsp:spPr>
        <a:xfrm>
          <a:off x="1771589" y="2077967"/>
          <a:ext cx="1683893" cy="1385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pt-BR" sz="2000" kern="1200" dirty="0"/>
            <a:t>Vigência:</a:t>
          </a:r>
        </a:p>
        <a:p>
          <a:pPr marL="0" lvl="0" indent="0" algn="ctr" defTabSz="889000">
            <a:lnSpc>
              <a:spcPct val="90000"/>
            </a:lnSpc>
            <a:spcBef>
              <a:spcPct val="0"/>
            </a:spcBef>
            <a:spcAft>
              <a:spcPct val="35000"/>
            </a:spcAft>
            <a:buNone/>
          </a:pPr>
          <a:r>
            <a:rPr lang="pt-BR" sz="2000" kern="1200" dirty="0"/>
            <a:t>01/01/2021</a:t>
          </a:r>
        </a:p>
        <a:p>
          <a:pPr marL="0" lvl="0" indent="0" algn="ctr" defTabSz="889000">
            <a:lnSpc>
              <a:spcPct val="90000"/>
            </a:lnSpc>
            <a:spcBef>
              <a:spcPct val="0"/>
            </a:spcBef>
            <a:spcAft>
              <a:spcPct val="35000"/>
            </a:spcAft>
            <a:buNone/>
          </a:pPr>
          <a:endParaRPr lang="pt-BR" sz="2000" kern="1200" dirty="0"/>
        </a:p>
      </dsp:txBody>
      <dsp:txXfrm>
        <a:off x="1771589" y="2077967"/>
        <a:ext cx="1683893" cy="1385312"/>
      </dsp:txXfrm>
    </dsp:sp>
    <dsp:sp modelId="{8DA648B1-7A96-3F4D-AA3D-11596E582369}">
      <dsp:nvSpPr>
        <dsp:cNvPr id="0" name=""/>
        <dsp:cNvSpPr/>
      </dsp:nvSpPr>
      <dsp:spPr>
        <a:xfrm>
          <a:off x="2440371" y="1558475"/>
          <a:ext cx="346328" cy="346328"/>
        </a:xfrm>
        <a:prstGeom prst="ellipse">
          <a:avLst/>
        </a:prstGeom>
        <a:solidFill>
          <a:schemeClr val="accent4">
            <a:hueOff val="6807678"/>
            <a:satOff val="-7995"/>
            <a:lumOff val="30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A061D6-8357-6C42-834E-985C8F9473DF}">
      <dsp:nvSpPr>
        <dsp:cNvPr id="0" name=""/>
        <dsp:cNvSpPr/>
      </dsp:nvSpPr>
      <dsp:spPr>
        <a:xfrm>
          <a:off x="3539677" y="0"/>
          <a:ext cx="1683893" cy="1385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pt-BR" sz="2000" kern="1200" dirty="0"/>
            <a:t>Tributo: 01/12/2020</a:t>
          </a:r>
        </a:p>
      </dsp:txBody>
      <dsp:txXfrm>
        <a:off x="3539677" y="0"/>
        <a:ext cx="1683893" cy="1385312"/>
      </dsp:txXfrm>
    </dsp:sp>
    <dsp:sp modelId="{851E85A3-287C-2D4D-B349-7200E96AAE67}">
      <dsp:nvSpPr>
        <dsp:cNvPr id="0" name=""/>
        <dsp:cNvSpPr/>
      </dsp:nvSpPr>
      <dsp:spPr>
        <a:xfrm>
          <a:off x="4208460" y="1558475"/>
          <a:ext cx="346328" cy="346328"/>
        </a:xfrm>
        <a:prstGeom prst="ellipse">
          <a:avLst/>
        </a:prstGeom>
        <a:solidFill>
          <a:schemeClr val="accent4">
            <a:hueOff val="13615356"/>
            <a:satOff val="-15991"/>
            <a:lumOff val="61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9522F3-2983-B34E-9EE5-D15F04C124EF}">
      <dsp:nvSpPr>
        <dsp:cNvPr id="0" name=""/>
        <dsp:cNvSpPr/>
      </dsp:nvSpPr>
      <dsp:spPr>
        <a:xfrm>
          <a:off x="5307765" y="2077967"/>
          <a:ext cx="1683893" cy="1385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pt-BR" sz="2000" kern="1200" dirty="0"/>
            <a:t>Vigência: 01/03/2021</a:t>
          </a:r>
        </a:p>
      </dsp:txBody>
      <dsp:txXfrm>
        <a:off x="5307765" y="2077967"/>
        <a:ext cx="1683893" cy="1385312"/>
      </dsp:txXfrm>
    </dsp:sp>
    <dsp:sp modelId="{A9FC6284-1FBB-1041-98AF-9560D7A80A8C}">
      <dsp:nvSpPr>
        <dsp:cNvPr id="0" name=""/>
        <dsp:cNvSpPr/>
      </dsp:nvSpPr>
      <dsp:spPr>
        <a:xfrm>
          <a:off x="5976548" y="1558475"/>
          <a:ext cx="346328" cy="346328"/>
        </a:xfrm>
        <a:prstGeom prst="ellipse">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F5AB2-2482-6745-801F-48697737789B}">
      <dsp:nvSpPr>
        <dsp:cNvPr id="0" name=""/>
        <dsp:cNvSpPr/>
      </dsp:nvSpPr>
      <dsp:spPr>
        <a:xfrm>
          <a:off x="1166" y="423202"/>
          <a:ext cx="1545635" cy="154563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t-BR" sz="2000" kern="1200" dirty="0"/>
            <a:t>Ano fiscal</a:t>
          </a:r>
        </a:p>
      </dsp:txBody>
      <dsp:txXfrm>
        <a:off x="227519" y="649555"/>
        <a:ext cx="1092929" cy="1092929"/>
      </dsp:txXfrm>
    </dsp:sp>
    <dsp:sp modelId="{186199D3-E4DF-A24F-9099-FDDAA6FB6AC5}">
      <dsp:nvSpPr>
        <dsp:cNvPr id="0" name=""/>
        <dsp:cNvSpPr/>
      </dsp:nvSpPr>
      <dsp:spPr>
        <a:xfrm>
          <a:off x="1672307" y="747785"/>
          <a:ext cx="896468" cy="896468"/>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1791134" y="1090594"/>
        <a:ext cx="658814" cy="210850"/>
      </dsp:txXfrm>
    </dsp:sp>
    <dsp:sp modelId="{8C3CC6B4-59AD-2E46-9F22-1D240E01F297}">
      <dsp:nvSpPr>
        <dsp:cNvPr id="0" name=""/>
        <dsp:cNvSpPr/>
      </dsp:nvSpPr>
      <dsp:spPr>
        <a:xfrm>
          <a:off x="2694282" y="423202"/>
          <a:ext cx="1545635" cy="1545635"/>
        </a:xfrm>
        <a:prstGeom prst="ellipse">
          <a:avLst/>
        </a:prstGeom>
        <a:solidFill>
          <a:schemeClr val="accent5">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t-BR" sz="2000" kern="1200" dirty="0"/>
            <a:t>90 dias</a:t>
          </a:r>
        </a:p>
      </dsp:txBody>
      <dsp:txXfrm>
        <a:off x="2920635" y="649555"/>
        <a:ext cx="1092929" cy="1092929"/>
      </dsp:txXfrm>
    </dsp:sp>
    <dsp:sp modelId="{C54436F4-C806-5E41-8677-5A384CA64619}">
      <dsp:nvSpPr>
        <dsp:cNvPr id="0" name=""/>
        <dsp:cNvSpPr/>
      </dsp:nvSpPr>
      <dsp:spPr>
        <a:xfrm>
          <a:off x="4365423" y="747785"/>
          <a:ext cx="896468" cy="896468"/>
        </a:xfrm>
        <a:prstGeom prst="mathEqual">
          <a:avLst/>
        </a:prstGeom>
        <a:solidFill>
          <a:schemeClr val="accent5">
            <a:hueOff val="-21323121"/>
            <a:satOff val="12119"/>
            <a:lumOff val="-100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endParaRPr lang="pt-BR" sz="3900" kern="1200"/>
        </a:p>
      </dsp:txBody>
      <dsp:txXfrm>
        <a:off x="4484250" y="932457"/>
        <a:ext cx="658814" cy="527124"/>
      </dsp:txXfrm>
    </dsp:sp>
    <dsp:sp modelId="{24BC333A-507E-614C-A08B-2F4D05EA4BBD}">
      <dsp:nvSpPr>
        <dsp:cNvPr id="0" name=""/>
        <dsp:cNvSpPr/>
      </dsp:nvSpPr>
      <dsp:spPr>
        <a:xfrm>
          <a:off x="5387398" y="423202"/>
          <a:ext cx="1545635" cy="1545635"/>
        </a:xfrm>
        <a:prstGeom prst="ellipse">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BR" sz="1600" kern="1200" dirty="0"/>
            <a:t>Exigência</a:t>
          </a:r>
          <a:endParaRPr lang="pt-BR" sz="2000" kern="1200" dirty="0"/>
        </a:p>
      </dsp:txBody>
      <dsp:txXfrm>
        <a:off x="5613751" y="649555"/>
        <a:ext cx="1092929" cy="10929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C94D2-2D4B-4CFA-A514-13E453649C74}">
      <dsp:nvSpPr>
        <dsp:cNvPr id="0" name=""/>
        <dsp:cNvSpPr/>
      </dsp:nvSpPr>
      <dsp:spPr>
        <a:xfrm>
          <a:off x="0" y="40867"/>
          <a:ext cx="4071966" cy="2230587"/>
        </a:xfrm>
        <a:prstGeom prst="roundRect">
          <a:avLst>
            <a:gd name="adj" fmla="val 10000"/>
          </a:avLst>
        </a:prstGeom>
        <a:blipFill rotWithShape="1">
          <a:blip xmlns:r="http://schemas.openxmlformats.org/officeDocument/2006/relationships" r:embed="rId1">
            <a:duotone>
              <a:schemeClr val="accent3">
                <a:hueOff val="0"/>
                <a:satOff val="0"/>
                <a:lumOff val="0"/>
                <a:alphaOff val="0"/>
                <a:tint val="70000"/>
                <a:shade val="63000"/>
              </a:schemeClr>
              <a:schemeClr val="accent3">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Lei nova não se aplica</a:t>
          </a:r>
        </a:p>
      </dsp:txBody>
      <dsp:txXfrm>
        <a:off x="65332" y="106199"/>
        <a:ext cx="3941302" cy="2099923"/>
      </dsp:txXfrm>
    </dsp:sp>
    <dsp:sp modelId="{2AA1E77E-8BCB-4CD3-BB2A-DA890046BACC}">
      <dsp:nvSpPr>
        <dsp:cNvPr id="0" name=""/>
        <dsp:cNvSpPr/>
      </dsp:nvSpPr>
      <dsp:spPr>
        <a:xfrm rot="5400000">
          <a:off x="1591101" y="2312560"/>
          <a:ext cx="889763" cy="1104142"/>
        </a:xfrm>
        <a:prstGeom prst="rightArrow">
          <a:avLst>
            <a:gd name="adj1" fmla="val 60000"/>
            <a:gd name="adj2" fmla="val 50000"/>
          </a:avLst>
        </a:prstGeom>
        <a:blipFill rotWithShape="1">
          <a:blip xmlns:r="http://schemas.openxmlformats.org/officeDocument/2006/relationships" r:embed="rId1">
            <a:duotone>
              <a:schemeClr val="accent3">
                <a:hueOff val="0"/>
                <a:satOff val="0"/>
                <a:lumOff val="0"/>
                <a:alphaOff val="0"/>
                <a:tint val="70000"/>
                <a:shade val="63000"/>
              </a:schemeClr>
              <a:schemeClr val="accent3">
                <a:hueOff val="0"/>
                <a:satOff val="0"/>
                <a:lumOff val="0"/>
                <a:alphaOff val="0"/>
                <a:tint val="10000"/>
                <a:satMod val="150000"/>
              </a:schemeClr>
            </a:duotone>
          </a:blip>
          <a:tile tx="0" ty="0" sx="60000" sy="59000" flip="none" algn="tl"/>
        </a:blip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2044700">
            <a:lnSpc>
              <a:spcPct val="90000"/>
            </a:lnSpc>
            <a:spcBef>
              <a:spcPct val="0"/>
            </a:spcBef>
            <a:spcAft>
              <a:spcPct val="35000"/>
            </a:spcAft>
            <a:buNone/>
          </a:pPr>
          <a:endParaRPr lang="pt-BR" sz="4600" kern="1200"/>
        </a:p>
      </dsp:txBody>
      <dsp:txXfrm rot="-5400000">
        <a:off x="1704740" y="2419750"/>
        <a:ext cx="662486" cy="622834"/>
      </dsp:txXfrm>
    </dsp:sp>
    <dsp:sp modelId="{026518BD-33A2-45AF-895E-EFA92D16D0B5}">
      <dsp:nvSpPr>
        <dsp:cNvPr id="0" name=""/>
        <dsp:cNvSpPr/>
      </dsp:nvSpPr>
      <dsp:spPr>
        <a:xfrm>
          <a:off x="0" y="3457807"/>
          <a:ext cx="4071966" cy="2453649"/>
        </a:xfrm>
        <a:prstGeom prst="roundRect">
          <a:avLst>
            <a:gd name="adj" fmla="val 10000"/>
          </a:avLst>
        </a:prstGeom>
        <a:blipFill rotWithShape="1">
          <a:blip xmlns:r="http://schemas.openxmlformats.org/officeDocument/2006/relationships" r:embed="rId1">
            <a:duotone>
              <a:schemeClr val="accent3">
                <a:hueOff val="-1414192"/>
                <a:satOff val="6425"/>
                <a:lumOff val="-7451"/>
                <a:alphaOff val="0"/>
                <a:tint val="70000"/>
                <a:shade val="63000"/>
              </a:schemeClr>
              <a:schemeClr val="accent3">
                <a:hueOff val="-1414192"/>
                <a:satOff val="6425"/>
                <a:lumOff val="-745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A fatos geradores já consumados</a:t>
          </a:r>
        </a:p>
      </dsp:txBody>
      <dsp:txXfrm>
        <a:off x="71865" y="3529672"/>
        <a:ext cx="3928236" cy="23099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C94D2-2D4B-4CFA-A514-13E453649C74}">
      <dsp:nvSpPr>
        <dsp:cNvPr id="0" name=""/>
        <dsp:cNvSpPr/>
      </dsp:nvSpPr>
      <dsp:spPr>
        <a:xfrm>
          <a:off x="0" y="0"/>
          <a:ext cx="3829048" cy="2203642"/>
        </a:xfrm>
        <a:prstGeom prst="roundRect">
          <a:avLst>
            <a:gd name="adj" fmla="val 1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Fato gerador anterior à vigência da lei</a:t>
          </a:r>
        </a:p>
      </dsp:txBody>
      <dsp:txXfrm>
        <a:off x="64542" y="64542"/>
        <a:ext cx="3699964" cy="2074558"/>
      </dsp:txXfrm>
    </dsp:sp>
    <dsp:sp modelId="{2AA1E77E-8BCB-4CD3-BB2A-DA890046BACC}">
      <dsp:nvSpPr>
        <dsp:cNvPr id="0" name=""/>
        <dsp:cNvSpPr/>
      </dsp:nvSpPr>
      <dsp:spPr>
        <a:xfrm rot="5400000">
          <a:off x="1459876" y="2264437"/>
          <a:ext cx="909295" cy="1090803"/>
        </a:xfrm>
        <a:prstGeom prst="rightArrow">
          <a:avLst>
            <a:gd name="adj1" fmla="val 60000"/>
            <a:gd name="adj2" fmla="val 5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2089150">
            <a:lnSpc>
              <a:spcPct val="90000"/>
            </a:lnSpc>
            <a:spcBef>
              <a:spcPct val="0"/>
            </a:spcBef>
            <a:spcAft>
              <a:spcPct val="35000"/>
            </a:spcAft>
            <a:buNone/>
          </a:pPr>
          <a:endParaRPr lang="pt-BR" sz="4700" kern="1200"/>
        </a:p>
      </dsp:txBody>
      <dsp:txXfrm rot="-5400000">
        <a:off x="1587283" y="2355191"/>
        <a:ext cx="654481" cy="636507"/>
      </dsp:txXfrm>
    </dsp:sp>
    <dsp:sp modelId="{026518BD-33A2-45AF-895E-EFA92D16D0B5}">
      <dsp:nvSpPr>
        <dsp:cNvPr id="0" name=""/>
        <dsp:cNvSpPr/>
      </dsp:nvSpPr>
      <dsp:spPr>
        <a:xfrm>
          <a:off x="0" y="3416036"/>
          <a:ext cx="3829048" cy="2424008"/>
        </a:xfrm>
        <a:prstGeom prst="roundRect">
          <a:avLst>
            <a:gd name="adj" fmla="val 10000"/>
          </a:avLst>
        </a:prstGeom>
        <a:blipFill rotWithShape="1">
          <a:blip xmlns:r="http://schemas.openxmlformats.org/officeDocument/2006/relationships" r:embed="rId1">
            <a:duotone>
              <a:schemeClr val="accent2">
                <a:hueOff val="1907789"/>
                <a:satOff val="-43528"/>
                <a:lumOff val="16079"/>
                <a:alphaOff val="0"/>
                <a:tint val="70000"/>
                <a:shade val="63000"/>
              </a:schemeClr>
              <a:schemeClr val="accent2">
                <a:hueOff val="1907789"/>
                <a:satOff val="-43528"/>
                <a:lumOff val="16079"/>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t-BR" sz="3200" kern="1200" dirty="0"/>
            <a:t>Não acarreta obrigações</a:t>
          </a:r>
        </a:p>
      </dsp:txBody>
      <dsp:txXfrm>
        <a:off x="70997" y="3487033"/>
        <a:ext cx="3687054" cy="22820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83013-1ADA-ED49-8943-786E2ECEC97E}">
      <dsp:nvSpPr>
        <dsp:cNvPr id="0" name=""/>
        <dsp:cNvSpPr/>
      </dsp:nvSpPr>
      <dsp:spPr>
        <a:xfrm>
          <a:off x="623945" y="0"/>
          <a:ext cx="7071377" cy="3147989"/>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CC202-D375-DD4A-82BB-81D81E360313}">
      <dsp:nvSpPr>
        <dsp:cNvPr id="0" name=""/>
        <dsp:cNvSpPr/>
      </dsp:nvSpPr>
      <dsp:spPr>
        <a:xfrm>
          <a:off x="1015" y="944397"/>
          <a:ext cx="554482" cy="125919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JAN</a:t>
          </a:r>
        </a:p>
      </dsp:txBody>
      <dsp:txXfrm>
        <a:off x="28083" y="971465"/>
        <a:ext cx="500346" cy="1205060"/>
      </dsp:txXfrm>
    </dsp:sp>
    <dsp:sp modelId="{BD9D9562-8F61-1749-879D-12D67A5C7E80}">
      <dsp:nvSpPr>
        <dsp:cNvPr id="0" name=""/>
        <dsp:cNvSpPr/>
      </dsp:nvSpPr>
      <dsp:spPr>
        <a:xfrm>
          <a:off x="647911" y="944397"/>
          <a:ext cx="554482" cy="1259196"/>
        </a:xfrm>
        <a:prstGeom prst="roundRect">
          <a:avLst/>
        </a:prstGeom>
        <a:solidFill>
          <a:schemeClr val="accent4">
            <a:hueOff val="1701919"/>
            <a:satOff val="-1999"/>
            <a:lumOff val="7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FEV</a:t>
          </a:r>
        </a:p>
      </dsp:txBody>
      <dsp:txXfrm>
        <a:off x="674979" y="971465"/>
        <a:ext cx="500346" cy="1205060"/>
      </dsp:txXfrm>
    </dsp:sp>
    <dsp:sp modelId="{60024785-8AC3-0B45-8AD4-4AAD25C7B571}">
      <dsp:nvSpPr>
        <dsp:cNvPr id="0" name=""/>
        <dsp:cNvSpPr/>
      </dsp:nvSpPr>
      <dsp:spPr>
        <a:xfrm>
          <a:off x="1294807" y="944397"/>
          <a:ext cx="554482" cy="1259196"/>
        </a:xfrm>
        <a:prstGeom prst="roundRect">
          <a:avLst/>
        </a:prstGeom>
        <a:solidFill>
          <a:schemeClr val="accent4">
            <a:hueOff val="3403839"/>
            <a:satOff val="-3998"/>
            <a:lumOff val="15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MAR</a:t>
          </a:r>
        </a:p>
      </dsp:txBody>
      <dsp:txXfrm>
        <a:off x="1321875" y="971465"/>
        <a:ext cx="500346" cy="1205060"/>
      </dsp:txXfrm>
    </dsp:sp>
    <dsp:sp modelId="{391F5382-EC13-274C-A846-64BA7849EAE9}">
      <dsp:nvSpPr>
        <dsp:cNvPr id="0" name=""/>
        <dsp:cNvSpPr/>
      </dsp:nvSpPr>
      <dsp:spPr>
        <a:xfrm>
          <a:off x="1941704" y="944397"/>
          <a:ext cx="554482" cy="1259196"/>
        </a:xfrm>
        <a:prstGeom prst="roundRect">
          <a:avLst/>
        </a:prstGeom>
        <a:solidFill>
          <a:schemeClr val="accent4">
            <a:hueOff val="5105758"/>
            <a:satOff val="-5996"/>
            <a:lumOff val="23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ABR</a:t>
          </a:r>
        </a:p>
      </dsp:txBody>
      <dsp:txXfrm>
        <a:off x="1968772" y="971465"/>
        <a:ext cx="500346" cy="1205060"/>
      </dsp:txXfrm>
    </dsp:sp>
    <dsp:sp modelId="{40DE841C-3DA6-234B-A4C1-7D8824541DDA}">
      <dsp:nvSpPr>
        <dsp:cNvPr id="0" name=""/>
        <dsp:cNvSpPr/>
      </dsp:nvSpPr>
      <dsp:spPr>
        <a:xfrm>
          <a:off x="2588600" y="944397"/>
          <a:ext cx="554482" cy="1259196"/>
        </a:xfrm>
        <a:prstGeom prst="roundRect">
          <a:avLst/>
        </a:prstGeom>
        <a:solidFill>
          <a:schemeClr val="accent4">
            <a:hueOff val="6807678"/>
            <a:satOff val="-7995"/>
            <a:lumOff val="30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MAIO</a:t>
          </a:r>
        </a:p>
      </dsp:txBody>
      <dsp:txXfrm>
        <a:off x="2615668" y="971465"/>
        <a:ext cx="500346" cy="1205060"/>
      </dsp:txXfrm>
    </dsp:sp>
    <dsp:sp modelId="{6DCCC3F1-C453-9E44-8ADC-C3D3C08AB012}">
      <dsp:nvSpPr>
        <dsp:cNvPr id="0" name=""/>
        <dsp:cNvSpPr/>
      </dsp:nvSpPr>
      <dsp:spPr>
        <a:xfrm>
          <a:off x="3235496" y="944397"/>
          <a:ext cx="554482" cy="1259196"/>
        </a:xfrm>
        <a:prstGeom prst="roundRect">
          <a:avLst/>
        </a:prstGeom>
        <a:solidFill>
          <a:schemeClr val="accent4">
            <a:hueOff val="8509597"/>
            <a:satOff val="-9994"/>
            <a:lumOff val="384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JUN</a:t>
          </a:r>
        </a:p>
      </dsp:txBody>
      <dsp:txXfrm>
        <a:off x="3262564" y="971465"/>
        <a:ext cx="500346" cy="1205060"/>
      </dsp:txXfrm>
    </dsp:sp>
    <dsp:sp modelId="{773A38D5-0C75-124C-9EFD-C771F84E8B07}">
      <dsp:nvSpPr>
        <dsp:cNvPr id="0" name=""/>
        <dsp:cNvSpPr/>
      </dsp:nvSpPr>
      <dsp:spPr>
        <a:xfrm>
          <a:off x="3882392" y="944397"/>
          <a:ext cx="554482" cy="1259196"/>
        </a:xfrm>
        <a:prstGeom prst="roundRect">
          <a:avLst/>
        </a:prstGeom>
        <a:solidFill>
          <a:schemeClr val="accent4">
            <a:hueOff val="10211516"/>
            <a:satOff val="-11993"/>
            <a:lumOff val="4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JUL</a:t>
          </a:r>
        </a:p>
      </dsp:txBody>
      <dsp:txXfrm>
        <a:off x="3909460" y="971465"/>
        <a:ext cx="500346" cy="1205060"/>
      </dsp:txXfrm>
    </dsp:sp>
    <dsp:sp modelId="{5D3305F3-CEA3-F849-A352-3BD4E9E992FA}">
      <dsp:nvSpPr>
        <dsp:cNvPr id="0" name=""/>
        <dsp:cNvSpPr/>
      </dsp:nvSpPr>
      <dsp:spPr>
        <a:xfrm>
          <a:off x="4529288" y="944397"/>
          <a:ext cx="554482" cy="1259196"/>
        </a:xfrm>
        <a:prstGeom prst="roundRect">
          <a:avLst/>
        </a:prstGeom>
        <a:solidFill>
          <a:schemeClr val="accent4">
            <a:hueOff val="11913435"/>
            <a:satOff val="-13992"/>
            <a:lumOff val="537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AGO</a:t>
          </a:r>
        </a:p>
      </dsp:txBody>
      <dsp:txXfrm>
        <a:off x="4556356" y="971465"/>
        <a:ext cx="500346" cy="1205060"/>
      </dsp:txXfrm>
    </dsp:sp>
    <dsp:sp modelId="{D5C49AF8-3D41-9444-BB78-565E71430CA8}">
      <dsp:nvSpPr>
        <dsp:cNvPr id="0" name=""/>
        <dsp:cNvSpPr/>
      </dsp:nvSpPr>
      <dsp:spPr>
        <a:xfrm>
          <a:off x="5176185" y="944397"/>
          <a:ext cx="554482" cy="1259196"/>
        </a:xfrm>
        <a:prstGeom prst="roundRect">
          <a:avLst/>
        </a:prstGeom>
        <a:solidFill>
          <a:schemeClr val="accent4">
            <a:hueOff val="13615356"/>
            <a:satOff val="-15991"/>
            <a:lumOff val="61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SET</a:t>
          </a:r>
        </a:p>
      </dsp:txBody>
      <dsp:txXfrm>
        <a:off x="5203253" y="971465"/>
        <a:ext cx="500346" cy="1205060"/>
      </dsp:txXfrm>
    </dsp:sp>
    <dsp:sp modelId="{B19A4794-F903-8544-9F4A-D21D1851CD34}">
      <dsp:nvSpPr>
        <dsp:cNvPr id="0" name=""/>
        <dsp:cNvSpPr/>
      </dsp:nvSpPr>
      <dsp:spPr>
        <a:xfrm>
          <a:off x="5823081" y="944397"/>
          <a:ext cx="554482" cy="1259196"/>
        </a:xfrm>
        <a:prstGeom prst="roundRect">
          <a:avLst/>
        </a:prstGeom>
        <a:solidFill>
          <a:schemeClr val="accent4">
            <a:hueOff val="15317274"/>
            <a:satOff val="-17989"/>
            <a:lumOff val="69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OUT</a:t>
          </a:r>
        </a:p>
      </dsp:txBody>
      <dsp:txXfrm>
        <a:off x="5850149" y="971465"/>
        <a:ext cx="500346" cy="1205060"/>
      </dsp:txXfrm>
    </dsp:sp>
    <dsp:sp modelId="{545F4679-BB2C-F34A-8A87-3C17C8E8B3E6}">
      <dsp:nvSpPr>
        <dsp:cNvPr id="0" name=""/>
        <dsp:cNvSpPr/>
      </dsp:nvSpPr>
      <dsp:spPr>
        <a:xfrm>
          <a:off x="6469977" y="944397"/>
          <a:ext cx="554482" cy="1259196"/>
        </a:xfrm>
        <a:prstGeom prst="roundRect">
          <a:avLst/>
        </a:prstGeom>
        <a:solidFill>
          <a:schemeClr val="accent4">
            <a:hueOff val="17019194"/>
            <a:satOff val="-19988"/>
            <a:lumOff val="768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NOV</a:t>
          </a:r>
        </a:p>
      </dsp:txBody>
      <dsp:txXfrm>
        <a:off x="6497045" y="971465"/>
        <a:ext cx="500346" cy="1205060"/>
      </dsp:txXfrm>
    </dsp:sp>
    <dsp:sp modelId="{BD8AC3E5-6797-4244-B252-8DF644ACBA5F}">
      <dsp:nvSpPr>
        <dsp:cNvPr id="0" name=""/>
        <dsp:cNvSpPr/>
      </dsp:nvSpPr>
      <dsp:spPr>
        <a:xfrm>
          <a:off x="7116873" y="944397"/>
          <a:ext cx="554482" cy="1259196"/>
        </a:xfrm>
        <a:prstGeom prst="roundRect">
          <a:avLst/>
        </a:prstGeom>
        <a:solidFill>
          <a:schemeClr val="accent4">
            <a:hueOff val="18721113"/>
            <a:satOff val="-21987"/>
            <a:lumOff val="84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DEZ</a:t>
          </a:r>
        </a:p>
      </dsp:txBody>
      <dsp:txXfrm>
        <a:off x="7143941" y="971465"/>
        <a:ext cx="500346" cy="1205060"/>
      </dsp:txXfrm>
    </dsp:sp>
    <dsp:sp modelId="{A499110D-AEB2-4349-BB05-7A2181F53068}">
      <dsp:nvSpPr>
        <dsp:cNvPr id="0" name=""/>
        <dsp:cNvSpPr/>
      </dsp:nvSpPr>
      <dsp:spPr>
        <a:xfrm>
          <a:off x="7763770" y="195660"/>
          <a:ext cx="554482" cy="2756669"/>
        </a:xfrm>
        <a:prstGeom prst="roundRect">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t-BR" sz="1000" kern="1200" dirty="0"/>
            <a:t>ANO SEG</a:t>
          </a:r>
        </a:p>
        <a:p>
          <a:pPr marL="0" lvl="0" indent="0" algn="ctr" defTabSz="444500">
            <a:lnSpc>
              <a:spcPct val="90000"/>
            </a:lnSpc>
            <a:spcBef>
              <a:spcPct val="0"/>
            </a:spcBef>
            <a:spcAft>
              <a:spcPct val="35000"/>
            </a:spcAft>
            <a:buNone/>
          </a:pPr>
          <a:r>
            <a:rPr lang="pt-BR" sz="1000" kern="1200" dirty="0"/>
            <a:t>AJUSTE</a:t>
          </a:r>
        </a:p>
        <a:p>
          <a:pPr marL="0" lvl="0" indent="0" algn="ctr" defTabSz="444500">
            <a:lnSpc>
              <a:spcPct val="90000"/>
            </a:lnSpc>
            <a:spcBef>
              <a:spcPct val="0"/>
            </a:spcBef>
            <a:spcAft>
              <a:spcPct val="35000"/>
            </a:spcAft>
            <a:buNone/>
          </a:pPr>
          <a:r>
            <a:rPr lang="pt-BR" sz="1050" kern="1200" dirty="0"/>
            <a:t>2020</a:t>
          </a:r>
          <a:endParaRPr lang="pt-BR" sz="1000" kern="1200" dirty="0"/>
        </a:p>
      </dsp:txBody>
      <dsp:txXfrm>
        <a:off x="7790838" y="222728"/>
        <a:ext cx="500346" cy="270253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3520A6E-6969-4D03-89BC-D19FEA75F06A}" type="datetimeFigureOut">
              <a:rPr lang="pt-BR"/>
              <a:pPr>
                <a:defRPr/>
              </a:pPr>
              <a:t>03/05/2020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B626E59-8DF8-4A0C-B667-83C79EEA74F1}"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536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a:p>
        </p:txBody>
      </p:sp>
      <p:sp>
        <p:nvSpPr>
          <p:cNvPr id="1536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37EABA-9541-43DE-841D-C0A702566373}" type="slidenum">
              <a:rPr lang="pt-BR" smtClean="0"/>
              <a:pPr/>
              <a:t>3</a:t>
            </a:fld>
            <a:endParaRPr lang="pt-BR"/>
          </a:p>
        </p:txBody>
      </p:sp>
    </p:spTree>
    <p:extLst>
      <p:ext uri="{BB962C8B-B14F-4D97-AF65-F5344CB8AC3E}">
        <p14:creationId xmlns:p14="http://schemas.microsoft.com/office/powerpoint/2010/main" val="487698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536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a:p>
        </p:txBody>
      </p:sp>
      <p:sp>
        <p:nvSpPr>
          <p:cNvPr id="1536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37EABA-9541-43DE-841D-C0A702566373}" type="slidenum">
              <a:rPr lang="pt-BR" smtClean="0"/>
              <a:pPr/>
              <a:t>4</a:t>
            </a:fld>
            <a:endParaRPr lang="pt-BR"/>
          </a:p>
        </p:txBody>
      </p:sp>
    </p:spTree>
    <p:extLst>
      <p:ext uri="{BB962C8B-B14F-4D97-AF65-F5344CB8AC3E}">
        <p14:creationId xmlns:p14="http://schemas.microsoft.com/office/powerpoint/2010/main" val="2762569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638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a:p>
        </p:txBody>
      </p:sp>
      <p:sp>
        <p:nvSpPr>
          <p:cNvPr id="16388"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4F624D-C62A-43BD-8349-58533D14D896}" type="slidenum">
              <a:rPr lang="pt-BR" smtClean="0"/>
              <a:pPr/>
              <a:t>5</a:t>
            </a:fld>
            <a:endParaRPr lang="pt-BR"/>
          </a:p>
        </p:txBody>
      </p:sp>
    </p:spTree>
    <p:extLst>
      <p:ext uri="{BB962C8B-B14F-4D97-AF65-F5344CB8AC3E}">
        <p14:creationId xmlns:p14="http://schemas.microsoft.com/office/powerpoint/2010/main" val="289544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741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a:p>
        </p:txBody>
      </p:sp>
      <p:sp>
        <p:nvSpPr>
          <p:cNvPr id="17412"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646BB0-25F8-4F9C-881B-1DA31862D55A}" type="slidenum">
              <a:rPr lang="pt-BR" smtClean="0"/>
              <a:pPr/>
              <a:t>7</a:t>
            </a:fld>
            <a:endParaRPr lang="pt-BR"/>
          </a:p>
        </p:txBody>
      </p:sp>
    </p:spTree>
    <p:extLst>
      <p:ext uri="{BB962C8B-B14F-4D97-AF65-F5344CB8AC3E}">
        <p14:creationId xmlns:p14="http://schemas.microsoft.com/office/powerpoint/2010/main" val="303534022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pt-BR"/>
              <a:t>Clique para editar o título Mestre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a:xfrm>
            <a:off x="812805" y="6272785"/>
            <a:ext cx="4745736" cy="365125"/>
          </a:xfrm>
        </p:spPr>
        <p:txBody>
          <a:bodyPr/>
          <a:lstStyle/>
          <a:p>
            <a:pPr>
              <a:defRPr/>
            </a:pPr>
            <a:endParaRPr lang="pt-B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6E89E192-461F-47DD-88F0-087045A34AA3}" type="slidenum">
              <a:rPr lang="pt-BR" smtClean="0"/>
              <a:pPr>
                <a:defRPr/>
              </a:pPr>
              <a:t>‹nº›</a:t>
            </a:fld>
            <a:endParaRPr lang="pt-BR"/>
          </a:p>
        </p:txBody>
      </p:sp>
    </p:spTree>
    <p:extLst>
      <p:ext uri="{BB962C8B-B14F-4D97-AF65-F5344CB8AC3E}">
        <p14:creationId xmlns:p14="http://schemas.microsoft.com/office/powerpoint/2010/main" val="2633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Editar estilos de texto Mestre
Segundo nível
Terceiro nível
Quarto nível
Quinto nível</a:t>
            </a:r>
            <a:endParaRPr lang="en-US"/>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pPr>
              <a:defRPr/>
            </a:pPr>
            <a:fld id="{6E89E192-461F-47DD-88F0-087045A34AA3}" type="slidenum">
              <a:rPr lang="pt-BR" smtClean="0"/>
              <a:pPr>
                <a:defRPr/>
              </a:pPr>
              <a:t>‹nº›</a:t>
            </a:fld>
            <a:endParaRPr lang="pt-BR"/>
          </a:p>
        </p:txBody>
      </p:sp>
    </p:spTree>
    <p:extLst>
      <p:ext uri="{BB962C8B-B14F-4D97-AF65-F5344CB8AC3E}">
        <p14:creationId xmlns:p14="http://schemas.microsoft.com/office/powerpoint/2010/main" val="210266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pt-BR"/>
              <a:t>Editar estilos de texto Mestre
Segundo nível
Terceiro nível
Quarto nível
Quinto nível</a:t>
            </a:r>
            <a:endParaRPr lang="en-US" dirty="0"/>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pPr>
              <a:defRPr/>
            </a:pPr>
            <a:fld id="{6E89E192-461F-47DD-88F0-087045A34AA3}" type="slidenum">
              <a:rPr lang="pt-BR" smtClean="0"/>
              <a:pPr>
                <a:defRPr/>
              </a:pPr>
              <a:t>‹nº›</a:t>
            </a:fld>
            <a:endParaRPr lang="pt-BR"/>
          </a:p>
        </p:txBody>
      </p:sp>
    </p:spTree>
    <p:extLst>
      <p:ext uri="{BB962C8B-B14F-4D97-AF65-F5344CB8AC3E}">
        <p14:creationId xmlns:p14="http://schemas.microsoft.com/office/powerpoint/2010/main" val="402759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
Segundo nível
Terceiro nível
Quarto nível
Quinto nível</a:t>
            </a:r>
            <a:endParaRPr lang="en-US" dirty="0"/>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pPr>
              <a:defRPr/>
            </a:pPr>
            <a:fld id="{6E89E192-461F-47DD-88F0-087045A34AA3}" type="slidenum">
              <a:rPr lang="pt-BR" smtClean="0"/>
              <a:pPr>
                <a:defRPr/>
              </a:pPr>
              <a:t>‹nº›</a:t>
            </a:fld>
            <a:endParaRPr lang="pt-BR"/>
          </a:p>
        </p:txBody>
      </p:sp>
    </p:spTree>
    <p:extLst>
      <p:ext uri="{BB962C8B-B14F-4D97-AF65-F5344CB8AC3E}">
        <p14:creationId xmlns:p14="http://schemas.microsoft.com/office/powerpoint/2010/main" val="174095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pt-BR"/>
              <a:t>Clique para editar o título Mestre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pt-BR"/>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pt-B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E92AE39C-D457-454D-A478-FD81FBD85F0B}" type="slidenum">
              <a:rPr lang="pt-BR" smtClean="0"/>
              <a:pPr>
                <a:defRPr/>
              </a:pPr>
              <a:t>‹nº›</a:t>
            </a:fld>
            <a:endParaRPr lang="pt-BR"/>
          </a:p>
        </p:txBody>
      </p:sp>
    </p:spTree>
    <p:extLst>
      <p:ext uri="{BB962C8B-B14F-4D97-AF65-F5344CB8AC3E}">
        <p14:creationId xmlns:p14="http://schemas.microsoft.com/office/powerpoint/2010/main" val="90038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pt-BR"/>
              <a:t>Editar estilos de texto Mestre
Segundo nível
Terceiro nível
Quarto nível
Quinto nível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pPr>
              <a:defRPr/>
            </a:pPr>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1AEDFD1C-67B0-4011-B1B0-AEEDBCCB8C63}" type="slidenum">
              <a:rPr lang="pt-BR" smtClean="0"/>
              <a:pPr>
                <a:defRPr/>
              </a:pPr>
              <a:t>‹nº›</a:t>
            </a:fld>
            <a:endParaRPr lang="pt-BR"/>
          </a:p>
        </p:txBody>
      </p:sp>
    </p:spTree>
    <p:extLst>
      <p:ext uri="{BB962C8B-B14F-4D97-AF65-F5344CB8AC3E}">
        <p14:creationId xmlns:p14="http://schemas.microsoft.com/office/powerpoint/2010/main" val="400356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
Segundo nível
Terceiro nível
Quarto nível
Quinto nível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
Segundo nível
Terceiro nível
Quarto nível
Quinto nível</a:t>
            </a:r>
            <a:endParaRPr lang="en-US" dirty="0"/>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pPr>
              <a:defRPr/>
            </a:pPr>
            <a:fld id="{32DC63AC-0978-4196-8559-8F4B168A47F3}" type="slidenum">
              <a:rPr lang="pt-BR" smtClean="0"/>
              <a:pPr>
                <a:defRPr/>
              </a:pPr>
              <a:t>‹nº›</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3865077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pt-BR"/>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pt-BR"/>
          </a:p>
        </p:txBody>
      </p:sp>
      <p:sp>
        <p:nvSpPr>
          <p:cNvPr id="5" name="Slide Number Placeholder 4"/>
          <p:cNvSpPr>
            <a:spLocks noGrp="1"/>
          </p:cNvSpPr>
          <p:nvPr>
            <p:ph type="sldNum" sz="quarter" idx="12"/>
          </p:nvPr>
        </p:nvSpPr>
        <p:spPr/>
        <p:txBody>
          <a:bodyPr/>
          <a:lstStyle/>
          <a:p>
            <a:pPr>
              <a:defRPr/>
            </a:pPr>
            <a:fld id="{6E89E192-461F-47DD-88F0-087045A34AA3}" type="slidenum">
              <a:rPr lang="pt-BR" smtClean="0"/>
              <a:pPr>
                <a:defRPr/>
              </a:pPr>
              <a:t>‹nº›</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115926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pt-BR"/>
          </a:p>
        </p:txBody>
      </p:sp>
      <p:sp>
        <p:nvSpPr>
          <p:cNvPr id="3" name="Footer Placeholder 2"/>
          <p:cNvSpPr>
            <a:spLocks noGrp="1"/>
          </p:cNvSpPr>
          <p:nvPr>
            <p:ph type="ftr" sz="quarter" idx="11"/>
          </p:nvPr>
        </p:nvSpPr>
        <p:spPr/>
        <p:txBody>
          <a:bodyPr/>
          <a:lstStyle/>
          <a:p>
            <a:pPr>
              <a:defRPr/>
            </a:pPr>
            <a:endParaRPr lang="pt-BR"/>
          </a:p>
        </p:txBody>
      </p:sp>
      <p:sp>
        <p:nvSpPr>
          <p:cNvPr id="4" name="Slide Number Placeholder 3"/>
          <p:cNvSpPr>
            <a:spLocks noGrp="1"/>
          </p:cNvSpPr>
          <p:nvPr>
            <p:ph type="sldNum" sz="quarter" idx="12"/>
          </p:nvPr>
        </p:nvSpPr>
        <p:spPr/>
        <p:txBody>
          <a:bodyPr/>
          <a:lstStyle/>
          <a:p>
            <a:pPr>
              <a:defRPr/>
            </a:pPr>
            <a:fld id="{6E89E192-461F-47DD-88F0-087045A34AA3}" type="slidenum">
              <a:rPr lang="pt-BR" smtClean="0"/>
              <a:pPr>
                <a:defRPr/>
              </a:pPr>
              <a:t>‹nº›</a:t>
            </a:fld>
            <a:endParaRPr lang="pt-BR"/>
          </a:p>
        </p:txBody>
      </p:sp>
    </p:spTree>
    <p:extLst>
      <p:ext uri="{BB962C8B-B14F-4D97-AF65-F5344CB8AC3E}">
        <p14:creationId xmlns:p14="http://schemas.microsoft.com/office/powerpoint/2010/main" val="2379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t-BR"/>
              <a:t>Clique para editar o título Mestre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pt-BR"/>
              <a:t>Editar estilos de texto Mestre
Segundo nível
Terceiro nível
Quarto nível
Quinto nível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
Segundo nível
Terceiro nível
Quarto nível
Quinto nível</a:t>
            </a:r>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pPr>
              <a:defRPr/>
            </a:pPr>
            <a:endParaRPr lang="pt-BR"/>
          </a:p>
        </p:txBody>
      </p:sp>
      <p:sp>
        <p:nvSpPr>
          <p:cNvPr id="10" name="Footer Placeholder 9"/>
          <p:cNvSpPr>
            <a:spLocks noGrp="1"/>
          </p:cNvSpPr>
          <p:nvPr>
            <p:ph type="ftr" sz="quarter" idx="11"/>
          </p:nvPr>
        </p:nvSpPr>
        <p:spPr/>
        <p:txBody>
          <a:bodyPr/>
          <a:lstStyle/>
          <a:p>
            <a:pPr>
              <a:defRPr/>
            </a:pPr>
            <a:endParaRPr lang="pt-BR"/>
          </a:p>
        </p:txBody>
      </p:sp>
      <p:sp>
        <p:nvSpPr>
          <p:cNvPr id="11" name="Slide Number Placeholder 10"/>
          <p:cNvSpPr>
            <a:spLocks noGrp="1"/>
          </p:cNvSpPr>
          <p:nvPr>
            <p:ph type="sldNum" sz="quarter" idx="12"/>
          </p:nvPr>
        </p:nvSpPr>
        <p:spPr/>
        <p:txBody>
          <a:bodyPr/>
          <a:lstStyle/>
          <a:p>
            <a:pPr>
              <a:defRPr/>
            </a:pPr>
            <a:fld id="{22DC4CD0-0FD4-4C17-ACE5-31A2CB1EF513}" type="slidenum">
              <a:rPr lang="pt-BR" smtClean="0"/>
              <a:pPr>
                <a:defRPr/>
              </a:pPr>
              <a:t>‹nº›</a:t>
            </a:fld>
            <a:endParaRPr lang="pt-BR"/>
          </a:p>
        </p:txBody>
      </p:sp>
    </p:spTree>
    <p:extLst>
      <p:ext uri="{BB962C8B-B14F-4D97-AF65-F5344CB8AC3E}">
        <p14:creationId xmlns:p14="http://schemas.microsoft.com/office/powerpoint/2010/main" val="121198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t-BR"/>
              <a:t>Clique para editar o título Mestre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
Segundo nível
Terceiro nível
Quarto nível
Quinto nível</a:t>
            </a:r>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pPr>
              <a:defRPr/>
            </a:pPr>
            <a:endParaRPr lang="pt-BR"/>
          </a:p>
        </p:txBody>
      </p:sp>
      <p:sp>
        <p:nvSpPr>
          <p:cNvPr id="10" name="Slide Number Placeholder 9"/>
          <p:cNvSpPr>
            <a:spLocks noGrp="1"/>
          </p:cNvSpPr>
          <p:nvPr>
            <p:ph type="sldNum" sz="quarter" idx="12"/>
          </p:nvPr>
        </p:nvSpPr>
        <p:spPr/>
        <p:txBody>
          <a:bodyPr/>
          <a:lstStyle/>
          <a:p>
            <a:pPr>
              <a:defRPr/>
            </a:pPr>
            <a:fld id="{60111DF3-02F9-4083-B991-CCB05EB6212B}" type="slidenum">
              <a:rPr lang="pt-BR" smtClean="0"/>
              <a:pPr>
                <a:defRPr/>
              </a:pPr>
              <a:t>‹nº›</a:t>
            </a:fld>
            <a:endParaRPr lang="pt-BR"/>
          </a:p>
        </p:txBody>
      </p:sp>
    </p:spTree>
    <p:extLst>
      <p:ext uri="{BB962C8B-B14F-4D97-AF65-F5344CB8AC3E}">
        <p14:creationId xmlns:p14="http://schemas.microsoft.com/office/powerpoint/2010/main" val="257480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pt-B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pt-B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6E89E192-461F-47DD-88F0-087045A34AA3}" type="slidenum">
              <a:rPr lang="pt-BR" smtClean="0"/>
              <a:pPr>
                <a:defRPr/>
              </a:pPr>
              <a:t>‹nº›</a:t>
            </a:fld>
            <a:endParaRPr lang="pt-BR"/>
          </a:p>
        </p:txBody>
      </p:sp>
    </p:spTree>
    <p:extLst>
      <p:ext uri="{BB962C8B-B14F-4D97-AF65-F5344CB8AC3E}">
        <p14:creationId xmlns:p14="http://schemas.microsoft.com/office/powerpoint/2010/main" val="1509666059"/>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a:t>Princípios constitucionais tributários</a:t>
            </a:r>
          </a:p>
        </p:txBody>
      </p:sp>
      <p:sp>
        <p:nvSpPr>
          <p:cNvPr id="3" name="Subtítulo 2"/>
          <p:cNvSpPr>
            <a:spLocks noGrp="1"/>
          </p:cNvSpPr>
          <p:nvPr>
            <p:ph type="subTitle" idx="1"/>
          </p:nvPr>
        </p:nvSpPr>
        <p:spPr>
          <a:xfrm>
            <a:off x="802386" y="4389120"/>
            <a:ext cx="5918454" cy="1920200"/>
          </a:xfrm>
        </p:spPr>
        <p:txBody>
          <a:bodyPr>
            <a:normAutofit/>
          </a:bodyPr>
          <a:lstStyle/>
          <a:p>
            <a:pPr>
              <a:lnSpc>
                <a:spcPct val="100000"/>
              </a:lnSpc>
              <a:spcBef>
                <a:spcPts val="0"/>
              </a:spcBef>
            </a:pPr>
            <a:r>
              <a:rPr lang="pt-BR" dirty="0"/>
              <a:t>1 Da legalidade</a:t>
            </a:r>
          </a:p>
          <a:p>
            <a:pPr>
              <a:lnSpc>
                <a:spcPct val="100000"/>
              </a:lnSpc>
              <a:spcBef>
                <a:spcPts val="0"/>
              </a:spcBef>
            </a:pPr>
            <a:r>
              <a:rPr lang="pt-BR" dirty="0"/>
              <a:t>2 Da isonomia</a:t>
            </a:r>
          </a:p>
          <a:p>
            <a:pPr>
              <a:lnSpc>
                <a:spcPct val="100000"/>
              </a:lnSpc>
              <a:spcBef>
                <a:spcPts val="0"/>
              </a:spcBef>
            </a:pPr>
            <a:r>
              <a:rPr lang="pt-BR" dirty="0"/>
              <a:t>3 Da anterioridade</a:t>
            </a:r>
          </a:p>
          <a:p>
            <a:pPr>
              <a:lnSpc>
                <a:spcPct val="100000"/>
              </a:lnSpc>
              <a:spcBef>
                <a:spcPts val="0"/>
              </a:spcBef>
            </a:pPr>
            <a:r>
              <a:rPr lang="pt-BR"/>
              <a:t>4 Da irretroatividade</a:t>
            </a:r>
            <a:endParaRPr lang="pt-BR" dirty="0"/>
          </a:p>
          <a:p>
            <a:pPr>
              <a:lnSpc>
                <a:spcPct val="100000"/>
              </a:lnSpc>
              <a:spcBef>
                <a:spcPts val="0"/>
              </a:spcBef>
            </a:pPr>
            <a:r>
              <a:rPr lang="pt-BR" dirty="0"/>
              <a:t>5 Da vedação ao confisco</a:t>
            </a:r>
          </a:p>
          <a:p>
            <a:pPr>
              <a:lnSpc>
                <a:spcPct val="100000"/>
              </a:lnSpc>
              <a:spcBef>
                <a:spcPts val="0"/>
              </a:spcBef>
            </a:pPr>
            <a:r>
              <a:rPr lang="pt-BR" dirty="0"/>
              <a:t>6 Da uniformidade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062664" cy="1368152"/>
          </a:xfrm>
        </p:spPr>
        <p:txBody>
          <a:bodyPr>
            <a:normAutofit/>
          </a:bodyPr>
          <a:lstStyle/>
          <a:p>
            <a:pPr>
              <a:defRPr/>
            </a:pPr>
            <a:r>
              <a:rPr lang="pt-BR" sz="4800" dirty="0"/>
              <a:t>2.2 capacidade contributiva</a:t>
            </a:r>
          </a:p>
        </p:txBody>
      </p:sp>
      <p:sp>
        <p:nvSpPr>
          <p:cNvPr id="65539" name="Espaço Reservado para Conteúdo 2"/>
          <p:cNvSpPr>
            <a:spLocks noGrp="1"/>
          </p:cNvSpPr>
          <p:nvPr>
            <p:ph idx="1"/>
          </p:nvPr>
        </p:nvSpPr>
        <p:spPr>
          <a:xfrm>
            <a:off x="395536" y="1412776"/>
            <a:ext cx="8062664" cy="4759424"/>
          </a:xfrm>
        </p:spPr>
        <p:txBody>
          <a:bodyPr>
            <a:normAutofit lnSpcReduction="10000"/>
          </a:bodyPr>
          <a:lstStyle/>
          <a:p>
            <a:pPr>
              <a:lnSpc>
                <a:spcPct val="100000"/>
              </a:lnSpc>
            </a:pPr>
            <a:r>
              <a:rPr lang="pt-BR" sz="2400" dirty="0"/>
              <a:t>Devido à interferência da tributação no patrimônio das pessoas, não se poderão impor ônus maiores que os suportáveis.</a:t>
            </a:r>
          </a:p>
          <a:p>
            <a:pPr>
              <a:lnSpc>
                <a:spcPct val="100000"/>
              </a:lnSpc>
            </a:pPr>
            <a:endParaRPr lang="pt-BR" sz="2400" dirty="0"/>
          </a:p>
          <a:p>
            <a:pPr>
              <a:lnSpc>
                <a:spcPct val="100000"/>
              </a:lnSpc>
              <a:buNone/>
            </a:pPr>
            <a:r>
              <a:rPr lang="pt-BR" sz="2400" i="1" dirty="0"/>
              <a:t>Art. 145, § 1º, CF. Sempre que possível, os IMPOSTOS terão caráter pessoal e serão graduados segundo a capacidade econômica do contribuinte, facultado à administração tributária, especialmente para conferir efetividade a esses objetivos, identificar, respeitados os direitos individuais e nos termos da lei, o patrimônio, os rendimentos e as atividades econômicas do contribuinte.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1071546"/>
            <a:ext cx="8572560" cy="5286412"/>
          </a:xfrm>
        </p:spPr>
        <p:txBody>
          <a:bodyPr>
            <a:noAutofit/>
          </a:bodyPr>
          <a:lstStyle/>
          <a:p>
            <a:r>
              <a:rPr lang="pt-BR" sz="2800" u="sng" dirty="0"/>
              <a:t>Capacidade econômica</a:t>
            </a:r>
            <a:r>
              <a:rPr lang="pt-BR" sz="2800" dirty="0"/>
              <a:t> = capacidade de  ter recursos para pagar impostos.</a:t>
            </a:r>
          </a:p>
          <a:p>
            <a:r>
              <a:rPr lang="pt-BR" sz="2800" u="sng" dirty="0"/>
              <a:t>Capacidade financeira</a:t>
            </a:r>
            <a:r>
              <a:rPr lang="pt-BR" sz="2800" dirty="0"/>
              <a:t> = disponibilidade momentânea de recursos para pagar o tributo.</a:t>
            </a:r>
          </a:p>
          <a:p>
            <a:r>
              <a:rPr lang="pt-BR" sz="2800" dirty="0"/>
              <a:t>Formas de exteriorização:</a:t>
            </a:r>
          </a:p>
          <a:p>
            <a:pPr lvl="1"/>
            <a:r>
              <a:rPr lang="pt-BR" sz="2400" dirty="0"/>
              <a:t>Progressividade: incidência de alíquotas variáveis</a:t>
            </a:r>
          </a:p>
          <a:p>
            <a:pPr lvl="2"/>
            <a:r>
              <a:rPr lang="pt-BR" dirty="0"/>
              <a:t>IR, IPTU, ITR e IPVA</a:t>
            </a:r>
          </a:p>
          <a:p>
            <a:pPr lvl="1"/>
            <a:r>
              <a:rPr lang="pt-BR" sz="2400" dirty="0"/>
              <a:t>Proporcionalidade: são bases de cálculo variáveis aplicadas com alíquotas fixas. Aplica-se na impossibilidade da progressividade.</a:t>
            </a:r>
          </a:p>
          <a:p>
            <a:pPr lvl="1"/>
            <a:r>
              <a:rPr lang="pt-BR" sz="2400" dirty="0"/>
              <a:t>Seletividade:  o gravame deve ser inversamente proporcional à essencialidade do bem. É obrigatória para o IPI e permitida para o ICMS.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0322" y="188640"/>
            <a:ext cx="8197878" cy="1296144"/>
          </a:xfrm>
        </p:spPr>
        <p:txBody>
          <a:bodyPr>
            <a:normAutofit/>
          </a:bodyPr>
          <a:lstStyle/>
          <a:p>
            <a:pPr>
              <a:defRPr/>
            </a:pPr>
            <a:r>
              <a:rPr lang="pt-BR" sz="4800" dirty="0"/>
              <a:t>2.2.1 Progressividade de alíquotas</a:t>
            </a:r>
          </a:p>
        </p:txBody>
      </p:sp>
      <p:sp>
        <p:nvSpPr>
          <p:cNvPr id="65539" name="Espaço Reservado para Conteúdo 2"/>
          <p:cNvSpPr>
            <a:spLocks noGrp="1"/>
          </p:cNvSpPr>
          <p:nvPr>
            <p:ph idx="1"/>
          </p:nvPr>
        </p:nvSpPr>
        <p:spPr>
          <a:xfrm>
            <a:off x="374650" y="1268760"/>
            <a:ext cx="8197878" cy="4903440"/>
          </a:xfrm>
        </p:spPr>
        <p:txBody>
          <a:bodyPr>
            <a:normAutofit/>
          </a:bodyPr>
          <a:lstStyle/>
          <a:p>
            <a:r>
              <a:rPr lang="pt-BR" sz="2400" u="sng" dirty="0"/>
              <a:t>Progressividade</a:t>
            </a:r>
            <a:r>
              <a:rPr lang="pt-BR" sz="2400" dirty="0"/>
              <a:t> = técnica de incidência de alíquotas variáveis </a:t>
            </a:r>
          </a:p>
          <a:p>
            <a:r>
              <a:rPr lang="pt-BR" sz="2400" dirty="0"/>
              <a:t>“sempre que possível” (art. 145, §1º, parte inicial, CF)</a:t>
            </a:r>
          </a:p>
          <a:p>
            <a:r>
              <a:rPr lang="pt-BR" sz="2400" dirty="0"/>
              <a:t>O percentual do imposto cresce à medida que cresce a capacidade contributiva.</a:t>
            </a:r>
          </a:p>
        </p:txBody>
      </p:sp>
      <p:graphicFrame>
        <p:nvGraphicFramePr>
          <p:cNvPr id="4" name="Group 5"/>
          <p:cNvGraphicFramePr>
            <a:graphicFrameLocks noGrp="1"/>
          </p:cNvGraphicFramePr>
          <p:nvPr>
            <p:extLst>
              <p:ext uri="{D42A27DB-BD31-4B8C-83A1-F6EECF244321}">
                <p14:modId xmlns:p14="http://schemas.microsoft.com/office/powerpoint/2010/main" val="1806308998"/>
              </p:ext>
            </p:extLst>
          </p:nvPr>
        </p:nvGraphicFramePr>
        <p:xfrm>
          <a:off x="571472" y="3737512"/>
          <a:ext cx="8197878" cy="2406132"/>
        </p:xfrm>
        <a:graphic>
          <a:graphicData uri="http://schemas.openxmlformats.org/drawingml/2006/table">
            <a:tbl>
              <a:tblPr firstCol="1">
                <a:tableStyleId>{C4B1156A-380E-4F78-BDF5-A606A8083BF9}</a:tableStyleId>
              </a:tblPr>
              <a:tblGrid>
                <a:gridCol w="2704384">
                  <a:extLst>
                    <a:ext uri="{9D8B030D-6E8A-4147-A177-3AD203B41FA5}">
                      <a16:colId xmlns:a16="http://schemas.microsoft.com/office/drawing/2014/main" val="20000"/>
                    </a:ext>
                  </a:extLst>
                </a:gridCol>
                <a:gridCol w="5493494">
                  <a:extLst>
                    <a:ext uri="{9D8B030D-6E8A-4147-A177-3AD203B41FA5}">
                      <a16:colId xmlns:a16="http://schemas.microsoft.com/office/drawing/2014/main" val="20001"/>
                    </a:ext>
                  </a:extLst>
                </a:gridCol>
              </a:tblGrid>
              <a:tr h="122193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2400" u="none" strike="noStrike" cap="none" normalizeH="0" baseline="0" dirty="0">
                          <a:ln>
                            <a:noFill/>
                          </a:ln>
                          <a:effectLst/>
                        </a:rPr>
                        <a:t>Progressividade explícita</a:t>
                      </a:r>
                      <a:endParaRPr kumimoji="0" lang="pt-BR" sz="2400" b="0" i="0" u="none" strike="noStrike" cap="none" normalizeH="0" baseline="0" dirty="0">
                        <a:ln>
                          <a:noFill/>
                        </a:ln>
                        <a:solidFill>
                          <a:srgbClr val="FFFFFF"/>
                        </a:solidFill>
                        <a:effectLst/>
                        <a:latin typeface="Tahoma" pitchFamily="34" charset="0"/>
                        <a:cs typeface="Times New Roman" pitchFamily="18"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400" u="none" strike="noStrike" cap="none" normalizeH="0" baseline="0" dirty="0">
                          <a:ln>
                            <a:noFill/>
                          </a:ln>
                          <a:effectLst/>
                        </a:rPr>
                        <a:t>IR (art. 153, §2º, I, CF)</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2400" u="none" strike="noStrike" cap="none" normalizeH="0" baseline="0" dirty="0">
                          <a:ln>
                            <a:noFill/>
                          </a:ln>
                          <a:effectLst/>
                        </a:rPr>
                        <a:t>IPTU (art. 156, </a:t>
                      </a:r>
                      <a:r>
                        <a:rPr kumimoji="0" lang="en-US" sz="2400" u="none" strike="noStrike" cap="none" normalizeH="0" baseline="0" dirty="0">
                          <a:ln>
                            <a:noFill/>
                          </a:ln>
                          <a:effectLst/>
                        </a:rPr>
                        <a:t>§1º, I e II + art. 182, §4º, II, CF)</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rPr>
                        <a:t>ITR (art. 153, §4º, I, CF </a:t>
                      </a:r>
                      <a:r>
                        <a:rPr kumimoji="0" lang="en-US" sz="2400" u="none" strike="noStrike" cap="none" normalizeH="0" baseline="0" dirty="0">
                          <a:ln>
                            <a:noFill/>
                          </a:ln>
                          <a:effectLst/>
                          <a:sym typeface="Wingdings 3" pitchFamily="18" charset="2"/>
                        </a:rPr>
                        <a:t></a:t>
                      </a:r>
                      <a:r>
                        <a:rPr kumimoji="0" lang="en-US" sz="2400" u="none" strike="noStrike" cap="none" normalizeH="0" baseline="0" dirty="0">
                          <a:ln>
                            <a:noFill/>
                          </a:ln>
                          <a:effectLst/>
                        </a:rPr>
                        <a:t> EC 42/03)</a:t>
                      </a:r>
                      <a:endParaRPr kumimoji="0" lang="pt-BR" sz="2400" b="0" i="0" u="none" strike="noStrike" cap="none" normalizeH="0" baseline="0" dirty="0">
                        <a:ln>
                          <a:noFill/>
                        </a:ln>
                        <a:solidFill>
                          <a:srgbClr val="FFFFFF"/>
                        </a:solidFill>
                        <a:effectLst/>
                        <a:latin typeface="Tahoma" pitchFamily="34" charset="0"/>
                        <a:cs typeface="Tahoma" pitchFamily="34" charset="0"/>
                      </a:endParaRPr>
                    </a:p>
                  </a:txBody>
                  <a:tcPr horzOverflow="overflow"/>
                </a:tc>
                <a:extLst>
                  <a:ext uri="{0D108BD9-81ED-4DB2-BD59-A6C34878D82A}">
                    <a16:rowId xmlns:a16="http://schemas.microsoft.com/office/drawing/2014/main" val="10000"/>
                  </a:ext>
                </a:extLst>
              </a:tr>
              <a:tr h="85165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2400" u="none" strike="noStrike" cap="none" normalizeH="0" baseline="0" dirty="0">
                          <a:ln>
                            <a:noFill/>
                          </a:ln>
                          <a:effectLst/>
                        </a:rPr>
                        <a:t>Progressividade implícita</a:t>
                      </a:r>
                      <a:endParaRPr kumimoji="0" lang="pt-BR" sz="2400" b="0" i="0" u="none" strike="noStrike" cap="none" normalizeH="0" baseline="0" dirty="0">
                        <a:ln>
                          <a:noFill/>
                        </a:ln>
                        <a:solidFill>
                          <a:srgbClr val="000514"/>
                        </a:solidFill>
                        <a:effectLst/>
                        <a:latin typeface="Tahoma" pitchFamily="34" charset="0"/>
                        <a:cs typeface="Times New Roman" pitchFamily="18" charset="0"/>
                      </a:endParaRPr>
                    </a:p>
                  </a:txBody>
                  <a:tcPr marL="68580" marR="6858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400" u="none" strike="noStrike" cap="none" normalizeH="0" baseline="0" dirty="0">
                          <a:ln>
                            <a:noFill/>
                          </a:ln>
                          <a:effectLst/>
                        </a:rPr>
                        <a:t>IPVA (art. 155, §6º, II da CF, introduzido pela EC 42/2003)</a:t>
                      </a:r>
                      <a:endParaRPr kumimoji="0" lang="pt-BR" sz="2400" b="0" i="0" u="none" strike="noStrike" cap="none" normalizeH="0" baseline="0" dirty="0">
                        <a:ln>
                          <a:noFill/>
                        </a:ln>
                        <a:solidFill>
                          <a:srgbClr val="000514"/>
                        </a:solidFill>
                        <a:effectLst/>
                        <a:latin typeface="Tahoma" pitchFamily="34" charset="0"/>
                        <a:cs typeface="Tahoma" pitchFamily="34" charset="0"/>
                      </a:endParaRPr>
                    </a:p>
                  </a:txBody>
                  <a:tcPr horzOverflow="overflow"/>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67172"/>
            <a:ext cx="7772400" cy="1072160"/>
          </a:xfrm>
        </p:spPr>
        <p:txBody>
          <a:bodyPr>
            <a:normAutofit/>
          </a:bodyPr>
          <a:lstStyle/>
          <a:p>
            <a:pPr>
              <a:defRPr/>
            </a:pPr>
            <a:r>
              <a:rPr lang="pt-BR" sz="4800" dirty="0"/>
              <a:t>Progressividade do IPTU</a:t>
            </a:r>
          </a:p>
        </p:txBody>
      </p:sp>
      <p:sp>
        <p:nvSpPr>
          <p:cNvPr id="65539" name="Espaço Reservado para Conteúdo 2"/>
          <p:cNvSpPr>
            <a:spLocks noGrp="1"/>
          </p:cNvSpPr>
          <p:nvPr>
            <p:ph idx="1"/>
          </p:nvPr>
        </p:nvSpPr>
        <p:spPr>
          <a:xfrm>
            <a:off x="539750" y="1239332"/>
            <a:ext cx="8208714" cy="3269788"/>
          </a:xfrm>
        </p:spPr>
        <p:txBody>
          <a:bodyPr>
            <a:normAutofit/>
          </a:bodyPr>
          <a:lstStyle/>
          <a:p>
            <a:r>
              <a:rPr lang="pt-BR" sz="2800" dirty="0"/>
              <a:t>EC 29/00 e Súmula 668, STF:</a:t>
            </a:r>
          </a:p>
          <a:p>
            <a:r>
              <a:rPr lang="pt-BR" sz="2800" dirty="0"/>
              <a:t>Progressividade fiscal (antes era </a:t>
            </a:r>
            <a:r>
              <a:rPr lang="pt-BR" sz="2800" dirty="0" err="1"/>
              <a:t>extrafiscal</a:t>
            </a:r>
            <a:r>
              <a:rPr lang="pt-BR" sz="2800" dirty="0"/>
              <a:t>)</a:t>
            </a:r>
          </a:p>
          <a:p>
            <a:r>
              <a:rPr lang="pt-BR" sz="2800" dirty="0"/>
              <a:t>Critérios novos de progressividade:</a:t>
            </a:r>
          </a:p>
          <a:p>
            <a:pPr marL="548640" lvl="2">
              <a:spcBef>
                <a:spcPts val="600"/>
              </a:spcBef>
              <a:buClr>
                <a:schemeClr val="accent1"/>
              </a:buClr>
            </a:pPr>
            <a:r>
              <a:rPr lang="pt-BR" sz="2400" dirty="0">
                <a:solidFill>
                  <a:schemeClr val="tx1"/>
                </a:solidFill>
              </a:rPr>
              <a:t>Localização</a:t>
            </a:r>
          </a:p>
          <a:p>
            <a:pPr marL="548640" lvl="2">
              <a:spcBef>
                <a:spcPts val="600"/>
              </a:spcBef>
              <a:buClr>
                <a:schemeClr val="accent1"/>
              </a:buClr>
            </a:pPr>
            <a:r>
              <a:rPr lang="pt-BR" sz="2400" dirty="0">
                <a:solidFill>
                  <a:schemeClr val="tx1"/>
                </a:solidFill>
              </a:rPr>
              <a:t>Valor</a:t>
            </a:r>
          </a:p>
          <a:p>
            <a:pPr marL="548640" lvl="2">
              <a:spcBef>
                <a:spcPts val="600"/>
              </a:spcBef>
              <a:buClr>
                <a:schemeClr val="accent1"/>
              </a:buClr>
            </a:pPr>
            <a:r>
              <a:rPr lang="pt-BR" sz="2400" dirty="0">
                <a:solidFill>
                  <a:schemeClr val="tx1"/>
                </a:solidFill>
              </a:rPr>
              <a:t>Uso</a:t>
            </a:r>
          </a:p>
          <a:p>
            <a:pPr marL="548640" lvl="2">
              <a:spcBef>
                <a:spcPts val="600"/>
              </a:spcBef>
              <a:buClr>
                <a:schemeClr val="accent1"/>
              </a:buClr>
            </a:pPr>
            <a:r>
              <a:rPr lang="pt-BR" sz="2400" dirty="0">
                <a:solidFill>
                  <a:schemeClr val="tx1"/>
                </a:solidFill>
              </a:rPr>
              <a:t>Função Social (“antigo”)</a:t>
            </a:r>
          </a:p>
        </p:txBody>
      </p:sp>
      <p:graphicFrame>
        <p:nvGraphicFramePr>
          <p:cNvPr id="4" name="Group 21"/>
          <p:cNvGraphicFramePr>
            <a:graphicFrameLocks noGrp="1"/>
          </p:cNvGraphicFramePr>
          <p:nvPr>
            <p:extLst>
              <p:ext uri="{D42A27DB-BD31-4B8C-83A1-F6EECF244321}">
                <p14:modId xmlns:p14="http://schemas.microsoft.com/office/powerpoint/2010/main" val="2805140387"/>
              </p:ext>
            </p:extLst>
          </p:nvPr>
        </p:nvGraphicFramePr>
        <p:xfrm>
          <a:off x="514333" y="4692393"/>
          <a:ext cx="8229600" cy="1852549"/>
        </p:xfrm>
        <a:graphic>
          <a:graphicData uri="http://schemas.openxmlformats.org/drawingml/2006/table">
            <a:tbl>
              <a:tblPr>
                <a:tableStyleId>{8A107856-5554-42FB-B03E-39F5DBC370BA}</a:tableStyleId>
              </a:tblPr>
              <a:tblGrid>
                <a:gridCol w="1185863">
                  <a:extLst>
                    <a:ext uri="{9D8B030D-6E8A-4147-A177-3AD203B41FA5}">
                      <a16:colId xmlns:a16="http://schemas.microsoft.com/office/drawing/2014/main" val="20000"/>
                    </a:ext>
                  </a:extLst>
                </a:gridCol>
                <a:gridCol w="4071937">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400" u="none" strike="noStrike" cap="none" normalizeH="0" baseline="0" dirty="0">
                          <a:ln>
                            <a:noFill/>
                          </a:ln>
                          <a:effectLst/>
                        </a:rPr>
                        <a:t>IR</a:t>
                      </a:r>
                      <a:endParaRPr kumimoji="0" lang="pt-BR" sz="2400" b="0" i="0" u="none" strike="noStrike" cap="none" normalizeH="0" baseline="0" dirty="0">
                        <a:ln>
                          <a:noFill/>
                        </a:ln>
                        <a:solidFill>
                          <a:srgbClr val="FFFFFF"/>
                        </a:solidFill>
                        <a:effectLst/>
                        <a:latin typeface="Tahoma" pitchFamily="34" charset="0"/>
                        <a:cs typeface="Tahoma" pitchFamily="34" charset="0"/>
                      </a:endParaRPr>
                    </a:p>
                  </a:txBody>
                  <a:tcPr horzOverflow="overflow"/>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pt-BR" sz="2400" u="none" strike="noStrike" cap="none" normalizeH="0" baseline="0" dirty="0">
                          <a:ln>
                            <a:noFill/>
                          </a:ln>
                          <a:effectLst/>
                        </a:rPr>
                        <a:t>progressividade fiscal</a:t>
                      </a:r>
                      <a:endParaRPr kumimoji="0" lang="pt-BR" sz="2400" b="0" i="0" u="none" strike="noStrike" cap="none" normalizeH="0" baseline="0" dirty="0">
                        <a:ln>
                          <a:noFill/>
                        </a:ln>
                        <a:solidFill>
                          <a:srgbClr val="FFFFFF"/>
                        </a:solidFill>
                        <a:effectLst/>
                        <a:latin typeface="Tahoma" pitchFamily="34" charset="0"/>
                        <a:ea typeface="+mn-ea"/>
                        <a:cs typeface="Tahoma" pitchFamily="34" charset="0"/>
                      </a:endParaRPr>
                    </a:p>
                  </a:txBody>
                  <a:tcPr marL="68580" marR="68580" marT="0" marB="0" horzOverflow="overflow"/>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pt-BR" sz="2400" u="none" strike="noStrike" cap="none" normalizeH="0" baseline="0">
                          <a:ln>
                            <a:noFill/>
                          </a:ln>
                          <a:effectLst/>
                        </a:rPr>
                        <a:t>cunho arrecadatório</a:t>
                      </a:r>
                      <a:endParaRPr kumimoji="0" lang="pt-BR" sz="2400" b="0" i="0" u="none" strike="noStrike" cap="none" normalizeH="0" baseline="0">
                        <a:ln>
                          <a:noFill/>
                        </a:ln>
                        <a:solidFill>
                          <a:srgbClr val="FFFFFF"/>
                        </a:solidFill>
                        <a:effectLst/>
                        <a:latin typeface="Tahoma" pitchFamily="34" charset="0"/>
                        <a:ea typeface="+mn-ea"/>
                        <a:cs typeface="Tahoma" pitchFamily="34" charset="0"/>
                      </a:endParaRPr>
                    </a:p>
                  </a:txBody>
                  <a:tcPr marL="68580" marR="68580" marT="0" marB="0" horzOverflow="overflow"/>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400" u="none" strike="noStrike" cap="none" normalizeH="0" baseline="0" dirty="0">
                          <a:ln>
                            <a:noFill/>
                          </a:ln>
                          <a:effectLst/>
                        </a:rPr>
                        <a:t>IPTU + IPVA</a:t>
                      </a:r>
                      <a:endParaRPr kumimoji="0" lang="pt-BR" sz="2400" b="0" i="0" u="none" strike="noStrike" cap="none" normalizeH="0" baseline="0" dirty="0">
                        <a:ln>
                          <a:noFill/>
                        </a:ln>
                        <a:solidFill>
                          <a:srgbClr val="000514"/>
                        </a:solidFill>
                        <a:effectLst/>
                        <a:latin typeface="Tahoma" pitchFamily="34" charset="0"/>
                        <a:cs typeface="Tahoma" pitchFamily="34" charset="0"/>
                      </a:endParaRPr>
                    </a:p>
                  </a:txBody>
                  <a:tcPr horzOverflow="overflow"/>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pt-BR" sz="2400" u="none" strike="noStrike" cap="none" normalizeH="0" baseline="0" dirty="0">
                          <a:ln>
                            <a:noFill/>
                          </a:ln>
                          <a:effectLst/>
                        </a:rPr>
                        <a:t>progressividade extrafiscal</a:t>
                      </a:r>
                      <a:endParaRPr kumimoji="0" lang="pt-BR" sz="2400" b="0" i="0" u="none" strike="noStrike" cap="none" normalizeH="0" baseline="0" dirty="0">
                        <a:ln>
                          <a:noFill/>
                        </a:ln>
                        <a:solidFill>
                          <a:srgbClr val="000514"/>
                        </a:solidFill>
                        <a:effectLst/>
                        <a:latin typeface="Tahoma" pitchFamily="34" charset="0"/>
                        <a:ea typeface="+mn-ea"/>
                        <a:cs typeface="Tahoma" pitchFamily="34" charset="0"/>
                      </a:endParaRPr>
                    </a:p>
                  </a:txBody>
                  <a:tcPr marL="68580" marR="68580" marT="0" marB="0" horzOverflow="overflow"/>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pt-BR" sz="2400" u="none" strike="noStrike" cap="none" normalizeH="0" baseline="0" dirty="0">
                          <a:ln>
                            <a:noFill/>
                          </a:ln>
                          <a:effectLst/>
                        </a:rPr>
                        <a:t>cunho regulatório</a:t>
                      </a:r>
                      <a:endParaRPr kumimoji="0" lang="pt-BR" sz="2400" b="0" i="0" u="none" strike="noStrike" cap="none" normalizeH="0" baseline="0" dirty="0">
                        <a:ln>
                          <a:noFill/>
                        </a:ln>
                        <a:solidFill>
                          <a:srgbClr val="000514"/>
                        </a:solidFill>
                        <a:effectLst/>
                        <a:latin typeface="Tahoma" pitchFamily="34" charset="0"/>
                        <a:ea typeface="+mn-ea"/>
                        <a:cs typeface="Tahoma" pitchFamily="34" charset="0"/>
                      </a:endParaRPr>
                    </a:p>
                  </a:txBody>
                  <a:tcPr marL="68580" marR="68580" marT="0" marB="0" horzOverflow="overflow"/>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7772400" cy="1609344"/>
          </a:xfrm>
        </p:spPr>
        <p:txBody>
          <a:bodyPr>
            <a:normAutofit/>
          </a:bodyPr>
          <a:lstStyle/>
          <a:p>
            <a:pPr>
              <a:defRPr/>
            </a:pPr>
            <a:r>
              <a:rPr lang="pt-BR" sz="4800" dirty="0"/>
              <a:t>2.2.2 Proporcionalidade</a:t>
            </a:r>
          </a:p>
        </p:txBody>
      </p:sp>
      <p:sp>
        <p:nvSpPr>
          <p:cNvPr id="65539" name="Espaço Reservado para Conteúdo 2"/>
          <p:cNvSpPr>
            <a:spLocks noGrp="1"/>
          </p:cNvSpPr>
          <p:nvPr>
            <p:ph idx="1"/>
          </p:nvPr>
        </p:nvSpPr>
        <p:spPr>
          <a:xfrm>
            <a:off x="467544" y="1556792"/>
            <a:ext cx="7990656" cy="4615408"/>
          </a:xfrm>
        </p:spPr>
        <p:txBody>
          <a:bodyPr>
            <a:normAutofit/>
          </a:bodyPr>
          <a:lstStyle/>
          <a:p>
            <a:pPr>
              <a:lnSpc>
                <a:spcPct val="100000"/>
              </a:lnSpc>
            </a:pPr>
            <a:r>
              <a:rPr lang="pt-BR" sz="2800" dirty="0"/>
              <a:t>PROGRESSIVIDADE </a:t>
            </a:r>
            <a:r>
              <a:rPr lang="pt-BR" sz="2800" dirty="0">
                <a:sym typeface="Wingdings 3" pitchFamily="18" charset="2"/>
              </a:rPr>
              <a:t></a:t>
            </a:r>
            <a:r>
              <a:rPr lang="pt-BR" sz="2800" dirty="0"/>
              <a:t> alíquotas variáveis</a:t>
            </a:r>
          </a:p>
          <a:p>
            <a:pPr>
              <a:lnSpc>
                <a:spcPct val="100000"/>
              </a:lnSpc>
            </a:pPr>
            <a:r>
              <a:rPr lang="pt-BR" sz="2800" dirty="0"/>
              <a:t>PROPORCIONALIDADE </a:t>
            </a:r>
            <a:r>
              <a:rPr lang="pt-BR" sz="2800" dirty="0">
                <a:sym typeface="Wingdings 3" pitchFamily="18" charset="2"/>
              </a:rPr>
              <a:t></a:t>
            </a:r>
            <a:r>
              <a:rPr lang="pt-BR" sz="2800" dirty="0"/>
              <a:t> alíquotas fixas em bases de cálculo variáveis.</a:t>
            </a:r>
          </a:p>
          <a:p>
            <a:pPr>
              <a:lnSpc>
                <a:spcPct val="100000"/>
              </a:lnSpc>
            </a:pPr>
            <a:r>
              <a:rPr lang="pt-BR" sz="2800" dirty="0"/>
              <a:t>Aspectos:</a:t>
            </a:r>
          </a:p>
          <a:p>
            <a:pPr lvl="1">
              <a:lnSpc>
                <a:spcPct val="100000"/>
              </a:lnSpc>
            </a:pPr>
            <a:r>
              <a:rPr lang="pt-BR" sz="2400" dirty="0"/>
              <a:t>1) </a:t>
            </a:r>
            <a:r>
              <a:rPr lang="pt-BR" sz="2400" u="sng" dirty="0"/>
              <a:t>Adequação</a:t>
            </a:r>
            <a:r>
              <a:rPr lang="pt-BR" sz="2400" dirty="0"/>
              <a:t>: meio x fim.</a:t>
            </a:r>
          </a:p>
          <a:p>
            <a:pPr lvl="1">
              <a:lnSpc>
                <a:spcPct val="100000"/>
              </a:lnSpc>
            </a:pPr>
            <a:r>
              <a:rPr lang="pt-BR" sz="2400" dirty="0"/>
              <a:t>2) </a:t>
            </a:r>
            <a:r>
              <a:rPr lang="pt-BR" sz="2400" u="sng" dirty="0"/>
              <a:t>Necessidade</a:t>
            </a:r>
            <a:r>
              <a:rPr lang="pt-BR" sz="2400" dirty="0"/>
              <a:t>: a limitação à liberdade individual deve ser a menor possível.</a:t>
            </a:r>
          </a:p>
          <a:p>
            <a:pPr lvl="1">
              <a:lnSpc>
                <a:spcPct val="100000"/>
              </a:lnSpc>
            </a:pPr>
            <a:r>
              <a:rPr lang="pt-BR" sz="2400" dirty="0"/>
              <a:t>3) </a:t>
            </a:r>
            <a:r>
              <a:rPr lang="pt-BR" sz="2400" u="sng" dirty="0"/>
              <a:t>Conformidade</a:t>
            </a:r>
            <a:r>
              <a:rPr lang="pt-BR" sz="2400" dirty="0"/>
              <a:t> ou </a:t>
            </a:r>
            <a:r>
              <a:rPr lang="pt-BR" sz="2400" u="sng" dirty="0"/>
              <a:t>proporcionalidade em sentido estrito</a:t>
            </a:r>
            <a:r>
              <a:rPr lang="pt-BR" sz="2400" dirty="0"/>
              <a:t>: relação entre a limitação e seu objetivo.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9535" y="188640"/>
            <a:ext cx="7772400" cy="1296144"/>
          </a:xfrm>
        </p:spPr>
        <p:txBody>
          <a:bodyPr>
            <a:normAutofit/>
          </a:bodyPr>
          <a:lstStyle/>
          <a:p>
            <a:pPr>
              <a:defRPr/>
            </a:pPr>
            <a:r>
              <a:rPr lang="pt-BR" sz="4800" dirty="0"/>
              <a:t>2.2.3 Seletividade</a:t>
            </a:r>
          </a:p>
        </p:txBody>
      </p:sp>
      <p:sp>
        <p:nvSpPr>
          <p:cNvPr id="65539" name="Espaço Reservado para Conteúdo 2"/>
          <p:cNvSpPr>
            <a:spLocks noGrp="1"/>
          </p:cNvSpPr>
          <p:nvPr>
            <p:ph idx="1"/>
          </p:nvPr>
        </p:nvSpPr>
        <p:spPr>
          <a:xfrm>
            <a:off x="457200" y="1219200"/>
            <a:ext cx="8229600" cy="5138758"/>
          </a:xfrm>
        </p:spPr>
        <p:txBody>
          <a:bodyPr>
            <a:normAutofit fontScale="92500"/>
          </a:bodyPr>
          <a:lstStyle/>
          <a:p>
            <a:pPr>
              <a:lnSpc>
                <a:spcPct val="100000"/>
              </a:lnSpc>
            </a:pPr>
            <a:r>
              <a:rPr lang="pt-BR" sz="2800" dirty="0"/>
              <a:t>Sistema de alíquotas diferenciadas por espécies de mercadorias, como adequação do produto à vida do maior número de habitantes do país. As mercadorias essenciais à existência civilizada devem ser tratadas mais suavemente, ao passo que as maiores alíquotas devem ser reservadas aos produtos de consumo restrito, isto é, o supérfluo das classes de maior poder aquisitivo.</a:t>
            </a:r>
          </a:p>
          <a:p>
            <a:pPr>
              <a:lnSpc>
                <a:spcPct val="100000"/>
              </a:lnSpc>
            </a:pPr>
            <a:r>
              <a:rPr lang="pt-BR" sz="2800" dirty="0"/>
              <a:t>Seletividade </a:t>
            </a:r>
            <a:r>
              <a:rPr lang="pt-BR" sz="2800" dirty="0">
                <a:sym typeface="Wingdings" pitchFamily="2" charset="2"/>
              </a:rPr>
              <a:t> essencialidade (padrão mínimo)</a:t>
            </a:r>
          </a:p>
          <a:p>
            <a:pPr>
              <a:lnSpc>
                <a:spcPct val="100000"/>
              </a:lnSpc>
            </a:pPr>
            <a:r>
              <a:rPr lang="pt-BR" sz="2800" dirty="0"/>
              <a:t>ICMS = seletividade facultativa (art. 155, §2º, III, CF)</a:t>
            </a:r>
          </a:p>
          <a:p>
            <a:pPr>
              <a:lnSpc>
                <a:spcPct val="100000"/>
              </a:lnSpc>
            </a:pPr>
            <a:r>
              <a:rPr lang="pt-BR" sz="2800" dirty="0"/>
              <a:t>IPI = seletividade obrigatória (art. 153, §3º, I, CF)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p:cNvSpPr>
            <a:spLocks noGrp="1"/>
          </p:cNvSpPr>
          <p:nvPr>
            <p:ph type="title"/>
          </p:nvPr>
        </p:nvSpPr>
        <p:spPr>
          <a:xfrm>
            <a:off x="251520" y="188640"/>
            <a:ext cx="8712968" cy="1609344"/>
          </a:xfrm>
        </p:spPr>
        <p:txBody>
          <a:bodyPr>
            <a:normAutofit/>
          </a:bodyPr>
          <a:lstStyle/>
          <a:p>
            <a:r>
              <a:rPr lang="pt-BR" sz="4400" dirty="0"/>
              <a:t>3 Princípio da anterioridade tributária</a:t>
            </a:r>
          </a:p>
        </p:txBody>
      </p:sp>
      <p:sp>
        <p:nvSpPr>
          <p:cNvPr id="57347" name="Espaço Reservado para Conteúdo 2"/>
          <p:cNvSpPr>
            <a:spLocks noGrp="1"/>
          </p:cNvSpPr>
          <p:nvPr>
            <p:ph sz="quarter" idx="1"/>
          </p:nvPr>
        </p:nvSpPr>
        <p:spPr>
          <a:xfrm>
            <a:off x="467544" y="1556792"/>
            <a:ext cx="8219256" cy="4599533"/>
          </a:xfrm>
        </p:spPr>
        <p:txBody>
          <a:bodyPr>
            <a:normAutofit/>
          </a:bodyPr>
          <a:lstStyle/>
          <a:p>
            <a:pPr>
              <a:lnSpc>
                <a:spcPct val="110000"/>
              </a:lnSpc>
              <a:spcBef>
                <a:spcPts val="0"/>
              </a:spcBef>
            </a:pPr>
            <a:r>
              <a:rPr lang="pt-BR" sz="2400" b="1" u="sng" dirty="0"/>
              <a:t>Exercício financeiro = ano fiscal = ano civil</a:t>
            </a:r>
          </a:p>
          <a:p>
            <a:pPr>
              <a:lnSpc>
                <a:spcPct val="110000"/>
              </a:lnSpc>
              <a:spcBef>
                <a:spcPts val="0"/>
              </a:spcBef>
            </a:pPr>
            <a:r>
              <a:rPr lang="pt-BR" sz="2400" dirty="0"/>
              <a:t>O tributo só pode ser exigido no ano/exercício financeiro posterior ao da publicação da lei.</a:t>
            </a:r>
          </a:p>
          <a:p>
            <a:pPr>
              <a:lnSpc>
                <a:spcPct val="110000"/>
              </a:lnSpc>
              <a:spcBef>
                <a:spcPts val="0"/>
              </a:spcBef>
            </a:pPr>
            <a:r>
              <a:rPr lang="pt-BR" sz="2400" dirty="0"/>
              <a:t>Motivação: garantia ao postulado doutrinário da SEGURANÇA JURÍDICA </a:t>
            </a:r>
            <a:r>
              <a:rPr lang="pt-BR" sz="2400" dirty="0">
                <a:sym typeface="Wingdings" pitchFamily="2" charset="2"/>
              </a:rPr>
              <a:t> v</a:t>
            </a:r>
            <a:r>
              <a:rPr lang="pt-BR" sz="2400" dirty="0"/>
              <a:t>edação à “tributação de surpresa”.</a:t>
            </a:r>
          </a:p>
          <a:p>
            <a:pPr>
              <a:lnSpc>
                <a:spcPct val="110000"/>
              </a:lnSpc>
              <a:spcBef>
                <a:spcPts val="0"/>
              </a:spcBef>
            </a:pPr>
            <a:r>
              <a:rPr lang="pt-BR" sz="2400" dirty="0"/>
              <a:t>O princípio da anterioridade refere-se à EFICÁCIA da norma e não à sua VIGÊNCIA.</a:t>
            </a:r>
          </a:p>
          <a:p>
            <a:pPr>
              <a:lnSpc>
                <a:spcPct val="110000"/>
              </a:lnSpc>
              <a:spcBef>
                <a:spcPts val="0"/>
              </a:spcBef>
            </a:pPr>
            <a:r>
              <a:rPr lang="pt-BR" sz="2400" dirty="0">
                <a:sym typeface="Wingdings 3"/>
              </a:rPr>
              <a:t></a:t>
            </a:r>
            <a:r>
              <a:rPr lang="pt-BR" sz="2400" dirty="0"/>
              <a:t> </a:t>
            </a:r>
            <a:r>
              <a:rPr lang="pt-BR" sz="2400" u="sng" dirty="0"/>
              <a:t>PRINCÍPIO DA EFICÁCIA DIFERIDA</a:t>
            </a:r>
            <a:r>
              <a:rPr lang="pt-BR" sz="2400" dirty="0"/>
              <a:t> </a:t>
            </a:r>
            <a:r>
              <a:rPr lang="pt-BR" sz="2400" dirty="0">
                <a:sym typeface="Wingdings 3"/>
              </a:rPr>
              <a:t></a:t>
            </a:r>
            <a:r>
              <a:rPr lang="pt-BR" sz="2400" dirty="0"/>
              <a:t> a lei entra em vigor no ano seguinte ao da publicação.</a:t>
            </a:r>
          </a:p>
        </p:txBody>
      </p:sp>
    </p:spTree>
    <p:extLst>
      <p:ext uri="{BB962C8B-B14F-4D97-AF65-F5344CB8AC3E}">
        <p14:creationId xmlns:p14="http://schemas.microsoft.com/office/powerpoint/2010/main" val="1374492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p:cNvSpPr>
            <a:spLocks noGrp="1"/>
          </p:cNvSpPr>
          <p:nvPr>
            <p:ph type="title"/>
          </p:nvPr>
        </p:nvSpPr>
        <p:spPr>
          <a:xfrm>
            <a:off x="251520" y="188640"/>
            <a:ext cx="8712968" cy="1609344"/>
          </a:xfrm>
        </p:spPr>
        <p:txBody>
          <a:bodyPr>
            <a:normAutofit/>
          </a:bodyPr>
          <a:lstStyle/>
          <a:p>
            <a:r>
              <a:rPr lang="pt-BR" sz="4400" dirty="0"/>
              <a:t>3 Princípio da anterioridade tributária</a:t>
            </a:r>
          </a:p>
        </p:txBody>
      </p:sp>
      <p:graphicFrame>
        <p:nvGraphicFramePr>
          <p:cNvPr id="2" name="Espaço Reservado para Conteúdo 1">
            <a:extLst>
              <a:ext uri="{FF2B5EF4-FFF2-40B4-BE49-F238E27FC236}">
                <a16:creationId xmlns:a16="http://schemas.microsoft.com/office/drawing/2014/main" id="{F8F15503-7AA1-454A-8CAF-9A1CCA383864}"/>
              </a:ext>
            </a:extLst>
          </p:cNvPr>
          <p:cNvGraphicFramePr>
            <a:graphicFrameLocks noGrp="1"/>
          </p:cNvGraphicFramePr>
          <p:nvPr>
            <p:ph sz="quarter" idx="1"/>
            <p:extLst>
              <p:ext uri="{D42A27DB-BD31-4B8C-83A1-F6EECF244321}">
                <p14:modId xmlns:p14="http://schemas.microsoft.com/office/powerpoint/2010/main" val="1836321346"/>
              </p:ext>
            </p:extLst>
          </p:nvPr>
        </p:nvGraphicFramePr>
        <p:xfrm>
          <a:off x="468313" y="1557338"/>
          <a:ext cx="8218487" cy="4598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6183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ítulo 1"/>
          <p:cNvSpPr>
            <a:spLocks noGrp="1"/>
          </p:cNvSpPr>
          <p:nvPr>
            <p:ph type="title"/>
          </p:nvPr>
        </p:nvSpPr>
        <p:spPr>
          <a:xfrm>
            <a:off x="443114" y="318516"/>
            <a:ext cx="7772400" cy="734568"/>
          </a:xfrm>
        </p:spPr>
        <p:txBody>
          <a:bodyPr>
            <a:normAutofit fontScale="90000"/>
          </a:bodyPr>
          <a:lstStyle/>
          <a:p>
            <a:r>
              <a:rPr lang="pt-BR" sz="4800" dirty="0"/>
              <a:t>3.1 Exceções</a:t>
            </a:r>
          </a:p>
        </p:txBody>
      </p:sp>
      <p:sp>
        <p:nvSpPr>
          <p:cNvPr id="58371" name="Espaço Reservado para Conteúdo 2"/>
          <p:cNvSpPr>
            <a:spLocks noGrp="1"/>
          </p:cNvSpPr>
          <p:nvPr>
            <p:ph sz="quarter" idx="1"/>
          </p:nvPr>
        </p:nvSpPr>
        <p:spPr>
          <a:xfrm>
            <a:off x="428566" y="1053085"/>
            <a:ext cx="8258234" cy="935756"/>
          </a:xfrm>
        </p:spPr>
        <p:txBody>
          <a:bodyPr>
            <a:normAutofit/>
          </a:bodyPr>
          <a:lstStyle/>
          <a:p>
            <a:r>
              <a:rPr lang="pt-BR" sz="2400" dirty="0"/>
              <a:t>Exigência imediata = publicação + vigência + eficácia no mesmo ano.</a:t>
            </a:r>
          </a:p>
        </p:txBody>
      </p:sp>
      <p:graphicFrame>
        <p:nvGraphicFramePr>
          <p:cNvPr id="5" name="Tabela 4"/>
          <p:cNvGraphicFramePr>
            <a:graphicFrameLocks noGrp="1"/>
          </p:cNvGraphicFramePr>
          <p:nvPr>
            <p:extLst>
              <p:ext uri="{D42A27DB-BD31-4B8C-83A1-F6EECF244321}">
                <p14:modId xmlns:p14="http://schemas.microsoft.com/office/powerpoint/2010/main" val="1745554226"/>
              </p:ext>
            </p:extLst>
          </p:nvPr>
        </p:nvGraphicFramePr>
        <p:xfrm>
          <a:off x="357188" y="2286000"/>
          <a:ext cx="8358246" cy="3929090"/>
        </p:xfrm>
        <a:graphic>
          <a:graphicData uri="http://schemas.openxmlformats.org/drawingml/2006/table">
            <a:tbl>
              <a:tblPr firstCol="1" bandRow="1">
                <a:tableStyleId>{93296810-A885-4BE3-A3E7-6D5BEEA58F35}</a:tableStyleId>
              </a:tblPr>
              <a:tblGrid>
                <a:gridCol w="4179123">
                  <a:extLst>
                    <a:ext uri="{9D8B030D-6E8A-4147-A177-3AD203B41FA5}">
                      <a16:colId xmlns:a16="http://schemas.microsoft.com/office/drawing/2014/main" val="20000"/>
                    </a:ext>
                  </a:extLst>
                </a:gridCol>
                <a:gridCol w="4179123">
                  <a:extLst>
                    <a:ext uri="{9D8B030D-6E8A-4147-A177-3AD203B41FA5}">
                      <a16:colId xmlns:a16="http://schemas.microsoft.com/office/drawing/2014/main" val="20001"/>
                    </a:ext>
                  </a:extLst>
                </a:gridCol>
              </a:tblGrid>
              <a:tr h="2357391">
                <a:tc>
                  <a:txBody>
                    <a:bodyPr/>
                    <a:lstStyle/>
                    <a:p>
                      <a:pPr algn="ctr">
                        <a:lnSpc>
                          <a:spcPct val="150000"/>
                        </a:lnSpc>
                        <a:spcAft>
                          <a:spcPts val="0"/>
                        </a:spcAft>
                      </a:pPr>
                      <a:r>
                        <a:rPr lang="pt-BR" sz="2400" dirty="0" err="1"/>
                        <a:t>Parafiscais</a:t>
                      </a:r>
                      <a:r>
                        <a:rPr lang="pt-BR" sz="2400" dirty="0"/>
                        <a:t>: também são exceção à legalidade</a:t>
                      </a:r>
                      <a:endParaRPr lang="pt-BR" sz="2400" dirty="0">
                        <a:latin typeface="Tahoma"/>
                        <a:ea typeface="Times New Roman"/>
                        <a:cs typeface="Times New Roman"/>
                      </a:endParaRPr>
                    </a:p>
                  </a:txBody>
                  <a:tcPr/>
                </a:tc>
                <a:tc>
                  <a:txBody>
                    <a:bodyPr/>
                    <a:lstStyle/>
                    <a:p>
                      <a:pPr algn="ctr">
                        <a:lnSpc>
                          <a:spcPct val="100000"/>
                        </a:lnSpc>
                        <a:spcAft>
                          <a:spcPts val="0"/>
                        </a:spcAft>
                      </a:pPr>
                      <a:r>
                        <a:rPr lang="pt-BR" sz="2400" dirty="0"/>
                        <a:t>II</a:t>
                      </a:r>
                    </a:p>
                    <a:p>
                      <a:pPr algn="ctr">
                        <a:lnSpc>
                          <a:spcPct val="100000"/>
                        </a:lnSpc>
                        <a:spcAft>
                          <a:spcPts val="0"/>
                        </a:spcAft>
                      </a:pPr>
                      <a:r>
                        <a:rPr lang="pt-BR" sz="2400" dirty="0" err="1"/>
                        <a:t>IE</a:t>
                      </a:r>
                      <a:endParaRPr lang="pt-BR" sz="2400" dirty="0"/>
                    </a:p>
                    <a:p>
                      <a:pPr algn="ctr">
                        <a:lnSpc>
                          <a:spcPct val="100000"/>
                        </a:lnSpc>
                        <a:spcAft>
                          <a:spcPts val="0"/>
                        </a:spcAft>
                      </a:pPr>
                      <a:r>
                        <a:rPr lang="pt-BR" sz="2400" dirty="0"/>
                        <a:t>IPI</a:t>
                      </a:r>
                    </a:p>
                    <a:p>
                      <a:pPr algn="ctr">
                        <a:lnSpc>
                          <a:spcPct val="100000"/>
                        </a:lnSpc>
                        <a:spcAft>
                          <a:spcPts val="0"/>
                        </a:spcAft>
                      </a:pPr>
                      <a:r>
                        <a:rPr lang="pt-BR" sz="2400" dirty="0"/>
                        <a:t>IOF</a:t>
                      </a:r>
                    </a:p>
                    <a:p>
                      <a:pPr algn="ctr">
                        <a:lnSpc>
                          <a:spcPct val="100000"/>
                        </a:lnSpc>
                        <a:spcAft>
                          <a:spcPts val="0"/>
                        </a:spcAft>
                      </a:pPr>
                      <a:r>
                        <a:rPr lang="pt-BR" sz="2400" dirty="0" err="1"/>
                        <a:t>CIDE</a:t>
                      </a:r>
                      <a:r>
                        <a:rPr lang="pt-BR" sz="2400" dirty="0"/>
                        <a:t> combustível</a:t>
                      </a:r>
                    </a:p>
                    <a:p>
                      <a:pPr algn="ctr">
                        <a:lnSpc>
                          <a:spcPct val="100000"/>
                        </a:lnSpc>
                        <a:spcAft>
                          <a:spcPts val="0"/>
                        </a:spcAft>
                      </a:pPr>
                      <a:r>
                        <a:rPr lang="pt-BR" sz="2400" dirty="0"/>
                        <a:t>ICMS combustível</a:t>
                      </a:r>
                    </a:p>
                  </a:txBody>
                  <a:tcPr/>
                </a:tc>
                <a:extLst>
                  <a:ext uri="{0D108BD9-81ED-4DB2-BD59-A6C34878D82A}">
                    <a16:rowId xmlns:a16="http://schemas.microsoft.com/office/drawing/2014/main" val="10000"/>
                  </a:ext>
                </a:extLst>
              </a:tr>
              <a:tr h="15716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400" dirty="0"/>
                        <a:t>Caráter emergencial</a:t>
                      </a:r>
                      <a:endParaRPr lang="pt-BR" sz="2400" dirty="0">
                        <a:latin typeface="Tahoma"/>
                        <a:ea typeface="Times New Roman"/>
                        <a:cs typeface="Times New Roman"/>
                      </a:endParaRPr>
                    </a:p>
                  </a:txBody>
                  <a:tcPr/>
                </a:tc>
                <a:tc>
                  <a:txBody>
                    <a:bodyPr/>
                    <a:lstStyle/>
                    <a:p>
                      <a:pPr algn="ctr">
                        <a:lnSpc>
                          <a:spcPct val="100000"/>
                        </a:lnSpc>
                        <a:spcAft>
                          <a:spcPts val="0"/>
                        </a:spcAft>
                      </a:pPr>
                      <a:r>
                        <a:rPr lang="pt-BR" sz="2400" dirty="0" err="1"/>
                        <a:t>IEG</a:t>
                      </a:r>
                      <a:r>
                        <a:rPr lang="pt-BR" sz="2400" dirty="0"/>
                        <a:t> </a:t>
                      </a:r>
                    </a:p>
                    <a:p>
                      <a:pPr algn="ctr">
                        <a:lnSpc>
                          <a:spcPct val="100000"/>
                        </a:lnSpc>
                        <a:spcAft>
                          <a:spcPts val="0"/>
                        </a:spcAft>
                      </a:pPr>
                      <a:r>
                        <a:rPr lang="pt-BR" sz="2400" dirty="0"/>
                        <a:t>Empréstimo compulsório para guerra e calamidade</a:t>
                      </a:r>
                      <a:endParaRPr lang="pt-BR" sz="2400" dirty="0">
                        <a:latin typeface="Tahoma"/>
                        <a:ea typeface="Times New Roman"/>
                        <a:cs typeface="Times New Roman"/>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05072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08" y="268185"/>
            <a:ext cx="9000492" cy="1609344"/>
          </a:xfrm>
        </p:spPr>
        <p:txBody>
          <a:bodyPr>
            <a:normAutofit/>
          </a:bodyPr>
          <a:lstStyle/>
          <a:p>
            <a:pPr>
              <a:defRPr/>
            </a:pPr>
            <a:r>
              <a:rPr lang="pt-BR" dirty="0"/>
              <a:t>3.2 Princípio da anterioridade </a:t>
            </a:r>
            <a:r>
              <a:rPr lang="pt-BR" dirty="0" err="1"/>
              <a:t>nonagesimal</a:t>
            </a:r>
            <a:endParaRPr lang="pt-BR" dirty="0"/>
          </a:p>
        </p:txBody>
      </p:sp>
      <p:sp>
        <p:nvSpPr>
          <p:cNvPr id="59395" name="Espaço Reservado para Conteúdo 2"/>
          <p:cNvSpPr>
            <a:spLocks noGrp="1"/>
          </p:cNvSpPr>
          <p:nvPr>
            <p:ph sz="quarter" idx="1"/>
          </p:nvPr>
        </p:nvSpPr>
        <p:spPr>
          <a:xfrm>
            <a:off x="342900" y="1844824"/>
            <a:ext cx="8343900" cy="4311501"/>
          </a:xfrm>
        </p:spPr>
        <p:txBody>
          <a:bodyPr>
            <a:normAutofit/>
          </a:bodyPr>
          <a:lstStyle/>
          <a:p>
            <a:pPr>
              <a:lnSpc>
                <a:spcPct val="100000"/>
              </a:lnSpc>
            </a:pPr>
            <a:r>
              <a:rPr lang="pt-BR" sz="2400" dirty="0"/>
              <a:t>O tributo só pode ser exigido após 90 dias da publicação da lei que o criou ou majorou.</a:t>
            </a:r>
          </a:p>
          <a:p>
            <a:pPr>
              <a:lnSpc>
                <a:spcPct val="100000"/>
              </a:lnSpc>
            </a:pPr>
            <a:r>
              <a:rPr lang="pt-BR" sz="2400" dirty="0"/>
              <a:t>Também chamado princípio da </a:t>
            </a:r>
            <a:r>
              <a:rPr lang="pt-BR" sz="2400" dirty="0">
                <a:sym typeface="Wingdings 3" pitchFamily="18" charset="2"/>
              </a:rPr>
              <a:t>anterioridade qualificada ou privilegiada.</a:t>
            </a:r>
          </a:p>
          <a:p>
            <a:pPr>
              <a:lnSpc>
                <a:spcPct val="100000"/>
              </a:lnSpc>
            </a:pPr>
            <a:r>
              <a:rPr lang="pt-BR" sz="2400" dirty="0">
                <a:sym typeface="Wingdings 3" pitchFamily="18" charset="2"/>
              </a:rPr>
              <a:t>Criado em 2004 para evitar os abusos legislativos</a:t>
            </a:r>
            <a:endParaRPr lang="pt-BR" sz="2400" dirty="0"/>
          </a:p>
          <a:p>
            <a:pPr>
              <a:lnSpc>
                <a:spcPct val="100000"/>
              </a:lnSpc>
            </a:pPr>
            <a:r>
              <a:rPr lang="pt-BR" sz="2400" dirty="0"/>
              <a:t>CONCLUSÃO: Caso haja aumento ou instituição do tributo entre janeiro e setembro, a exigência deverá ocorrer em 01 de janeiro do ano seguinte. Todavia, se os aumentos ocorrerem nos meses de outubro a dezembro, é possível que a data seja diversa.</a:t>
            </a:r>
          </a:p>
        </p:txBody>
      </p:sp>
    </p:spTree>
    <p:extLst>
      <p:ext uri="{BB962C8B-B14F-4D97-AF65-F5344CB8AC3E}">
        <p14:creationId xmlns:p14="http://schemas.microsoft.com/office/powerpoint/2010/main" val="364015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Delimitação da matéria</a:t>
            </a:r>
          </a:p>
        </p:txBody>
      </p:sp>
      <p:graphicFrame>
        <p:nvGraphicFramePr>
          <p:cNvPr id="4" name="Espaço Reservado para Conteúdo 3"/>
          <p:cNvGraphicFramePr>
            <a:graphicFrameLocks noGrp="1"/>
          </p:cNvGraphicFramePr>
          <p:nvPr>
            <p:ph sz="quarter" idx="1"/>
            <p:extLst>
              <p:ext uri="{D42A27DB-BD31-4B8C-83A1-F6EECF244321}">
                <p14:modId xmlns:p14="http://schemas.microsoft.com/office/powerpoint/2010/main" val="2034020462"/>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572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p:cNvSpPr>
            <a:spLocks noGrp="1"/>
          </p:cNvSpPr>
          <p:nvPr>
            <p:ph type="title"/>
          </p:nvPr>
        </p:nvSpPr>
        <p:spPr>
          <a:xfrm>
            <a:off x="251520" y="188640"/>
            <a:ext cx="8712968" cy="1609344"/>
          </a:xfrm>
        </p:spPr>
        <p:txBody>
          <a:bodyPr>
            <a:normAutofit/>
          </a:bodyPr>
          <a:lstStyle/>
          <a:p>
            <a:r>
              <a:rPr lang="pt-BR" sz="4400" dirty="0"/>
              <a:t>3 Princípio da anterioridade tributária</a:t>
            </a:r>
          </a:p>
        </p:txBody>
      </p:sp>
      <p:graphicFrame>
        <p:nvGraphicFramePr>
          <p:cNvPr id="4" name="Espaço Reservado para Conteúdo 3">
            <a:extLst>
              <a:ext uri="{FF2B5EF4-FFF2-40B4-BE49-F238E27FC236}">
                <a16:creationId xmlns:a16="http://schemas.microsoft.com/office/drawing/2014/main" id="{84302621-8AF6-1947-A46C-3393CD1D7A5A}"/>
              </a:ext>
            </a:extLst>
          </p:cNvPr>
          <p:cNvGraphicFramePr>
            <a:graphicFrameLocks noGrp="1"/>
          </p:cNvGraphicFramePr>
          <p:nvPr>
            <p:ph idx="1"/>
            <p:extLst>
              <p:ext uri="{D42A27DB-BD31-4B8C-83A1-F6EECF244321}">
                <p14:modId xmlns:p14="http://schemas.microsoft.com/office/powerpoint/2010/main" val="4268338712"/>
              </p:ext>
            </p:extLst>
          </p:nvPr>
        </p:nvGraphicFramePr>
        <p:xfrm>
          <a:off x="685800" y="3647502"/>
          <a:ext cx="7772400" cy="346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a:extLst>
              <a:ext uri="{FF2B5EF4-FFF2-40B4-BE49-F238E27FC236}">
                <a16:creationId xmlns:a16="http://schemas.microsoft.com/office/drawing/2014/main" id="{93A72B72-E851-3145-A926-DE5740C12932}"/>
              </a:ext>
            </a:extLst>
          </p:cNvPr>
          <p:cNvGraphicFramePr/>
          <p:nvPr>
            <p:extLst>
              <p:ext uri="{D42A27DB-BD31-4B8C-83A1-F6EECF244321}">
                <p14:modId xmlns:p14="http://schemas.microsoft.com/office/powerpoint/2010/main" val="3218168338"/>
              </p:ext>
            </p:extLst>
          </p:nvPr>
        </p:nvGraphicFramePr>
        <p:xfrm>
          <a:off x="1259632" y="1268760"/>
          <a:ext cx="6934200" cy="23920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935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ítulo 1"/>
          <p:cNvSpPr>
            <a:spLocks noGrp="1"/>
          </p:cNvSpPr>
          <p:nvPr>
            <p:ph type="title"/>
          </p:nvPr>
        </p:nvSpPr>
        <p:spPr>
          <a:xfrm>
            <a:off x="228600" y="188640"/>
            <a:ext cx="7772400" cy="1072160"/>
          </a:xfrm>
        </p:spPr>
        <p:txBody>
          <a:bodyPr>
            <a:normAutofit/>
          </a:bodyPr>
          <a:lstStyle/>
          <a:p>
            <a:r>
              <a:rPr lang="pt-BR" sz="4800" dirty="0"/>
              <a:t>3.3 Quadro geral da exceções</a:t>
            </a:r>
          </a:p>
        </p:txBody>
      </p:sp>
      <p:graphicFrame>
        <p:nvGraphicFramePr>
          <p:cNvPr id="4" name="Espaço Reservado para Conteúdo 3"/>
          <p:cNvGraphicFramePr>
            <a:graphicFrameLocks noGrp="1"/>
          </p:cNvGraphicFramePr>
          <p:nvPr>
            <p:ph sz="quarter" idx="1"/>
            <p:extLst>
              <p:ext uri="{D42A27DB-BD31-4B8C-83A1-F6EECF244321}">
                <p14:modId xmlns:p14="http://schemas.microsoft.com/office/powerpoint/2010/main" val="16119787"/>
              </p:ext>
            </p:extLst>
          </p:nvPr>
        </p:nvGraphicFramePr>
        <p:xfrm>
          <a:off x="228600" y="1250651"/>
          <a:ext cx="8686800" cy="5418709"/>
        </p:xfrm>
        <a:graphic>
          <a:graphicData uri="http://schemas.openxmlformats.org/drawingml/2006/table">
            <a:tbl>
              <a:tblPr bandRow="1">
                <a:tableStyleId>{5DA37D80-6434-44D0-A028-1B22A696006F}</a:tableStyleId>
              </a:tblPr>
              <a:tblGrid>
                <a:gridCol w="4559424">
                  <a:extLst>
                    <a:ext uri="{9D8B030D-6E8A-4147-A177-3AD203B41FA5}">
                      <a16:colId xmlns:a16="http://schemas.microsoft.com/office/drawing/2014/main" val="20000"/>
                    </a:ext>
                  </a:extLst>
                </a:gridCol>
                <a:gridCol w="4127376">
                  <a:extLst>
                    <a:ext uri="{9D8B030D-6E8A-4147-A177-3AD203B41FA5}">
                      <a16:colId xmlns:a16="http://schemas.microsoft.com/office/drawing/2014/main" val="20001"/>
                    </a:ext>
                  </a:extLst>
                </a:gridCol>
              </a:tblGrid>
              <a:tr h="2310359">
                <a:tc>
                  <a:txBody>
                    <a:bodyPr/>
                    <a:lstStyle/>
                    <a:p>
                      <a:pPr algn="l">
                        <a:lnSpc>
                          <a:spcPct val="150000"/>
                        </a:lnSpc>
                        <a:spcAft>
                          <a:spcPts val="0"/>
                        </a:spcAft>
                      </a:pPr>
                      <a:r>
                        <a:rPr lang="pt-BR" sz="2400" dirty="0"/>
                        <a:t>Exceção a ambas as anterioridades</a:t>
                      </a:r>
                    </a:p>
                    <a:p>
                      <a:pPr algn="l">
                        <a:lnSpc>
                          <a:spcPct val="150000"/>
                        </a:lnSpc>
                        <a:spcAft>
                          <a:spcPts val="0"/>
                        </a:spcAft>
                      </a:pPr>
                      <a:r>
                        <a:rPr lang="pt-BR" sz="2400" dirty="0"/>
                        <a:t>= exigência imediata</a:t>
                      </a:r>
                      <a:endParaRPr lang="pt-BR" sz="2400" b="0" dirty="0">
                        <a:latin typeface="Tahoma"/>
                        <a:ea typeface="Times New Roman"/>
                        <a:cs typeface="Times New Roman"/>
                      </a:endParaRPr>
                    </a:p>
                  </a:txBody>
                  <a:tcPr/>
                </a:tc>
                <a:tc>
                  <a:txBody>
                    <a:bodyPr/>
                    <a:lstStyle/>
                    <a:p>
                      <a:pPr algn="just">
                        <a:lnSpc>
                          <a:spcPct val="100000"/>
                        </a:lnSpc>
                        <a:spcAft>
                          <a:spcPts val="0"/>
                        </a:spcAft>
                      </a:pPr>
                      <a:r>
                        <a:rPr lang="pt-BR" sz="2400" dirty="0"/>
                        <a:t>II</a:t>
                      </a:r>
                    </a:p>
                    <a:p>
                      <a:pPr algn="just">
                        <a:lnSpc>
                          <a:spcPct val="100000"/>
                        </a:lnSpc>
                        <a:spcAft>
                          <a:spcPts val="0"/>
                        </a:spcAft>
                      </a:pPr>
                      <a:r>
                        <a:rPr lang="pt-BR" sz="2400" dirty="0" err="1"/>
                        <a:t>IE</a:t>
                      </a:r>
                      <a:endParaRPr lang="pt-BR" sz="2400" dirty="0"/>
                    </a:p>
                    <a:p>
                      <a:pPr algn="just">
                        <a:lnSpc>
                          <a:spcPct val="100000"/>
                        </a:lnSpc>
                        <a:spcAft>
                          <a:spcPts val="0"/>
                        </a:spcAft>
                      </a:pPr>
                      <a:r>
                        <a:rPr lang="pt-BR" sz="2400" dirty="0"/>
                        <a:t>IOF</a:t>
                      </a:r>
                    </a:p>
                    <a:p>
                      <a:pPr algn="just">
                        <a:lnSpc>
                          <a:spcPct val="100000"/>
                        </a:lnSpc>
                        <a:spcAft>
                          <a:spcPts val="0"/>
                        </a:spcAft>
                      </a:pPr>
                      <a:r>
                        <a:rPr lang="pt-BR" sz="2400" dirty="0" err="1"/>
                        <a:t>IEG</a:t>
                      </a:r>
                      <a:endParaRPr lang="pt-BR" sz="2400" dirty="0"/>
                    </a:p>
                    <a:p>
                      <a:pPr algn="just">
                        <a:lnSpc>
                          <a:spcPct val="100000"/>
                        </a:lnSpc>
                        <a:spcAft>
                          <a:spcPts val="0"/>
                        </a:spcAft>
                      </a:pPr>
                      <a:r>
                        <a:rPr lang="pt-BR" sz="2400" dirty="0" err="1"/>
                        <a:t>EC</a:t>
                      </a:r>
                      <a:r>
                        <a:rPr lang="pt-BR" sz="2400" dirty="0"/>
                        <a:t> calamidade/guerra</a:t>
                      </a:r>
                    </a:p>
                    <a:p>
                      <a:pPr algn="l">
                        <a:lnSpc>
                          <a:spcPct val="100000"/>
                        </a:lnSpc>
                        <a:spcAft>
                          <a:spcPts val="0"/>
                        </a:spcAft>
                      </a:pPr>
                      <a:r>
                        <a:rPr lang="pt-BR" sz="2400" kern="1200" dirty="0"/>
                        <a:t>Contribuições para a seguridade social</a:t>
                      </a:r>
                      <a:endParaRPr lang="pt-BR" sz="2400" b="0" dirty="0">
                        <a:latin typeface="Tahoma" pitchFamily="34" charset="0"/>
                        <a:ea typeface="Times New Roman"/>
                        <a:cs typeface="Tahoma" pitchFamily="34" charset="0"/>
                      </a:endParaRPr>
                    </a:p>
                  </a:txBody>
                  <a:tcPr/>
                </a:tc>
                <a:extLst>
                  <a:ext uri="{0D108BD9-81ED-4DB2-BD59-A6C34878D82A}">
                    <a16:rowId xmlns:a16="http://schemas.microsoft.com/office/drawing/2014/main" val="10000"/>
                  </a:ext>
                </a:extLst>
              </a:tr>
              <a:tr h="1035678">
                <a:tc>
                  <a:txBody>
                    <a:bodyPr/>
                    <a:lstStyle/>
                    <a:p>
                      <a:pPr algn="l">
                        <a:lnSpc>
                          <a:spcPct val="150000"/>
                        </a:lnSpc>
                        <a:spcAft>
                          <a:spcPts val="0"/>
                        </a:spcAft>
                      </a:pPr>
                      <a:r>
                        <a:rPr lang="pt-BR" sz="2400" dirty="0"/>
                        <a:t>Exceção apenas à anual</a:t>
                      </a:r>
                    </a:p>
                    <a:p>
                      <a:pPr algn="l">
                        <a:lnSpc>
                          <a:spcPct val="150000"/>
                        </a:lnSpc>
                        <a:spcAft>
                          <a:spcPts val="0"/>
                        </a:spcAft>
                      </a:pPr>
                      <a:r>
                        <a:rPr lang="pt-BR" sz="2400" dirty="0"/>
                        <a:t>= exigência em 90 dias</a:t>
                      </a:r>
                      <a:endParaRPr lang="pt-BR" sz="2400" b="0" dirty="0">
                        <a:latin typeface="Tahoma"/>
                        <a:ea typeface="Times New Roman"/>
                        <a:cs typeface="Times New Roman"/>
                      </a:endParaRPr>
                    </a:p>
                  </a:txBody>
                  <a:tcPr/>
                </a:tc>
                <a:tc>
                  <a:txBody>
                    <a:bodyPr/>
                    <a:lstStyle/>
                    <a:p>
                      <a:pPr algn="just">
                        <a:lnSpc>
                          <a:spcPct val="100000"/>
                        </a:lnSpc>
                        <a:spcAft>
                          <a:spcPts val="0"/>
                        </a:spcAft>
                      </a:pPr>
                      <a:r>
                        <a:rPr lang="pt-BR" sz="2400" dirty="0"/>
                        <a:t>IPI</a:t>
                      </a:r>
                    </a:p>
                    <a:p>
                      <a:pPr algn="just">
                        <a:lnSpc>
                          <a:spcPct val="100000"/>
                        </a:lnSpc>
                        <a:spcAft>
                          <a:spcPts val="0"/>
                        </a:spcAft>
                      </a:pPr>
                      <a:r>
                        <a:rPr lang="pt-BR" sz="2400" dirty="0" err="1"/>
                        <a:t>CIDE</a:t>
                      </a:r>
                      <a:r>
                        <a:rPr lang="pt-BR" sz="2400" dirty="0"/>
                        <a:t> combustível </a:t>
                      </a:r>
                    </a:p>
                    <a:p>
                      <a:pPr algn="just">
                        <a:lnSpc>
                          <a:spcPct val="100000"/>
                        </a:lnSpc>
                        <a:spcAft>
                          <a:spcPts val="0"/>
                        </a:spcAft>
                      </a:pPr>
                      <a:r>
                        <a:rPr lang="pt-BR" sz="2400" dirty="0"/>
                        <a:t>ICMS</a:t>
                      </a:r>
                      <a:r>
                        <a:rPr lang="pt-BR" sz="2400" baseline="-25000" dirty="0"/>
                        <a:t> </a:t>
                      </a:r>
                      <a:r>
                        <a:rPr lang="pt-BR" sz="2400" dirty="0"/>
                        <a:t>combustível</a:t>
                      </a:r>
                      <a:endParaRPr lang="pt-BR" sz="2400" b="0" dirty="0">
                        <a:latin typeface="Tahoma"/>
                        <a:ea typeface="Times New Roman"/>
                        <a:cs typeface="Times New Roman"/>
                      </a:endParaRPr>
                    </a:p>
                  </a:txBody>
                  <a:tcPr/>
                </a:tc>
                <a:extLst>
                  <a:ext uri="{0D108BD9-81ED-4DB2-BD59-A6C34878D82A}">
                    <a16:rowId xmlns:a16="http://schemas.microsoft.com/office/drawing/2014/main" val="10001"/>
                  </a:ext>
                </a:extLst>
              </a:tr>
              <a:tr h="1375040">
                <a:tc>
                  <a:txBody>
                    <a:bodyPr/>
                    <a:lstStyle/>
                    <a:p>
                      <a:pPr algn="l">
                        <a:lnSpc>
                          <a:spcPct val="150000"/>
                        </a:lnSpc>
                        <a:spcAft>
                          <a:spcPts val="0"/>
                        </a:spcAft>
                      </a:pPr>
                      <a:r>
                        <a:rPr lang="pt-BR" sz="2400" dirty="0"/>
                        <a:t>Exceção apenas aos 90 dias</a:t>
                      </a:r>
                    </a:p>
                    <a:p>
                      <a:pPr algn="l">
                        <a:lnSpc>
                          <a:spcPct val="150000"/>
                        </a:lnSpc>
                        <a:spcAft>
                          <a:spcPts val="0"/>
                        </a:spcAft>
                      </a:pPr>
                      <a:r>
                        <a:rPr lang="pt-BR" sz="2400" dirty="0"/>
                        <a:t>= exigência em 01.jan do ano seguinte</a:t>
                      </a:r>
                      <a:endParaRPr lang="pt-BR" sz="2400" b="0" dirty="0">
                        <a:latin typeface="Tahoma"/>
                        <a:ea typeface="Times New Roman"/>
                        <a:cs typeface="Times New Roman"/>
                      </a:endParaRPr>
                    </a:p>
                  </a:txBody>
                  <a:tcPr marL="68580" marR="68580" marT="0" marB="0" anchor="ctr"/>
                </a:tc>
                <a:tc>
                  <a:txBody>
                    <a:bodyPr/>
                    <a:lstStyle/>
                    <a:p>
                      <a:pPr algn="just">
                        <a:lnSpc>
                          <a:spcPct val="100000"/>
                        </a:lnSpc>
                        <a:spcAft>
                          <a:spcPts val="0"/>
                        </a:spcAft>
                      </a:pPr>
                      <a:r>
                        <a:rPr lang="pt-BR" sz="2400" dirty="0"/>
                        <a:t>IR</a:t>
                      </a:r>
                    </a:p>
                    <a:p>
                      <a:pPr algn="just">
                        <a:lnSpc>
                          <a:spcPct val="100000"/>
                        </a:lnSpc>
                        <a:spcAft>
                          <a:spcPts val="0"/>
                        </a:spcAft>
                      </a:pPr>
                      <a:r>
                        <a:rPr lang="pt-BR" sz="2400" dirty="0"/>
                        <a:t>base de cálculo IPTU</a:t>
                      </a:r>
                    </a:p>
                    <a:p>
                      <a:pPr algn="just">
                        <a:lnSpc>
                          <a:spcPct val="100000"/>
                        </a:lnSpc>
                        <a:spcAft>
                          <a:spcPts val="0"/>
                        </a:spcAft>
                      </a:pPr>
                      <a:r>
                        <a:rPr lang="pt-BR" sz="2400" dirty="0"/>
                        <a:t>base de cálculo IPVA</a:t>
                      </a:r>
                      <a:endParaRPr lang="pt-BR" sz="2400" b="0" dirty="0">
                        <a:latin typeface="Tahoma"/>
                        <a:ea typeface="Times New Roman"/>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57995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ítulo 1"/>
          <p:cNvSpPr>
            <a:spLocks noGrp="1"/>
          </p:cNvSpPr>
          <p:nvPr>
            <p:ph type="title"/>
          </p:nvPr>
        </p:nvSpPr>
        <p:spPr>
          <a:xfrm>
            <a:off x="457200" y="188640"/>
            <a:ext cx="7715200" cy="1152128"/>
          </a:xfrm>
        </p:spPr>
        <p:txBody>
          <a:bodyPr>
            <a:normAutofit/>
          </a:bodyPr>
          <a:lstStyle/>
          <a:p>
            <a:r>
              <a:rPr lang="pt-BR" sz="4800" dirty="0"/>
              <a:t>3.4 Entendimento do STF</a:t>
            </a:r>
          </a:p>
        </p:txBody>
      </p:sp>
      <p:sp>
        <p:nvSpPr>
          <p:cNvPr id="61443" name="Espaço Reservado para Conteúdo 2"/>
          <p:cNvSpPr>
            <a:spLocks noGrp="1"/>
          </p:cNvSpPr>
          <p:nvPr>
            <p:ph sz="quarter" idx="1"/>
          </p:nvPr>
        </p:nvSpPr>
        <p:spPr>
          <a:xfrm>
            <a:off x="457200" y="1484784"/>
            <a:ext cx="8229600" cy="4671541"/>
          </a:xfrm>
        </p:spPr>
        <p:txBody>
          <a:bodyPr>
            <a:normAutofit/>
          </a:bodyPr>
          <a:lstStyle/>
          <a:p>
            <a:pPr>
              <a:lnSpc>
                <a:spcPct val="200000"/>
              </a:lnSpc>
            </a:pPr>
            <a:r>
              <a:rPr lang="pt-BR" sz="2800" dirty="0"/>
              <a:t>Para o STF, o princípio da anterioridade é considerado </a:t>
            </a:r>
            <a:r>
              <a:rPr lang="pt-BR" sz="2800" b="1" dirty="0"/>
              <a:t>cláusula pétrea</a:t>
            </a:r>
            <a:r>
              <a:rPr lang="pt-BR" sz="2800" dirty="0"/>
              <a:t>, no contexto de direito e garantia individual (art. 60, §4º, IV, CF). Assim, não se pode ter uma EC violadora do princípio da anterioridade tributária.</a:t>
            </a:r>
          </a:p>
        </p:txBody>
      </p:sp>
    </p:spTree>
    <p:extLst>
      <p:ext uri="{BB962C8B-B14F-4D97-AF65-F5344CB8AC3E}">
        <p14:creationId xmlns:p14="http://schemas.microsoft.com/office/powerpoint/2010/main" val="4219357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516" y="188640"/>
            <a:ext cx="8712968" cy="1609344"/>
          </a:xfrm>
        </p:spPr>
        <p:txBody>
          <a:bodyPr>
            <a:normAutofit/>
          </a:bodyPr>
          <a:lstStyle/>
          <a:p>
            <a:r>
              <a:rPr lang="pt-BR" sz="4400" dirty="0"/>
              <a:t>3.5 Princípio da anualidade tributária</a:t>
            </a:r>
          </a:p>
        </p:txBody>
      </p:sp>
      <p:sp>
        <p:nvSpPr>
          <p:cNvPr id="3" name="Espaço Reservado para Conteúdo 2"/>
          <p:cNvSpPr>
            <a:spLocks noGrp="1"/>
          </p:cNvSpPr>
          <p:nvPr>
            <p:ph sz="quarter" idx="1"/>
          </p:nvPr>
        </p:nvSpPr>
        <p:spPr>
          <a:xfrm>
            <a:off x="395536" y="1556792"/>
            <a:ext cx="8062664" cy="4615408"/>
          </a:xfrm>
        </p:spPr>
        <p:txBody>
          <a:bodyPr>
            <a:normAutofit lnSpcReduction="10000"/>
          </a:bodyPr>
          <a:lstStyle/>
          <a:p>
            <a:pPr>
              <a:lnSpc>
                <a:spcPct val="150000"/>
              </a:lnSpc>
            </a:pPr>
            <a:r>
              <a:rPr lang="pt-BR" sz="2400" dirty="0"/>
              <a:t>Vigeu no BR na CF de 1946 e desapareceu em 1965. </a:t>
            </a:r>
          </a:p>
          <a:p>
            <a:pPr>
              <a:lnSpc>
                <a:spcPct val="150000"/>
              </a:lnSpc>
            </a:pPr>
            <a:r>
              <a:rPr lang="pt-BR" sz="2400" dirty="0"/>
              <a:t>Condicionava a exigência do tributo à previsão da </a:t>
            </a:r>
            <a:r>
              <a:rPr lang="pt-BR" sz="2400" b="1" dirty="0"/>
              <a:t>lei orçamentária</a:t>
            </a:r>
            <a:r>
              <a:rPr lang="pt-BR" sz="2400" dirty="0"/>
              <a:t> do ano anterior.</a:t>
            </a:r>
          </a:p>
          <a:p>
            <a:pPr>
              <a:lnSpc>
                <a:spcPct val="150000"/>
              </a:lnSpc>
            </a:pPr>
            <a:r>
              <a:rPr lang="pt-BR" sz="2400" dirty="0"/>
              <a:t>Necessidade de previsão do gravame na lei orçamentária à exigência. </a:t>
            </a:r>
          </a:p>
          <a:p>
            <a:pPr>
              <a:lnSpc>
                <a:spcPct val="150000"/>
              </a:lnSpc>
            </a:pPr>
            <a:r>
              <a:rPr lang="pt-BR" sz="2400" dirty="0"/>
              <a:t>A anterioridade disciplina outra exigência: antecedência da norma com relação à exigência do tributo.</a:t>
            </a:r>
          </a:p>
        </p:txBody>
      </p:sp>
    </p:spTree>
    <p:extLst>
      <p:ext uri="{BB962C8B-B14F-4D97-AF65-F5344CB8AC3E}">
        <p14:creationId xmlns:p14="http://schemas.microsoft.com/office/powerpoint/2010/main" val="800486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ítulo 1"/>
          <p:cNvSpPr>
            <a:spLocks noGrp="1"/>
          </p:cNvSpPr>
          <p:nvPr>
            <p:ph type="title"/>
          </p:nvPr>
        </p:nvSpPr>
        <p:spPr>
          <a:xfrm>
            <a:off x="395536" y="188640"/>
            <a:ext cx="7772400" cy="1609344"/>
          </a:xfrm>
        </p:spPr>
        <p:txBody>
          <a:bodyPr>
            <a:normAutofit/>
          </a:bodyPr>
          <a:lstStyle/>
          <a:p>
            <a:r>
              <a:rPr lang="pt-BR" sz="4800" dirty="0"/>
              <a:t>4 Princípio da irretroatividade</a:t>
            </a:r>
          </a:p>
        </p:txBody>
      </p:sp>
      <p:sp>
        <p:nvSpPr>
          <p:cNvPr id="66563" name="Espaço Reservado para Conteúdo 2"/>
          <p:cNvSpPr>
            <a:spLocks noGrp="1"/>
          </p:cNvSpPr>
          <p:nvPr>
            <p:ph idx="1"/>
          </p:nvPr>
        </p:nvSpPr>
        <p:spPr>
          <a:xfrm>
            <a:off x="395536" y="1412776"/>
            <a:ext cx="8062664" cy="4759424"/>
          </a:xfrm>
        </p:spPr>
        <p:txBody>
          <a:bodyPr>
            <a:normAutofit/>
          </a:bodyPr>
          <a:lstStyle/>
          <a:p>
            <a:pPr>
              <a:buNone/>
            </a:pPr>
            <a:r>
              <a:rPr lang="pt-BR" sz="2400" i="1" dirty="0"/>
              <a:t>Art. 150, CF. Sem prejuízo de outras garantias asseguradas ao contribuinte, é vedado à União, aos Estados, ao Distrito Federal e aos Municípios:</a:t>
            </a:r>
          </a:p>
          <a:p>
            <a:pPr>
              <a:buNone/>
            </a:pPr>
            <a:r>
              <a:rPr lang="pt-BR" sz="2400" i="1" dirty="0"/>
              <a:t>III - cobrar tributos:</a:t>
            </a:r>
          </a:p>
          <a:p>
            <a:pPr>
              <a:buNone/>
            </a:pPr>
            <a:r>
              <a:rPr lang="pt-BR" sz="2400" i="1" dirty="0"/>
              <a:t>a) em relação a fatos geradores ocorridos antes do início da vigência da lei que os houver instituído ou aumentado;</a:t>
            </a:r>
          </a:p>
          <a:p>
            <a:pPr>
              <a:buNone/>
            </a:pPr>
            <a:endParaRPr lang="pt-BR" sz="2400" i="1" dirty="0"/>
          </a:p>
          <a:p>
            <a:pPr>
              <a:buNone/>
            </a:pPr>
            <a:r>
              <a:rPr lang="pt-BR" sz="2400" i="1" dirty="0"/>
              <a:t>Art. 144, CTN. O lançamento reporta-se à data da ocorrência do fato gerador da obrigação e rege-se pela lei então vigente, ainda que posteriormente modificada ou revogada.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ítulo 1"/>
          <p:cNvSpPr>
            <a:spLocks noGrp="1"/>
          </p:cNvSpPr>
          <p:nvPr>
            <p:ph type="title"/>
          </p:nvPr>
        </p:nvSpPr>
        <p:spPr>
          <a:xfrm>
            <a:off x="395536" y="188640"/>
            <a:ext cx="7772400" cy="1609344"/>
          </a:xfrm>
        </p:spPr>
        <p:txBody>
          <a:bodyPr>
            <a:normAutofit/>
          </a:bodyPr>
          <a:lstStyle/>
          <a:p>
            <a:r>
              <a:rPr lang="pt-BR" sz="4800" dirty="0"/>
              <a:t>4 Princípio da irretroatividade</a:t>
            </a:r>
          </a:p>
        </p:txBody>
      </p:sp>
      <p:sp>
        <p:nvSpPr>
          <p:cNvPr id="66563" name="Espaço Reservado para Conteúdo 2"/>
          <p:cNvSpPr>
            <a:spLocks noGrp="1"/>
          </p:cNvSpPr>
          <p:nvPr>
            <p:ph idx="1"/>
          </p:nvPr>
        </p:nvSpPr>
        <p:spPr>
          <a:xfrm>
            <a:off x="395536" y="1628800"/>
            <a:ext cx="8208912" cy="4752528"/>
          </a:xfrm>
        </p:spPr>
        <p:txBody>
          <a:bodyPr>
            <a:normAutofit fontScale="85000" lnSpcReduction="10000"/>
          </a:bodyPr>
          <a:lstStyle/>
          <a:p>
            <a:pPr>
              <a:lnSpc>
                <a:spcPct val="110000"/>
              </a:lnSpc>
            </a:pPr>
            <a:r>
              <a:rPr lang="pt-BR" sz="2400" dirty="0"/>
              <a:t>A lei tributária deve </a:t>
            </a:r>
            <a:r>
              <a:rPr lang="pt-BR" sz="2400" u="sng" dirty="0"/>
              <a:t>anteceder</a:t>
            </a:r>
            <a:r>
              <a:rPr lang="pt-BR" sz="2400" dirty="0"/>
              <a:t> o fato gerador e não pode atingir situações pretéritas.</a:t>
            </a:r>
          </a:p>
          <a:p>
            <a:pPr>
              <a:lnSpc>
                <a:spcPct val="110000"/>
              </a:lnSpc>
            </a:pPr>
            <a:r>
              <a:rPr lang="pt-BR" sz="2400" dirty="0"/>
              <a:t>A lei não pode prejudicar o direito adquirido, a coisa julgada e o ato jurídico perfeito.</a:t>
            </a:r>
          </a:p>
          <a:p>
            <a:pPr>
              <a:lnSpc>
                <a:spcPct val="110000"/>
              </a:lnSpc>
            </a:pPr>
            <a:r>
              <a:rPr lang="pt-BR" sz="2400" dirty="0"/>
              <a:t>A legislação tributária aplica-se imediatamente aos fatos geradores futuros </a:t>
            </a:r>
            <a:r>
              <a:rPr lang="pt-BR" sz="2400" u="sng" dirty="0"/>
              <a:t>e aos pendentes</a:t>
            </a:r>
            <a:r>
              <a:rPr lang="pt-BR" sz="2400" dirty="0"/>
              <a:t>.</a:t>
            </a:r>
          </a:p>
          <a:p>
            <a:pPr>
              <a:lnSpc>
                <a:spcPct val="110000"/>
              </a:lnSpc>
            </a:pPr>
            <a:endParaRPr lang="pt-BR" sz="2400" dirty="0"/>
          </a:p>
          <a:p>
            <a:pPr algn="ctr">
              <a:lnSpc>
                <a:spcPct val="110000"/>
              </a:lnSpc>
              <a:buFont typeface="Wingdings 3" pitchFamily="18" charset="2"/>
              <a:buNone/>
            </a:pPr>
            <a:r>
              <a:rPr lang="pt-BR" sz="2400" b="1" dirty="0"/>
              <a:t>Fato gerador anterior à vigência da lei não acarreta obrigações</a:t>
            </a:r>
          </a:p>
          <a:p>
            <a:pPr algn="ctr">
              <a:lnSpc>
                <a:spcPct val="110000"/>
              </a:lnSpc>
              <a:buFont typeface="Wingdings 3" pitchFamily="18" charset="2"/>
              <a:buNone/>
            </a:pPr>
            <a:r>
              <a:rPr lang="pt-BR" sz="2400" b="1" dirty="0"/>
              <a:t>E</a:t>
            </a:r>
          </a:p>
          <a:p>
            <a:pPr algn="ctr">
              <a:lnSpc>
                <a:spcPct val="110000"/>
              </a:lnSpc>
              <a:buFont typeface="Wingdings 3" pitchFamily="18" charset="2"/>
              <a:buNone/>
            </a:pPr>
            <a:r>
              <a:rPr lang="pt-BR" sz="2400" b="1" dirty="0"/>
              <a:t>Lei nova não se aplica a fatos geradores já consumados (consumados são aqueles que completaram todos os seus requisitos).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3"/>
          <p:cNvGraphicFramePr>
            <a:graphicFrameLocks/>
          </p:cNvGraphicFramePr>
          <p:nvPr>
            <p:extLst>
              <p:ext uri="{D42A27DB-BD31-4B8C-83A1-F6EECF244321}">
                <p14:modId xmlns:p14="http://schemas.microsoft.com/office/powerpoint/2010/main" val="4025923556"/>
              </p:ext>
            </p:extLst>
          </p:nvPr>
        </p:nvGraphicFramePr>
        <p:xfrm>
          <a:off x="4929190" y="303231"/>
          <a:ext cx="4071966" cy="5911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Espaço Reservado para Conteúdo 3"/>
          <p:cNvGraphicFramePr>
            <a:graphicFrameLocks noGrp="1"/>
          </p:cNvGraphicFramePr>
          <p:nvPr>
            <p:ph idx="1"/>
            <p:extLst>
              <p:ext uri="{D42A27DB-BD31-4B8C-83A1-F6EECF244321}">
                <p14:modId xmlns:p14="http://schemas.microsoft.com/office/powerpoint/2010/main" val="802206296"/>
              </p:ext>
            </p:extLst>
          </p:nvPr>
        </p:nvGraphicFramePr>
        <p:xfrm>
          <a:off x="457200" y="357166"/>
          <a:ext cx="3829048" cy="58404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ítulo 1"/>
          <p:cNvSpPr>
            <a:spLocks noGrp="1"/>
          </p:cNvSpPr>
          <p:nvPr>
            <p:ph type="title"/>
          </p:nvPr>
        </p:nvSpPr>
        <p:spPr>
          <a:xfrm>
            <a:off x="467544" y="484632"/>
            <a:ext cx="7990656" cy="928144"/>
          </a:xfrm>
        </p:spPr>
        <p:txBody>
          <a:bodyPr>
            <a:normAutofit/>
          </a:bodyPr>
          <a:lstStyle/>
          <a:p>
            <a:r>
              <a:rPr lang="pt-BR" sz="4800" dirty="0"/>
              <a:t>4.1 Exceções</a:t>
            </a:r>
          </a:p>
        </p:txBody>
      </p:sp>
      <p:sp>
        <p:nvSpPr>
          <p:cNvPr id="67587" name="Espaço Reservado para Conteúdo 2"/>
          <p:cNvSpPr>
            <a:spLocks noGrp="1"/>
          </p:cNvSpPr>
          <p:nvPr>
            <p:ph idx="1"/>
          </p:nvPr>
        </p:nvSpPr>
        <p:spPr>
          <a:xfrm>
            <a:off x="611560" y="1628800"/>
            <a:ext cx="7846640" cy="4543400"/>
          </a:xfrm>
        </p:spPr>
        <p:txBody>
          <a:bodyPr>
            <a:normAutofit/>
          </a:bodyPr>
          <a:lstStyle/>
          <a:p>
            <a:pPr>
              <a:lnSpc>
                <a:spcPct val="150000"/>
              </a:lnSpc>
            </a:pPr>
            <a:r>
              <a:rPr lang="pt-BR" sz="2400" dirty="0"/>
              <a:t>Lei meramente interpretativa.</a:t>
            </a:r>
          </a:p>
          <a:p>
            <a:pPr>
              <a:lnSpc>
                <a:spcPct val="150000"/>
              </a:lnSpc>
            </a:pPr>
            <a:r>
              <a:rPr lang="pt-BR" sz="2400" dirty="0"/>
              <a:t>Lei tributária que estabeleça sanção menor (multa) </a:t>
            </a:r>
            <a:r>
              <a:rPr lang="pt-BR" sz="2400" dirty="0">
                <a:sym typeface="Wingdings" pitchFamily="2" charset="2"/>
              </a:rPr>
              <a:t></a:t>
            </a:r>
            <a:r>
              <a:rPr lang="pt-BR" sz="2400" dirty="0"/>
              <a:t> RETROATIVIDADE BENÉFICA. Aplica-se apenas nos casos que ainda estão em discussão!</a:t>
            </a:r>
          </a:p>
          <a:p>
            <a:pPr>
              <a:lnSpc>
                <a:spcPct val="150000"/>
              </a:lnSpc>
            </a:pPr>
            <a:r>
              <a:rPr lang="pt-BR" sz="2400" dirty="0"/>
              <a:t>ATENÇÃO: apenas a multa menor retroage. A alíquota e a base de cálculo menores NUNCA retroagem, mesmo que esteja sendo discutido.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7772400" cy="1144168"/>
          </a:xfrm>
        </p:spPr>
        <p:txBody>
          <a:bodyPr/>
          <a:lstStyle/>
          <a:p>
            <a:r>
              <a:rPr lang="pt-BR" dirty="0"/>
              <a:t>4.1.1 Retroatividade benigna</a:t>
            </a:r>
          </a:p>
        </p:txBody>
      </p:sp>
      <p:sp>
        <p:nvSpPr>
          <p:cNvPr id="3" name="Espaço Reservado para Conteúdo 2"/>
          <p:cNvSpPr>
            <a:spLocks noGrp="1"/>
          </p:cNvSpPr>
          <p:nvPr>
            <p:ph idx="1"/>
          </p:nvPr>
        </p:nvSpPr>
        <p:spPr>
          <a:xfrm>
            <a:off x="685800" y="1404816"/>
            <a:ext cx="7918648" cy="4976512"/>
          </a:xfrm>
        </p:spPr>
        <p:txBody>
          <a:bodyPr>
            <a:normAutofit/>
          </a:bodyPr>
          <a:lstStyle/>
          <a:p>
            <a:pPr marL="0" indent="0">
              <a:buNone/>
            </a:pPr>
            <a:r>
              <a:rPr lang="pt-BR" sz="2400" i="1" dirty="0"/>
              <a:t>Art. 106, CTN. A lei aplica-se a ato ou fato pretérito:</a:t>
            </a:r>
          </a:p>
          <a:p>
            <a:pPr marL="0" indent="0">
              <a:buNone/>
            </a:pPr>
            <a:r>
              <a:rPr lang="pt-BR" sz="2400" i="1" dirty="0"/>
              <a:t>        I - em qualquer caso, quando seja expressamente interpretativa, excluída a aplicação de penalidade à infração dos dispositivos interpretados; </a:t>
            </a:r>
          </a:p>
          <a:p>
            <a:pPr marL="0" indent="0">
              <a:buNone/>
            </a:pPr>
            <a:r>
              <a:rPr lang="pt-BR" sz="2400" i="1" dirty="0"/>
              <a:t>        II - tratando-se de ato não definitivamente julgado:</a:t>
            </a:r>
          </a:p>
          <a:p>
            <a:pPr marL="0" indent="0">
              <a:buNone/>
            </a:pPr>
            <a:r>
              <a:rPr lang="pt-BR" sz="2400" i="1" dirty="0"/>
              <a:t>        a) quando deixe de defini-lo como infração;</a:t>
            </a:r>
          </a:p>
          <a:p>
            <a:pPr marL="0" indent="0">
              <a:buNone/>
            </a:pPr>
            <a:r>
              <a:rPr lang="pt-BR" sz="2400" i="1" dirty="0"/>
              <a:t>        b) quando deixe de tratá-lo como contrário a qualquer exigência de ação ou omissão, desde que não tenha sido fraudulento e não tenha implicado em falta de pagamento de tributo;</a:t>
            </a:r>
          </a:p>
          <a:p>
            <a:pPr marL="0" indent="0">
              <a:buNone/>
            </a:pPr>
            <a:r>
              <a:rPr lang="pt-BR" sz="2400" i="1" dirty="0"/>
              <a:t>        c) quando lhe comine penalidade menos severa que a prevista na lei vigente ao tempo da sua prática.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88" y="188640"/>
            <a:ext cx="8429624" cy="1905336"/>
          </a:xfrm>
        </p:spPr>
        <p:txBody>
          <a:bodyPr>
            <a:noAutofit/>
          </a:bodyPr>
          <a:lstStyle/>
          <a:p>
            <a:pPr>
              <a:defRPr/>
            </a:pPr>
            <a:r>
              <a:rPr lang="pt-BR" sz="4800" dirty="0"/>
              <a:t>4.2 Imposto de Renda e o princípio da irretroatividade tributária</a:t>
            </a:r>
          </a:p>
        </p:txBody>
      </p:sp>
      <p:sp>
        <p:nvSpPr>
          <p:cNvPr id="3" name="Espaço Reservado para Conteúdo 2"/>
          <p:cNvSpPr>
            <a:spLocks noGrp="1"/>
          </p:cNvSpPr>
          <p:nvPr>
            <p:ph idx="1"/>
          </p:nvPr>
        </p:nvSpPr>
        <p:spPr>
          <a:xfrm>
            <a:off x="357188" y="1844824"/>
            <a:ext cx="8572500" cy="4513134"/>
          </a:xfrm>
        </p:spPr>
        <p:txBody>
          <a:bodyPr>
            <a:normAutofit/>
          </a:bodyPr>
          <a:lstStyle/>
          <a:p>
            <a:pPr>
              <a:lnSpc>
                <a:spcPct val="110000"/>
              </a:lnSpc>
              <a:spcBef>
                <a:spcPts val="0"/>
              </a:spcBef>
              <a:defRPr/>
            </a:pPr>
            <a:r>
              <a:rPr lang="pt-BR" sz="2400" dirty="0"/>
              <a:t>O IR tem </a:t>
            </a:r>
            <a:r>
              <a:rPr lang="pt-BR" sz="2400" b="1" dirty="0"/>
              <a:t>FATO GERADOR COMPLEXIVO </a:t>
            </a:r>
            <a:r>
              <a:rPr lang="pt-BR" sz="2400" dirty="0"/>
              <a:t>(soma de todos os fatos geradores ocorridos durante o ano).</a:t>
            </a:r>
          </a:p>
          <a:p>
            <a:pPr>
              <a:lnSpc>
                <a:spcPct val="110000"/>
              </a:lnSpc>
              <a:spcBef>
                <a:spcPts val="0"/>
              </a:spcBef>
              <a:defRPr/>
            </a:pPr>
            <a:endParaRPr lang="pt-BR" sz="2400" dirty="0"/>
          </a:p>
        </p:txBody>
      </p:sp>
      <p:graphicFrame>
        <p:nvGraphicFramePr>
          <p:cNvPr id="4" name="Diagrama 3">
            <a:extLst>
              <a:ext uri="{FF2B5EF4-FFF2-40B4-BE49-F238E27FC236}">
                <a16:creationId xmlns:a16="http://schemas.microsoft.com/office/drawing/2014/main" id="{3FD8C671-E5F0-F045-A107-DA57CD99DEBD}"/>
              </a:ext>
            </a:extLst>
          </p:cNvPr>
          <p:cNvGraphicFramePr/>
          <p:nvPr>
            <p:extLst>
              <p:ext uri="{D42A27DB-BD31-4B8C-83A1-F6EECF244321}">
                <p14:modId xmlns:p14="http://schemas.microsoft.com/office/powerpoint/2010/main" val="433568343"/>
              </p:ext>
            </p:extLst>
          </p:nvPr>
        </p:nvGraphicFramePr>
        <p:xfrm>
          <a:off x="376265" y="2636912"/>
          <a:ext cx="8319268" cy="3147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have Direita 5">
            <a:extLst>
              <a:ext uri="{FF2B5EF4-FFF2-40B4-BE49-F238E27FC236}">
                <a16:creationId xmlns:a16="http://schemas.microsoft.com/office/drawing/2014/main" id="{3C2628EF-FCBD-F24F-A530-7416EA6DA391}"/>
              </a:ext>
            </a:extLst>
          </p:cNvPr>
          <p:cNvSpPr/>
          <p:nvPr/>
        </p:nvSpPr>
        <p:spPr>
          <a:xfrm rot="5400000">
            <a:off x="3816559" y="1573077"/>
            <a:ext cx="843732" cy="7579917"/>
          </a:xfrm>
          <a:prstGeom prst="rightBrace">
            <a:avLst>
              <a:gd name="adj1" fmla="val 80973"/>
              <a:gd name="adj2" fmla="val 49358"/>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7" name="CaixaDeTexto 6">
            <a:extLst>
              <a:ext uri="{FF2B5EF4-FFF2-40B4-BE49-F238E27FC236}">
                <a16:creationId xmlns:a16="http://schemas.microsoft.com/office/drawing/2014/main" id="{A53B244A-DC57-674B-859F-DD2A4C956CD9}"/>
              </a:ext>
            </a:extLst>
          </p:cNvPr>
          <p:cNvSpPr txBox="1"/>
          <p:nvPr/>
        </p:nvSpPr>
        <p:spPr>
          <a:xfrm>
            <a:off x="3276078" y="5879211"/>
            <a:ext cx="1924694" cy="369332"/>
          </a:xfrm>
          <a:prstGeom prst="rect">
            <a:avLst/>
          </a:prstGeom>
          <a:noFill/>
        </p:spPr>
        <p:txBody>
          <a:bodyPr wrap="none" rtlCol="0">
            <a:spAutoFit/>
          </a:bodyPr>
          <a:lstStyle/>
          <a:p>
            <a:r>
              <a:rPr lang="pt-BR" dirty="0"/>
              <a:t>ANO BASE: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a:xfrm>
            <a:off x="468313" y="333375"/>
            <a:ext cx="8229600" cy="809625"/>
          </a:xfrm>
        </p:spPr>
        <p:txBody>
          <a:bodyPr>
            <a:normAutofit/>
          </a:bodyPr>
          <a:lstStyle/>
          <a:p>
            <a:r>
              <a:rPr lang="pt-BR" sz="4800" dirty="0"/>
              <a:t>1 Princípio da legalidade</a:t>
            </a:r>
          </a:p>
        </p:txBody>
      </p:sp>
      <p:sp>
        <p:nvSpPr>
          <p:cNvPr id="141315" name="Rectangle 3"/>
          <p:cNvSpPr>
            <a:spLocks noGrp="1" noChangeArrowheads="1"/>
          </p:cNvSpPr>
          <p:nvPr>
            <p:ph sz="quarter" idx="1"/>
          </p:nvPr>
        </p:nvSpPr>
        <p:spPr>
          <a:xfrm>
            <a:off x="457200" y="1214423"/>
            <a:ext cx="8401050" cy="5143516"/>
          </a:xfrm>
        </p:spPr>
        <p:txBody>
          <a:bodyPr>
            <a:noAutofit/>
          </a:bodyPr>
          <a:lstStyle/>
          <a:p>
            <a:pPr>
              <a:lnSpc>
                <a:spcPct val="150000"/>
              </a:lnSpc>
            </a:pPr>
            <a:r>
              <a:rPr lang="en-US" sz="2400" dirty="0" err="1"/>
              <a:t>Previsão</a:t>
            </a:r>
            <a:r>
              <a:rPr lang="en-US" sz="2400" dirty="0"/>
              <a:t> legal: art. 150, I, CF + art. 97, CTN</a:t>
            </a:r>
            <a:r>
              <a:rPr lang="pt-BR" sz="2400" dirty="0"/>
              <a:t> </a:t>
            </a:r>
          </a:p>
          <a:p>
            <a:pPr>
              <a:lnSpc>
                <a:spcPct val="150000"/>
              </a:lnSpc>
            </a:pPr>
            <a:r>
              <a:rPr lang="pt-BR" sz="2400" dirty="0"/>
              <a:t>Todo e qualquer tributo deve estar previsto em lei; só pode ser criado e majorado por lei, pois:</a:t>
            </a:r>
          </a:p>
          <a:p>
            <a:pPr lvl="1">
              <a:lnSpc>
                <a:spcPct val="150000"/>
              </a:lnSpc>
            </a:pPr>
            <a:r>
              <a:rPr lang="pt-BR" sz="2000" dirty="0"/>
              <a:t>a lei representa o produto da vontade popular;</a:t>
            </a:r>
          </a:p>
          <a:p>
            <a:pPr lvl="1">
              <a:lnSpc>
                <a:spcPct val="150000"/>
              </a:lnSpc>
            </a:pPr>
            <a:r>
              <a:rPr lang="pt-BR" sz="2000" dirty="0"/>
              <a:t>o povo deve se tributar;</a:t>
            </a:r>
          </a:p>
          <a:p>
            <a:pPr lvl="1">
              <a:lnSpc>
                <a:spcPct val="150000"/>
              </a:lnSpc>
            </a:pPr>
            <a:r>
              <a:rPr lang="pt-BR" sz="2000" dirty="0"/>
              <a:t>é um fenômeno de invasão patrimonial.</a:t>
            </a:r>
            <a:endParaRPr lang="pt-BR" sz="2600" dirty="0"/>
          </a:p>
          <a:p>
            <a:pPr>
              <a:lnSpc>
                <a:spcPct val="150000"/>
              </a:lnSpc>
              <a:buNone/>
            </a:pPr>
            <a:r>
              <a:rPr lang="pt-BR" i="1" dirty="0"/>
              <a:t>Art. 150. Sem prejuízo de outras garantias asseguradas ao contribuinte, é vedado à União, aos Estados, ao Distrito Federal e aos Municípios:</a:t>
            </a:r>
          </a:p>
          <a:p>
            <a:pPr>
              <a:lnSpc>
                <a:spcPct val="150000"/>
              </a:lnSpc>
              <a:buNone/>
            </a:pPr>
            <a:r>
              <a:rPr lang="pt-BR" i="1" dirty="0"/>
              <a:t>I - exigir ou aumentar tributo sem lei que o estabeleça;</a:t>
            </a:r>
          </a:p>
        </p:txBody>
      </p:sp>
    </p:spTree>
    <p:extLst>
      <p:ext uri="{BB962C8B-B14F-4D97-AF65-F5344CB8AC3E}">
        <p14:creationId xmlns:p14="http://schemas.microsoft.com/office/powerpoint/2010/main" val="1714095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88" y="188640"/>
            <a:ext cx="8429624" cy="1905336"/>
          </a:xfrm>
        </p:spPr>
        <p:txBody>
          <a:bodyPr>
            <a:noAutofit/>
          </a:bodyPr>
          <a:lstStyle/>
          <a:p>
            <a:pPr>
              <a:defRPr/>
            </a:pPr>
            <a:r>
              <a:rPr lang="pt-BR" sz="4800" dirty="0"/>
              <a:t>4.2 Imposto de Renda e o princípio da irretroatividade tributária</a:t>
            </a:r>
          </a:p>
        </p:txBody>
      </p:sp>
      <p:sp>
        <p:nvSpPr>
          <p:cNvPr id="3" name="Espaço Reservado para Conteúdo 2"/>
          <p:cNvSpPr>
            <a:spLocks noGrp="1"/>
          </p:cNvSpPr>
          <p:nvPr>
            <p:ph idx="1"/>
          </p:nvPr>
        </p:nvSpPr>
        <p:spPr>
          <a:xfrm>
            <a:off x="357188" y="1844824"/>
            <a:ext cx="8572500" cy="4513134"/>
          </a:xfrm>
        </p:spPr>
        <p:txBody>
          <a:bodyPr>
            <a:normAutofit/>
          </a:bodyPr>
          <a:lstStyle/>
          <a:p>
            <a:pPr>
              <a:lnSpc>
                <a:spcPct val="100000"/>
              </a:lnSpc>
              <a:spcBef>
                <a:spcPts val="0"/>
              </a:spcBef>
              <a:defRPr/>
            </a:pPr>
            <a:r>
              <a:rPr lang="pt-BR" sz="2400" dirty="0"/>
              <a:t>Em tese, a norma </a:t>
            </a:r>
            <a:r>
              <a:rPr lang="pt-BR" sz="2400" dirty="0" err="1"/>
              <a:t>majoradora</a:t>
            </a:r>
            <a:r>
              <a:rPr lang="pt-BR" sz="2400" dirty="0"/>
              <a:t> do IR deve anteceder o ano. Assim, para ser aplicada para os rendimentos do ano de 2019, uma norma deveria ser criada até dezembro de 2018. MAS, por ficção legal, o STF, na súmula 584 entende que o fato gerador ocorre no último segundo do ano fiscal.</a:t>
            </a:r>
          </a:p>
          <a:p>
            <a:pPr>
              <a:lnSpc>
                <a:spcPct val="100000"/>
              </a:lnSpc>
              <a:spcBef>
                <a:spcPts val="0"/>
              </a:spcBef>
              <a:defRPr/>
            </a:pPr>
            <a:r>
              <a:rPr lang="pt-BR" sz="2400" dirty="0">
                <a:sym typeface="Symbol"/>
              </a:rPr>
              <a:t>Portanto,</a:t>
            </a:r>
            <a:r>
              <a:rPr lang="pt-BR" sz="2400" dirty="0"/>
              <a:t> a lei de 31 de dezembro de 2019 vale para todos os fatos geradores de 2019 = RETROATIVIDADE IMPRÓPRIA ou TEORIA DA RETROSPECTIVA.</a:t>
            </a:r>
          </a:p>
          <a:p>
            <a:pPr>
              <a:lnSpc>
                <a:spcPct val="100000"/>
              </a:lnSpc>
              <a:spcBef>
                <a:spcPts val="0"/>
              </a:spcBef>
              <a:buNone/>
              <a:defRPr/>
            </a:pPr>
            <a:endParaRPr lang="pt-BR" sz="2400" dirty="0">
              <a:latin typeface="Arial Narrow" pitchFamily="34" charset="0"/>
            </a:endParaRPr>
          </a:p>
          <a:p>
            <a:pPr>
              <a:lnSpc>
                <a:spcPct val="100000"/>
              </a:lnSpc>
              <a:spcBef>
                <a:spcPts val="0"/>
              </a:spcBef>
              <a:buNone/>
              <a:defRPr/>
            </a:pPr>
            <a:r>
              <a:rPr lang="pt-BR" sz="2400" dirty="0">
                <a:latin typeface="Arial Narrow" pitchFamily="34" charset="0"/>
              </a:rPr>
              <a:t>Súmula 584. Ao Imposto de Renda sobre os rendimentos do ano-base, aplica-se a lei vigente no exercício financeiro em que deve ser apresentada a declaração.</a:t>
            </a:r>
          </a:p>
        </p:txBody>
      </p:sp>
    </p:spTree>
    <p:extLst>
      <p:ext uri="{BB962C8B-B14F-4D97-AF65-F5344CB8AC3E}">
        <p14:creationId xmlns:p14="http://schemas.microsoft.com/office/powerpoint/2010/main" val="3369111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ítulo 1"/>
          <p:cNvSpPr>
            <a:spLocks noGrp="1"/>
          </p:cNvSpPr>
          <p:nvPr>
            <p:ph type="title"/>
          </p:nvPr>
        </p:nvSpPr>
        <p:spPr>
          <a:xfrm>
            <a:off x="323528" y="484632"/>
            <a:ext cx="8229600" cy="856136"/>
          </a:xfrm>
        </p:spPr>
        <p:txBody>
          <a:bodyPr>
            <a:normAutofit/>
          </a:bodyPr>
          <a:lstStyle/>
          <a:p>
            <a:r>
              <a:rPr lang="pt-BR" sz="4800" dirty="0"/>
              <a:t>5 Princípio da vedação ao confisco</a:t>
            </a:r>
          </a:p>
        </p:txBody>
      </p:sp>
      <p:sp>
        <p:nvSpPr>
          <p:cNvPr id="64515" name="Espaço Reservado para Conteúdo 2"/>
          <p:cNvSpPr>
            <a:spLocks noGrp="1"/>
          </p:cNvSpPr>
          <p:nvPr>
            <p:ph idx="1"/>
          </p:nvPr>
        </p:nvSpPr>
        <p:spPr>
          <a:xfrm>
            <a:off x="457200" y="1219200"/>
            <a:ext cx="8229600" cy="5067320"/>
          </a:xfrm>
        </p:spPr>
        <p:txBody>
          <a:bodyPr>
            <a:noAutofit/>
          </a:bodyPr>
          <a:lstStyle/>
          <a:p>
            <a:pPr>
              <a:lnSpc>
                <a:spcPct val="100000"/>
              </a:lnSpc>
            </a:pPr>
            <a:r>
              <a:rPr lang="pt-BR" sz="2400" dirty="0"/>
              <a:t>Nenhum ente </a:t>
            </a:r>
            <a:r>
              <a:rPr lang="pt-BR" sz="2400" dirty="0" err="1"/>
              <a:t>tributante</a:t>
            </a:r>
            <a:r>
              <a:rPr lang="pt-BR" sz="2400" dirty="0"/>
              <a:t> pode criar tributo com efeito de confisco, o que é contrário ao direito de propriedade garantido constitucionalmente (art. 5º, XXII, CF).</a:t>
            </a:r>
          </a:p>
          <a:p>
            <a:pPr>
              <a:lnSpc>
                <a:spcPct val="100000"/>
              </a:lnSpc>
            </a:pPr>
            <a:r>
              <a:rPr lang="pt-BR" sz="2400" dirty="0"/>
              <a:t>Deve considerar a carga tributária decorrente da </a:t>
            </a:r>
            <a:r>
              <a:rPr lang="pt-BR" sz="2400" u="sng" dirty="0"/>
              <a:t>totalidade</a:t>
            </a:r>
            <a:r>
              <a:rPr lang="pt-BR" sz="2400" dirty="0"/>
              <a:t> dos tributos.</a:t>
            </a:r>
          </a:p>
          <a:p>
            <a:pPr>
              <a:lnSpc>
                <a:spcPct val="100000"/>
              </a:lnSpc>
            </a:pPr>
            <a:r>
              <a:rPr lang="pt-BR" sz="2400" dirty="0"/>
              <a:t>É confiscatório o tributo que consome grande parte da propriedade ou inviabiliza o exercício da atividade lícita.</a:t>
            </a:r>
          </a:p>
          <a:p>
            <a:pPr>
              <a:lnSpc>
                <a:spcPct val="100000"/>
              </a:lnSpc>
              <a:buNone/>
            </a:pPr>
            <a:r>
              <a:rPr lang="pt-BR" sz="2400" i="1" dirty="0"/>
              <a:t>Art. 150. Sem prejuízo de outras garantias asseguradas ao contribuinte, é vedado à União, aos Estados, ao Distrito Federal e aos Municípios:</a:t>
            </a:r>
          </a:p>
          <a:p>
            <a:pPr>
              <a:lnSpc>
                <a:spcPct val="100000"/>
              </a:lnSpc>
              <a:buNone/>
            </a:pPr>
            <a:r>
              <a:rPr lang="pt-BR" sz="2400" i="1" dirty="0"/>
              <a:t>IV - utilizar tributo com efeito de confisco;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ítulo 1"/>
          <p:cNvSpPr>
            <a:spLocks noGrp="1"/>
          </p:cNvSpPr>
          <p:nvPr>
            <p:ph type="title"/>
          </p:nvPr>
        </p:nvSpPr>
        <p:spPr>
          <a:xfrm>
            <a:off x="539552" y="188640"/>
            <a:ext cx="7772400" cy="1609344"/>
          </a:xfrm>
        </p:spPr>
        <p:txBody>
          <a:bodyPr>
            <a:normAutofit/>
          </a:bodyPr>
          <a:lstStyle/>
          <a:p>
            <a:r>
              <a:rPr lang="pt-BR" sz="4800" dirty="0"/>
              <a:t>6 Princípio da uniformidade</a:t>
            </a:r>
          </a:p>
        </p:txBody>
      </p:sp>
      <p:sp>
        <p:nvSpPr>
          <p:cNvPr id="63491" name="Espaço Reservado para Conteúdo 2"/>
          <p:cNvSpPr>
            <a:spLocks noGrp="1"/>
          </p:cNvSpPr>
          <p:nvPr>
            <p:ph idx="1"/>
          </p:nvPr>
        </p:nvSpPr>
        <p:spPr>
          <a:xfrm>
            <a:off x="395536" y="1412776"/>
            <a:ext cx="8208912" cy="4824536"/>
          </a:xfrm>
        </p:spPr>
        <p:txBody>
          <a:bodyPr>
            <a:noAutofit/>
          </a:bodyPr>
          <a:lstStyle/>
          <a:p>
            <a:pPr>
              <a:lnSpc>
                <a:spcPct val="100000"/>
              </a:lnSpc>
              <a:spcBef>
                <a:spcPts val="0"/>
              </a:spcBef>
            </a:pPr>
            <a:r>
              <a:rPr lang="pt-BR" sz="2400" dirty="0"/>
              <a:t>A União deve tributar de maneira igual em todo o território nacional.</a:t>
            </a:r>
          </a:p>
          <a:p>
            <a:pPr>
              <a:lnSpc>
                <a:spcPct val="100000"/>
              </a:lnSpc>
              <a:spcBef>
                <a:spcPts val="0"/>
              </a:spcBef>
            </a:pPr>
            <a:r>
              <a:rPr lang="pt-BR" sz="2400" dirty="0"/>
              <a:t>RESSALVA-SE a hipótese de incentivos fiscais para promoção do equilíbrio regional, como acontece com a Zona Franca de Manaus (art. 40 + art. 92, ADCT).</a:t>
            </a:r>
          </a:p>
          <a:p>
            <a:pPr>
              <a:lnSpc>
                <a:spcPct val="100000"/>
              </a:lnSpc>
              <a:spcBef>
                <a:spcPts val="0"/>
              </a:spcBef>
              <a:buNone/>
            </a:pPr>
            <a:r>
              <a:rPr lang="pt-BR" sz="2400" i="1" dirty="0"/>
              <a:t>Art. 151, CF. É vedado à União:</a:t>
            </a:r>
          </a:p>
          <a:p>
            <a:pPr>
              <a:lnSpc>
                <a:spcPct val="100000"/>
              </a:lnSpc>
              <a:spcBef>
                <a:spcPts val="0"/>
              </a:spcBef>
              <a:buNone/>
            </a:pPr>
            <a:r>
              <a:rPr lang="pt-BR" sz="2400" i="1" dirty="0"/>
              <a:t>I - instituir tributo que não seja uniforme em todo o território nacional ou que implique distinção ou preferência em relação a Estado, ao Distrito Federal ou a Município, em detrimento de outro, admitida a concessão de incentivos fiscais destinados a promover o equilíbrio do desenvolvimento sócio-econômico entre as diferentes regiões do País;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a:xfrm>
            <a:off x="468313" y="333375"/>
            <a:ext cx="8229600" cy="809625"/>
          </a:xfrm>
        </p:spPr>
        <p:txBody>
          <a:bodyPr>
            <a:noAutofit/>
          </a:bodyPr>
          <a:lstStyle/>
          <a:p>
            <a:r>
              <a:rPr lang="pt-BR" sz="4800" dirty="0"/>
              <a:t>1.2 Princípio da estrita legalidade</a:t>
            </a:r>
          </a:p>
        </p:txBody>
      </p:sp>
      <p:sp>
        <p:nvSpPr>
          <p:cNvPr id="141315" name="Rectangle 3"/>
          <p:cNvSpPr>
            <a:spLocks noGrp="1" noChangeArrowheads="1"/>
          </p:cNvSpPr>
          <p:nvPr>
            <p:ph sz="quarter" idx="1"/>
          </p:nvPr>
        </p:nvSpPr>
        <p:spPr>
          <a:xfrm>
            <a:off x="457200" y="1357313"/>
            <a:ext cx="8401050" cy="5000625"/>
          </a:xfrm>
        </p:spPr>
        <p:txBody>
          <a:bodyPr>
            <a:noAutofit/>
          </a:bodyPr>
          <a:lstStyle/>
          <a:p>
            <a:pPr>
              <a:lnSpc>
                <a:spcPct val="100000"/>
              </a:lnSpc>
              <a:spcAft>
                <a:spcPts val="600"/>
              </a:spcAft>
            </a:pPr>
            <a:r>
              <a:rPr lang="pt-BR" sz="2400" dirty="0"/>
              <a:t>Princípio da legalidade tributária e da legalidade ampla</a:t>
            </a:r>
          </a:p>
          <a:p>
            <a:pPr>
              <a:lnSpc>
                <a:spcPct val="100000"/>
              </a:lnSpc>
              <a:spcAft>
                <a:spcPts val="600"/>
              </a:spcAft>
            </a:pPr>
            <a:r>
              <a:rPr lang="pt-BR" sz="2400" dirty="0"/>
              <a:t>Princípio da estrita legalidade: lei ordinária. MP?</a:t>
            </a:r>
          </a:p>
          <a:p>
            <a:pPr>
              <a:lnSpc>
                <a:spcPct val="100000"/>
              </a:lnSpc>
              <a:spcAft>
                <a:spcPts val="600"/>
              </a:spcAft>
            </a:pPr>
            <a:r>
              <a:rPr lang="pt-BR" sz="2400" dirty="0"/>
              <a:t>Princípio da estrita legalidade = princípio da reserva absoluta da lei formal</a:t>
            </a:r>
          </a:p>
          <a:p>
            <a:pPr>
              <a:lnSpc>
                <a:spcPct val="100000"/>
              </a:lnSpc>
              <a:spcAft>
                <a:spcPts val="600"/>
              </a:spcAft>
            </a:pPr>
            <a:r>
              <a:rPr lang="pt-BR" sz="2400" dirty="0"/>
              <a:t>Lei complementar:</a:t>
            </a:r>
          </a:p>
          <a:p>
            <a:pPr marL="742950" lvl="1" indent="-285750">
              <a:lnSpc>
                <a:spcPct val="100000"/>
              </a:lnSpc>
              <a:spcBef>
                <a:spcPts val="600"/>
              </a:spcBef>
              <a:spcAft>
                <a:spcPts val="600"/>
              </a:spcAft>
            </a:pPr>
            <a:r>
              <a:rPr lang="pt-BR" sz="2000" dirty="0"/>
              <a:t>1) Imposto sobre grandes fortunas (art. 153,VII, CF)</a:t>
            </a:r>
          </a:p>
          <a:p>
            <a:pPr marL="742950" lvl="1" indent="-285750">
              <a:lnSpc>
                <a:spcPct val="100000"/>
              </a:lnSpc>
              <a:spcBef>
                <a:spcPts val="600"/>
              </a:spcBef>
              <a:spcAft>
                <a:spcPts val="600"/>
              </a:spcAft>
            </a:pPr>
            <a:r>
              <a:rPr lang="pt-BR" sz="2000" dirty="0"/>
              <a:t>2) Empréstimos compulsórios (art. 148, CF)</a:t>
            </a:r>
          </a:p>
          <a:p>
            <a:pPr marL="742950" lvl="1" indent="-285750">
              <a:lnSpc>
                <a:spcPct val="100000"/>
              </a:lnSpc>
              <a:spcBef>
                <a:spcPts val="600"/>
              </a:spcBef>
              <a:spcAft>
                <a:spcPts val="600"/>
              </a:spcAft>
            </a:pPr>
            <a:r>
              <a:rPr lang="pt-BR" sz="2000" dirty="0"/>
              <a:t>3) Impostos residuais (art. 154, I, CF)</a:t>
            </a:r>
          </a:p>
          <a:p>
            <a:pPr marL="742950" lvl="1" indent="-285750">
              <a:lnSpc>
                <a:spcPct val="100000"/>
              </a:lnSpc>
              <a:spcBef>
                <a:spcPts val="600"/>
              </a:spcBef>
              <a:spcAft>
                <a:spcPts val="600"/>
              </a:spcAft>
            </a:pPr>
            <a:r>
              <a:rPr lang="pt-BR" sz="2000" dirty="0"/>
              <a:t>4) Contribuições previdenciárias residuais (art. 195, §4º, CF)</a:t>
            </a:r>
          </a:p>
        </p:txBody>
      </p:sp>
    </p:spTree>
    <p:extLst>
      <p:ext uri="{BB962C8B-B14F-4D97-AF65-F5344CB8AC3E}">
        <p14:creationId xmlns:p14="http://schemas.microsoft.com/office/powerpoint/2010/main" val="355532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a:xfrm>
            <a:off x="275407" y="339480"/>
            <a:ext cx="8401049" cy="857272"/>
          </a:xfrm>
        </p:spPr>
        <p:txBody>
          <a:bodyPr>
            <a:noAutofit/>
          </a:bodyPr>
          <a:lstStyle/>
          <a:p>
            <a:r>
              <a:rPr lang="pt-BR" sz="4800" dirty="0"/>
              <a:t>1.3 Princípio da tipicidade fechada </a:t>
            </a:r>
          </a:p>
        </p:txBody>
      </p:sp>
      <p:sp>
        <p:nvSpPr>
          <p:cNvPr id="7171" name="Espaço Reservado para Conteúdo 2"/>
          <p:cNvSpPr>
            <a:spLocks noGrp="1"/>
          </p:cNvSpPr>
          <p:nvPr>
            <p:ph sz="quarter" idx="1"/>
          </p:nvPr>
        </p:nvSpPr>
        <p:spPr>
          <a:xfrm>
            <a:off x="285750" y="1700808"/>
            <a:ext cx="8401050" cy="4871464"/>
          </a:xfrm>
        </p:spPr>
        <p:txBody>
          <a:bodyPr>
            <a:normAutofit/>
          </a:bodyPr>
          <a:lstStyle/>
          <a:p>
            <a:pPr>
              <a:lnSpc>
                <a:spcPct val="100000"/>
              </a:lnSpc>
              <a:spcAft>
                <a:spcPts val="600"/>
              </a:spcAft>
            </a:pPr>
            <a:r>
              <a:rPr lang="pt-BR" sz="2800" dirty="0"/>
              <a:t>Princípio da tipicidade fechada da tributação: o aplicador do Direito Tributário não tem margem de discricionariedade.</a:t>
            </a:r>
          </a:p>
          <a:p>
            <a:pPr>
              <a:lnSpc>
                <a:spcPct val="100000"/>
              </a:lnSpc>
              <a:spcAft>
                <a:spcPts val="600"/>
              </a:spcAft>
            </a:pPr>
            <a:r>
              <a:rPr lang="pt-BR" sz="2800" dirty="0"/>
              <a:t>Elementos obrigatórios:</a:t>
            </a:r>
          </a:p>
          <a:p>
            <a:pPr marL="731520" lvl="1" indent="-457200">
              <a:lnSpc>
                <a:spcPct val="100000"/>
              </a:lnSpc>
              <a:spcBef>
                <a:spcPts val="600"/>
              </a:spcBef>
              <a:spcAft>
                <a:spcPts val="600"/>
              </a:spcAft>
              <a:buFont typeface="+mj-lt"/>
              <a:buAutoNum type="arabicPeriod"/>
            </a:pPr>
            <a:r>
              <a:rPr lang="pt-BR" sz="2400" dirty="0"/>
              <a:t>Sujeito passivo</a:t>
            </a:r>
          </a:p>
          <a:p>
            <a:pPr marL="731520" lvl="1" indent="-457200">
              <a:lnSpc>
                <a:spcPct val="100000"/>
              </a:lnSpc>
              <a:spcBef>
                <a:spcPts val="600"/>
              </a:spcBef>
              <a:spcAft>
                <a:spcPts val="600"/>
              </a:spcAft>
              <a:buFont typeface="+mj-lt"/>
              <a:buAutoNum type="arabicPeriod"/>
            </a:pPr>
            <a:r>
              <a:rPr lang="pt-BR" sz="2400" dirty="0"/>
              <a:t>Fato gerador</a:t>
            </a:r>
          </a:p>
          <a:p>
            <a:pPr marL="731520" lvl="1" indent="-457200">
              <a:lnSpc>
                <a:spcPct val="100000"/>
              </a:lnSpc>
              <a:spcBef>
                <a:spcPts val="600"/>
              </a:spcBef>
              <a:spcAft>
                <a:spcPts val="600"/>
              </a:spcAft>
              <a:buFont typeface="+mj-lt"/>
              <a:buAutoNum type="arabicPeriod"/>
            </a:pPr>
            <a:r>
              <a:rPr lang="pt-BR" sz="2400" dirty="0"/>
              <a:t>Base de cálculo (aumento ≠ alteração)</a:t>
            </a:r>
          </a:p>
          <a:p>
            <a:pPr marL="731520" lvl="1" indent="-457200">
              <a:lnSpc>
                <a:spcPct val="100000"/>
              </a:lnSpc>
              <a:spcBef>
                <a:spcPts val="600"/>
              </a:spcBef>
              <a:spcAft>
                <a:spcPts val="600"/>
              </a:spcAft>
              <a:buFont typeface="+mj-lt"/>
              <a:buAutoNum type="arabicPeriod"/>
            </a:pPr>
            <a:r>
              <a:rPr lang="pt-BR" sz="2400" dirty="0"/>
              <a:t>Alíquota (%)</a:t>
            </a:r>
          </a:p>
          <a:p>
            <a:pPr marL="731520" lvl="1" indent="-457200">
              <a:lnSpc>
                <a:spcPct val="100000"/>
              </a:lnSpc>
              <a:spcBef>
                <a:spcPts val="600"/>
              </a:spcBef>
              <a:spcAft>
                <a:spcPts val="600"/>
              </a:spcAft>
              <a:buFont typeface="+mj-lt"/>
              <a:buAutoNum type="arabicPeriod"/>
            </a:pPr>
            <a:r>
              <a:rPr lang="pt-BR" sz="2400" dirty="0"/>
              <a:t>Multa</a:t>
            </a:r>
          </a:p>
          <a:p>
            <a:pPr marL="731520" lvl="1" indent="-457200">
              <a:lnSpc>
                <a:spcPct val="100000"/>
              </a:lnSpc>
              <a:spcBef>
                <a:spcPts val="600"/>
              </a:spcBef>
              <a:spcAft>
                <a:spcPts val="600"/>
              </a:spcAft>
              <a:buFont typeface="+mj-lt"/>
              <a:buAutoNum type="arabicPeriod"/>
            </a:pPr>
            <a:endParaRPr lang="pt-BR" sz="2400" dirty="0"/>
          </a:p>
          <a:p>
            <a:pPr marL="731520" lvl="1" indent="-457200">
              <a:lnSpc>
                <a:spcPct val="100000"/>
              </a:lnSpc>
              <a:spcBef>
                <a:spcPts val="600"/>
              </a:spcBef>
              <a:spcAft>
                <a:spcPts val="600"/>
              </a:spcAft>
              <a:buFont typeface="+mj-lt"/>
              <a:buAutoNum type="arabicPeriod"/>
            </a:pPr>
            <a:endParaRPr lang="pt-BR" sz="2400" dirty="0"/>
          </a:p>
        </p:txBody>
      </p:sp>
    </p:spTree>
    <p:extLst>
      <p:ext uri="{BB962C8B-B14F-4D97-AF65-F5344CB8AC3E}">
        <p14:creationId xmlns:p14="http://schemas.microsoft.com/office/powerpoint/2010/main" val="373365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7772400" cy="1224136"/>
          </a:xfrm>
        </p:spPr>
        <p:txBody>
          <a:bodyPr>
            <a:normAutofit/>
          </a:bodyPr>
          <a:lstStyle/>
          <a:p>
            <a:r>
              <a:rPr lang="pt-BR" sz="4800" dirty="0"/>
              <a:t>1.3.1 Previsão legal</a:t>
            </a:r>
          </a:p>
        </p:txBody>
      </p:sp>
      <p:sp>
        <p:nvSpPr>
          <p:cNvPr id="3" name="Espaço Reservado para Conteúdo 2"/>
          <p:cNvSpPr>
            <a:spLocks noGrp="1"/>
          </p:cNvSpPr>
          <p:nvPr>
            <p:ph sz="quarter" idx="1"/>
          </p:nvPr>
        </p:nvSpPr>
        <p:spPr>
          <a:xfrm>
            <a:off x="395536" y="1412776"/>
            <a:ext cx="8352928" cy="4759424"/>
          </a:xfrm>
        </p:spPr>
        <p:txBody>
          <a:bodyPr>
            <a:normAutofit fontScale="62500" lnSpcReduction="20000"/>
          </a:bodyPr>
          <a:lstStyle/>
          <a:p>
            <a:pPr>
              <a:lnSpc>
                <a:spcPct val="120000"/>
              </a:lnSpc>
              <a:spcBef>
                <a:spcPts val="0"/>
              </a:spcBef>
              <a:buNone/>
            </a:pPr>
            <a:r>
              <a:rPr lang="pt-BR" sz="2800" i="1" dirty="0"/>
              <a:t>Art. 97, CTN. Somente a lei pode estabelecer:</a:t>
            </a:r>
          </a:p>
          <a:p>
            <a:pPr>
              <a:lnSpc>
                <a:spcPct val="120000"/>
              </a:lnSpc>
              <a:spcBef>
                <a:spcPts val="0"/>
              </a:spcBef>
              <a:buNone/>
            </a:pPr>
            <a:r>
              <a:rPr lang="pt-BR" sz="2800" i="1" dirty="0"/>
              <a:t> I – a instituição de tributos, ou a sua extinção;</a:t>
            </a:r>
          </a:p>
          <a:p>
            <a:pPr>
              <a:lnSpc>
                <a:spcPct val="120000"/>
              </a:lnSpc>
              <a:spcBef>
                <a:spcPts val="0"/>
              </a:spcBef>
              <a:buNone/>
            </a:pPr>
            <a:r>
              <a:rPr lang="pt-BR" sz="2800" i="1" dirty="0"/>
              <a:t> II – a majoração de tributos, ou sua redução, ressalvado o disposto nos artigos 21, 26, 39, 57 e 65;</a:t>
            </a:r>
          </a:p>
          <a:p>
            <a:pPr>
              <a:lnSpc>
                <a:spcPct val="120000"/>
              </a:lnSpc>
              <a:spcBef>
                <a:spcPts val="0"/>
              </a:spcBef>
              <a:buNone/>
            </a:pPr>
            <a:r>
              <a:rPr lang="pt-BR" sz="2800" i="1" dirty="0"/>
              <a:t> III – a definição do fato gerador da obrigação tributária principal, ressalvado o disposto no inciso I do § 3º do artigo 52, e do seu sujeito passivo;</a:t>
            </a:r>
          </a:p>
          <a:p>
            <a:pPr>
              <a:lnSpc>
                <a:spcPct val="120000"/>
              </a:lnSpc>
              <a:spcBef>
                <a:spcPts val="0"/>
              </a:spcBef>
              <a:buNone/>
            </a:pPr>
            <a:r>
              <a:rPr lang="pt-BR" sz="2800" i="1" dirty="0"/>
              <a:t> IV – a fixação de alíquota do tributo e da sua base de cálculo, ressalvado o disposto nos artigos 21, 26, 39, 57 e 65;</a:t>
            </a:r>
          </a:p>
          <a:p>
            <a:pPr>
              <a:lnSpc>
                <a:spcPct val="120000"/>
              </a:lnSpc>
              <a:spcBef>
                <a:spcPts val="0"/>
              </a:spcBef>
              <a:buNone/>
            </a:pPr>
            <a:r>
              <a:rPr lang="pt-BR" sz="2800" i="1" dirty="0"/>
              <a:t> V – a cominação de penalidades para as ações ou omissões contrárias a seus dispositivos, ou para outras infrações nela definidas;</a:t>
            </a:r>
          </a:p>
          <a:p>
            <a:pPr>
              <a:lnSpc>
                <a:spcPct val="120000"/>
              </a:lnSpc>
              <a:spcBef>
                <a:spcPts val="0"/>
              </a:spcBef>
              <a:buNone/>
            </a:pPr>
            <a:r>
              <a:rPr lang="pt-BR" sz="2800" i="1" dirty="0"/>
              <a:t> VI – as hipóteses de exclusão, suspensão e extinção de créditos tributários, ou de dispensa ou redução de penalidades.</a:t>
            </a:r>
          </a:p>
          <a:p>
            <a:pPr>
              <a:lnSpc>
                <a:spcPct val="120000"/>
              </a:lnSpc>
              <a:spcBef>
                <a:spcPts val="0"/>
              </a:spcBef>
              <a:buNone/>
            </a:pPr>
            <a:r>
              <a:rPr lang="pt-BR" sz="2800" i="1" dirty="0"/>
              <a:t>        § 1º Equipara-se à majoração do tributo a modificação da sua base de cálculo, que importe em torná-lo mais oneroso.</a:t>
            </a:r>
          </a:p>
          <a:p>
            <a:pPr>
              <a:lnSpc>
                <a:spcPct val="120000"/>
              </a:lnSpc>
              <a:spcBef>
                <a:spcPts val="0"/>
              </a:spcBef>
              <a:buNone/>
            </a:pPr>
            <a:r>
              <a:rPr lang="pt-BR" sz="2800" i="1" dirty="0"/>
              <a:t>        § 2º Não constitui majoração de tributo, para os fins do disposto no inciso II deste artigo, a atualização do valor monetário da respectiva base de cálculo.</a:t>
            </a:r>
          </a:p>
        </p:txBody>
      </p:sp>
    </p:spTree>
    <p:extLst>
      <p:ext uri="{BB962C8B-B14F-4D97-AF65-F5344CB8AC3E}">
        <p14:creationId xmlns:p14="http://schemas.microsoft.com/office/powerpoint/2010/main" val="126121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a:xfrm>
            <a:off x="457200" y="214290"/>
            <a:ext cx="8229600" cy="831870"/>
          </a:xfrm>
        </p:spPr>
        <p:txBody>
          <a:bodyPr/>
          <a:lstStyle/>
          <a:p>
            <a:r>
              <a:rPr lang="pt-BR" sz="3600" dirty="0"/>
              <a:t>1.4 Exceção aparente</a:t>
            </a:r>
            <a:endParaRPr lang="pt-BR" dirty="0"/>
          </a:p>
        </p:txBody>
      </p:sp>
      <p:sp>
        <p:nvSpPr>
          <p:cNvPr id="8208" name="Espaço Reservado para Conteúdo 2"/>
          <p:cNvSpPr>
            <a:spLocks/>
          </p:cNvSpPr>
          <p:nvPr/>
        </p:nvSpPr>
        <p:spPr bwMode="auto">
          <a:xfrm>
            <a:off x="285750" y="1214422"/>
            <a:ext cx="8401050" cy="5310203"/>
          </a:xfrm>
          <a:prstGeom prst="rect">
            <a:avLst/>
          </a:prstGeom>
          <a:noFill/>
          <a:ln w="9525">
            <a:noFill/>
            <a:miter lim="800000"/>
            <a:headEnd/>
            <a:tailEnd/>
          </a:ln>
        </p:spPr>
        <p:txBody>
          <a:bodyPr/>
          <a:lstStyle/>
          <a:p>
            <a:pPr marL="274320" indent="-274320">
              <a:spcBef>
                <a:spcPts val="600"/>
              </a:spcBef>
              <a:buClr>
                <a:schemeClr val="accent1"/>
              </a:buClr>
              <a:buSzPct val="76000"/>
              <a:buFont typeface="Wingdings 3"/>
              <a:buChar char=""/>
            </a:pPr>
            <a:r>
              <a:rPr lang="pt-BR" sz="2400" dirty="0">
                <a:latin typeface="+mn-lt"/>
              </a:rPr>
              <a:t>Exceção = atuação do Poder Executivo (art. 153, § 1º, CF): a ALÍQUOTA (exclusivamente) de certos impostos pode ser aumentada via decreto do chefe do executivo.</a:t>
            </a:r>
          </a:p>
          <a:p>
            <a:pPr marL="274320" indent="-274320">
              <a:spcBef>
                <a:spcPts val="600"/>
              </a:spcBef>
              <a:buClr>
                <a:schemeClr val="accent1"/>
              </a:buClr>
              <a:buSzPct val="76000"/>
              <a:buFont typeface="Wingdings 3"/>
              <a:buChar char=""/>
            </a:pPr>
            <a:r>
              <a:rPr lang="pt-BR" sz="2400" dirty="0">
                <a:latin typeface="+mn-lt"/>
              </a:rPr>
              <a:t>Alteração de ALÍQUOTAS de tributos por meio de decreto + regulamentação (fiel execução da lei)</a:t>
            </a:r>
          </a:p>
          <a:p>
            <a:pPr marL="274320" indent="-274320">
              <a:spcBef>
                <a:spcPts val="600"/>
              </a:spcBef>
              <a:buClr>
                <a:schemeClr val="accent1"/>
              </a:buClr>
              <a:buSzPct val="76000"/>
              <a:buFont typeface="Wingdings 3"/>
              <a:buChar char=""/>
            </a:pPr>
            <a:r>
              <a:rPr lang="pt-BR" sz="2400" dirty="0">
                <a:latin typeface="+mn-lt"/>
              </a:rPr>
              <a:t>4 impostos federais e + 2 estaduais.</a:t>
            </a:r>
          </a:p>
          <a:p>
            <a:pPr marL="548640" lvl="1" indent="-274320">
              <a:spcBef>
                <a:spcPts val="600"/>
              </a:spcBef>
              <a:buClr>
                <a:schemeClr val="accent2"/>
              </a:buClr>
              <a:buSzPct val="76000"/>
              <a:buFont typeface="Wingdings 3"/>
              <a:buChar char=""/>
            </a:pPr>
            <a:r>
              <a:rPr lang="pt-BR" sz="2000" dirty="0">
                <a:solidFill>
                  <a:schemeClr val="tx2"/>
                </a:solidFill>
                <a:latin typeface="+mn-lt"/>
              </a:rPr>
              <a:t>Imposto de Importação</a:t>
            </a:r>
          </a:p>
          <a:p>
            <a:pPr marL="548640" lvl="1" indent="-274320">
              <a:spcBef>
                <a:spcPts val="600"/>
              </a:spcBef>
              <a:buClr>
                <a:schemeClr val="accent2"/>
              </a:buClr>
              <a:buSzPct val="76000"/>
              <a:buFont typeface="Wingdings 3"/>
              <a:buChar char=""/>
            </a:pPr>
            <a:r>
              <a:rPr lang="pt-BR" sz="2000" dirty="0">
                <a:solidFill>
                  <a:schemeClr val="tx2"/>
                </a:solidFill>
                <a:latin typeface="+mn-lt"/>
              </a:rPr>
              <a:t>Imposto de Exportação</a:t>
            </a:r>
          </a:p>
          <a:p>
            <a:pPr marL="548640" lvl="1" indent="-274320">
              <a:spcBef>
                <a:spcPts val="600"/>
              </a:spcBef>
              <a:buClr>
                <a:schemeClr val="accent2"/>
              </a:buClr>
              <a:buSzPct val="76000"/>
              <a:buFont typeface="Wingdings 3"/>
              <a:buChar char=""/>
            </a:pPr>
            <a:r>
              <a:rPr lang="pt-BR" sz="2000" dirty="0">
                <a:solidFill>
                  <a:schemeClr val="tx2"/>
                </a:solidFill>
                <a:latin typeface="+mn-lt"/>
              </a:rPr>
              <a:t>Imposto sobre Produtos Industrializados</a:t>
            </a:r>
          </a:p>
          <a:p>
            <a:pPr marL="548640" lvl="1" indent="-274320">
              <a:spcBef>
                <a:spcPts val="600"/>
              </a:spcBef>
              <a:buClr>
                <a:schemeClr val="accent2"/>
              </a:buClr>
              <a:buSzPct val="76000"/>
              <a:buFont typeface="Wingdings 3"/>
              <a:buChar char=""/>
            </a:pPr>
            <a:r>
              <a:rPr lang="pt-BR" sz="2000" dirty="0">
                <a:solidFill>
                  <a:schemeClr val="tx2"/>
                </a:solidFill>
                <a:latin typeface="+mn-lt"/>
              </a:rPr>
              <a:t>Imposto sobre Operações Financeiras</a:t>
            </a:r>
          </a:p>
          <a:p>
            <a:pPr marL="548640" lvl="1" indent="-274320">
              <a:spcBef>
                <a:spcPts val="600"/>
              </a:spcBef>
              <a:buClr>
                <a:schemeClr val="accent2"/>
              </a:buClr>
              <a:buSzPct val="76000"/>
              <a:buFont typeface="Wingdings 3"/>
              <a:buChar char=""/>
            </a:pPr>
            <a:r>
              <a:rPr lang="pt-BR" sz="2000" dirty="0" err="1">
                <a:solidFill>
                  <a:schemeClr val="tx2"/>
                </a:solidFill>
                <a:latin typeface="+mn-lt"/>
              </a:rPr>
              <a:t>CIDE-combustível</a:t>
            </a:r>
            <a:endParaRPr lang="pt-BR" sz="2000" dirty="0">
              <a:solidFill>
                <a:schemeClr val="tx2"/>
              </a:solidFill>
              <a:latin typeface="+mn-lt"/>
            </a:endParaRPr>
          </a:p>
          <a:p>
            <a:pPr marL="548640" lvl="1" indent="-274320">
              <a:spcBef>
                <a:spcPts val="600"/>
              </a:spcBef>
              <a:buClr>
                <a:schemeClr val="accent2"/>
              </a:buClr>
              <a:buSzPct val="76000"/>
              <a:buFont typeface="Wingdings 3"/>
              <a:buChar char=""/>
            </a:pPr>
            <a:r>
              <a:rPr lang="pt-BR" sz="2000" dirty="0" err="1">
                <a:solidFill>
                  <a:schemeClr val="tx2"/>
                </a:solidFill>
                <a:latin typeface="+mn-lt"/>
              </a:rPr>
              <a:t>ICMS-combustível</a:t>
            </a:r>
            <a:endParaRPr lang="pt-BR" sz="2000" dirty="0">
              <a:solidFill>
                <a:schemeClr val="tx2"/>
              </a:solidFill>
              <a:latin typeface="+mn-lt"/>
            </a:endParaRPr>
          </a:p>
        </p:txBody>
      </p:sp>
    </p:spTree>
    <p:extLst>
      <p:ext uri="{BB962C8B-B14F-4D97-AF65-F5344CB8AC3E}">
        <p14:creationId xmlns:p14="http://schemas.microsoft.com/office/powerpoint/2010/main" val="199722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ítulo 1"/>
          <p:cNvSpPr>
            <a:spLocks noGrp="1"/>
          </p:cNvSpPr>
          <p:nvPr>
            <p:ph type="title"/>
          </p:nvPr>
        </p:nvSpPr>
        <p:spPr>
          <a:xfrm>
            <a:off x="457200" y="188640"/>
            <a:ext cx="7772400" cy="1609344"/>
          </a:xfrm>
        </p:spPr>
        <p:txBody>
          <a:bodyPr>
            <a:normAutofit/>
          </a:bodyPr>
          <a:lstStyle/>
          <a:p>
            <a:r>
              <a:rPr lang="pt-BR" sz="4800" dirty="0"/>
              <a:t>2 Princípio da isonomia</a:t>
            </a:r>
          </a:p>
        </p:txBody>
      </p:sp>
      <p:sp>
        <p:nvSpPr>
          <p:cNvPr id="62467" name="Espaço Reservado para Conteúdo 2"/>
          <p:cNvSpPr>
            <a:spLocks noGrp="1"/>
          </p:cNvSpPr>
          <p:nvPr>
            <p:ph idx="1"/>
          </p:nvPr>
        </p:nvSpPr>
        <p:spPr>
          <a:xfrm>
            <a:off x="466953" y="1502988"/>
            <a:ext cx="8229600" cy="4734324"/>
          </a:xfrm>
        </p:spPr>
        <p:txBody>
          <a:bodyPr>
            <a:normAutofit/>
          </a:bodyPr>
          <a:lstStyle/>
          <a:p>
            <a:pPr>
              <a:buNone/>
            </a:pPr>
            <a:r>
              <a:rPr lang="pt-BR" sz="2400" i="1" dirty="0"/>
              <a:t>Art. 150. Sem prejuízo de outras garantias asseguradas ao contribuinte, é vedado à União, aos Estados, ao Distrito Federal e aos Municípios:</a:t>
            </a:r>
          </a:p>
          <a:p>
            <a:pPr>
              <a:buNone/>
            </a:pPr>
            <a:r>
              <a:rPr lang="pt-BR" sz="2400" i="1" dirty="0"/>
              <a:t>II - instituir tratamento desigual entre contribuintes que se encontrem em situação equivalente, proibida qualquer distinção em razão de ocupação profissional ou função por eles exercida, independentemente da denominação jurídica dos rendimentos, títulos ou direitos;</a:t>
            </a:r>
          </a:p>
          <a:p>
            <a:r>
              <a:rPr lang="pt-BR" sz="2400" dirty="0"/>
              <a:t>Os entes </a:t>
            </a:r>
            <a:r>
              <a:rPr lang="pt-BR" sz="2400" dirty="0" err="1"/>
              <a:t>tributantes</a:t>
            </a:r>
            <a:r>
              <a:rPr lang="pt-BR" sz="2400" dirty="0"/>
              <a:t> (U, E, M e DF) deverão tributar TODOS os que realizarem fatos geradores. </a:t>
            </a:r>
          </a:p>
          <a:p>
            <a:r>
              <a:rPr lang="pt-BR" sz="2400" dirty="0"/>
              <a:t>É vedada a existência de privilégios odiosos, que existiram no Brasil entre 1967 e 1969.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1296144"/>
          </a:xfrm>
        </p:spPr>
        <p:txBody>
          <a:bodyPr>
            <a:normAutofit/>
          </a:bodyPr>
          <a:lstStyle/>
          <a:p>
            <a:r>
              <a:rPr lang="pt-BR" sz="4800" dirty="0"/>
              <a:t>2.1 Capacidade tributária passiva</a:t>
            </a:r>
          </a:p>
        </p:txBody>
      </p:sp>
      <p:sp>
        <p:nvSpPr>
          <p:cNvPr id="3" name="Espaço Reservado para Conteúdo 2"/>
          <p:cNvSpPr>
            <a:spLocks noGrp="1"/>
          </p:cNvSpPr>
          <p:nvPr>
            <p:ph idx="1"/>
          </p:nvPr>
        </p:nvSpPr>
        <p:spPr>
          <a:xfrm>
            <a:off x="457200" y="1484784"/>
            <a:ext cx="8229600" cy="4873174"/>
          </a:xfrm>
        </p:spPr>
        <p:txBody>
          <a:bodyPr>
            <a:noAutofit/>
          </a:bodyPr>
          <a:lstStyle/>
          <a:p>
            <a:pPr>
              <a:lnSpc>
                <a:spcPct val="100000"/>
              </a:lnSpc>
              <a:spcBef>
                <a:spcPts val="0"/>
              </a:spcBef>
            </a:pPr>
            <a:r>
              <a:rPr lang="pt-BR" sz="2400" dirty="0"/>
              <a:t>É plena e independe de critérios externos ao fato gerador.  Portanto, TODOS os que realizarem o fato gerador (bicheiros, prostitutas, menores) são chamados a pagar o tributo </a:t>
            </a:r>
            <a:r>
              <a:rPr lang="pt-BR" sz="2400" dirty="0">
                <a:sym typeface="Wingdings" pitchFamily="2" charset="2"/>
              </a:rPr>
              <a:t> </a:t>
            </a:r>
            <a:r>
              <a:rPr lang="pt-BR" sz="2400" b="1" dirty="0"/>
              <a:t>Princípio do tribulo </a:t>
            </a:r>
            <a:r>
              <a:rPr lang="pt-BR" sz="2400" b="1" i="1" dirty="0"/>
              <a:t>non </a:t>
            </a:r>
            <a:r>
              <a:rPr lang="pt-BR" sz="2400" b="1" i="1" dirty="0" err="1"/>
              <a:t>olet</a:t>
            </a:r>
            <a:r>
              <a:rPr lang="pt-BR" sz="2400" i="1" dirty="0"/>
              <a:t>. </a:t>
            </a:r>
          </a:p>
          <a:p>
            <a:pPr>
              <a:lnSpc>
                <a:spcPct val="100000"/>
              </a:lnSpc>
              <a:spcBef>
                <a:spcPts val="0"/>
              </a:spcBef>
              <a:buNone/>
            </a:pPr>
            <a:endParaRPr lang="pt-BR" i="1" dirty="0"/>
          </a:p>
          <a:p>
            <a:pPr>
              <a:lnSpc>
                <a:spcPct val="100000"/>
              </a:lnSpc>
              <a:spcBef>
                <a:spcPts val="0"/>
              </a:spcBef>
              <a:buNone/>
            </a:pPr>
            <a:r>
              <a:rPr lang="pt-BR" i="1" dirty="0"/>
              <a:t>Art. 126, CTN. A capacidade tributária passiva independe:</a:t>
            </a:r>
          </a:p>
          <a:p>
            <a:pPr>
              <a:lnSpc>
                <a:spcPct val="100000"/>
              </a:lnSpc>
              <a:spcBef>
                <a:spcPts val="0"/>
              </a:spcBef>
              <a:buNone/>
            </a:pPr>
            <a:r>
              <a:rPr lang="pt-BR" i="1" dirty="0"/>
              <a:t>I – da capacidade civil das pessoas naturais;</a:t>
            </a:r>
          </a:p>
          <a:p>
            <a:pPr>
              <a:lnSpc>
                <a:spcPct val="100000"/>
              </a:lnSpc>
              <a:spcBef>
                <a:spcPts val="0"/>
              </a:spcBef>
              <a:buNone/>
            </a:pPr>
            <a:r>
              <a:rPr lang="pt-BR" i="1" dirty="0"/>
              <a:t>II – de achar-se a pessoa natural sujeita a medidas que importem privação ou limitação do exercício de atividades civis, comerciais ou profissionais, ou da administração direta de seus bens ou negócios;</a:t>
            </a:r>
          </a:p>
          <a:p>
            <a:pPr>
              <a:lnSpc>
                <a:spcPct val="100000"/>
              </a:lnSpc>
              <a:spcBef>
                <a:spcPts val="0"/>
              </a:spcBef>
              <a:buNone/>
            </a:pPr>
            <a:r>
              <a:rPr lang="pt-BR" i="1" dirty="0"/>
              <a:t>III – de estar a pessoa jurídica regularmente constituída, bastando que configure uma unidade econômica ou profissional.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{7CE6E312-2D6A-5C4A-B2BC-21F496E3BDE3}tf10001070</Template>
  <TotalTime>761</TotalTime>
  <Words>2158</Words>
  <Application>Microsoft Macintosh PowerPoint</Application>
  <PresentationFormat>Apresentação na tela (4:3)</PresentationFormat>
  <Paragraphs>247</Paragraphs>
  <Slides>32</Slides>
  <Notes>4</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32</vt:i4>
      </vt:variant>
    </vt:vector>
  </HeadingPairs>
  <TitlesOfParts>
    <vt:vector size="41" baseType="lpstr">
      <vt:lpstr>Arial Narrow</vt:lpstr>
      <vt:lpstr>Calibri</vt:lpstr>
      <vt:lpstr>Rockwell</vt:lpstr>
      <vt:lpstr>Rockwell Condensed</vt:lpstr>
      <vt:lpstr>Rockwell Extra Bold</vt:lpstr>
      <vt:lpstr>Tahoma</vt:lpstr>
      <vt:lpstr>Wingdings</vt:lpstr>
      <vt:lpstr>Wingdings 3</vt:lpstr>
      <vt:lpstr>Tipo de Madeira</vt:lpstr>
      <vt:lpstr>Princípios constitucionais tributários</vt:lpstr>
      <vt:lpstr>Delimitação da matéria</vt:lpstr>
      <vt:lpstr>1 Princípio da legalidade</vt:lpstr>
      <vt:lpstr>1.2 Princípio da estrita legalidade</vt:lpstr>
      <vt:lpstr>1.3 Princípio da tipicidade fechada </vt:lpstr>
      <vt:lpstr>1.3.1 Previsão legal</vt:lpstr>
      <vt:lpstr>1.4 Exceção aparente</vt:lpstr>
      <vt:lpstr>2 Princípio da isonomia</vt:lpstr>
      <vt:lpstr>2.1 Capacidade tributária passiva</vt:lpstr>
      <vt:lpstr>2.2 capacidade contributiva</vt:lpstr>
      <vt:lpstr>Apresentação do PowerPoint</vt:lpstr>
      <vt:lpstr>2.2.1 Progressividade de alíquotas</vt:lpstr>
      <vt:lpstr>Progressividade do IPTU</vt:lpstr>
      <vt:lpstr>2.2.2 Proporcionalidade</vt:lpstr>
      <vt:lpstr>2.2.3 Seletividade</vt:lpstr>
      <vt:lpstr>3 Princípio da anterioridade tributária</vt:lpstr>
      <vt:lpstr>3 Princípio da anterioridade tributária</vt:lpstr>
      <vt:lpstr>3.1 Exceções</vt:lpstr>
      <vt:lpstr>3.2 Princípio da anterioridade nonagesimal</vt:lpstr>
      <vt:lpstr>3 Princípio da anterioridade tributária</vt:lpstr>
      <vt:lpstr>3.3 Quadro geral da exceções</vt:lpstr>
      <vt:lpstr>3.4 Entendimento do STF</vt:lpstr>
      <vt:lpstr>3.5 Princípio da anualidade tributária</vt:lpstr>
      <vt:lpstr>4 Princípio da irretroatividade</vt:lpstr>
      <vt:lpstr>4 Princípio da irretroatividade</vt:lpstr>
      <vt:lpstr>Apresentação do PowerPoint</vt:lpstr>
      <vt:lpstr>4.1 Exceções</vt:lpstr>
      <vt:lpstr>4.1.1 Retroatividade benigna</vt:lpstr>
      <vt:lpstr>4.2 Imposto de Renda e o princípio da irretroatividade tributária</vt:lpstr>
      <vt:lpstr>4.2 Imposto de Renda e o princípio da irretroatividade tributária</vt:lpstr>
      <vt:lpstr>5 Princípio da vedação ao confisco</vt:lpstr>
      <vt:lpstr>6 Princípio da uniformidade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Usuario</dc:creator>
  <cp:lastModifiedBy>Microsoft Office User</cp:lastModifiedBy>
  <cp:revision>226</cp:revision>
  <dcterms:created xsi:type="dcterms:W3CDTF">2008-10-16T19:28:41Z</dcterms:created>
  <dcterms:modified xsi:type="dcterms:W3CDTF">2020-05-04T03:06:51Z</dcterms:modified>
</cp:coreProperties>
</file>