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4" r:id="rId13"/>
    <p:sldId id="268" r:id="rId14"/>
    <p:sldId id="269" r:id="rId15"/>
    <p:sldId id="270" r:id="rId16"/>
    <p:sldId id="271" r:id="rId17"/>
    <p:sldId id="272" r:id="rId1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smtClean="0"/>
              <a:t>Clique para editar o estilo do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fld id="{AEBDE299-6EE2-4EA5-8C2A-308AA1417561}" type="datetimeFigureOut">
              <a:rPr lang="pt-BR" smtClean="0"/>
              <a:t>03/06/2018</a:t>
            </a:fld>
            <a:endParaRPr lang="pt-B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pt-B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441123E9-0C02-439D-9E23-0CEDB20A6229}" type="slidenum">
              <a:rPr lang="pt-BR" smtClean="0"/>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EBDE299-6EE2-4EA5-8C2A-308AA1417561}" type="datetimeFigureOut">
              <a:rPr lang="pt-BR" smtClean="0"/>
              <a:t>03/06/2018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41123E9-0C02-439D-9E23-0CEDB20A6229}"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AEBDE299-6EE2-4EA5-8C2A-308AA1417561}" type="datetimeFigureOut">
              <a:rPr lang="pt-BR" smtClean="0"/>
              <a:t>03/06/2018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441123E9-0C02-439D-9E23-0CEDB20A6229}"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4"/>
          </p:nvPr>
        </p:nvSpPr>
        <p:spPr/>
        <p:txBody>
          <a:bodyPr rtlCol="0"/>
          <a:lstStyle/>
          <a:p>
            <a:fld id="{AEBDE299-6EE2-4EA5-8C2A-308AA1417561}" type="datetimeFigureOut">
              <a:rPr lang="pt-BR" smtClean="0"/>
              <a:t>03/06/2018</a:t>
            </a:fld>
            <a:endParaRPr lang="pt-BR"/>
          </a:p>
        </p:txBody>
      </p:sp>
      <p:sp>
        <p:nvSpPr>
          <p:cNvPr id="9" name="Espaço Reservado para Número de Slide 8"/>
          <p:cNvSpPr>
            <a:spLocks noGrp="1"/>
          </p:cNvSpPr>
          <p:nvPr>
            <p:ph type="sldNum" sz="quarter" idx="15"/>
          </p:nvPr>
        </p:nvSpPr>
        <p:spPr/>
        <p:txBody>
          <a:bodyPr rtlCol="0"/>
          <a:lstStyle/>
          <a:p>
            <a:fld id="{441123E9-0C02-439D-9E23-0CEDB20A6229}" type="slidenum">
              <a:rPr lang="pt-BR" smtClean="0"/>
              <a:t>‹nº›</a:t>
            </a:fld>
            <a:endParaRPr lang="pt-BR"/>
          </a:p>
        </p:txBody>
      </p:sp>
      <p:sp>
        <p:nvSpPr>
          <p:cNvPr id="10" name="Espaço Reservado para Rodapé 9"/>
          <p:cNvSpPr>
            <a:spLocks noGrp="1"/>
          </p:cNvSpPr>
          <p:nvPr>
            <p:ph type="ftr" sz="quarter" idx="16"/>
          </p:nvPr>
        </p:nvSpPr>
        <p:spPr/>
        <p:txBody>
          <a:bodyPr rtlCol="0"/>
          <a:lstStyle/>
          <a:p>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fld id="{AEBDE299-6EE2-4EA5-8C2A-308AA1417561}" type="datetimeFigureOut">
              <a:rPr lang="pt-BR" smtClean="0"/>
              <a:t>03/06/2018</a:t>
            </a:fld>
            <a:endParaRPr lang="pt-B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pt-B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441123E9-0C02-439D-9E23-0CEDB20A6229}" type="slidenum">
              <a:rPr lang="pt-BR" smtClean="0"/>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p:txBody>
          <a:bodyPr/>
          <a:lstStyle/>
          <a:p>
            <a:fld id="{AEBDE299-6EE2-4EA5-8C2A-308AA1417561}" type="datetimeFigureOut">
              <a:rPr lang="pt-BR" smtClean="0"/>
              <a:t>03/06/2018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441123E9-0C02-439D-9E23-0CEDB20A6229}" type="slidenum">
              <a:rPr lang="pt-BR" smtClean="0"/>
              <a:t>‹nº›</a:t>
            </a:fld>
            <a:endParaRPr lang="pt-B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smtClean="0"/>
              <a:t>Clique para editar o estilo do título mestre</a:t>
            </a:r>
            <a:endParaRPr kumimoji="0" lang="en-US"/>
          </a:p>
        </p:txBody>
      </p:sp>
      <p:sp>
        <p:nvSpPr>
          <p:cNvPr id="7" name="Espaço Reservado para Data 6"/>
          <p:cNvSpPr>
            <a:spLocks noGrp="1"/>
          </p:cNvSpPr>
          <p:nvPr>
            <p:ph type="dt" sz="half" idx="10"/>
          </p:nvPr>
        </p:nvSpPr>
        <p:spPr/>
        <p:txBody>
          <a:bodyPr/>
          <a:lstStyle/>
          <a:p>
            <a:fld id="{AEBDE299-6EE2-4EA5-8C2A-308AA1417561}" type="datetimeFigureOut">
              <a:rPr lang="pt-BR" smtClean="0"/>
              <a:t>03/06/2018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441123E9-0C02-439D-9E23-0CEDB20A6229}" type="slidenum">
              <a:rPr lang="pt-BR" smtClean="0"/>
              <a:t>‹nº›</a:t>
            </a:fld>
            <a:endParaRPr lang="pt-B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os estilos do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os estilos do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6" name="Espaço Reservado para Data 5"/>
          <p:cNvSpPr>
            <a:spLocks noGrp="1"/>
          </p:cNvSpPr>
          <p:nvPr>
            <p:ph type="dt" sz="half" idx="10"/>
          </p:nvPr>
        </p:nvSpPr>
        <p:spPr/>
        <p:txBody>
          <a:bodyPr rtlCol="0"/>
          <a:lstStyle/>
          <a:p>
            <a:fld id="{AEBDE299-6EE2-4EA5-8C2A-308AA1417561}" type="datetimeFigureOut">
              <a:rPr lang="pt-BR" smtClean="0"/>
              <a:t>03/06/2018</a:t>
            </a:fld>
            <a:endParaRPr lang="pt-BR"/>
          </a:p>
        </p:txBody>
      </p:sp>
      <p:sp>
        <p:nvSpPr>
          <p:cNvPr id="7" name="Espaço Reservado para Número de Slide 6"/>
          <p:cNvSpPr>
            <a:spLocks noGrp="1"/>
          </p:cNvSpPr>
          <p:nvPr>
            <p:ph type="sldNum" sz="quarter" idx="11"/>
          </p:nvPr>
        </p:nvSpPr>
        <p:spPr/>
        <p:txBody>
          <a:bodyPr rtlCol="0"/>
          <a:lstStyle/>
          <a:p>
            <a:fld id="{441123E9-0C02-439D-9E23-0CEDB20A6229}" type="slidenum">
              <a:rPr lang="pt-BR" smtClean="0"/>
              <a:t>‹nº›</a:t>
            </a:fld>
            <a:endParaRPr lang="pt-BR"/>
          </a:p>
        </p:txBody>
      </p:sp>
      <p:sp>
        <p:nvSpPr>
          <p:cNvPr id="8" name="Espaço Reservado para Rodapé 7"/>
          <p:cNvSpPr>
            <a:spLocks noGrp="1"/>
          </p:cNvSpPr>
          <p:nvPr>
            <p:ph type="ftr" sz="quarter" idx="12"/>
          </p:nvPr>
        </p:nvSpPr>
        <p:spPr/>
        <p:txBody>
          <a:bodyPr rtlCol="0"/>
          <a:lstStyle/>
          <a:p>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AEBDE299-6EE2-4EA5-8C2A-308AA1417561}" type="datetimeFigureOut">
              <a:rPr lang="pt-BR" smtClean="0"/>
              <a:t>03/06/2018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441123E9-0C02-439D-9E23-0CEDB20A6229}"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1" name="Espaço Reservado para Data 20"/>
          <p:cNvSpPr>
            <a:spLocks noGrp="1"/>
          </p:cNvSpPr>
          <p:nvPr>
            <p:ph type="dt" sz="half" idx="14"/>
          </p:nvPr>
        </p:nvSpPr>
        <p:spPr/>
        <p:txBody>
          <a:bodyPr rtlCol="0"/>
          <a:lstStyle/>
          <a:p>
            <a:fld id="{AEBDE299-6EE2-4EA5-8C2A-308AA1417561}" type="datetimeFigureOut">
              <a:rPr lang="pt-BR" smtClean="0"/>
              <a:t>03/06/2018</a:t>
            </a:fld>
            <a:endParaRPr lang="pt-BR"/>
          </a:p>
        </p:txBody>
      </p:sp>
      <p:sp>
        <p:nvSpPr>
          <p:cNvPr id="22" name="Espaço Reservado para Número de Slide 21"/>
          <p:cNvSpPr>
            <a:spLocks noGrp="1"/>
          </p:cNvSpPr>
          <p:nvPr>
            <p:ph type="sldNum" sz="quarter" idx="15"/>
          </p:nvPr>
        </p:nvSpPr>
        <p:spPr/>
        <p:txBody>
          <a:bodyPr rtlCol="0"/>
          <a:lstStyle/>
          <a:p>
            <a:fld id="{441123E9-0C02-439D-9E23-0CEDB20A6229}" type="slidenum">
              <a:rPr lang="pt-BR" smtClean="0"/>
              <a:t>‹nº›</a:t>
            </a:fld>
            <a:endParaRPr lang="pt-BR"/>
          </a:p>
        </p:txBody>
      </p:sp>
      <p:sp>
        <p:nvSpPr>
          <p:cNvPr id="23" name="Espaço Reservado para Rodapé 22"/>
          <p:cNvSpPr>
            <a:spLocks noGrp="1"/>
          </p:cNvSpPr>
          <p:nvPr>
            <p:ph type="ftr" sz="quarter" idx="16"/>
          </p:nvPr>
        </p:nvSpPr>
        <p:spPr/>
        <p:txBody>
          <a:bodyPr rtlCol="0"/>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fld id="{AEBDE299-6EE2-4EA5-8C2A-308AA1417561}" type="datetimeFigureOut">
              <a:rPr lang="pt-BR" smtClean="0"/>
              <a:t>03/06/2018</a:t>
            </a:fld>
            <a:endParaRPr lang="pt-BR"/>
          </a:p>
        </p:txBody>
      </p:sp>
      <p:sp>
        <p:nvSpPr>
          <p:cNvPr id="18" name="Espaço Reservado para Número de Slide 17"/>
          <p:cNvSpPr>
            <a:spLocks noGrp="1"/>
          </p:cNvSpPr>
          <p:nvPr>
            <p:ph type="sldNum" sz="quarter" idx="11"/>
          </p:nvPr>
        </p:nvSpPr>
        <p:spPr/>
        <p:txBody>
          <a:bodyPr rtlCol="0"/>
          <a:lstStyle/>
          <a:p>
            <a:fld id="{441123E9-0C02-439D-9E23-0CEDB20A6229}" type="slidenum">
              <a:rPr lang="pt-BR" smtClean="0"/>
              <a:t>‹nº›</a:t>
            </a:fld>
            <a:endParaRPr lang="pt-BR"/>
          </a:p>
        </p:txBody>
      </p:sp>
      <p:sp>
        <p:nvSpPr>
          <p:cNvPr id="21" name="Espaço Reservado para Rodapé 20"/>
          <p:cNvSpPr>
            <a:spLocks noGrp="1"/>
          </p:cNvSpPr>
          <p:nvPr>
            <p:ph type="ftr" sz="quarter" idx="12"/>
          </p:nvPr>
        </p:nvSpPr>
        <p:spPr/>
        <p:txBody>
          <a:bodyPr rtlCol="0"/>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EBDE299-6EE2-4EA5-8C2A-308AA1417561}" type="datetimeFigureOut">
              <a:rPr lang="pt-BR" smtClean="0"/>
              <a:t>03/06/2018</a:t>
            </a:fld>
            <a:endParaRPr lang="pt-B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pt-B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41123E9-0C02-439D-9E23-0CEDB20A6229}"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11760" y="1628800"/>
            <a:ext cx="6172200" cy="1894362"/>
          </a:xfrm>
        </p:spPr>
        <p:txBody>
          <a:bodyPr>
            <a:normAutofit/>
          </a:bodyPr>
          <a:lstStyle/>
          <a:p>
            <a:pPr algn="ctr"/>
            <a:r>
              <a:rPr lang="pt-BR" dirty="0" smtClean="0"/>
              <a:t>O biológico e o cultural </a:t>
            </a:r>
            <a:r>
              <a:rPr lang="pt-BR" dirty="0" smtClean="0"/>
              <a:t>na </a:t>
            </a:r>
            <a:r>
              <a:rPr lang="pt-BR" dirty="0" smtClean="0"/>
              <a:t>música</a:t>
            </a:r>
            <a:r>
              <a:rPr lang="pt-BR" dirty="0" smtClean="0"/>
              <a:t/>
            </a:r>
            <a:br>
              <a:rPr lang="pt-BR" dirty="0" smtClean="0"/>
            </a:br>
            <a:r>
              <a:rPr lang="pt-BR" sz="2000" dirty="0" smtClean="0"/>
              <a:t>Silvia </a:t>
            </a:r>
            <a:r>
              <a:rPr lang="pt-BR" sz="2000" dirty="0" smtClean="0"/>
              <a:t>Cordeiro </a:t>
            </a:r>
            <a:r>
              <a:rPr lang="pt-BR" sz="2000" dirty="0" smtClean="0"/>
              <a:t>Nassif </a:t>
            </a:r>
            <a:r>
              <a:rPr lang="pt-BR" sz="2000" dirty="0" err="1" smtClean="0"/>
              <a:t>Schroeder</a:t>
            </a:r>
            <a:endParaRPr lang="pt-BR" sz="2000" dirty="0"/>
          </a:p>
        </p:txBody>
      </p:sp>
      <p:sp>
        <p:nvSpPr>
          <p:cNvPr id="3" name="Subtítulo 2"/>
          <p:cNvSpPr>
            <a:spLocks noGrp="1"/>
          </p:cNvSpPr>
          <p:nvPr>
            <p:ph type="subTitle" idx="1"/>
          </p:nvPr>
        </p:nvSpPr>
        <p:spPr>
          <a:xfrm>
            <a:off x="2339752" y="4581128"/>
            <a:ext cx="6172200" cy="1800200"/>
          </a:xfrm>
        </p:spPr>
        <p:txBody>
          <a:bodyPr>
            <a:normAutofit fontScale="92500" lnSpcReduction="20000"/>
          </a:bodyPr>
          <a:lstStyle/>
          <a:p>
            <a:pPr algn="ctr"/>
            <a:r>
              <a:rPr lang="pt-BR" sz="2200" dirty="0" smtClean="0"/>
              <a:t>Metodologia de Ensino de Música com Estágio Supervisionado – Prof. Dr. Marcos Câmara de Castro</a:t>
            </a:r>
          </a:p>
          <a:p>
            <a:endParaRPr lang="pt-BR" dirty="0" smtClean="0"/>
          </a:p>
          <a:p>
            <a:pPr algn="ctr"/>
            <a:r>
              <a:rPr lang="pt-BR" dirty="0" smtClean="0"/>
              <a:t>Programa de Formação de Professores</a:t>
            </a:r>
          </a:p>
          <a:p>
            <a:pPr algn="ctr"/>
            <a:r>
              <a:rPr lang="pt-BR" dirty="0" smtClean="0"/>
              <a:t>Bianca Viana: 07/06/2018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Música e desenvolvimento humano</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Assim: música é mediadora </a:t>
            </a:r>
            <a:r>
              <a:rPr lang="pt-BR" dirty="0" smtClean="0"/>
              <a:t>de significações culturais, de modos criados pelo homem para entender o </a:t>
            </a:r>
            <a:r>
              <a:rPr lang="pt-BR" dirty="0" smtClean="0"/>
              <a:t>mundo e </a:t>
            </a:r>
            <a:r>
              <a:rPr lang="pt-BR" dirty="0" smtClean="0"/>
              <a:t>a si </a:t>
            </a:r>
            <a:r>
              <a:rPr lang="pt-BR" dirty="0" smtClean="0"/>
              <a:t>mesmo</a:t>
            </a:r>
          </a:p>
          <a:p>
            <a:pPr lvl="1" algn="just"/>
            <a:r>
              <a:rPr lang="pt-BR" dirty="0" smtClean="0"/>
              <a:t>Todo </a:t>
            </a:r>
            <a:r>
              <a:rPr lang="pt-BR" dirty="0" smtClean="0"/>
              <a:t>processo de </a:t>
            </a:r>
            <a:r>
              <a:rPr lang="pt-BR" dirty="0" err="1" smtClean="0"/>
              <a:t>musicalização</a:t>
            </a:r>
            <a:r>
              <a:rPr lang="pt-BR" dirty="0" smtClean="0"/>
              <a:t> deve passar necessariamente pela apropriação </a:t>
            </a:r>
            <a:r>
              <a:rPr lang="pt-BR" dirty="0" smtClean="0"/>
              <a:t>de sentidos </a:t>
            </a:r>
            <a:r>
              <a:rPr lang="pt-BR" dirty="0" smtClean="0"/>
              <a:t>produzidos pela </a:t>
            </a:r>
            <a:r>
              <a:rPr lang="pt-BR" dirty="0" smtClean="0"/>
              <a:t>música – esfera </a:t>
            </a:r>
            <a:r>
              <a:rPr lang="pt-BR" dirty="0" smtClean="0"/>
              <a:t>coletiva ou </a:t>
            </a:r>
            <a:r>
              <a:rPr lang="pt-BR" dirty="0" smtClean="0"/>
              <a:t>individual</a:t>
            </a:r>
          </a:p>
          <a:p>
            <a:pPr lvl="1" algn="just"/>
            <a:r>
              <a:rPr lang="pt-BR" dirty="0" smtClean="0"/>
              <a:t>Não </a:t>
            </a:r>
            <a:r>
              <a:rPr lang="pt-BR" dirty="0" smtClean="0"/>
              <a:t>há como </a:t>
            </a:r>
            <a:r>
              <a:rPr lang="pt-BR" dirty="0" err="1" smtClean="0"/>
              <a:t>musicalizar</a:t>
            </a:r>
            <a:r>
              <a:rPr lang="pt-BR" dirty="0" smtClean="0"/>
              <a:t> sem </a:t>
            </a:r>
            <a:r>
              <a:rPr lang="pt-BR" dirty="0" smtClean="0"/>
              <a:t>essa apropriação significativa da música, o que equivale a dizer que não é o desenvolvimento </a:t>
            </a:r>
            <a:r>
              <a:rPr lang="pt-BR" dirty="0" smtClean="0"/>
              <a:t>da musicalidade </a:t>
            </a:r>
            <a:r>
              <a:rPr lang="pt-BR" dirty="0" smtClean="0"/>
              <a:t>que permite compreender a música, mas é o </a:t>
            </a:r>
            <a:r>
              <a:rPr lang="pt-BR" u="sng" dirty="0" smtClean="0"/>
              <a:t>contato intensivo </a:t>
            </a:r>
            <a:r>
              <a:rPr lang="pt-BR" dirty="0" smtClean="0"/>
              <a:t>com sistemas musicais que </a:t>
            </a:r>
            <a:r>
              <a:rPr lang="pt-BR" dirty="0" smtClean="0"/>
              <a:t>vai permitir </a:t>
            </a:r>
            <a:r>
              <a:rPr lang="pt-BR" dirty="0" smtClean="0"/>
              <a:t>o desenvolvimento de </a:t>
            </a:r>
            <a:r>
              <a:rPr lang="pt-BR" dirty="0" smtClean="0"/>
              <a:t>musicalidade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Música e desenvolvimento humano</a:t>
            </a:r>
            <a:endParaRPr lang="pt-BR" dirty="0"/>
          </a:p>
        </p:txBody>
      </p:sp>
      <p:sp>
        <p:nvSpPr>
          <p:cNvPr id="3" name="Espaço Reservado para Conteúdo 2"/>
          <p:cNvSpPr>
            <a:spLocks noGrp="1"/>
          </p:cNvSpPr>
          <p:nvPr>
            <p:ph sz="quarter" idx="1"/>
          </p:nvPr>
        </p:nvSpPr>
        <p:spPr/>
        <p:txBody>
          <a:bodyPr>
            <a:normAutofit fontScale="70000" lnSpcReduction="20000"/>
          </a:bodyPr>
          <a:lstStyle/>
          <a:p>
            <a:pPr algn="just"/>
            <a:r>
              <a:rPr lang="pt-BR" dirty="0" smtClean="0"/>
              <a:t>“Especificamente </a:t>
            </a:r>
            <a:r>
              <a:rPr lang="pt-BR" dirty="0" smtClean="0"/>
              <a:t>em relação a musica, talvez a primeira grande distinção que a criança faça seja entre os </a:t>
            </a:r>
            <a:r>
              <a:rPr lang="pt-BR" dirty="0" smtClean="0"/>
              <a:t>sons musicais </a:t>
            </a:r>
            <a:r>
              <a:rPr lang="pt-BR" dirty="0" smtClean="0"/>
              <a:t>e os não musicais. Ao ser capaz de fazer essa distinção, ela de certa forma mostra que percebeu </a:t>
            </a:r>
            <a:r>
              <a:rPr lang="pt-BR" dirty="0" smtClean="0"/>
              <a:t>que a </a:t>
            </a:r>
            <a:r>
              <a:rPr lang="pt-BR" dirty="0" smtClean="0"/>
              <a:t>música é um tipo particular de combinação sonora que produz determinados sentidos. Em outras palavras, </a:t>
            </a:r>
            <a:r>
              <a:rPr lang="pt-BR" dirty="0" smtClean="0"/>
              <a:t>o ‘momento </a:t>
            </a:r>
            <a:r>
              <a:rPr lang="pt-BR" dirty="0" smtClean="0"/>
              <a:t>zero cultural </a:t>
            </a:r>
            <a:r>
              <a:rPr lang="pt-BR" dirty="0" smtClean="0"/>
              <a:t>musical’ </a:t>
            </a:r>
            <a:r>
              <a:rPr lang="pt-BR" dirty="0" smtClean="0"/>
              <a:t>talvez seja exatamente aquele em que a criança deixa de reagir à </a:t>
            </a:r>
            <a:r>
              <a:rPr lang="pt-BR" dirty="0" smtClean="0"/>
              <a:t>música como </a:t>
            </a:r>
            <a:r>
              <a:rPr lang="pt-BR" dirty="0" smtClean="0"/>
              <a:t>um sinal e passa a percebê-la como um símbolo, ou quando suas respostas sensório-motoras </a:t>
            </a:r>
            <a:r>
              <a:rPr lang="pt-BR" dirty="0" smtClean="0"/>
              <a:t>se convertem </a:t>
            </a:r>
            <a:r>
              <a:rPr lang="pt-BR" dirty="0" smtClean="0"/>
              <a:t>em respostas simbólicas. Dada a importância das outras pessoas nesse processo, vemos o </a:t>
            </a:r>
            <a:r>
              <a:rPr lang="pt-BR" dirty="0" smtClean="0"/>
              <a:t>quanto as </a:t>
            </a:r>
            <a:r>
              <a:rPr lang="pt-BR" dirty="0" smtClean="0"/>
              <a:t>primeiras relações estabelecidas com a música podem ser determinantes na constituição de </a:t>
            </a:r>
            <a:r>
              <a:rPr lang="pt-BR" dirty="0" smtClean="0"/>
              <a:t>uma musicalidade</a:t>
            </a:r>
            <a:r>
              <a:rPr lang="pt-BR" dirty="0" smtClean="0"/>
              <a:t>. Uma criança oriunda de um meio no qual alguma linguagem musical, seja ela qual for, tiver </a:t>
            </a:r>
            <a:r>
              <a:rPr lang="pt-BR" dirty="0" smtClean="0"/>
              <a:t>uma presença </a:t>
            </a:r>
            <a:r>
              <a:rPr lang="pt-BR" dirty="0" smtClean="0"/>
              <a:t>intensa e positiva, terá muito maior chance de se </a:t>
            </a:r>
            <a:r>
              <a:rPr lang="pt-BR" dirty="0" err="1" smtClean="0"/>
              <a:t>musicalizar</a:t>
            </a:r>
            <a:r>
              <a:rPr lang="pt-BR" dirty="0" smtClean="0"/>
              <a:t> (e talvez mais tarde for tomada </a:t>
            </a:r>
            <a:r>
              <a:rPr lang="pt-BR" dirty="0" smtClean="0"/>
              <a:t>como ‘talentosa’) </a:t>
            </a:r>
            <a:r>
              <a:rPr lang="pt-BR" dirty="0" smtClean="0"/>
              <a:t>do que outra que cresceu num meio no qual a música não é presença significativa. A </a:t>
            </a:r>
            <a:r>
              <a:rPr lang="pt-BR" dirty="0" smtClean="0"/>
              <a:t>musicalidade, nesse </a:t>
            </a:r>
            <a:r>
              <a:rPr lang="pt-BR" dirty="0" smtClean="0"/>
              <a:t>sentido, assim como as demais funções culturais, também tem origem em relações sociais, através </a:t>
            </a:r>
            <a:r>
              <a:rPr lang="pt-BR" dirty="0" smtClean="0"/>
              <a:t>das significações </a:t>
            </a:r>
            <a:r>
              <a:rPr lang="pt-BR" dirty="0" smtClean="0"/>
              <a:t>musicais que nos são dadas pelos </a:t>
            </a:r>
            <a:r>
              <a:rPr lang="pt-BR" dirty="0" smtClean="0"/>
              <a:t>outros”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Música e desenvolvimento humano</a:t>
            </a:r>
            <a:endParaRPr lang="pt-BR" dirty="0"/>
          </a:p>
        </p:txBody>
      </p:sp>
      <p:sp>
        <p:nvSpPr>
          <p:cNvPr id="3" name="Espaço Reservado para Conteúdo 2"/>
          <p:cNvSpPr>
            <a:spLocks noGrp="1"/>
          </p:cNvSpPr>
          <p:nvPr>
            <p:ph sz="quarter" idx="1"/>
          </p:nvPr>
        </p:nvSpPr>
        <p:spPr/>
        <p:txBody>
          <a:bodyPr/>
          <a:lstStyle/>
          <a:p>
            <a:pPr algn="just"/>
            <a:r>
              <a:rPr lang="pt-BR" dirty="0" smtClean="0"/>
              <a:t>Musicalidade</a:t>
            </a:r>
            <a:r>
              <a:rPr lang="pt-BR" dirty="0" smtClean="0"/>
              <a:t>: </a:t>
            </a:r>
            <a:r>
              <a:rPr lang="pt-BR" dirty="0" smtClean="0"/>
              <a:t>ligada </a:t>
            </a:r>
            <a:r>
              <a:rPr lang="pt-BR" dirty="0" smtClean="0"/>
              <a:t>às práticas sociais musicais, </a:t>
            </a:r>
            <a:r>
              <a:rPr lang="pt-BR" dirty="0" smtClean="0"/>
              <a:t>mas, </a:t>
            </a:r>
            <a:r>
              <a:rPr lang="pt-BR" dirty="0" smtClean="0"/>
              <a:t>não deve </a:t>
            </a:r>
            <a:r>
              <a:rPr lang="pt-BR" dirty="0" smtClean="0"/>
              <a:t>ser confundido </a:t>
            </a:r>
            <a:r>
              <a:rPr lang="pt-BR" dirty="0" smtClean="0"/>
              <a:t>com excluir fatores biológicos como determinantes nesse </a:t>
            </a:r>
            <a:r>
              <a:rPr lang="pt-BR" dirty="0" smtClean="0"/>
              <a:t>processo</a:t>
            </a:r>
          </a:p>
          <a:p>
            <a:pPr lvl="1" algn="just"/>
            <a:r>
              <a:rPr lang="pt-BR" dirty="0" smtClean="0"/>
              <a:t>Ao contrário, o que tento demonstrar aqui é a complexidade da questão e </a:t>
            </a:r>
            <a:r>
              <a:rPr lang="pt-BR" dirty="0" smtClean="0"/>
              <a:t>a necessidade </a:t>
            </a:r>
            <a:r>
              <a:rPr lang="pt-BR" dirty="0" smtClean="0"/>
              <a:t>de imbricação total de uma dimensão (biológica) na outra (cultural) para uma </a:t>
            </a:r>
            <a:r>
              <a:rPr lang="pt-BR" dirty="0" smtClean="0"/>
              <a:t>musicalidade satisfatória</a:t>
            </a:r>
            <a:r>
              <a:rPr lang="pt-BR" dirty="0" smtClean="0"/>
              <a:t>, de tal modo que, quando isso não ocorre, muitas vezes aparecem as limitações </a:t>
            </a:r>
            <a:r>
              <a:rPr lang="pt-BR" dirty="0" smtClean="0"/>
              <a:t>musicais</a:t>
            </a:r>
          </a:p>
          <a:p>
            <a:pPr lvl="1" algn="just"/>
            <a:endParaRPr lang="pt-BR" dirty="0" smtClean="0"/>
          </a:p>
          <a:p>
            <a:pPr algn="just"/>
            <a:r>
              <a:rPr lang="pt-BR" dirty="0" smtClean="0"/>
              <a:t>Exemplos </a:t>
            </a:r>
            <a:r>
              <a:rPr lang="pt-BR" dirty="0" smtClean="0"/>
              <a:t>Oliver </a:t>
            </a:r>
            <a:r>
              <a:rPr lang="pt-BR" dirty="0" err="1" smtClean="0"/>
              <a:t>Sacks</a:t>
            </a:r>
            <a:endParaRPr lang="pt-BR" dirty="0" smtClean="0"/>
          </a:p>
          <a:p>
            <a:pPr lvl="1" algn="just"/>
            <a:r>
              <a:rPr lang="pt-BR" dirty="0" smtClean="0"/>
              <a:t>Alucinações </a:t>
            </a:r>
            <a:r>
              <a:rPr lang="pt-BR" dirty="0" smtClean="0"/>
              <a:t>musicais: relatos sobre a música e o </a:t>
            </a:r>
            <a:r>
              <a:rPr lang="pt-BR" dirty="0" smtClean="0"/>
              <a:t>cérebro (2007)</a:t>
            </a:r>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Exemplos Oliver </a:t>
            </a:r>
            <a:r>
              <a:rPr lang="pt-BR" dirty="0" err="1" smtClean="0"/>
              <a:t>Sacks</a:t>
            </a:r>
            <a:r>
              <a:rPr lang="pt-BR" dirty="0" smtClean="0"/>
              <a:t> </a:t>
            </a:r>
            <a:r>
              <a:rPr lang="pt-BR" dirty="0" smtClean="0"/>
              <a:t>(2007</a:t>
            </a:r>
            <a:r>
              <a:rPr lang="pt-BR" dirty="0" smtClean="0"/>
              <a:t>, </a:t>
            </a:r>
            <a:r>
              <a:rPr lang="pt-BR" dirty="0" smtClean="0"/>
              <a:t>p.97-8)</a:t>
            </a:r>
            <a:endParaRPr lang="pt-BR" dirty="0"/>
          </a:p>
        </p:txBody>
      </p:sp>
      <p:sp>
        <p:nvSpPr>
          <p:cNvPr id="3" name="Espaço Reservado para Conteúdo 2"/>
          <p:cNvSpPr>
            <a:spLocks noGrp="1"/>
          </p:cNvSpPr>
          <p:nvPr>
            <p:ph sz="quarter" idx="1"/>
          </p:nvPr>
        </p:nvSpPr>
        <p:spPr/>
        <p:txBody>
          <a:bodyPr>
            <a:normAutofit fontScale="85000" lnSpcReduction="20000"/>
          </a:bodyPr>
          <a:lstStyle/>
          <a:p>
            <a:pPr algn="just"/>
            <a:r>
              <a:rPr lang="pt-BR" dirty="0" smtClean="0"/>
              <a:t>Família em que a mãe e duas filhas eram muito musicais, mas uma terceira filha, embora tivesse tido instrução musical, não apenas tocava sofrivelmente como era incapaz de distinguir uma boa ou má execução. Estranhamente, porém, essa filha “</a:t>
            </a:r>
            <a:r>
              <a:rPr lang="pt-BR" dirty="0" err="1" smtClean="0"/>
              <a:t>não-musical</a:t>
            </a:r>
            <a:r>
              <a:rPr lang="pt-BR" dirty="0" smtClean="0"/>
              <a:t>” era a única que tinha ouvido absoluto, além de dedos extremamente flexíveis e uma leitura impecável à primeira vista no instrumento. Podemos pensar que, nesse caso, as predisposições biológicas de nada serviram, provavelmente aconteceram na contramão de disposições culturais, já que, por alguma razão, a música não conseguiu afetar essa pessoa, cujo desenvolvimento culminou numa musicalidade inútil</a:t>
            </a:r>
          </a:p>
          <a:p>
            <a:pPr algn="just"/>
            <a:r>
              <a:rPr lang="pt-BR" dirty="0" smtClean="0"/>
              <a:t>Um pianista </a:t>
            </a:r>
            <a:r>
              <a:rPr lang="pt-BR" dirty="0" smtClean="0"/>
              <a:t>extremamente dedicado, sensível e apaixonado por música, mas que tinha uma deficiência </a:t>
            </a:r>
            <a:r>
              <a:rPr lang="pt-BR" dirty="0" smtClean="0"/>
              <a:t>auditiva que </a:t>
            </a:r>
            <a:r>
              <a:rPr lang="pt-BR" dirty="0" smtClean="0"/>
              <a:t>causava certa </a:t>
            </a:r>
            <a:r>
              <a:rPr lang="pt-BR" dirty="0" err="1" smtClean="0"/>
              <a:t>des-coordenação</a:t>
            </a:r>
            <a:r>
              <a:rPr lang="pt-BR" dirty="0" smtClean="0"/>
              <a:t> nas suas execuções e o impedia de se </a:t>
            </a:r>
            <a:r>
              <a:rPr lang="pt-BR" dirty="0" smtClean="0"/>
              <a:t>profissionalizar</a:t>
            </a:r>
          </a:p>
          <a:p>
            <a:pPr lvl="1" algn="just"/>
            <a:r>
              <a:rPr lang="pt-BR" dirty="0" smtClean="0"/>
              <a:t>Nesse </a:t>
            </a:r>
            <a:r>
              <a:rPr lang="pt-BR" dirty="0" smtClean="0"/>
              <a:t>caso, </a:t>
            </a:r>
            <a:r>
              <a:rPr lang="pt-BR" dirty="0" smtClean="0"/>
              <a:t>oposto ao </a:t>
            </a:r>
            <a:r>
              <a:rPr lang="pt-BR" dirty="0" smtClean="0"/>
              <a:t>outro, eram as limitações biológicas que impediam alcançar a excelência musical, já que as </a:t>
            </a:r>
            <a:r>
              <a:rPr lang="pt-BR" dirty="0" smtClean="0"/>
              <a:t>disposições culturais </a:t>
            </a:r>
            <a:r>
              <a:rPr lang="pt-BR" dirty="0" smtClean="0"/>
              <a:t>tinham sido as mais ideais </a:t>
            </a:r>
            <a:r>
              <a:rPr lang="pt-BR" dirty="0" smtClean="0"/>
              <a:t>possíveis</a:t>
            </a:r>
            <a:endParaRPr lang="pt-B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implicações educacionais</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Constatação </a:t>
            </a:r>
            <a:r>
              <a:rPr lang="pt-BR" dirty="0" smtClean="0"/>
              <a:t>definitiva da importância das referências musicais, </a:t>
            </a:r>
            <a:r>
              <a:rPr lang="pt-BR" dirty="0" smtClean="0"/>
              <a:t>contato </a:t>
            </a:r>
            <a:r>
              <a:rPr lang="pt-BR" dirty="0" smtClean="0"/>
              <a:t>intenso com universos estéticos </a:t>
            </a:r>
            <a:r>
              <a:rPr lang="pt-BR" dirty="0" smtClean="0"/>
              <a:t>já constituídos</a:t>
            </a:r>
            <a:r>
              <a:rPr lang="pt-BR" dirty="0" smtClean="0"/>
              <a:t>, como condição </a:t>
            </a:r>
            <a:r>
              <a:rPr lang="pt-BR" dirty="0" err="1" smtClean="0"/>
              <a:t>musicalizadora</a:t>
            </a:r>
            <a:endParaRPr lang="pt-BR" dirty="0" smtClean="0"/>
          </a:p>
          <a:p>
            <a:pPr algn="just"/>
            <a:r>
              <a:rPr lang="pt-BR" dirty="0" smtClean="0"/>
              <a:t>Ter referência</a:t>
            </a:r>
          </a:p>
          <a:p>
            <a:pPr algn="just"/>
            <a:r>
              <a:rPr lang="pt-BR" dirty="0" smtClean="0"/>
              <a:t>Crianças que vivenciam </a:t>
            </a:r>
            <a:r>
              <a:rPr lang="pt-BR" dirty="0" smtClean="0"/>
              <a:t>a música de modo significativo, seja onde for, têm muito maiores chances desenvolver </a:t>
            </a:r>
            <a:r>
              <a:rPr lang="pt-BR" dirty="0" smtClean="0"/>
              <a:t>uma musicalidade </a:t>
            </a:r>
            <a:r>
              <a:rPr lang="pt-BR" dirty="0" smtClean="0"/>
              <a:t>do que aquelas que </a:t>
            </a:r>
            <a:r>
              <a:rPr lang="pt-BR" dirty="0" smtClean="0"/>
              <a:t>frequentam </a:t>
            </a:r>
            <a:r>
              <a:rPr lang="pt-BR" dirty="0" smtClean="0"/>
              <a:t>aulas de música nas quais essa preocupação com a </a:t>
            </a:r>
            <a:r>
              <a:rPr lang="pt-BR" dirty="0" smtClean="0"/>
              <a:t>questão simbólica </a:t>
            </a:r>
            <a:r>
              <a:rPr lang="pt-BR" dirty="0" smtClean="0"/>
              <a:t>está </a:t>
            </a:r>
            <a:r>
              <a:rPr lang="pt-BR" dirty="0" smtClean="0"/>
              <a:t>ausente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implicações educacionais</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dirty="0" smtClean="0"/>
              <a:t>Qualquer processo de alfabetização musical só é possível quando a criança efetivamente atingiu o nível </a:t>
            </a:r>
            <a:r>
              <a:rPr lang="pt-BR" dirty="0" smtClean="0"/>
              <a:t>simbólico-musical</a:t>
            </a:r>
          </a:p>
          <a:p>
            <a:pPr lvl="1" algn="just"/>
            <a:r>
              <a:rPr lang="pt-BR" dirty="0" smtClean="0"/>
              <a:t>Antes: toda tentativa nesse sentido será fadada ao fracasso, </a:t>
            </a:r>
            <a:r>
              <a:rPr lang="pt-BR" dirty="0" smtClean="0"/>
              <a:t>pois nenhuma </a:t>
            </a:r>
            <a:r>
              <a:rPr lang="pt-BR" dirty="0" smtClean="0"/>
              <a:t>criança é capaz de apreender o que não faz sentido para </a:t>
            </a:r>
            <a:r>
              <a:rPr lang="pt-BR" dirty="0" smtClean="0"/>
              <a:t>ela, o </a:t>
            </a:r>
            <a:r>
              <a:rPr lang="pt-BR" dirty="0" smtClean="0"/>
              <a:t>que não </a:t>
            </a:r>
            <a:r>
              <a:rPr lang="pt-BR" dirty="0" smtClean="0"/>
              <a:t>tem nenhuma </a:t>
            </a:r>
            <a:r>
              <a:rPr lang="pt-BR" dirty="0" smtClean="0"/>
              <a:t>relação com as suas experiências </a:t>
            </a:r>
            <a:r>
              <a:rPr lang="pt-BR" dirty="0" smtClean="0"/>
              <a:t>anteriores</a:t>
            </a:r>
          </a:p>
          <a:p>
            <a:pPr lvl="2" algn="just"/>
            <a:r>
              <a:rPr lang="pt-BR" dirty="0" smtClean="0"/>
              <a:t>P</a:t>
            </a:r>
            <a:r>
              <a:rPr lang="pt-BR" dirty="0" smtClean="0"/>
              <a:t>assagem </a:t>
            </a:r>
            <a:r>
              <a:rPr lang="pt-BR" dirty="0" smtClean="0"/>
              <a:t>ao simbólico não é </a:t>
            </a:r>
            <a:r>
              <a:rPr lang="pt-BR" dirty="0" smtClean="0"/>
              <a:t>apenas uma </a:t>
            </a:r>
            <a:r>
              <a:rPr lang="pt-BR" dirty="0" smtClean="0"/>
              <a:t>questão de maturidade orgânica e tem muita relação com o contexto </a:t>
            </a:r>
            <a:r>
              <a:rPr lang="pt-BR" dirty="0" err="1" smtClean="0"/>
              <a:t>sócio-cultural</a:t>
            </a:r>
            <a:r>
              <a:rPr lang="pt-BR" dirty="0" smtClean="0"/>
              <a:t>, de tal modo que </a:t>
            </a:r>
            <a:r>
              <a:rPr lang="pt-BR" dirty="0" smtClean="0"/>
              <a:t>não há </a:t>
            </a:r>
            <a:r>
              <a:rPr lang="pt-BR" dirty="0" smtClean="0"/>
              <a:t>como estabelecer uma idade fixa para que isso </a:t>
            </a:r>
            <a:r>
              <a:rPr lang="pt-BR" dirty="0" smtClean="0"/>
              <a:t>ocorra</a:t>
            </a:r>
          </a:p>
          <a:p>
            <a:pPr lvl="3" algn="just"/>
            <a:r>
              <a:rPr lang="pt-BR" dirty="0" smtClean="0"/>
              <a:t>Assim: educação </a:t>
            </a:r>
            <a:r>
              <a:rPr lang="pt-BR" dirty="0" smtClean="0"/>
              <a:t>não pode se colocar </a:t>
            </a:r>
            <a:r>
              <a:rPr lang="pt-BR" dirty="0" smtClean="0"/>
              <a:t>à espera </a:t>
            </a:r>
            <a:r>
              <a:rPr lang="pt-BR" dirty="0" smtClean="0"/>
              <a:t>de um determinado momento ideal para agir, mas, ao contrário, deve tomar como sua função </a:t>
            </a:r>
            <a:r>
              <a:rPr lang="pt-BR" dirty="0" smtClean="0"/>
              <a:t>primeira trabalhar </a:t>
            </a:r>
            <a:r>
              <a:rPr lang="pt-BR" dirty="0" smtClean="0"/>
              <a:t>nessa direção, preocupando-se e interferindo nas relações de sentido que a criança vai </a:t>
            </a:r>
            <a:r>
              <a:rPr lang="pt-BR" dirty="0" smtClean="0"/>
              <a:t>construindo em </a:t>
            </a:r>
            <a:r>
              <a:rPr lang="pt-BR" dirty="0" smtClean="0"/>
              <a:t>relação à </a:t>
            </a:r>
            <a:r>
              <a:rPr lang="pt-BR" dirty="0" smtClean="0"/>
              <a:t>música</a:t>
            </a:r>
            <a:endParaRPr lang="pt-B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implicações educacionais</a:t>
            </a:r>
            <a:endParaRPr lang="pt-BR" dirty="0"/>
          </a:p>
        </p:txBody>
      </p:sp>
      <p:sp>
        <p:nvSpPr>
          <p:cNvPr id="3" name="Espaço Reservado para Conteúdo 2"/>
          <p:cNvSpPr>
            <a:spLocks noGrp="1"/>
          </p:cNvSpPr>
          <p:nvPr>
            <p:ph sz="quarter" idx="1"/>
          </p:nvPr>
        </p:nvSpPr>
        <p:spPr>
          <a:xfrm>
            <a:off x="457200" y="1600200"/>
            <a:ext cx="7467600" cy="5257800"/>
          </a:xfrm>
        </p:spPr>
        <p:txBody>
          <a:bodyPr>
            <a:normAutofit fontScale="77500" lnSpcReduction="20000"/>
          </a:bodyPr>
          <a:lstStyle/>
          <a:p>
            <a:pPr algn="just"/>
            <a:r>
              <a:rPr lang="pt-BR" dirty="0" smtClean="0"/>
              <a:t>Música se constituir em práticas sociais</a:t>
            </a:r>
            <a:r>
              <a:rPr lang="pt-BR" dirty="0" smtClean="0"/>
              <a:t>: professor assumir o seu papel de mediador, de alguém que conhece </a:t>
            </a:r>
            <a:r>
              <a:rPr lang="pt-BR" dirty="0" smtClean="0"/>
              <a:t>não apenas </a:t>
            </a:r>
            <a:r>
              <a:rPr lang="pt-BR" dirty="0" smtClean="0"/>
              <a:t>uma técnica, mas todo um universo de significados musicais coletivamente </a:t>
            </a:r>
            <a:r>
              <a:rPr lang="pt-BR" dirty="0" smtClean="0"/>
              <a:t>partilhados</a:t>
            </a:r>
          </a:p>
          <a:p>
            <a:pPr algn="just"/>
            <a:r>
              <a:rPr lang="pt-BR" dirty="0" smtClean="0"/>
              <a:t>Professor </a:t>
            </a:r>
            <a:r>
              <a:rPr lang="pt-BR" dirty="0" smtClean="0"/>
              <a:t>é também alguém que tem uma relação pessoal com a música, a qual fatalmente vai </a:t>
            </a:r>
            <a:r>
              <a:rPr lang="pt-BR" dirty="0" smtClean="0"/>
              <a:t>influenciar diretamente </a:t>
            </a:r>
            <a:r>
              <a:rPr lang="pt-BR" dirty="0" smtClean="0"/>
              <a:t>nas relações musicais que seus alunos </a:t>
            </a:r>
            <a:r>
              <a:rPr lang="pt-BR" dirty="0" smtClean="0"/>
              <a:t>construirão</a:t>
            </a:r>
          </a:p>
          <a:p>
            <a:pPr lvl="1" algn="just"/>
            <a:r>
              <a:rPr lang="pt-BR" dirty="0" smtClean="0"/>
              <a:t>Antes: professor visto como um balizador no ensino, já </a:t>
            </a:r>
            <a:r>
              <a:rPr lang="pt-BR" dirty="0" smtClean="0"/>
              <a:t>que a musicalidade era </a:t>
            </a:r>
            <a:r>
              <a:rPr lang="pt-BR" dirty="0" smtClean="0"/>
              <a:t>tomada como </a:t>
            </a:r>
            <a:r>
              <a:rPr lang="pt-BR" dirty="0" smtClean="0"/>
              <a:t>inata e o ensino como o lugar onde essa competência seria despertada</a:t>
            </a:r>
          </a:p>
          <a:p>
            <a:pPr algn="just"/>
            <a:r>
              <a:rPr lang="pt-BR" dirty="0" smtClean="0"/>
              <a:t>Entender </a:t>
            </a:r>
            <a:r>
              <a:rPr lang="pt-BR" dirty="0" smtClean="0"/>
              <a:t>como se processa o desenvolvimento musical, nesse </a:t>
            </a:r>
            <a:r>
              <a:rPr lang="pt-BR" dirty="0" smtClean="0"/>
              <a:t>sentido traz um papel </a:t>
            </a:r>
            <a:r>
              <a:rPr lang="pt-BR" dirty="0" smtClean="0"/>
              <a:t>ativo e intervencionista ao professor, não mais um detector e encaminhador de talentos, mas alguém </a:t>
            </a:r>
            <a:r>
              <a:rPr lang="pt-BR" dirty="0" smtClean="0"/>
              <a:t>que efetivamente </a:t>
            </a:r>
            <a:r>
              <a:rPr lang="pt-BR" dirty="0" smtClean="0"/>
              <a:t>pode interferir positivamente no desenvolvimento </a:t>
            </a:r>
            <a:r>
              <a:rPr lang="pt-BR" dirty="0" smtClean="0"/>
              <a:t>musical</a:t>
            </a:r>
          </a:p>
          <a:p>
            <a:pPr algn="just"/>
            <a:r>
              <a:rPr lang="pt-BR" dirty="0" smtClean="0"/>
              <a:t>Educação </a:t>
            </a:r>
            <a:r>
              <a:rPr lang="pt-BR" dirty="0" smtClean="0"/>
              <a:t>acredite na possibilidade de que qualquer pessoa, em condições </a:t>
            </a:r>
            <a:r>
              <a:rPr lang="pt-BR" dirty="0" smtClean="0"/>
              <a:t>favoráveis, possa </a:t>
            </a:r>
            <a:r>
              <a:rPr lang="pt-BR" dirty="0" smtClean="0"/>
              <a:t>desenvolver algum tipo de musicalidade e, </a:t>
            </a:r>
            <a:r>
              <a:rPr lang="pt-BR" dirty="0" smtClean="0"/>
              <a:t>consequentemente</a:t>
            </a:r>
            <a:r>
              <a:rPr lang="pt-BR" dirty="0" smtClean="0"/>
              <a:t>, exercer algum papel musical na </a:t>
            </a:r>
            <a:r>
              <a:rPr lang="pt-BR" dirty="0" smtClean="0"/>
              <a:t>sociedade em </a:t>
            </a:r>
            <a:r>
              <a:rPr lang="pt-BR" dirty="0" smtClean="0"/>
              <a:t>que vive, seja como produtora ou </a:t>
            </a:r>
            <a:r>
              <a:rPr lang="pt-BR" dirty="0" err="1" smtClean="0"/>
              <a:t>fruidora</a:t>
            </a:r>
            <a:endParaRPr lang="pt-B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Considerações da autora</a:t>
            </a:r>
            <a:endParaRPr lang="pt-BR" dirty="0"/>
          </a:p>
        </p:txBody>
      </p:sp>
      <p:sp>
        <p:nvSpPr>
          <p:cNvPr id="3" name="Espaço Reservado para Conteúdo 2"/>
          <p:cNvSpPr>
            <a:spLocks noGrp="1"/>
          </p:cNvSpPr>
          <p:nvPr>
            <p:ph sz="quarter" idx="1"/>
          </p:nvPr>
        </p:nvSpPr>
        <p:spPr/>
        <p:txBody>
          <a:bodyPr>
            <a:normAutofit fontScale="85000" lnSpcReduction="10000"/>
          </a:bodyPr>
          <a:lstStyle/>
          <a:p>
            <a:pPr algn="just">
              <a:buNone/>
            </a:pPr>
            <a:r>
              <a:rPr lang="pt-BR" dirty="0" smtClean="0"/>
              <a:t>	Retomando </a:t>
            </a:r>
            <a:r>
              <a:rPr lang="pt-BR" dirty="0" smtClean="0"/>
              <a:t>as questões iniciais, penso podermos afirmar que, dada a profunda imbricação entre fatores </a:t>
            </a:r>
            <a:r>
              <a:rPr lang="pt-BR" dirty="0" smtClean="0"/>
              <a:t>de ordem </a:t>
            </a:r>
            <a:r>
              <a:rPr lang="pt-BR" dirty="0" smtClean="0"/>
              <a:t>biológica e de ordem cultural no desenvolvimento humano, é muito difícil separar essas duas </a:t>
            </a:r>
            <a:r>
              <a:rPr lang="pt-BR" dirty="0" smtClean="0"/>
              <a:t>dimensões na </a:t>
            </a:r>
            <a:r>
              <a:rPr lang="pt-BR" dirty="0" smtClean="0"/>
              <a:t>constituição de uma musicalidade. E essa constatação nos leva a pensar no papel ativo da educação </a:t>
            </a:r>
            <a:r>
              <a:rPr lang="pt-BR" dirty="0" smtClean="0"/>
              <a:t>nesse processo</a:t>
            </a:r>
            <a:r>
              <a:rPr lang="pt-BR" dirty="0" smtClean="0"/>
              <a:t>, uma vez que ela é um dos principais meios através dos quais a criança se apropria da cultura </a:t>
            </a:r>
            <a:r>
              <a:rPr lang="pt-BR" dirty="0" smtClean="0"/>
              <a:t>e, fazendo </a:t>
            </a:r>
            <a:r>
              <a:rPr lang="pt-BR" dirty="0" smtClean="0"/>
              <a:t>isso, desenvolve suas funções psíquicas superiores, entre as quais as ligadas à música. Além disso, </a:t>
            </a:r>
            <a:r>
              <a:rPr lang="pt-BR" dirty="0" smtClean="0"/>
              <a:t>o entendimento </a:t>
            </a:r>
            <a:r>
              <a:rPr lang="pt-BR" dirty="0" smtClean="0"/>
              <a:t>de que o desenvolvimento musical está ligado às práticas sociais e que não existe uma </a:t>
            </a:r>
            <a:r>
              <a:rPr lang="pt-BR" dirty="0" smtClean="0"/>
              <a:t>única forma </a:t>
            </a:r>
            <a:r>
              <a:rPr lang="pt-BR" dirty="0" smtClean="0"/>
              <a:t>de musicalidade possível, talvez nos deixe mais abertos não apenas a aceitar, mas principalmente a </a:t>
            </a:r>
            <a:r>
              <a:rPr lang="pt-BR" dirty="0" smtClean="0"/>
              <a:t>tirar proveito </a:t>
            </a:r>
            <a:r>
              <a:rPr lang="pt-BR" dirty="0" smtClean="0"/>
              <a:t>educacional dessa pluralidade de relações possíveis que podem ser estabelecidas com a música.</a:t>
            </a: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Objetivo</a:t>
            </a:r>
            <a:endParaRPr lang="pt-BR" dirty="0"/>
          </a:p>
        </p:txBody>
      </p:sp>
      <p:sp>
        <p:nvSpPr>
          <p:cNvPr id="3" name="Espaço Reservado para Conteúdo 2"/>
          <p:cNvSpPr>
            <a:spLocks noGrp="1"/>
          </p:cNvSpPr>
          <p:nvPr>
            <p:ph sz="quarter" idx="1"/>
          </p:nvPr>
        </p:nvSpPr>
        <p:spPr/>
        <p:txBody>
          <a:bodyPr/>
          <a:lstStyle/>
          <a:p>
            <a:pPr algn="just"/>
            <a:r>
              <a:rPr lang="pt-BR" dirty="0" smtClean="0"/>
              <a:t>Discussão </a:t>
            </a:r>
            <a:r>
              <a:rPr lang="pt-BR" dirty="0" smtClean="0"/>
              <a:t>sobre o desenvolvimento </a:t>
            </a:r>
            <a:r>
              <a:rPr lang="pt-BR" dirty="0" smtClean="0"/>
              <a:t>musical ancorado </a:t>
            </a:r>
            <a:r>
              <a:rPr lang="pt-BR" dirty="0" smtClean="0"/>
              <a:t>na psicologia </a:t>
            </a:r>
            <a:r>
              <a:rPr lang="pt-BR" dirty="0" smtClean="0"/>
              <a:t>histórico-cultural,</a:t>
            </a:r>
          </a:p>
          <a:p>
            <a:pPr lvl="1" algn="just"/>
            <a:r>
              <a:rPr lang="pt-BR" dirty="0" smtClean="0"/>
              <a:t>Superação entre inato (biológico) e  adquirido (cultural)</a:t>
            </a:r>
          </a:p>
          <a:p>
            <a:pPr algn="just">
              <a:buNone/>
            </a:pP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err="1" smtClean="0"/>
              <a:t>Inatismo</a:t>
            </a:r>
            <a:endParaRPr lang="pt-BR" dirty="0"/>
          </a:p>
        </p:txBody>
      </p:sp>
      <p:sp>
        <p:nvSpPr>
          <p:cNvPr id="3" name="Espaço Reservado para Conteúdo 2"/>
          <p:cNvSpPr>
            <a:spLocks noGrp="1"/>
          </p:cNvSpPr>
          <p:nvPr>
            <p:ph sz="quarter" idx="1"/>
          </p:nvPr>
        </p:nvSpPr>
        <p:spPr/>
        <p:txBody>
          <a:bodyPr/>
          <a:lstStyle/>
          <a:p>
            <a:pPr algn="just"/>
            <a:r>
              <a:rPr lang="pt-BR" dirty="0" smtClean="0"/>
              <a:t>Tese inatista:</a:t>
            </a:r>
          </a:p>
          <a:p>
            <a:pPr lvl="1" algn="just"/>
            <a:r>
              <a:rPr lang="pt-BR" dirty="0" smtClean="0"/>
              <a:t>N</a:t>
            </a:r>
            <a:r>
              <a:rPr lang="pt-BR" dirty="0" smtClean="0"/>
              <a:t>ascia-se musical, determinação genética mais alto</a:t>
            </a:r>
          </a:p>
          <a:p>
            <a:pPr lvl="1" algn="just"/>
            <a:r>
              <a:rPr lang="pt-BR" dirty="0" smtClean="0"/>
              <a:t>N</a:t>
            </a:r>
            <a:r>
              <a:rPr lang="pt-BR" dirty="0" smtClean="0"/>
              <a:t>ão adianta esforço nesse sentido</a:t>
            </a:r>
          </a:p>
          <a:p>
            <a:pPr algn="just"/>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Música e desenvolvimento humano</a:t>
            </a:r>
            <a:endParaRPr lang="pt-BR" dirty="0"/>
          </a:p>
        </p:txBody>
      </p:sp>
      <p:sp>
        <p:nvSpPr>
          <p:cNvPr id="3" name="Espaço Reservado para Conteúdo 2"/>
          <p:cNvSpPr>
            <a:spLocks noGrp="1"/>
          </p:cNvSpPr>
          <p:nvPr>
            <p:ph sz="quarter" idx="1"/>
          </p:nvPr>
        </p:nvSpPr>
        <p:spPr/>
        <p:txBody>
          <a:bodyPr>
            <a:normAutofit fontScale="92500"/>
          </a:bodyPr>
          <a:lstStyle/>
          <a:p>
            <a:pPr algn="just"/>
            <a:r>
              <a:rPr lang="pt-BR" dirty="0" smtClean="0"/>
              <a:t>Para </a:t>
            </a:r>
            <a:r>
              <a:rPr lang="pt-BR" dirty="0" err="1" smtClean="0"/>
              <a:t>Vigotski</a:t>
            </a:r>
            <a:r>
              <a:rPr lang="pt-BR" dirty="0" smtClean="0"/>
              <a:t>: há 2 funções:</a:t>
            </a:r>
          </a:p>
          <a:p>
            <a:pPr lvl="1" algn="just"/>
            <a:r>
              <a:rPr lang="pt-BR" dirty="0" smtClean="0"/>
              <a:t>Naturais (biológicas, “inferiores”, temos em comum com outros animais)</a:t>
            </a:r>
          </a:p>
          <a:p>
            <a:pPr lvl="1" algn="just"/>
            <a:r>
              <a:rPr lang="pt-BR" dirty="0" err="1" smtClean="0"/>
              <a:t>Asculturais</a:t>
            </a:r>
            <a:r>
              <a:rPr lang="pt-BR" dirty="0" smtClean="0"/>
              <a:t> (“superiores”, funções especificamente </a:t>
            </a:r>
            <a:r>
              <a:rPr lang="pt-BR" dirty="0" smtClean="0"/>
              <a:t>humanas) - se fundem no curso do </a:t>
            </a:r>
            <a:r>
              <a:rPr lang="pt-BR" dirty="0" smtClean="0"/>
              <a:t>desenvolvimento, criando </a:t>
            </a:r>
            <a:r>
              <a:rPr lang="pt-BR" dirty="0" smtClean="0"/>
              <a:t>um </a:t>
            </a:r>
            <a:r>
              <a:rPr lang="pt-BR" dirty="0" smtClean="0"/>
              <a:t>sistema complexo</a:t>
            </a:r>
          </a:p>
          <a:p>
            <a:pPr algn="just"/>
            <a:r>
              <a:rPr lang="pt-BR" dirty="0" smtClean="0"/>
              <a:t>Ocorre devido à plasticidade </a:t>
            </a:r>
            <a:r>
              <a:rPr lang="pt-BR" dirty="0" smtClean="0"/>
              <a:t>do cérebro humano, que permite uma modelagem pela ação de fatores </a:t>
            </a:r>
            <a:r>
              <a:rPr lang="pt-BR" dirty="0" smtClean="0"/>
              <a:t>externos</a:t>
            </a:r>
          </a:p>
          <a:p>
            <a:pPr algn="just"/>
            <a:r>
              <a:rPr lang="pt-BR" dirty="0" smtClean="0"/>
              <a:t>Principais funções cerebrais: se formam a partir da imersão do indivíduo numa determinada cultura</a:t>
            </a:r>
          </a:p>
          <a:p>
            <a:pPr lvl="1" algn="just"/>
            <a:r>
              <a:rPr lang="pt-BR" dirty="0" smtClean="0"/>
              <a:t>Portanto: </a:t>
            </a:r>
            <a:r>
              <a:rPr lang="pt-BR" dirty="0" smtClean="0"/>
              <a:t>dependendo do tipo de </a:t>
            </a:r>
            <a:r>
              <a:rPr lang="pt-BR" dirty="0" smtClean="0"/>
              <a:t>cultura (das </a:t>
            </a:r>
            <a:r>
              <a:rPr lang="pt-BR" dirty="0" smtClean="0"/>
              <a:t>atividades que são praticadas ou não no meio no qual se </a:t>
            </a:r>
            <a:r>
              <a:rPr lang="pt-BR" dirty="0" smtClean="0"/>
              <a:t>desenvolve), </a:t>
            </a:r>
            <a:r>
              <a:rPr lang="pt-BR" dirty="0" smtClean="0"/>
              <a:t>o indivíduo vai formar </a:t>
            </a:r>
            <a:r>
              <a:rPr lang="pt-BR" dirty="0" smtClean="0"/>
              <a:t>determinadas estruturas </a:t>
            </a:r>
            <a:r>
              <a:rPr lang="pt-BR" dirty="0" smtClean="0"/>
              <a:t>cerebrais e, </a:t>
            </a:r>
            <a:r>
              <a:rPr lang="pt-BR" dirty="0" smtClean="0"/>
              <a:t>desenvolver </a:t>
            </a:r>
            <a:r>
              <a:rPr lang="pt-BR" dirty="0" smtClean="0"/>
              <a:t>determinadas capacidades e não </a:t>
            </a:r>
            <a:r>
              <a:rPr lang="pt-BR" dirty="0" smtClean="0"/>
              <a:t>outras</a:t>
            </a:r>
          </a:p>
          <a:p>
            <a:pPr algn="just"/>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Música e desenvolvimento humano</a:t>
            </a:r>
            <a:endParaRPr lang="pt-BR" dirty="0"/>
          </a:p>
        </p:txBody>
      </p:sp>
      <p:sp>
        <p:nvSpPr>
          <p:cNvPr id="3" name="Espaço Reservado para Conteúdo 2"/>
          <p:cNvSpPr>
            <a:spLocks noGrp="1"/>
          </p:cNvSpPr>
          <p:nvPr>
            <p:ph sz="quarter" idx="1"/>
          </p:nvPr>
        </p:nvSpPr>
        <p:spPr/>
        <p:txBody>
          <a:bodyPr>
            <a:normAutofit/>
          </a:bodyPr>
          <a:lstStyle/>
          <a:p>
            <a:pPr algn="just"/>
            <a:r>
              <a:rPr lang="pt-BR" dirty="0" smtClean="0"/>
              <a:t>Música: </a:t>
            </a:r>
          </a:p>
          <a:p>
            <a:pPr lvl="1" algn="just"/>
            <a:r>
              <a:rPr lang="pt-BR" dirty="0" smtClean="0"/>
              <a:t>Ordem cultural</a:t>
            </a:r>
          </a:p>
          <a:p>
            <a:pPr lvl="1" algn="just"/>
            <a:r>
              <a:rPr lang="pt-BR" dirty="0" smtClean="0"/>
              <a:t>Vinculada </a:t>
            </a:r>
            <a:r>
              <a:rPr lang="pt-BR" dirty="0" smtClean="0"/>
              <a:t>às </a:t>
            </a:r>
            <a:r>
              <a:rPr lang="pt-BR" dirty="0" smtClean="0"/>
              <a:t>funções psíquicas </a:t>
            </a:r>
            <a:r>
              <a:rPr lang="pt-BR" dirty="0" smtClean="0"/>
              <a:t>específicas </a:t>
            </a:r>
            <a:r>
              <a:rPr lang="pt-BR" dirty="0" smtClean="0"/>
              <a:t> humanas</a:t>
            </a:r>
          </a:p>
          <a:p>
            <a:pPr lvl="1" algn="just"/>
            <a:r>
              <a:rPr lang="pt-BR" dirty="0" smtClean="0"/>
              <a:t>Não reduzida </a:t>
            </a:r>
            <a:r>
              <a:rPr lang="pt-BR" dirty="0" smtClean="0"/>
              <a:t>a alguma capacidade </a:t>
            </a:r>
            <a:r>
              <a:rPr lang="pt-BR" dirty="0" smtClean="0"/>
              <a:t>biológica</a:t>
            </a:r>
          </a:p>
          <a:p>
            <a:pPr lvl="1" algn="just"/>
            <a:r>
              <a:rPr lang="pt-BR" dirty="0" smtClean="0"/>
              <a:t>Desenvolvimento </a:t>
            </a:r>
            <a:r>
              <a:rPr lang="pt-BR" dirty="0" smtClean="0"/>
              <a:t>musical </a:t>
            </a:r>
            <a:r>
              <a:rPr lang="pt-BR" dirty="0" smtClean="0"/>
              <a:t>não depende exclusivamente </a:t>
            </a:r>
            <a:r>
              <a:rPr lang="pt-BR" dirty="0" smtClean="0"/>
              <a:t>de fatores </a:t>
            </a:r>
            <a:r>
              <a:rPr lang="pt-BR" dirty="0" err="1" smtClean="0"/>
              <a:t>maturacionais</a:t>
            </a:r>
            <a:r>
              <a:rPr lang="pt-BR" dirty="0" smtClean="0"/>
              <a:t> do </a:t>
            </a:r>
            <a:r>
              <a:rPr lang="pt-BR" dirty="0" smtClean="0"/>
              <a:t>organismo</a:t>
            </a:r>
          </a:p>
          <a:p>
            <a:pPr lvl="1" algn="just"/>
            <a:r>
              <a:rPr lang="pt-BR" dirty="0" smtClean="0"/>
              <a:t>Musicalidade: </a:t>
            </a:r>
            <a:r>
              <a:rPr lang="pt-BR" dirty="0" smtClean="0"/>
              <a:t>ligada ao tipo de atividade musical que se pratica </a:t>
            </a:r>
            <a:r>
              <a:rPr lang="pt-BR" dirty="0" smtClean="0"/>
              <a:t>em determinado </a:t>
            </a:r>
            <a:r>
              <a:rPr lang="pt-BR" dirty="0" smtClean="0"/>
              <a:t>grupo </a:t>
            </a:r>
            <a:r>
              <a:rPr lang="pt-BR" dirty="0" smtClean="0"/>
              <a:t>cultural</a:t>
            </a:r>
          </a:p>
          <a:p>
            <a:pPr lvl="2" algn="just"/>
            <a:r>
              <a:rPr lang="pt-BR" dirty="0" smtClean="0"/>
              <a:t>Vivências </a:t>
            </a:r>
            <a:r>
              <a:rPr lang="pt-BR" dirty="0" smtClean="0"/>
              <a:t>musicais distintas darão origem a </a:t>
            </a:r>
            <a:r>
              <a:rPr lang="pt-BR" dirty="0" smtClean="0"/>
              <a:t>musicalidades diferenciadas </a:t>
            </a:r>
            <a:r>
              <a:rPr lang="pt-BR" dirty="0" smtClean="0"/>
              <a:t>e, ausência de práticas </a:t>
            </a:r>
            <a:r>
              <a:rPr lang="pt-BR" dirty="0" smtClean="0"/>
              <a:t>musicais provavelmente </a:t>
            </a:r>
            <a:r>
              <a:rPr lang="pt-BR" dirty="0" smtClean="0"/>
              <a:t>resultará em indivíduos não </a:t>
            </a:r>
            <a:r>
              <a:rPr lang="pt-BR" dirty="0" smtClean="0"/>
              <a:t>musicais</a:t>
            </a:r>
            <a:endParaRPr lang="pt-B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Música e desenvolvimento humano</a:t>
            </a:r>
            <a:endParaRPr lang="pt-BR" dirty="0"/>
          </a:p>
        </p:txBody>
      </p:sp>
      <p:sp>
        <p:nvSpPr>
          <p:cNvPr id="3" name="Espaço Reservado para Conteúdo 2"/>
          <p:cNvSpPr>
            <a:spLocks noGrp="1"/>
          </p:cNvSpPr>
          <p:nvPr>
            <p:ph sz="quarter" idx="1"/>
          </p:nvPr>
        </p:nvSpPr>
        <p:spPr/>
        <p:txBody>
          <a:bodyPr>
            <a:normAutofit fontScale="92500" lnSpcReduction="20000"/>
          </a:bodyPr>
          <a:lstStyle/>
          <a:p>
            <a:pPr algn="just"/>
            <a:r>
              <a:rPr lang="pt-BR" dirty="0" smtClean="0"/>
              <a:t>Funções elementares: propagam por meio da herança </a:t>
            </a:r>
            <a:r>
              <a:rPr lang="pt-BR" dirty="0" smtClean="0"/>
              <a:t>genética</a:t>
            </a:r>
          </a:p>
          <a:p>
            <a:pPr algn="just"/>
            <a:r>
              <a:rPr lang="pt-BR" dirty="0" smtClean="0"/>
              <a:t>Funções superiores: </a:t>
            </a:r>
            <a:r>
              <a:rPr lang="pt-BR" dirty="0" smtClean="0"/>
              <a:t>emergem a </a:t>
            </a:r>
            <a:r>
              <a:rPr lang="pt-BR" dirty="0" smtClean="0"/>
              <a:t>partir das </a:t>
            </a:r>
            <a:r>
              <a:rPr lang="pt-BR" dirty="0" smtClean="0"/>
              <a:t>práticas </a:t>
            </a:r>
            <a:r>
              <a:rPr lang="pt-BR" dirty="0" smtClean="0"/>
              <a:t>sociais</a:t>
            </a:r>
          </a:p>
          <a:p>
            <a:pPr lvl="1" algn="just"/>
            <a:r>
              <a:rPr lang="pt-BR" dirty="0" smtClean="0"/>
              <a:t>P</a:t>
            </a:r>
            <a:r>
              <a:rPr lang="pt-BR" dirty="0" smtClean="0"/>
              <a:t>recisamos </a:t>
            </a:r>
            <a:r>
              <a:rPr lang="pt-BR" dirty="0" smtClean="0"/>
              <a:t>da mediação de outras pessoas para </a:t>
            </a:r>
            <a:r>
              <a:rPr lang="pt-BR" dirty="0" smtClean="0"/>
              <a:t>que possamos </a:t>
            </a:r>
            <a:r>
              <a:rPr lang="pt-BR" dirty="0" smtClean="0"/>
              <a:t>nos desenvolver plenamente (ou nos “</a:t>
            </a:r>
            <a:r>
              <a:rPr lang="pt-BR" dirty="0" smtClean="0"/>
              <a:t>humanizarmos”)</a:t>
            </a:r>
          </a:p>
          <a:p>
            <a:pPr lvl="1" algn="just"/>
            <a:r>
              <a:rPr lang="pt-BR" dirty="0" smtClean="0"/>
              <a:t>Sem </a:t>
            </a:r>
            <a:r>
              <a:rPr lang="pt-BR" dirty="0" smtClean="0"/>
              <a:t>o contato com outros seres </a:t>
            </a:r>
            <a:r>
              <a:rPr lang="pt-BR" dirty="0" smtClean="0"/>
              <a:t>humanos, segundo </a:t>
            </a:r>
            <a:r>
              <a:rPr lang="pt-BR" dirty="0" smtClean="0"/>
              <a:t>essa perspectiva, seria impossível a aquisição de qualquer função </a:t>
            </a:r>
            <a:r>
              <a:rPr lang="pt-BR" dirty="0" smtClean="0"/>
              <a:t>superior – esse </a:t>
            </a:r>
            <a:r>
              <a:rPr lang="pt-BR" dirty="0" smtClean="0"/>
              <a:t>tipo </a:t>
            </a:r>
            <a:r>
              <a:rPr lang="pt-BR" dirty="0" smtClean="0"/>
              <a:t>de função </a:t>
            </a:r>
            <a:r>
              <a:rPr lang="pt-BR" dirty="0" smtClean="0"/>
              <a:t>só se desenvolve a partir da </a:t>
            </a:r>
            <a:r>
              <a:rPr lang="pt-BR" dirty="0" err="1" smtClean="0"/>
              <a:t>internalização</a:t>
            </a:r>
            <a:r>
              <a:rPr lang="pt-BR" dirty="0" smtClean="0"/>
              <a:t> da cultura via relações </a:t>
            </a:r>
            <a:r>
              <a:rPr lang="pt-BR" dirty="0" smtClean="0"/>
              <a:t>sociais</a:t>
            </a:r>
            <a:endParaRPr lang="pt-BR" dirty="0" smtClean="0"/>
          </a:p>
          <a:p>
            <a:pPr algn="just"/>
            <a:r>
              <a:rPr lang="pt-BR" dirty="0" err="1" smtClean="0"/>
              <a:t>Internalização</a:t>
            </a:r>
            <a:r>
              <a:rPr lang="pt-BR" dirty="0" smtClean="0"/>
              <a:t> </a:t>
            </a:r>
            <a:r>
              <a:rPr lang="pt-BR" dirty="0" smtClean="0"/>
              <a:t>da </a:t>
            </a:r>
            <a:r>
              <a:rPr lang="pt-BR" dirty="0" smtClean="0"/>
              <a:t>cultura também não </a:t>
            </a:r>
            <a:r>
              <a:rPr lang="pt-BR" dirty="0" smtClean="0"/>
              <a:t>acontece de maneira direta: não incorporamos o mundo tal qual ele se </a:t>
            </a:r>
            <a:r>
              <a:rPr lang="pt-BR" dirty="0" smtClean="0"/>
              <a:t>nos apresenta</a:t>
            </a:r>
            <a:r>
              <a:rPr lang="pt-BR" dirty="0" smtClean="0"/>
              <a:t>, mas as significações de mundo nos são dadas pelos </a:t>
            </a:r>
            <a:r>
              <a:rPr lang="pt-BR" dirty="0" smtClean="0"/>
              <a:t>outros</a:t>
            </a:r>
          </a:p>
          <a:p>
            <a:pPr lvl="1" algn="just"/>
            <a:r>
              <a:rPr lang="pt-BR" dirty="0" smtClean="0"/>
              <a:t>A</a:t>
            </a:r>
            <a:r>
              <a:rPr lang="pt-BR" dirty="0" smtClean="0"/>
              <a:t>lém da mediação </a:t>
            </a:r>
            <a:r>
              <a:rPr lang="pt-BR" dirty="0" smtClean="0"/>
              <a:t>de outras pessoas, precisamos também da mediação de sistemas simbólicos nesse </a:t>
            </a:r>
            <a:r>
              <a:rPr lang="pt-BR" dirty="0" smtClean="0"/>
              <a:t>processo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Música e desenvolvimento humano</a:t>
            </a:r>
            <a:endParaRPr lang="pt-BR" dirty="0"/>
          </a:p>
        </p:txBody>
      </p:sp>
      <p:sp>
        <p:nvSpPr>
          <p:cNvPr id="3" name="Espaço Reservado para Conteúdo 2"/>
          <p:cNvSpPr>
            <a:spLocks noGrp="1"/>
          </p:cNvSpPr>
          <p:nvPr>
            <p:ph sz="quarter" idx="1"/>
          </p:nvPr>
        </p:nvSpPr>
        <p:spPr/>
        <p:txBody>
          <a:bodyPr>
            <a:normAutofit lnSpcReduction="10000"/>
          </a:bodyPr>
          <a:lstStyle/>
          <a:p>
            <a:pPr algn="just"/>
            <a:r>
              <a:rPr lang="pt-BR" dirty="0" smtClean="0"/>
              <a:t>Na música</a:t>
            </a:r>
            <a:r>
              <a:rPr lang="pt-BR" dirty="0" smtClean="0"/>
              <a:t>: impossível pensar </a:t>
            </a:r>
            <a:r>
              <a:rPr lang="pt-BR" dirty="0" smtClean="0"/>
              <a:t>em desenvolvimento </a:t>
            </a:r>
            <a:r>
              <a:rPr lang="pt-BR" dirty="0" smtClean="0"/>
              <a:t>musical de modo abstrato, </a:t>
            </a:r>
            <a:r>
              <a:rPr lang="pt-BR" dirty="0" smtClean="0"/>
              <a:t>separado </a:t>
            </a:r>
            <a:r>
              <a:rPr lang="pt-BR" dirty="0" smtClean="0"/>
              <a:t>de um contexto </a:t>
            </a:r>
            <a:r>
              <a:rPr lang="pt-BR" dirty="0" err="1" smtClean="0"/>
              <a:t>sócio-cultural</a:t>
            </a:r>
            <a:endParaRPr lang="pt-BR" dirty="0" smtClean="0"/>
          </a:p>
          <a:p>
            <a:pPr lvl="1" algn="just"/>
            <a:r>
              <a:rPr lang="pt-BR" dirty="0" smtClean="0"/>
              <a:t>N</a:t>
            </a:r>
            <a:r>
              <a:rPr lang="pt-BR" dirty="0" smtClean="0"/>
              <a:t>a cultura: </a:t>
            </a:r>
            <a:r>
              <a:rPr lang="pt-BR" dirty="0" err="1" smtClean="0"/>
              <a:t>internalização</a:t>
            </a:r>
            <a:r>
              <a:rPr lang="pt-BR" dirty="0" smtClean="0"/>
              <a:t> </a:t>
            </a:r>
            <a:r>
              <a:rPr lang="pt-BR" dirty="0" smtClean="0"/>
              <a:t>depende o desenvolvimento das funções especificamente humanas, é incorporada ao </a:t>
            </a:r>
            <a:r>
              <a:rPr lang="pt-BR" dirty="0" smtClean="0"/>
              <a:t>indivíduo por meio </a:t>
            </a:r>
            <a:r>
              <a:rPr lang="pt-BR" dirty="0" smtClean="0"/>
              <a:t>das práticas </a:t>
            </a:r>
            <a:r>
              <a:rPr lang="pt-BR" dirty="0" smtClean="0"/>
              <a:t>sociais; incorporação </a:t>
            </a:r>
            <a:r>
              <a:rPr lang="pt-BR" dirty="0" smtClean="0"/>
              <a:t>da </a:t>
            </a:r>
            <a:r>
              <a:rPr lang="pt-BR" dirty="0" smtClean="0"/>
              <a:t>música: </a:t>
            </a:r>
            <a:r>
              <a:rPr lang="pt-BR" dirty="0" smtClean="0"/>
              <a:t>está totalmente vinculada às mesmas </a:t>
            </a:r>
            <a:r>
              <a:rPr lang="pt-BR" dirty="0" smtClean="0"/>
              <a:t>práticas</a:t>
            </a:r>
          </a:p>
          <a:p>
            <a:pPr lvl="2" algn="just"/>
            <a:r>
              <a:rPr lang="pt-BR" dirty="0" smtClean="0"/>
              <a:t>Assim: o </a:t>
            </a:r>
            <a:r>
              <a:rPr lang="pt-BR" dirty="0" smtClean="0"/>
              <a:t>contato com outros indivíduos e com as produções musicais existentes é condição </a:t>
            </a:r>
            <a:r>
              <a:rPr lang="pt-BR" dirty="0" smtClean="0"/>
              <a:t>para que </a:t>
            </a:r>
            <a:r>
              <a:rPr lang="pt-BR" dirty="0" smtClean="0"/>
              <a:t>possamos desenvolver qualquer competência </a:t>
            </a:r>
            <a:r>
              <a:rPr lang="pt-BR" dirty="0" smtClean="0"/>
              <a:t>musical</a:t>
            </a:r>
          </a:p>
          <a:p>
            <a:pPr algn="just"/>
            <a:r>
              <a:rPr lang="pt-BR" dirty="0" smtClean="0"/>
              <a:t>Isso nos leva a pensar na importância </a:t>
            </a:r>
            <a:r>
              <a:rPr lang="pt-BR" dirty="0" smtClean="0"/>
              <a:t>da </a:t>
            </a:r>
            <a:r>
              <a:rPr lang="pt-BR" b="1" dirty="0" smtClean="0"/>
              <a:t>aprendizagem</a:t>
            </a:r>
            <a:endParaRPr lang="pt-BR" dirty="0" smtClean="0"/>
          </a:p>
          <a:p>
            <a:pPr lvl="1" algn="just"/>
            <a:r>
              <a:rPr lang="pt-BR" dirty="0" smtClean="0"/>
              <a:t>P</a:t>
            </a:r>
            <a:r>
              <a:rPr lang="pt-BR" dirty="0" smtClean="0"/>
              <a:t>rincipal </a:t>
            </a:r>
            <a:r>
              <a:rPr lang="pt-BR" dirty="0" smtClean="0"/>
              <a:t>meio de transmissão cultural, para o desenvolvimento </a:t>
            </a:r>
            <a:r>
              <a:rPr lang="pt-BR" dirty="0" smtClean="0"/>
              <a:t>musical</a:t>
            </a: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Música e desenvolvimento humano</a:t>
            </a:r>
            <a:endParaRPr lang="pt-BR" dirty="0"/>
          </a:p>
        </p:txBody>
      </p:sp>
      <p:sp>
        <p:nvSpPr>
          <p:cNvPr id="3" name="Espaço Reservado para Conteúdo 2"/>
          <p:cNvSpPr>
            <a:spLocks noGrp="1"/>
          </p:cNvSpPr>
          <p:nvPr>
            <p:ph sz="quarter" idx="1"/>
          </p:nvPr>
        </p:nvSpPr>
        <p:spPr/>
        <p:txBody>
          <a:bodyPr>
            <a:normAutofit fontScale="77500" lnSpcReduction="20000"/>
          </a:bodyPr>
          <a:lstStyle/>
          <a:p>
            <a:pPr algn="just"/>
            <a:r>
              <a:rPr lang="pt-BR" dirty="0" smtClean="0"/>
              <a:t>Aprendizagem para </a:t>
            </a:r>
            <a:r>
              <a:rPr lang="pt-BR" dirty="0" err="1" smtClean="0"/>
              <a:t>Vigotski</a:t>
            </a:r>
            <a:r>
              <a:rPr lang="pt-BR" dirty="0" smtClean="0"/>
              <a:t>:</a:t>
            </a:r>
          </a:p>
          <a:p>
            <a:pPr lvl="1" algn="just"/>
            <a:r>
              <a:rPr lang="pt-BR" dirty="0" smtClean="0"/>
              <a:t>G</a:t>
            </a:r>
            <a:r>
              <a:rPr lang="pt-BR" dirty="0" smtClean="0"/>
              <a:t>rande </a:t>
            </a:r>
            <a:r>
              <a:rPr lang="pt-BR" dirty="0" smtClean="0"/>
              <a:t>ativadora do </a:t>
            </a:r>
            <a:r>
              <a:rPr lang="pt-BR" dirty="0" smtClean="0"/>
              <a:t>desenvolvimento – sem </a:t>
            </a:r>
            <a:r>
              <a:rPr lang="pt-BR" dirty="0" smtClean="0"/>
              <a:t>ela, ou sem </a:t>
            </a:r>
            <a:r>
              <a:rPr lang="pt-BR" dirty="0" smtClean="0"/>
              <a:t>a interferência </a:t>
            </a:r>
            <a:r>
              <a:rPr lang="pt-BR" dirty="0" smtClean="0"/>
              <a:t>da cultura mediada por outros indivíduos, o desenvolvimento ficaria restrito aos processos </a:t>
            </a:r>
            <a:r>
              <a:rPr lang="pt-BR" dirty="0" smtClean="0"/>
              <a:t>de maturação </a:t>
            </a:r>
            <a:r>
              <a:rPr lang="pt-BR" dirty="0" smtClean="0"/>
              <a:t>do </a:t>
            </a:r>
            <a:r>
              <a:rPr lang="pt-BR" dirty="0" smtClean="0"/>
              <a:t>organismo</a:t>
            </a:r>
          </a:p>
          <a:p>
            <a:pPr lvl="1" algn="just"/>
            <a:r>
              <a:rPr lang="pt-BR" dirty="0" smtClean="0"/>
              <a:t>Na música: </a:t>
            </a:r>
            <a:r>
              <a:rPr lang="pt-BR" dirty="0" smtClean="0"/>
              <a:t>isso significa que, mesmo que um indivíduo </a:t>
            </a:r>
            <a:r>
              <a:rPr lang="pt-BR" dirty="0" smtClean="0"/>
              <a:t>possua todos </a:t>
            </a:r>
            <a:r>
              <a:rPr lang="pt-BR" dirty="0" smtClean="0"/>
              <a:t>os pré-requisitos necessários para o desenvolvimento de uma musicalidade, sem algum tipo </a:t>
            </a:r>
            <a:r>
              <a:rPr lang="pt-BR" dirty="0" smtClean="0"/>
              <a:t>de aprendizagem </a:t>
            </a:r>
            <a:r>
              <a:rPr lang="pt-BR" dirty="0" smtClean="0"/>
              <a:t>não há como ativar os mecanismos biológicos exigidos para esse </a:t>
            </a:r>
            <a:r>
              <a:rPr lang="pt-BR" dirty="0" smtClean="0"/>
              <a:t>fim</a:t>
            </a:r>
          </a:p>
          <a:p>
            <a:pPr lvl="2" algn="just"/>
            <a:r>
              <a:rPr lang="pt-BR" dirty="0" smtClean="0"/>
              <a:t>Exemplo equivalente: filho </a:t>
            </a:r>
            <a:r>
              <a:rPr lang="pt-BR" dirty="0" smtClean="0"/>
              <a:t>de surdos-mudos </a:t>
            </a:r>
            <a:r>
              <a:rPr lang="pt-BR" dirty="0" smtClean="0"/>
              <a:t>(se </a:t>
            </a:r>
            <a:r>
              <a:rPr lang="pt-BR" dirty="0" smtClean="0"/>
              <a:t>não conviver com falantes, </a:t>
            </a:r>
            <a:r>
              <a:rPr lang="pt-BR" dirty="0" smtClean="0"/>
              <a:t>não desenvolverá </a:t>
            </a:r>
            <a:r>
              <a:rPr lang="pt-BR" dirty="0" smtClean="0"/>
              <a:t>as funções ligadas à linguagem, mesmo que não tenha nenhum tipo de deficiência orgânica </a:t>
            </a:r>
            <a:r>
              <a:rPr lang="pt-BR" dirty="0" smtClean="0"/>
              <a:t>nessa área)</a:t>
            </a:r>
            <a:endParaRPr lang="pt-BR" dirty="0" smtClean="0"/>
          </a:p>
          <a:p>
            <a:pPr lvl="2" algn="just"/>
            <a:r>
              <a:rPr lang="pt-BR" dirty="0" smtClean="0"/>
              <a:t>Nossa sociedade: a </a:t>
            </a:r>
            <a:r>
              <a:rPr lang="pt-BR" dirty="0" smtClean="0"/>
              <a:t>grande maioria dos </a:t>
            </a:r>
            <a:r>
              <a:rPr lang="pt-BR" dirty="0" smtClean="0"/>
              <a:t>indivíduos não </a:t>
            </a:r>
            <a:r>
              <a:rPr lang="pt-BR" dirty="0" smtClean="0"/>
              <a:t>possui um contato intensivo com a linguagem musical </a:t>
            </a:r>
            <a:r>
              <a:rPr lang="pt-BR" dirty="0" smtClean="0"/>
              <a:t>erudita </a:t>
            </a:r>
            <a:r>
              <a:rPr lang="pt-BR" dirty="0" smtClean="0"/>
              <a:t>e como é essa linguagem que é </a:t>
            </a:r>
            <a:r>
              <a:rPr lang="pt-BR" dirty="0" smtClean="0"/>
              <a:t>tomada como </a:t>
            </a:r>
            <a:r>
              <a:rPr lang="pt-BR" dirty="0" smtClean="0"/>
              <a:t>conteúdo principal na maioria das escolas de música, cria-se uma situação na qual a </a:t>
            </a:r>
            <a:r>
              <a:rPr lang="pt-BR" dirty="0" smtClean="0"/>
              <a:t>musicalidade (tomada </a:t>
            </a:r>
            <a:r>
              <a:rPr lang="pt-BR" dirty="0" smtClean="0"/>
              <a:t>equivocadamente de maneira absoluta) é, inevitavelmente, considerada atributo de poucos (</a:t>
            </a:r>
            <a:r>
              <a:rPr lang="pt-BR" dirty="0" smtClean="0"/>
              <a:t>aqueles que</a:t>
            </a:r>
            <a:r>
              <a:rPr lang="pt-BR" dirty="0" smtClean="0"/>
              <a:t>, muito provavelmente, passaram anteriormente por um processo de aprendizagem</a:t>
            </a:r>
            <a:r>
              <a:rPr lang="pt-BR" dirty="0" smtClean="0"/>
              <a:t>)</a:t>
            </a:r>
          </a:p>
          <a:p>
            <a:pPr algn="just"/>
            <a:r>
              <a:rPr lang="pt-BR" dirty="0" smtClean="0"/>
              <a:t>Aprendizagem </a:t>
            </a:r>
            <a:r>
              <a:rPr lang="pt-BR" dirty="0" smtClean="0"/>
              <a:t>não apenas formal </a:t>
            </a:r>
            <a:r>
              <a:rPr lang="pt-BR" dirty="0" smtClean="0"/>
              <a:t>– </a:t>
            </a:r>
            <a:r>
              <a:rPr lang="pt-BR" dirty="0" smtClean="0"/>
              <a:t>o</a:t>
            </a:r>
            <a:r>
              <a:rPr lang="pt-BR" dirty="0" smtClean="0"/>
              <a:t>s </a:t>
            </a:r>
            <a:r>
              <a:rPr lang="pt-BR" dirty="0" smtClean="0"/>
              <a:t>processos de aprendizagem do ser </a:t>
            </a:r>
            <a:r>
              <a:rPr lang="pt-BR" dirty="0" smtClean="0"/>
              <a:t>humano começam </a:t>
            </a:r>
            <a:r>
              <a:rPr lang="pt-BR" dirty="0" smtClean="0"/>
              <a:t>no momento em que ele nasce, muito antes de qualquer instrução </a:t>
            </a:r>
            <a:r>
              <a:rPr lang="pt-BR" dirty="0" smtClean="0"/>
              <a:t>formal</a:t>
            </a:r>
            <a:endParaRPr lang="pt-B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Música e desenvolvimento humano</a:t>
            </a:r>
            <a:endParaRPr lang="pt-BR" dirty="0"/>
          </a:p>
        </p:txBody>
      </p:sp>
      <p:sp>
        <p:nvSpPr>
          <p:cNvPr id="3" name="Espaço Reservado para Conteúdo 2"/>
          <p:cNvSpPr>
            <a:spLocks noGrp="1"/>
          </p:cNvSpPr>
          <p:nvPr>
            <p:ph sz="quarter" idx="1"/>
          </p:nvPr>
        </p:nvSpPr>
        <p:spPr/>
        <p:txBody>
          <a:bodyPr>
            <a:normAutofit fontScale="92500" lnSpcReduction="20000"/>
          </a:bodyPr>
          <a:lstStyle/>
          <a:p>
            <a:pPr algn="just"/>
            <a:r>
              <a:rPr lang="pt-BR" dirty="0" smtClean="0"/>
              <a:t>Significação: ponto chave</a:t>
            </a:r>
          </a:p>
          <a:p>
            <a:pPr lvl="1" algn="just"/>
            <a:r>
              <a:rPr lang="pt-BR" dirty="0" smtClean="0"/>
              <a:t>O desenvolvimento psíquico </a:t>
            </a:r>
            <a:r>
              <a:rPr lang="pt-BR" dirty="0" smtClean="0"/>
              <a:t>da criança é um processo de natureza cultural, ou seja, </a:t>
            </a:r>
            <a:r>
              <a:rPr lang="pt-BR" dirty="0" smtClean="0"/>
              <a:t>passa </a:t>
            </a:r>
            <a:r>
              <a:rPr lang="pt-BR" dirty="0" smtClean="0"/>
              <a:t>pela incorporação da </a:t>
            </a:r>
            <a:r>
              <a:rPr lang="pt-BR" dirty="0" smtClean="0"/>
              <a:t>cultura – equivale </a:t>
            </a:r>
            <a:r>
              <a:rPr lang="pt-BR" dirty="0" smtClean="0"/>
              <a:t>a dizer que esse desenvolvimento é o processo pelo qual a criança deverá se apropriar </a:t>
            </a:r>
            <a:r>
              <a:rPr lang="pt-BR" dirty="0" smtClean="0"/>
              <a:t>das significações </a:t>
            </a:r>
            <a:r>
              <a:rPr lang="pt-BR" dirty="0" smtClean="0"/>
              <a:t>atribuídas pelos homens às </a:t>
            </a:r>
            <a:r>
              <a:rPr lang="pt-BR" dirty="0" smtClean="0"/>
              <a:t>coisas</a:t>
            </a:r>
          </a:p>
          <a:p>
            <a:pPr lvl="2" algn="just"/>
            <a:r>
              <a:rPr lang="pt-BR" dirty="0" smtClean="0"/>
              <a:t>“A </a:t>
            </a:r>
            <a:r>
              <a:rPr lang="pt-BR" dirty="0" smtClean="0"/>
              <a:t>cultura é o conjunto das obras humanas e </a:t>
            </a:r>
            <a:r>
              <a:rPr lang="pt-BR" dirty="0" smtClean="0"/>
              <a:t>o específico </a:t>
            </a:r>
            <a:r>
              <a:rPr lang="pt-BR" dirty="0" smtClean="0"/>
              <a:t>dessas obras é a sua significação</a:t>
            </a:r>
            <a:r>
              <a:rPr lang="pt-BR" dirty="0" smtClean="0"/>
              <a:t>”</a:t>
            </a:r>
          </a:p>
          <a:p>
            <a:pPr algn="just"/>
            <a:r>
              <a:rPr lang="pt-BR" dirty="0" smtClean="0"/>
              <a:t>Apropriação das significações </a:t>
            </a:r>
            <a:r>
              <a:rPr lang="pt-BR" dirty="0" smtClean="0"/>
              <a:t>só é </a:t>
            </a:r>
            <a:r>
              <a:rPr lang="pt-BR" dirty="0" smtClean="0"/>
              <a:t>possível por meio de </a:t>
            </a:r>
            <a:r>
              <a:rPr lang="pt-BR" dirty="0" smtClean="0"/>
              <a:t>mediadores: os outros indivíduos e os </a:t>
            </a:r>
            <a:r>
              <a:rPr lang="pt-BR" dirty="0" smtClean="0"/>
              <a:t>sistemas simbólicos</a:t>
            </a:r>
            <a:r>
              <a:rPr lang="pt-BR" dirty="0" smtClean="0"/>
              <a:t>, que carregam as significações cristalizadas </a:t>
            </a:r>
            <a:r>
              <a:rPr lang="pt-BR" dirty="0" smtClean="0"/>
              <a:t>culturalmente</a:t>
            </a:r>
          </a:p>
          <a:p>
            <a:pPr algn="just"/>
            <a:r>
              <a:rPr lang="pt-BR" dirty="0" smtClean="0"/>
              <a:t>Sistemas </a:t>
            </a:r>
            <a:r>
              <a:rPr lang="pt-BR" dirty="0" smtClean="0"/>
              <a:t>simbólicos </a:t>
            </a:r>
            <a:r>
              <a:rPr lang="pt-BR" dirty="0" smtClean="0"/>
              <a:t>são: mediadores </a:t>
            </a:r>
            <a:r>
              <a:rPr lang="pt-BR" dirty="0" smtClean="0"/>
              <a:t>das significações culturais e propulsores do desenvolvimento </a:t>
            </a:r>
            <a:r>
              <a:rPr lang="pt-BR" dirty="0" smtClean="0"/>
              <a:t>psíquico</a:t>
            </a:r>
          </a:p>
          <a:p>
            <a:pPr lvl="1" algn="just"/>
            <a:r>
              <a:rPr lang="pt-BR" dirty="0" smtClean="0"/>
              <a:t>Não </a:t>
            </a:r>
            <a:r>
              <a:rPr lang="pt-BR" dirty="0" smtClean="0"/>
              <a:t>é o desenvolvimento psíquico que possibilita a inserção do indivíduo na </a:t>
            </a:r>
            <a:r>
              <a:rPr lang="pt-BR" dirty="0" smtClean="0"/>
              <a:t>cultura, mas </a:t>
            </a:r>
            <a:r>
              <a:rPr lang="pt-BR" dirty="0" smtClean="0"/>
              <a:t>é a própria cultura que, inserida nele, possibilitará seu o </a:t>
            </a:r>
            <a:r>
              <a:rPr lang="pt-BR" dirty="0" smtClean="0"/>
              <a:t>desenvolvimento</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131</TotalTime>
  <Words>1766</Words>
  <Application>Microsoft Office PowerPoint</Application>
  <PresentationFormat>Apresentação na tela (4:3)</PresentationFormat>
  <Paragraphs>87</Paragraphs>
  <Slides>17</Slides>
  <Notes>0</Notes>
  <HiddenSlides>0</HiddenSlides>
  <MMClips>0</MMClips>
  <ScaleCrop>false</ScaleCrop>
  <HeadingPairs>
    <vt:vector size="4" baseType="variant">
      <vt:variant>
        <vt:lpstr>Tema</vt:lpstr>
      </vt:variant>
      <vt:variant>
        <vt:i4>1</vt:i4>
      </vt:variant>
      <vt:variant>
        <vt:lpstr>Títulos de slides</vt:lpstr>
      </vt:variant>
      <vt:variant>
        <vt:i4>17</vt:i4>
      </vt:variant>
    </vt:vector>
  </HeadingPairs>
  <TitlesOfParts>
    <vt:vector size="18" baseType="lpstr">
      <vt:lpstr>Balcão Envidraçado</vt:lpstr>
      <vt:lpstr>O biológico e o cultural na música Silvia Cordeiro Nassif Schroeder</vt:lpstr>
      <vt:lpstr>Objetivo</vt:lpstr>
      <vt:lpstr>Inatismo</vt:lpstr>
      <vt:lpstr>Música e desenvolvimento humano</vt:lpstr>
      <vt:lpstr>Música e desenvolvimento humano</vt:lpstr>
      <vt:lpstr>Música e desenvolvimento humano</vt:lpstr>
      <vt:lpstr>Música e desenvolvimento humano</vt:lpstr>
      <vt:lpstr>Música e desenvolvimento humano</vt:lpstr>
      <vt:lpstr>Música e desenvolvimento humano</vt:lpstr>
      <vt:lpstr>Música e desenvolvimento humano</vt:lpstr>
      <vt:lpstr>Música e desenvolvimento humano</vt:lpstr>
      <vt:lpstr>Música e desenvolvimento humano</vt:lpstr>
      <vt:lpstr>Exemplos Oliver Sacks (2007, p.97-8)</vt:lpstr>
      <vt:lpstr>implicações educacionais</vt:lpstr>
      <vt:lpstr>implicações educacionais</vt:lpstr>
      <vt:lpstr>implicações educacionais</vt:lpstr>
      <vt:lpstr>Considerações da autora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biológico e o cultural na música Silvia Cordeiro Nassif Schroeder</dc:title>
  <dc:creator>Bianca</dc:creator>
  <cp:lastModifiedBy>Bianca</cp:lastModifiedBy>
  <cp:revision>37</cp:revision>
  <dcterms:created xsi:type="dcterms:W3CDTF">2018-06-03T21:08:39Z</dcterms:created>
  <dcterms:modified xsi:type="dcterms:W3CDTF">2018-06-03T23:20:03Z</dcterms:modified>
</cp:coreProperties>
</file>