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306" r:id="rId6"/>
    <p:sldId id="304" r:id="rId7"/>
    <p:sldId id="309" r:id="rId8"/>
    <p:sldId id="307" r:id="rId9"/>
    <p:sldId id="305" r:id="rId10"/>
    <p:sldId id="260" r:id="rId11"/>
    <p:sldId id="262" r:id="rId12"/>
    <p:sldId id="261" r:id="rId13"/>
    <p:sldId id="263" r:id="rId14"/>
    <p:sldId id="266" r:id="rId15"/>
    <p:sldId id="295" r:id="rId16"/>
    <p:sldId id="276" r:id="rId17"/>
    <p:sldId id="272" r:id="rId18"/>
    <p:sldId id="273" r:id="rId19"/>
    <p:sldId id="274" r:id="rId20"/>
    <p:sldId id="275" r:id="rId21"/>
    <p:sldId id="271" r:id="rId22"/>
    <p:sldId id="277" r:id="rId23"/>
    <p:sldId id="278" r:id="rId24"/>
    <p:sldId id="296" r:id="rId25"/>
    <p:sldId id="269" r:id="rId26"/>
    <p:sldId id="267" r:id="rId27"/>
    <p:sldId id="268" r:id="rId28"/>
    <p:sldId id="270" r:id="rId29"/>
    <p:sldId id="279" r:id="rId30"/>
    <p:sldId id="280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B429-E4FB-44A3-A44B-F48B45809C1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64581-2453-48A1-8515-F9B3ED032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000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F091A3-5C0B-44FB-9313-658D9CE3D067}" type="slidenum">
              <a:rPr lang="pt-BR" sz="1200" smtClean="0">
                <a:latin typeface="Times New Roman" pitchFamily="18" charset="0"/>
              </a:rPr>
              <a:pPr eaLnBrk="1" hangingPunct="1"/>
              <a:t>5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4894F9-191A-4580-B55F-4170002F9284}" type="slidenum">
              <a:rPr lang="pt-BR" sz="1200" smtClean="0">
                <a:latin typeface="Times New Roman" pitchFamily="18" charset="0"/>
              </a:rPr>
              <a:pPr eaLnBrk="1" hangingPunct="1"/>
              <a:t>37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F091A3-5C0B-44FB-9313-658D9CE3D067}" type="slidenum">
              <a:rPr lang="pt-BR" sz="1200" smtClean="0">
                <a:latin typeface="Times New Roman" pitchFamily="18" charset="0"/>
              </a:rPr>
              <a:pPr eaLnBrk="1" hangingPunct="1"/>
              <a:t>8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F091A3-5C0B-44FB-9313-658D9CE3D067}" type="slidenum">
              <a:rPr lang="pt-BR" sz="1200" smtClean="0">
                <a:latin typeface="Times New Roman" pitchFamily="18" charset="0"/>
              </a:rPr>
              <a:pPr eaLnBrk="1" hangingPunct="1"/>
              <a:t>10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64808C-251E-4E9D-B4C4-3D0701DF5BAA}" type="slidenum">
              <a:rPr lang="pt-BR" sz="1200" smtClean="0">
                <a:latin typeface="Times New Roman" pitchFamily="18" charset="0"/>
              </a:rPr>
              <a:pPr eaLnBrk="1" hangingPunct="1"/>
              <a:t>11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ABF53B-9E9E-4B1B-AE8B-1A11FC08D067}" type="slidenum">
              <a:rPr lang="pt-BR" sz="1200" smtClean="0">
                <a:latin typeface="Times New Roman" pitchFamily="18" charset="0"/>
              </a:rPr>
              <a:pPr eaLnBrk="1" hangingPunct="1"/>
              <a:t>13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89E2C-8BC1-46D6-974B-A4068FB803BC}" type="slidenum">
              <a:rPr lang="pt-BR"/>
              <a:pPr/>
              <a:t>22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pt-BR"/>
          </a:p>
        </p:txBody>
      </p:sp>
      <p:sp>
        <p:nvSpPr>
          <p:cNvPr id="235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3F5A02-DDF8-484D-A359-123DC9F8887A}" type="slidenum">
              <a:rPr lang="pt-BR" sz="1200" smtClean="0">
                <a:latin typeface="Times New Roman" pitchFamily="18" charset="0"/>
              </a:rPr>
              <a:pPr eaLnBrk="1" hangingPunct="1"/>
              <a:t>29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C67BC2-7276-4BC2-97F5-BD67ECA9C2E0}" type="slidenum">
              <a:rPr lang="pt-BR" sz="1200" smtClean="0">
                <a:latin typeface="Times New Roman" pitchFamily="18" charset="0"/>
              </a:rPr>
              <a:pPr eaLnBrk="1" hangingPunct="1"/>
              <a:t>30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0EFA12-D1D1-4B2F-B6F8-9C5EE141AC11}" type="slidenum">
              <a:rPr lang="pt-BR" sz="1200" smtClean="0">
                <a:latin typeface="Times New Roman" pitchFamily="18" charset="0"/>
              </a:rPr>
              <a:pPr eaLnBrk="1" hangingPunct="1"/>
              <a:t>31</a:t>
            </a:fld>
            <a:endParaRPr lang="pt-B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06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27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657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16D088-9D5C-4DE2-B714-4331F3870AB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478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0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789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89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646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112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035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42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450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8962-4723-4830-863B-2131E4B3249E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DF4E-3F1F-4961-A593-0BE5A35FAA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38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Documento_do_Microsoft_Office_Word_97_-_20033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175247"/>
            <a:ext cx="1088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DEFICIÊNCIA MENTAL DE HERANÇA LIGADA</a:t>
            </a:r>
          </a:p>
          <a:p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AO CROMOSSOMO X</a:t>
            </a:r>
          </a:p>
          <a:p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A SÍNDROME DO CROMOSSOMO X FRÁGIL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0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843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520" y="2470244"/>
            <a:ext cx="882805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Alterações cromossômicas ~15% (</a:t>
            </a:r>
            <a:r>
              <a:rPr lang="pt-BR" b="1" dirty="0" err="1">
                <a:solidFill>
                  <a:schemeClr val="tx2"/>
                </a:solidFill>
                <a:cs typeface="Arial" pitchFamily="34" charset="0"/>
              </a:rPr>
              <a:t>trisomia</a:t>
            </a:r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 21 = </a:t>
            </a:r>
            <a:r>
              <a:rPr lang="pt-BR" b="1" dirty="0" smtClean="0">
                <a:solidFill>
                  <a:schemeClr val="tx2"/>
                </a:solidFill>
                <a:cs typeface="Arial" pitchFamily="34" charset="0"/>
              </a:rPr>
              <a:t>1:1000 RN)</a:t>
            </a:r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r>
              <a:rPr lang="pt-BR" b="1" dirty="0" err="1">
                <a:solidFill>
                  <a:schemeClr val="tx2"/>
                </a:solidFill>
                <a:cs typeface="Arial" pitchFamily="34" charset="0"/>
              </a:rPr>
              <a:t>Microduplicações</a:t>
            </a:r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/</a:t>
            </a:r>
            <a:r>
              <a:rPr lang="pt-BR" b="1" dirty="0" err="1">
                <a:solidFill>
                  <a:schemeClr val="tx2"/>
                </a:solidFill>
                <a:cs typeface="Arial" pitchFamily="34" charset="0"/>
              </a:rPr>
              <a:t>microdeleções</a:t>
            </a:r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 cromossômicas ~15</a:t>
            </a:r>
            <a:r>
              <a:rPr lang="pt-BR" b="1" dirty="0" smtClean="0">
                <a:solidFill>
                  <a:schemeClr val="tx2"/>
                </a:solidFill>
                <a:cs typeface="Arial" pitchFamily="34" charset="0"/>
              </a:rPr>
              <a:t>%</a:t>
            </a:r>
          </a:p>
          <a:p>
            <a:pPr eaLnBrk="1" hangingPunct="1"/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r>
              <a:rPr lang="pt-BR" b="1" dirty="0" smtClean="0">
                <a:solidFill>
                  <a:schemeClr val="tx2"/>
                </a:solidFill>
                <a:cs typeface="Arial" pitchFamily="34" charset="0"/>
              </a:rPr>
              <a:t>Mutações gênicas</a:t>
            </a:r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3400" y="836613"/>
            <a:ext cx="78549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DEFICIÊNCIA MENTAL   </a:t>
            </a:r>
          </a:p>
          <a:p>
            <a:pPr algn="ctr">
              <a:defRPr/>
            </a:pPr>
            <a:endParaRPr lang="pt-BR" sz="24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Moderada  a profunda  (QI &lt;50)  </a:t>
            </a:r>
          </a:p>
          <a:p>
            <a:pPr>
              <a:defRPr/>
            </a:pPr>
            <a:endParaRPr lang="pt-BR" sz="2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7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deograma genesRmxCromossom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24000"/>
            <a:ext cx="43624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2"/>
          <p:cNvSpPr txBox="1">
            <a:spLocks noChangeArrowheads="1"/>
          </p:cNvSpPr>
          <p:nvPr/>
        </p:nvSpPr>
        <p:spPr bwMode="auto">
          <a:xfrm>
            <a:off x="1143000" y="785813"/>
            <a:ext cx="6643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1800" b="1" dirty="0"/>
              <a:t>CHROMOSOMAL DISTRIBUTION OF GENES ASSOCIATED </a:t>
            </a:r>
          </a:p>
          <a:p>
            <a:pPr algn="ctr" eaLnBrk="1" hangingPunct="1"/>
            <a:r>
              <a:rPr lang="pt-BR" sz="1800" b="1" dirty="0"/>
              <a:t>WITH </a:t>
            </a:r>
            <a:r>
              <a:rPr lang="pt-BR" sz="1800" b="1" dirty="0" smtClean="0"/>
              <a:t>INTELLECTUAL DISABILITY</a:t>
            </a:r>
            <a:endParaRPr lang="pt-BR" sz="1800" b="1" dirty="0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191000" y="6324600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200" b="1"/>
              <a:t>Inlow e Restifo, Genetics, 166:835, 2004</a:t>
            </a:r>
          </a:p>
        </p:txBody>
      </p:sp>
    </p:spTree>
    <p:extLst>
      <p:ext uri="{BB962C8B-B14F-4D97-AF65-F5344CB8AC3E}">
        <p14:creationId xmlns:p14="http://schemas.microsoft.com/office/powerpoint/2010/main" xmlns="" val="42008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6512" y="2132856"/>
            <a:ext cx="9275360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/>
                </a:solidFill>
                <a:latin typeface="Arial" charset="0"/>
              </a:rPr>
              <a:t>DEFICIÊNCIA </a:t>
            </a:r>
            <a:r>
              <a:rPr lang="pt-BR" sz="2800" b="1" dirty="0" smtClean="0">
                <a:solidFill>
                  <a:schemeClr val="tx2"/>
                </a:solidFill>
                <a:latin typeface="Arial" charset="0"/>
              </a:rPr>
              <a:t>MENTAL COM HERANÇA LIGADA AO X</a:t>
            </a:r>
          </a:p>
          <a:p>
            <a:pPr>
              <a:defRPr/>
            </a:pPr>
            <a:endParaRPr lang="pt-BR" sz="2800" b="1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latin typeface="Arial" charset="0"/>
              </a:rPr>
              <a:t>     ~10%  dos casos de deficiência mental </a:t>
            </a:r>
            <a:endParaRPr lang="pt-BR" sz="2800" b="1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endParaRPr lang="pt-BR" sz="2800" b="1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endParaRPr lang="pt-BR" sz="28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8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enealogia+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257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052736"/>
            <a:ext cx="60280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  <a:latin typeface="Arial" charset="0"/>
              </a:rPr>
              <a:t>DEFICIÊNCIA MENTAL COM HERANÇA LIGADA AO X</a:t>
            </a:r>
            <a:endParaRPr lang="pt-BR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274116" y="140439"/>
            <a:ext cx="58100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DEFICIÊNCIA MENTAL DE HERANÇA LIGADA AO X</a:t>
            </a:r>
          </a:p>
          <a:p>
            <a:endParaRPr lang="pt-BR" b="1" dirty="0" smtClean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   </a:t>
            </a:r>
            <a:r>
              <a:rPr lang="pt-BR" b="1" dirty="0">
                <a:solidFill>
                  <a:schemeClr val="tx2"/>
                </a:solidFill>
                <a:latin typeface="Arial" pitchFamily="34" charset="0"/>
              </a:rPr>
              <a:t>10% dos casos de deficiência mental</a:t>
            </a:r>
          </a:p>
          <a:p>
            <a:endParaRPr lang="pt-BR" b="1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32770" name="Picture 2" descr="http://www.nature.com/nrg/journal/v2/n9/images/nrg0901_669a_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6484" y="272317"/>
            <a:ext cx="4996036" cy="658568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39552" y="1052736"/>
            <a:ext cx="45720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Síndrome do X Frágil 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= 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~25% 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casos</a:t>
            </a:r>
            <a:endParaRPr lang="pt-BR" b="1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32772" name="Picture 4" descr="http://www.nature.com/nrg/journal/v6/n1/thumbs/nrg1501-f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806570"/>
            <a:ext cx="2664296" cy="5078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94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23529" y="1484784"/>
            <a:ext cx="82089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         </a:t>
            </a:r>
          </a:p>
          <a:p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Tahoma" pitchFamily="34" charset="0"/>
              </a:rPr>
              <a:t>                     A </a:t>
            </a:r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SÍNDROME DO CROMOSSOMO X 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</a:rPr>
              <a:t>FRÁGIL</a:t>
            </a:r>
          </a:p>
          <a:p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pt-BR" b="1" dirty="0" smtClean="0">
                <a:solidFill>
                  <a:schemeClr val="accent2"/>
                </a:solidFill>
                <a:latin typeface="Arial" pitchFamily="34" charset="0"/>
              </a:rPr>
              <a:t>  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Frequência entre meninos com deficiência mental – 2,5%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Frequência entre meninas com deficiência mental – 1%</a:t>
            </a:r>
          </a:p>
          <a:p>
            <a:pPr algn="ctr"/>
            <a:endParaRPr lang="pt-BR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Incidência estimada</a:t>
            </a:r>
          </a:p>
          <a:p>
            <a:pPr algn="ctr"/>
            <a:endParaRPr lang="pt-BR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Entre meninos 1:4.000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Entre meninas 1:8.000</a:t>
            </a:r>
          </a:p>
          <a:p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0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86113" y="2849563"/>
            <a:ext cx="3290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Tahoma" pitchFamily="34" charset="0"/>
              </a:rPr>
              <a:t>SÍNDROME?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23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7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95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195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51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Características físicas mais </a:t>
            </a:r>
            <a:r>
              <a:rPr lang="pt-BR" sz="2000" b="1" dirty="0" smtClean="0">
                <a:solidFill>
                  <a:schemeClr val="tx2"/>
                </a:solidFill>
                <a:latin typeface="Arial" charset="0"/>
              </a:rPr>
              <a:t>frequentes </a:t>
            </a:r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em homens afetados pela síndrome do cromossomo X frágil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539875" y="1638300"/>
          <a:ext cx="5981700" cy="6362700"/>
        </p:xfrm>
        <a:graphic>
          <a:graphicData uri="http://schemas.openxmlformats.org/presentationml/2006/ole">
            <p:oleObj spid="_x0000_s1039" name="Documento" r:id="rId3" imgW="7760208" imgH="8253984" progId="Word.Document.8">
              <p:embed/>
            </p:oleObj>
          </a:graphicData>
        </a:graphic>
      </p:graphicFrame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371600" y="14478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371600" y="60960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5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762000"/>
            <a:ext cx="8915400" cy="1143000"/>
          </a:xfrm>
        </p:spPr>
        <p:txBody>
          <a:bodyPr/>
          <a:lstStyle/>
          <a:p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              </a:t>
            </a: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Características comportamentais de meninos com a</a:t>
            </a:r>
            <a:br>
              <a:rPr lang="pt-BR" sz="2400" b="1" dirty="0">
                <a:solidFill>
                  <a:schemeClr val="tx2"/>
                </a:solidFill>
                <a:latin typeface="Arial" charset="0"/>
              </a:rPr>
            </a:b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                síndrome do cromossomo X frágil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760538" y="2674938"/>
          <a:ext cx="5842000" cy="4030662"/>
        </p:xfrm>
        <a:graphic>
          <a:graphicData uri="http://schemas.openxmlformats.org/presentationml/2006/ole">
            <p:oleObj spid="_x0000_s2062" name="Documento" r:id="rId3" imgW="7760208" imgH="5355336" progId="Word.Document.8">
              <p:embed/>
            </p:oleObj>
          </a:graphicData>
        </a:graphic>
      </p:graphicFrame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524000" y="51054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524000" y="24384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38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1"/>
          <p:cNvSpPr>
            <a:spLocks noChangeArrowheads="1"/>
          </p:cNvSpPr>
          <p:nvPr/>
        </p:nvSpPr>
        <p:spPr bwMode="auto">
          <a:xfrm>
            <a:off x="755650" y="2060575"/>
            <a:ext cx="7993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Incapacidade caracterizada por limitações significativas nas funções intelectuais e no comportamento adaptativo, que ficam explícitas nas habilidades conceituais, sociais e práticas, originada antes dos 18 anos. </a:t>
            </a:r>
          </a:p>
          <a:p>
            <a:endParaRPr lang="pt-BR" b="1" i="1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pt-BR" b="1" i="1" dirty="0">
                <a:solidFill>
                  <a:schemeClr val="tx2"/>
                </a:solidFill>
                <a:cs typeface="Arial" pitchFamily="34" charset="0"/>
              </a:rPr>
              <a:t>American </a:t>
            </a:r>
            <a:r>
              <a:rPr lang="pt-BR" b="1" i="1" dirty="0" err="1">
                <a:solidFill>
                  <a:schemeClr val="tx2"/>
                </a:solidFill>
                <a:cs typeface="Arial" pitchFamily="34" charset="0"/>
              </a:rPr>
              <a:t>Association</a:t>
            </a:r>
            <a:r>
              <a:rPr lang="pt-BR" b="1" i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t-BR" b="1" i="1" dirty="0" err="1">
                <a:solidFill>
                  <a:schemeClr val="tx2"/>
                </a:solidFill>
                <a:cs typeface="Arial" pitchFamily="34" charset="0"/>
              </a:rPr>
              <a:t>on</a:t>
            </a:r>
            <a:r>
              <a:rPr lang="pt-BR" b="1" i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t-BR" b="1" i="1" dirty="0" err="1">
                <a:solidFill>
                  <a:schemeClr val="tx2"/>
                </a:solidFill>
                <a:cs typeface="Arial" pitchFamily="34" charset="0"/>
              </a:rPr>
              <a:t>Intellectual</a:t>
            </a:r>
            <a:r>
              <a:rPr lang="pt-BR" b="1" i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t-BR" b="1" i="1" dirty="0" err="1">
                <a:solidFill>
                  <a:schemeClr val="tx2"/>
                </a:solidFill>
                <a:cs typeface="Arial" pitchFamily="34" charset="0"/>
              </a:rPr>
              <a:t>and</a:t>
            </a:r>
            <a:r>
              <a:rPr lang="pt-BR" b="1" i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t-BR" b="1" i="1" dirty="0" err="1">
                <a:solidFill>
                  <a:schemeClr val="tx2"/>
                </a:solidFill>
                <a:cs typeface="Arial" pitchFamily="34" charset="0"/>
              </a:rPr>
              <a:t>Developmental</a:t>
            </a:r>
            <a:r>
              <a:rPr lang="pt-BR" b="1" i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t-BR" b="1" i="1" dirty="0" err="1">
                <a:solidFill>
                  <a:schemeClr val="tx2"/>
                </a:solidFill>
                <a:cs typeface="Arial" pitchFamily="34" charset="0"/>
              </a:rPr>
              <a:t>Disabilities</a:t>
            </a:r>
            <a:r>
              <a:rPr lang="pt-BR" b="1" i="1" dirty="0">
                <a:solidFill>
                  <a:schemeClr val="tx2"/>
                </a:solidFill>
                <a:cs typeface="Arial" pitchFamily="34" charset="0"/>
              </a:rPr>
              <a:t>, AAID, maio/2009</a:t>
            </a:r>
            <a:endParaRPr lang="pt-BR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075" name="CaixaDeTexto 2"/>
          <p:cNvSpPr txBox="1">
            <a:spLocks noChangeArrowheads="1"/>
          </p:cNvSpPr>
          <p:nvPr/>
        </p:nvSpPr>
        <p:spPr bwMode="auto">
          <a:xfrm>
            <a:off x="611188" y="981075"/>
            <a:ext cx="3564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tx2"/>
                </a:solidFill>
              </a:rPr>
              <a:t>DEFICIÊNCIA MENTAL 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3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AUTISMO (DSM III)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438400"/>
            <a:ext cx="8382000" cy="1752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1. </a:t>
            </a:r>
            <a:r>
              <a:rPr lang="pt-BR" sz="2000" b="1" dirty="0" smtClean="0">
                <a:solidFill>
                  <a:schemeClr val="tx2"/>
                </a:solidFill>
                <a:latin typeface="Arial" charset="0"/>
              </a:rPr>
              <a:t>Frequência </a:t>
            </a:r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da síndrome do cromossomo X frágil</a:t>
            </a: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latin typeface="Arial" charset="0"/>
              </a:rPr>
              <a:t>                   Homens com diagnóstico clínico de autismo </a:t>
            </a:r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-  6,5%</a:t>
            </a: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latin typeface="Arial" charset="0"/>
              </a:rPr>
              <a:t>                   Mulheres com diagnóstico clínico de autismo </a:t>
            </a:r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- 4,0% </a:t>
            </a:r>
          </a:p>
          <a:p>
            <a:pPr algn="just"/>
            <a:endParaRPr lang="pt-BR" sz="2000" b="1" dirty="0">
              <a:solidFill>
                <a:schemeClr val="tx2"/>
              </a:solidFill>
              <a:latin typeface="Arial" charset="0"/>
            </a:endParaRP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2. </a:t>
            </a:r>
            <a:r>
              <a:rPr lang="pt-BR" sz="2000" b="1" dirty="0" smtClean="0">
                <a:solidFill>
                  <a:schemeClr val="tx2"/>
                </a:solidFill>
                <a:latin typeface="Arial" charset="0"/>
              </a:rPr>
              <a:t>Frequência </a:t>
            </a:r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de autismo entre homens afetados pela síndrome </a:t>
            </a: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    do cromossomo X frágil</a:t>
            </a: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Arial" charset="0"/>
              </a:rPr>
              <a:t>			7% - 18%</a:t>
            </a:r>
          </a:p>
        </p:txBody>
      </p:sp>
    </p:spTree>
    <p:extLst>
      <p:ext uri="{BB962C8B-B14F-4D97-AF65-F5344CB8AC3E}">
        <p14:creationId xmlns:p14="http://schemas.microsoft.com/office/powerpoint/2010/main" xmlns="" val="11067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0513"/>
            <a:ext cx="7793038" cy="1462087"/>
          </a:xfrm>
        </p:spPr>
        <p:txBody>
          <a:bodyPr/>
          <a:lstStyle/>
          <a:p>
            <a:r>
              <a:rPr lang="pt-BR" sz="3600" b="1" dirty="0">
                <a:solidFill>
                  <a:schemeClr val="tx2"/>
                </a:solidFill>
              </a:rPr>
              <a:t>Cromossomo X Frágil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133600" y="1828800"/>
          <a:ext cx="4800600" cy="4587875"/>
        </p:xfrm>
        <a:graphic>
          <a:graphicData uri="http://schemas.openxmlformats.org/presentationml/2006/ole">
            <p:oleObj spid="_x0000_s3086" name="CorelPhotoPaint.Image.9" r:id="rId3" imgW="4165100" imgH="398171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67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581150" y="749300"/>
          <a:ext cx="5962650" cy="5492750"/>
        </p:xfrm>
        <a:graphic>
          <a:graphicData uri="http://schemas.openxmlformats.org/presentationml/2006/ole">
            <p:oleObj spid="_x0000_s4110" name="Corel PHOTO-PAINT 5.0 Imagem" r:id="rId4" imgW="2549239" imgH="234762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38936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434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9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23529" y="1484784"/>
            <a:ext cx="82089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         </a:t>
            </a:r>
          </a:p>
          <a:p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A SÍNDROME DO CROMOSSOMO X 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</a:rPr>
              <a:t>FRÁGIL</a:t>
            </a:r>
          </a:p>
          <a:p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pt-BR" b="1" dirty="0" smtClean="0">
                <a:solidFill>
                  <a:schemeClr val="accent2"/>
                </a:solidFill>
                <a:latin typeface="Arial" pitchFamily="34" charset="0"/>
              </a:rPr>
              <a:t>  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Frequência entre meninos com deficiência mental – 2,5%</a:t>
            </a:r>
          </a:p>
          <a:p>
            <a:pPr algn="ctr"/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</a:rPr>
              <a:t>Frequencia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 entre meninas com deficiência mental – 1%</a:t>
            </a:r>
          </a:p>
          <a:p>
            <a:pPr algn="ctr"/>
            <a:endParaRPr lang="pt-BR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Incidência estimada</a:t>
            </a:r>
          </a:p>
          <a:p>
            <a:pPr algn="ctr"/>
            <a:endParaRPr lang="pt-BR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Entre meninos 1:4.000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</a:rPr>
              <a:t>Entre meninas 1:8.000</a:t>
            </a:r>
          </a:p>
          <a:p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9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36725" y="2624138"/>
            <a:ext cx="5113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         AS MUTAÇÕES DINÂMICAS</a:t>
            </a:r>
          </a:p>
          <a:p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A SÍNDROME DO CROMOSSOMO X FRÁGIL</a:t>
            </a:r>
          </a:p>
        </p:txBody>
      </p:sp>
    </p:spTree>
    <p:extLst>
      <p:ext uri="{BB962C8B-B14F-4D97-AF65-F5344CB8AC3E}">
        <p14:creationId xmlns:p14="http://schemas.microsoft.com/office/powerpoint/2010/main" xmlns="" val="2913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93038" cy="1462088"/>
          </a:xfrm>
        </p:spPr>
        <p:txBody>
          <a:bodyPr/>
          <a:lstStyle/>
          <a:p>
            <a:r>
              <a:rPr lang="pt-BR" sz="3600" b="1" dirty="0">
                <a:solidFill>
                  <a:schemeClr val="tx2"/>
                </a:solidFill>
              </a:rPr>
              <a:t>Mutações Gênicas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056" y="2133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pt-BR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sz="2800" dirty="0">
                <a:solidFill>
                  <a:schemeClr val="tx2"/>
                </a:solidFill>
              </a:rPr>
              <a:t>  </a:t>
            </a:r>
            <a:r>
              <a:rPr lang="pt-BR" sz="2800" b="1" dirty="0">
                <a:solidFill>
                  <a:schemeClr val="tx2"/>
                </a:solidFill>
              </a:rPr>
              <a:t>Na </a:t>
            </a:r>
            <a:r>
              <a:rPr lang="pt-BR" sz="2800" b="1" dirty="0" smtClean="0">
                <a:solidFill>
                  <a:schemeClr val="tx2"/>
                </a:solidFill>
              </a:rPr>
              <a:t>sequência </a:t>
            </a:r>
            <a:r>
              <a:rPr lang="pt-BR" sz="2800" b="1" dirty="0">
                <a:solidFill>
                  <a:schemeClr val="tx2"/>
                </a:solidFill>
              </a:rPr>
              <a:t>do DNA pode ocorrer: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b="1" dirty="0">
                <a:solidFill>
                  <a:schemeClr val="tx2"/>
                </a:solidFill>
              </a:rPr>
              <a:t>          Troca de base:  substituição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b="1" dirty="0">
                <a:solidFill>
                  <a:schemeClr val="tx2"/>
                </a:solidFill>
              </a:rPr>
              <a:t>          Ganho de base: inserção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b="1" dirty="0">
                <a:solidFill>
                  <a:schemeClr val="tx2"/>
                </a:solidFill>
              </a:rPr>
              <a:t>          Perda de base:  deleção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dirty="0">
                <a:solidFill>
                  <a:schemeClr val="tx2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17194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90513"/>
            <a:ext cx="7793038" cy="1462087"/>
          </a:xfrm>
        </p:spPr>
        <p:txBody>
          <a:bodyPr/>
          <a:lstStyle/>
          <a:p>
            <a:r>
              <a:rPr lang="pt-BR" sz="3600" b="1" dirty="0">
                <a:solidFill>
                  <a:schemeClr val="tx2"/>
                </a:solidFill>
              </a:rPr>
              <a:t>Herança Autossômica Dominante</a:t>
            </a:r>
          </a:p>
        </p:txBody>
      </p:sp>
      <p:pic>
        <p:nvPicPr>
          <p:cNvPr id="11267" name="Picture 3" descr="C:\Conselho Biologia\her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70163"/>
            <a:ext cx="5753100" cy="3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2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304800"/>
            <a:ext cx="4792662" cy="1462088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A síndrome do X Frágil</a:t>
            </a:r>
            <a:br>
              <a:rPr lang="pt-BR" sz="36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Antecipação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12291" name="Picture 3" descr="C:\Slides Angela\heredopur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9892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4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 descr="Figura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54100"/>
            <a:ext cx="650081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54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017588" y="4711700"/>
            <a:ext cx="56244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Verdana" pitchFamily="34" charset="0"/>
              </a:rPr>
              <a:t>50-70    Deficiência mental leve (85%) 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Verdana" pitchFamily="34" charset="0"/>
              </a:rPr>
              <a:t>35-50    Deficiência mental moderada (10%) 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Verdana" pitchFamily="34" charset="0"/>
              </a:rPr>
              <a:t>20-35    Deficiência mental grave (4%) 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Verdana" pitchFamily="34" charset="0"/>
              </a:rPr>
              <a:t>IQ &lt; 20 Deficiência mental profunda (1%) 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72708" name="Picture 4" descr="C:\Documents and Settings\avmorgan\Meus documentos\Minhas imagens\IQ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38" y="609600"/>
            <a:ext cx="66643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9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1538" y="304800"/>
            <a:ext cx="4792662" cy="1462088"/>
          </a:xfrm>
        </p:spPr>
        <p:txBody>
          <a:bodyPr/>
          <a:lstStyle/>
          <a:p>
            <a:pPr>
              <a:defRPr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Antecipação</a:t>
            </a:r>
          </a:p>
        </p:txBody>
      </p:sp>
      <p:pic>
        <p:nvPicPr>
          <p:cNvPr id="34819" name="Picture 3" descr="C:\Slides Angela\heredopu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85938"/>
            <a:ext cx="29892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0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2" descr="Figura 4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77200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6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725"/>
            <a:ext cx="80772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6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angfra\frax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3" y="101600"/>
            <a:ext cx="8054975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36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angfra\frax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3" y="50800"/>
            <a:ext cx="8054975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48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1516063"/>
            <a:ext cx="88392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b="1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Gene</a:t>
            </a:r>
            <a:r>
              <a:rPr lang="pt-BR" b="1" dirty="0">
                <a:solidFill>
                  <a:schemeClr val="accent2"/>
                </a:solidFill>
                <a:latin typeface="Tahoma" pitchFamily="34" charset="0"/>
              </a:rPr>
              <a:t>    </a:t>
            </a:r>
            <a:r>
              <a:rPr lang="pt-BR" b="1" dirty="0">
                <a:solidFill>
                  <a:schemeClr val="hlink"/>
                </a:solidFill>
                <a:latin typeface="Tahoma" pitchFamily="34" charset="0"/>
              </a:rPr>
              <a:t>                            </a:t>
            </a:r>
            <a:r>
              <a:rPr lang="en-US" b="1" dirty="0">
                <a:latin typeface="Tahoma" pitchFamily="34" charset="0"/>
                <a:cs typeface="Arial" charset="0"/>
                <a:sym typeface="Symbol" pitchFamily="18" charset="2"/>
              </a:rPr>
              <a:t>                             </a:t>
            </a:r>
            <a:r>
              <a:rPr lang="en-US" b="1" dirty="0" err="1">
                <a:solidFill>
                  <a:srgbClr val="FF3300"/>
                </a:solidFill>
                <a:latin typeface="Tahoma" pitchFamily="34" charset="0"/>
                <a:cs typeface="Arial" charset="0"/>
                <a:sym typeface="Symbol" pitchFamily="18" charset="2"/>
              </a:rPr>
              <a:t>Característica</a:t>
            </a:r>
            <a:endParaRPr lang="en-US" b="1" dirty="0">
              <a:solidFill>
                <a:srgbClr val="FF3300"/>
              </a:solidFill>
              <a:latin typeface="Tahoma" pitchFamily="34" charset="0"/>
              <a:cs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DNA </a:t>
            </a:r>
            <a:r>
              <a:rPr lang="en-US" b="1" dirty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b="1" dirty="0">
                <a:latin typeface="Tahoma" pitchFamily="34" charset="0"/>
                <a:cs typeface="Arial" charset="0"/>
              </a:rPr>
              <a:t>       </a:t>
            </a:r>
            <a:r>
              <a:rPr lang="en-US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        RNA </a:t>
            </a:r>
            <a:r>
              <a:rPr lang="en-US" b="1" dirty="0" err="1">
                <a:latin typeface="Tahoma" pitchFamily="34" charset="0"/>
                <a:cs typeface="Times New Roman" pitchFamily="18" charset="0"/>
                <a:sym typeface="Symbol" pitchFamily="18" charset="2"/>
              </a:rPr>
              <a:t>mensageiro</a:t>
            </a:r>
            <a:r>
              <a:rPr lang="en-US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            </a:t>
            </a:r>
            <a:r>
              <a:rPr lang="en-US" b="1" dirty="0" err="1">
                <a:solidFill>
                  <a:srgbClr val="FF33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Proteína</a:t>
            </a:r>
            <a:endParaRPr lang="en-US" b="1" dirty="0">
              <a:solidFill>
                <a:srgbClr val="FF3300"/>
              </a:solidFill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Gene </a:t>
            </a:r>
            <a:r>
              <a:rPr lang="en-US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FMR1</a:t>
            </a:r>
            <a:r>
              <a:rPr lang="en-US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 RNA </a:t>
            </a:r>
            <a:r>
              <a:rPr lang="en-US" b="1" dirty="0" err="1">
                <a:latin typeface="Tahoma" pitchFamily="34" charset="0"/>
                <a:cs typeface="Times New Roman" pitchFamily="18" charset="0"/>
                <a:sym typeface="Symbol" pitchFamily="18" charset="2"/>
              </a:rPr>
              <a:t>mensageiro</a:t>
            </a:r>
            <a:r>
              <a:rPr lang="en-US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 do </a:t>
            </a:r>
            <a:r>
              <a:rPr lang="en-US" b="1" i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FMR1</a:t>
            </a:r>
            <a:r>
              <a:rPr lang="en-US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b="1" dirty="0">
                <a:solidFill>
                  <a:srgbClr val="FF33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FMRP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  <a:cs typeface="Times New Roman" pitchFamily="18" charset="0"/>
                <a:sym typeface="Symbol" pitchFamily="18" charset="2"/>
              </a:rPr>
              <a:t>                                                       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1800" b="1" i="1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1800" b="1" i="1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FMR1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ragile X 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ental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etardation Gene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FMRP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ragile X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ental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etardation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1800" b="1" dirty="0">
                <a:latin typeface="Arial" charset="0"/>
                <a:cs typeface="Times New Roman" pitchFamily="18" charset="0"/>
                <a:sym typeface="Symbol" pitchFamily="18" charset="2"/>
              </a:rPr>
              <a:t>rotein</a:t>
            </a:r>
          </a:p>
          <a:p>
            <a:pPr>
              <a:spcBef>
                <a:spcPct val="50000"/>
              </a:spcBef>
            </a:pPr>
            <a:endParaRPr lang="en-US" sz="1800" b="1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pt-BR" b="1" dirty="0">
              <a:latin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35238" y="947738"/>
            <a:ext cx="29787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O que faz o gene FMR1?</a:t>
            </a:r>
          </a:p>
        </p:txBody>
      </p:sp>
    </p:spTree>
    <p:extLst>
      <p:ext uri="{BB962C8B-B14F-4D97-AF65-F5344CB8AC3E}">
        <p14:creationId xmlns:p14="http://schemas.microsoft.com/office/powerpoint/2010/main" xmlns="" val="15081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mg.oupjournals.org/content/vol5/issue8/images/6w0108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31925" y="1022350"/>
            <a:ext cx="664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sz="1800">
              <a:latin typeface="Tahoma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74688" y="-228600"/>
            <a:ext cx="7793037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ahoma" pitchFamily="34" charset="0"/>
              </a:rPr>
              <a:t>A PROTEÍNA FMRP</a:t>
            </a:r>
          </a:p>
        </p:txBody>
      </p:sp>
    </p:spTree>
    <p:extLst>
      <p:ext uri="{BB962C8B-B14F-4D97-AF65-F5344CB8AC3E}">
        <p14:creationId xmlns:p14="http://schemas.microsoft.com/office/powerpoint/2010/main" xmlns="" val="16510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 descr="Figura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54100"/>
            <a:ext cx="650081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89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5805488" algn="l"/>
              </a:tabLst>
            </a:pPr>
            <a:r>
              <a:rPr lang="pt-BR" sz="3600" b="1" dirty="0" smtClean="0">
                <a:solidFill>
                  <a:schemeClr val="tx2"/>
                </a:solidFill>
              </a:rPr>
              <a:t>  Gene </a:t>
            </a:r>
            <a:r>
              <a:rPr lang="pt-BR" sz="3600" b="1" i="1" dirty="0" smtClean="0">
                <a:solidFill>
                  <a:schemeClr val="tx2"/>
                </a:solidFill>
              </a:rPr>
              <a:t>FMR1</a:t>
            </a:r>
            <a:r>
              <a:rPr lang="pt-BR" sz="3600" b="1" dirty="0" smtClean="0">
                <a:solidFill>
                  <a:schemeClr val="tx2"/>
                </a:solidFill>
              </a:rPr>
              <a:t> e</a:t>
            </a:r>
            <a:br>
              <a:rPr lang="pt-BR" sz="36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    Menopausa Precoce  (POF)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458200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		         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</a:rPr>
              <a:t>Frequência </a:t>
            </a:r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de POF </a:t>
            </a:r>
          </a:p>
          <a:p>
            <a:pPr eaLnBrk="1" hangingPunct="1"/>
            <a:r>
              <a:rPr lang="pt-BR" sz="1800" dirty="0">
                <a:solidFill>
                  <a:schemeClr val="tx2"/>
                </a:solidFill>
                <a:latin typeface="Tahoma" pitchFamily="34" charset="0"/>
              </a:rPr>
              <a:t>            </a:t>
            </a:r>
          </a:p>
          <a:p>
            <a:pPr eaLnBrk="1" hangingPunct="1"/>
            <a:r>
              <a:rPr lang="pt-BR" sz="1800" dirty="0">
                <a:solidFill>
                  <a:schemeClr val="tx2"/>
                </a:solidFill>
                <a:latin typeface="Tahoma" pitchFamily="34" charset="0"/>
              </a:rPr>
              <a:t>      </a:t>
            </a:r>
            <a:r>
              <a:rPr lang="pt-BR" sz="1800" b="1" dirty="0">
                <a:solidFill>
                  <a:schemeClr val="tx2"/>
                </a:solidFill>
                <a:latin typeface="Tahoma" pitchFamily="34" charset="0"/>
              </a:rPr>
              <a:t>Entre mulheres portadoras da </a:t>
            </a:r>
            <a:r>
              <a:rPr lang="pt-BR" sz="1800" b="1" dirty="0" err="1">
                <a:solidFill>
                  <a:schemeClr val="tx2"/>
                </a:solidFill>
                <a:latin typeface="Tahoma" pitchFamily="34" charset="0"/>
              </a:rPr>
              <a:t>pré-mutação</a:t>
            </a:r>
            <a:r>
              <a:rPr lang="pt-BR" sz="1800" b="1" dirty="0">
                <a:solidFill>
                  <a:schemeClr val="tx2"/>
                </a:solidFill>
                <a:latin typeface="Tahoma" pitchFamily="34" charset="0"/>
              </a:rPr>
              <a:t>                                24%</a:t>
            </a:r>
          </a:p>
          <a:p>
            <a:pPr eaLnBrk="1" hangingPunct="1"/>
            <a:endParaRPr lang="pt-BR" sz="18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pt-BR" sz="1800" b="1" dirty="0">
                <a:solidFill>
                  <a:schemeClr val="tx2"/>
                </a:solidFill>
                <a:latin typeface="Tahoma" pitchFamily="34" charset="0"/>
              </a:rPr>
              <a:t>      Entre as  mulheres da população geral     		                   1%</a:t>
            </a:r>
          </a:p>
          <a:p>
            <a:pPr eaLnBrk="1" hangingPunct="1"/>
            <a:endParaRPr lang="pt-BR" sz="1800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endParaRPr lang="pt-BR" sz="1800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		    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</a:rPr>
              <a:t>Frequência </a:t>
            </a:r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da </a:t>
            </a:r>
            <a:r>
              <a:rPr lang="pt-BR" b="1" dirty="0" err="1">
                <a:solidFill>
                  <a:schemeClr val="tx2"/>
                </a:solidFill>
                <a:latin typeface="Tahoma" pitchFamily="34" charset="0"/>
              </a:rPr>
              <a:t>pré-mutação</a:t>
            </a:r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 </a:t>
            </a:r>
          </a:p>
          <a:p>
            <a:pPr eaLnBrk="1" hangingPunct="1"/>
            <a:endParaRPr lang="pt-BR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pt-BR" sz="1800" dirty="0">
                <a:solidFill>
                  <a:schemeClr val="tx2"/>
                </a:solidFill>
                <a:latin typeface="Tahoma" pitchFamily="34" charset="0"/>
              </a:rPr>
              <a:t>        </a:t>
            </a:r>
            <a:r>
              <a:rPr lang="pt-BR" sz="1800" b="1" dirty="0">
                <a:solidFill>
                  <a:schemeClr val="tx2"/>
                </a:solidFill>
                <a:latin typeface="Tahoma" pitchFamily="34" charset="0"/>
              </a:rPr>
              <a:t>Entre mulheres com POF                                                               5%</a:t>
            </a:r>
          </a:p>
          <a:p>
            <a:pPr eaLnBrk="1" hangingPunct="1"/>
            <a:endParaRPr lang="pt-BR" sz="18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pt-BR" sz="1800" dirty="0">
                <a:solidFill>
                  <a:schemeClr val="tx2"/>
                </a:solidFill>
                <a:latin typeface="Tahoma" pitchFamily="34" charset="0"/>
              </a:rPr>
              <a:t>		</a:t>
            </a:r>
            <a:r>
              <a:rPr lang="pt-BR" sz="1800" b="1" dirty="0">
                <a:solidFill>
                  <a:schemeClr val="tx2"/>
                </a:solidFill>
                <a:latin typeface="Tahoma" pitchFamily="34" charset="0"/>
              </a:rPr>
              <a:t>Entre casos familiais                                                  11%</a:t>
            </a:r>
          </a:p>
          <a:p>
            <a:pPr eaLnBrk="1" hangingPunct="1"/>
            <a:r>
              <a:rPr lang="pt-BR" sz="1800" b="1" dirty="0">
                <a:solidFill>
                  <a:schemeClr val="tx2"/>
                </a:solidFill>
                <a:latin typeface="Tahoma" pitchFamily="34" charset="0"/>
              </a:rPr>
              <a:t>       </a:t>
            </a:r>
          </a:p>
          <a:p>
            <a:pPr eaLnBrk="1" hangingPunct="1"/>
            <a:r>
              <a:rPr lang="pt-BR" sz="1800" b="1" dirty="0">
                <a:solidFill>
                  <a:schemeClr val="tx2"/>
                </a:solidFill>
                <a:latin typeface="Tahoma" pitchFamily="34" charset="0"/>
              </a:rPr>
              <a:t>         Entre as mulheres da população geral                                     4/1000</a:t>
            </a:r>
          </a:p>
          <a:p>
            <a:pPr eaLnBrk="1" hangingPunct="1"/>
            <a:endParaRPr lang="pt-BR" sz="18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endParaRPr lang="pt-BR" sz="18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pt-BR" sz="1800" dirty="0">
                <a:solidFill>
                  <a:schemeClr val="tx2"/>
                </a:solidFill>
                <a:latin typeface="Tahoma" pitchFamily="34" charset="0"/>
              </a:rPr>
              <a:t>			</a:t>
            </a:r>
          </a:p>
          <a:p>
            <a:pPr eaLnBrk="1" hangingPunct="1"/>
            <a:r>
              <a:rPr lang="pt-BR" sz="1800" dirty="0">
                <a:solidFill>
                  <a:schemeClr val="tx2"/>
                </a:solidFill>
                <a:latin typeface="Tahoma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xmlns="" val="23886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2656"/>
            <a:ext cx="779303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cs typeface="Tahoma" pitchFamily="34" charset="0"/>
              </a:rPr>
              <a:t>   </a:t>
            </a:r>
            <a:r>
              <a:rPr lang="pt-BR" sz="3200" b="1" dirty="0" smtClean="0">
                <a:solidFill>
                  <a:schemeClr val="tx2"/>
                </a:solidFill>
                <a:cs typeface="Tahoma" pitchFamily="34" charset="0"/>
              </a:rPr>
              <a:t>Gene </a:t>
            </a:r>
            <a:r>
              <a:rPr lang="pt-BR" sz="3200" b="1" i="1" dirty="0" smtClean="0">
                <a:solidFill>
                  <a:schemeClr val="tx2"/>
                </a:solidFill>
                <a:cs typeface="Tahoma" pitchFamily="34" charset="0"/>
              </a:rPr>
              <a:t>FMR1</a:t>
            </a:r>
            <a:r>
              <a:rPr lang="pt-BR" sz="3200" b="1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  <a:br>
              <a:rPr lang="pt-BR" sz="3200" b="1" dirty="0" smtClean="0">
                <a:solidFill>
                  <a:schemeClr val="tx2"/>
                </a:solidFill>
                <a:cs typeface="Tahoma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cs typeface="Tahoma" pitchFamily="34" charset="0"/>
              </a:rPr>
              <a:t>e   Síndrome de Tremor/Ataxia</a:t>
            </a:r>
            <a:br>
              <a:rPr lang="pt-BR" sz="3200" b="1" dirty="0" smtClean="0">
                <a:solidFill>
                  <a:schemeClr val="tx2"/>
                </a:solidFill>
                <a:cs typeface="Tahoma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cs typeface="Tahoma" pitchFamily="34" charset="0"/>
              </a:rPr>
              <a:t> (FXTAS)</a:t>
            </a:r>
            <a:r>
              <a:rPr lang="pt-BR" b="1" dirty="0" smtClean="0">
                <a:solidFill>
                  <a:schemeClr val="tx2"/>
                </a:solidFill>
                <a:cs typeface="Tahoma" pitchFamily="34" charset="0"/>
              </a:rPr>
              <a:t> 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27125" y="2319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>
              <a:latin typeface="Tahoma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22288" y="1772816"/>
            <a:ext cx="847379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 dirty="0">
                <a:solidFill>
                  <a:srgbClr val="0000FF"/>
                </a:solidFill>
                <a:cs typeface="Arial" pitchFamily="34" charset="0"/>
              </a:rPr>
              <a:t>Manifestação</a:t>
            </a:r>
            <a:r>
              <a:rPr lang="pt-BR" sz="2000" b="1" dirty="0">
                <a:cs typeface="Arial" pitchFamily="34" charset="0"/>
              </a:rPr>
              <a:t> – </a:t>
            </a:r>
            <a:r>
              <a:rPr lang="pt-BR" sz="2000" b="1" dirty="0" smtClean="0">
                <a:cs typeface="Arial" pitchFamily="34" charset="0"/>
              </a:rPr>
              <a:t>&gt; 50 anos</a:t>
            </a:r>
          </a:p>
          <a:p>
            <a:pPr eaLnBrk="1" hangingPunct="1">
              <a:spcBef>
                <a:spcPct val="50000"/>
              </a:spcBef>
            </a:pPr>
            <a:r>
              <a:rPr lang="pt-BR" sz="2000" b="1" dirty="0" smtClean="0">
                <a:cs typeface="Arial" pitchFamily="34" charset="0"/>
              </a:rPr>
              <a:t>		~30% homens </a:t>
            </a:r>
            <a:r>
              <a:rPr lang="pt-BR" sz="2000" b="1" dirty="0">
                <a:cs typeface="Arial" pitchFamily="34" charset="0"/>
              </a:rPr>
              <a:t>portadores da </a:t>
            </a:r>
            <a:r>
              <a:rPr lang="pt-BR" sz="2000" b="1" dirty="0" err="1" smtClean="0">
                <a:cs typeface="Arial" pitchFamily="34" charset="0"/>
              </a:rPr>
              <a:t>pré-mutação</a:t>
            </a:r>
            <a:endParaRPr lang="pt-BR" sz="2000" b="1" dirty="0" smtClean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2000" b="1" dirty="0">
                <a:cs typeface="Arial" pitchFamily="34" charset="0"/>
              </a:rPr>
              <a:t> </a:t>
            </a:r>
            <a:r>
              <a:rPr lang="pt-BR" sz="2000" b="1" dirty="0" smtClean="0">
                <a:cs typeface="Arial" pitchFamily="34" charset="0"/>
              </a:rPr>
              <a:t>                          ~5% mulheres portadoras da </a:t>
            </a:r>
            <a:r>
              <a:rPr lang="pt-BR" sz="2000" b="1" dirty="0" err="1" smtClean="0">
                <a:cs typeface="Arial" pitchFamily="34" charset="0"/>
              </a:rPr>
              <a:t>pré-mutação</a:t>
            </a:r>
            <a:endParaRPr lang="pt-BR" sz="2000" b="1" dirty="0" smtClean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2000" b="1" dirty="0" smtClean="0">
                <a:solidFill>
                  <a:srgbClr val="0000FF"/>
                </a:solidFill>
                <a:cs typeface="Arial" pitchFamily="34" charset="0"/>
              </a:rPr>
              <a:t>Características clínicas</a:t>
            </a:r>
            <a:endParaRPr lang="pt-BR" sz="2000" dirty="0"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>
                <a:cs typeface="Arial" pitchFamily="34" charset="0"/>
              </a:rPr>
              <a:t>Tremor intencional progressivo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>
                <a:cs typeface="Arial" pitchFamily="34" charset="0"/>
              </a:rPr>
              <a:t>Ataxia cerebelar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>
                <a:cs typeface="Arial" pitchFamily="34" charset="0"/>
              </a:rPr>
              <a:t>Dificuldades cognitivas e alterações comportamentais progressivas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1600" b="1" dirty="0">
                <a:cs typeface="Arial" pitchFamily="34" charset="0"/>
              </a:rPr>
              <a:t>		Perda de memória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1600" b="1" dirty="0">
                <a:cs typeface="Arial" pitchFamily="34" charset="0"/>
              </a:rPr>
              <a:t>		Déficit de funções executivas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1600" b="1" dirty="0">
                <a:cs typeface="Arial" pitchFamily="34" charset="0"/>
              </a:rPr>
              <a:t>		Ansiedade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1600" b="1" dirty="0">
                <a:cs typeface="Arial" pitchFamily="34" charset="0"/>
              </a:rPr>
              <a:t>		Introspecção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1600" b="1" dirty="0">
                <a:cs typeface="Arial" pitchFamily="34" charset="0"/>
              </a:rPr>
              <a:t>		Demência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 err="1">
                <a:cs typeface="Arial" pitchFamily="34" charset="0"/>
              </a:rPr>
              <a:t>Parkinsonismo</a:t>
            </a:r>
            <a:endParaRPr lang="pt-BR" sz="2000" b="1" dirty="0"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>
                <a:cs typeface="Arial" pitchFamily="34" charset="0"/>
              </a:rPr>
              <a:t>Neuropatia periférica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sz="2000" b="1" dirty="0">
                <a:cs typeface="Arial" pitchFamily="34" charset="0"/>
              </a:rPr>
              <a:t>Fraqueza muscular proximal de membros inferiores</a:t>
            </a:r>
          </a:p>
        </p:txBody>
      </p:sp>
    </p:spTree>
    <p:extLst>
      <p:ext uri="{BB962C8B-B14F-4D97-AF65-F5344CB8AC3E}">
        <p14:creationId xmlns:p14="http://schemas.microsoft.com/office/powerpoint/2010/main" xmlns="" val="1162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1230313"/>
            <a:ext cx="790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A deficiência mental leve tem causa principalmente multifatorial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46125" y="2754313"/>
            <a:ext cx="74342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Causas da deficiência mental grave – moderada – profunda:</a:t>
            </a:r>
          </a:p>
          <a:p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A- Predominantemente genética                            ~ 45%</a:t>
            </a:r>
          </a:p>
          <a:p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B- Multifatorial ou de causa não diagnosticada   ~ 50%</a:t>
            </a:r>
          </a:p>
          <a:p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C- Predominantemente ambiental                         ~  15%</a:t>
            </a:r>
          </a:p>
        </p:txBody>
      </p:sp>
    </p:spTree>
    <p:extLst>
      <p:ext uri="{BB962C8B-B14F-4D97-AF65-F5344CB8AC3E}">
        <p14:creationId xmlns:p14="http://schemas.microsoft.com/office/powerpoint/2010/main" xmlns="" val="2769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Meus documentos\Minhas imagens\PatologiaPrémutaçã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509713"/>
            <a:ext cx="3735387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Alterações do gene </a:t>
            </a:r>
            <a:r>
              <a:rPr lang="pt-BR" b="1" i="1" dirty="0">
                <a:solidFill>
                  <a:schemeClr val="tx2"/>
                </a:solidFill>
                <a:latin typeface="Tahoma" pitchFamily="34" charset="0"/>
              </a:rPr>
              <a:t>FMR1</a:t>
            </a:r>
            <a:r>
              <a:rPr lang="pt-BR" b="1" dirty="0">
                <a:solidFill>
                  <a:schemeClr val="tx2"/>
                </a:solidFill>
                <a:latin typeface="Tahoma" pitchFamily="34" charset="0"/>
              </a:rPr>
              <a:t> e seus efeitos clínicos</a:t>
            </a:r>
          </a:p>
        </p:txBody>
      </p:sp>
      <p:sp>
        <p:nvSpPr>
          <p:cNvPr id="46084" name="CaixaDeTexto 1"/>
          <p:cNvSpPr txBox="1">
            <a:spLocks noChangeArrowheads="1"/>
          </p:cNvSpPr>
          <p:nvPr/>
        </p:nvSpPr>
        <p:spPr bwMode="auto">
          <a:xfrm>
            <a:off x="4500563" y="6453188"/>
            <a:ext cx="4545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1200" b="1"/>
              <a:t>Baseado em Hagerman &amp; Hagerman AJHG 74: 805-816, 2004</a:t>
            </a:r>
          </a:p>
        </p:txBody>
      </p:sp>
    </p:spTree>
    <p:extLst>
      <p:ext uri="{BB962C8B-B14F-4D97-AF65-F5344CB8AC3E}">
        <p14:creationId xmlns:p14="http://schemas.microsoft.com/office/powerpoint/2010/main" xmlns="" val="42173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014413" y="700088"/>
            <a:ext cx="7519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Doenças causadas pela expansão de repetições de </a:t>
            </a:r>
            <a:r>
              <a:rPr lang="pt-BR" sz="18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trinucleotídeos</a:t>
            </a:r>
            <a:r>
              <a:rPr lang="pt-BR" sz="1800" dirty="0">
                <a:solidFill>
                  <a:schemeClr val="tx2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50179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46" name="Figura" r:id="rId3" imgW="0" imgH="0" progId="Word.Picture.8">
              <p:embed/>
            </p:oleObj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77343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2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pt-BR" sz="12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pt-BR" sz="1200">
                <a:latin typeface="Arial" charset="0"/>
                <a:cs typeface="Arial" charset="0"/>
              </a:rPr>
              <a:t>Tabela 37.1 Doenças causadas pela expansão de repetições de trinucleotídeos</a:t>
            </a:r>
            <a:endParaRPr lang="pt-BR" sz="1200">
              <a:latin typeface="Tahoma" pitchFamily="34" charset="0"/>
              <a:cs typeface="Times New Roman" pitchFamily="18" charset="0"/>
            </a:endParaRPr>
          </a:p>
          <a:p>
            <a:pPr eaLnBrk="0" hangingPunct="0"/>
            <a:endParaRPr lang="pt-BR" sz="1800">
              <a:latin typeface="Arial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77343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2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pt-BR" sz="12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pt-BR" sz="1200">
                <a:latin typeface="Arial" charset="0"/>
                <a:cs typeface="Arial" charset="0"/>
              </a:rPr>
              <a:t>Tabela 37.1 Doenças causadas pela expansão de repetições de trinucleotídeos</a:t>
            </a:r>
            <a:endParaRPr lang="pt-BR" sz="1200">
              <a:latin typeface="Tahoma" pitchFamily="34" charset="0"/>
              <a:cs typeface="Times New Roman" pitchFamily="18" charset="0"/>
            </a:endParaRPr>
          </a:p>
          <a:p>
            <a:pPr eaLnBrk="0" hangingPunct="0"/>
            <a:endParaRPr lang="pt-BR" sz="1800">
              <a:latin typeface="Arial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77343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2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pt-BR" sz="12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pt-BR" sz="1200">
                <a:latin typeface="Arial" charset="0"/>
                <a:cs typeface="Arial" charset="0"/>
              </a:rPr>
              <a:t>Tabela 37.1 Doenças causadas pela expansão de repetições de trinucleotídeos</a:t>
            </a:r>
            <a:endParaRPr lang="pt-BR" sz="1200">
              <a:latin typeface="Tahoma" pitchFamily="34" charset="0"/>
              <a:cs typeface="Times New Roman" pitchFamily="18" charset="0"/>
            </a:endParaRPr>
          </a:p>
          <a:p>
            <a:pPr eaLnBrk="0" hangingPunct="0"/>
            <a:endParaRPr lang="pt-BR" sz="1800">
              <a:latin typeface="Arial" charset="0"/>
            </a:endParaRPr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1204913" y="1327150"/>
          <a:ext cx="7024687" cy="4921250"/>
        </p:xfrm>
        <a:graphic>
          <a:graphicData uri="http://schemas.openxmlformats.org/presentationml/2006/ole">
            <p:oleObj spid="_x0000_s5147" name="Documento" r:id="rId4" imgW="6184392" imgH="4331208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980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843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35696" y="2470244"/>
            <a:ext cx="50722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Alterações cromossômicas ~15</a:t>
            </a:r>
            <a:r>
              <a:rPr lang="pt-BR" b="1" dirty="0" smtClean="0">
                <a:solidFill>
                  <a:schemeClr val="tx2"/>
                </a:solidFill>
                <a:cs typeface="Arial" pitchFamily="34" charset="0"/>
              </a:rPr>
              <a:t>%</a:t>
            </a:r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3400" y="836613"/>
            <a:ext cx="78549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DEFICIÊNCIA MENTAL   </a:t>
            </a:r>
          </a:p>
          <a:p>
            <a:pPr algn="ctr">
              <a:defRPr/>
            </a:pPr>
            <a:endParaRPr lang="pt-BR" sz="24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Moderada  a profunda  (QI &lt;50)  </a:t>
            </a:r>
          </a:p>
          <a:p>
            <a:pPr>
              <a:defRPr/>
            </a:pPr>
            <a:endParaRPr lang="pt-BR" sz="2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2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eus documentos\Minhas imagens\trisomy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0" y="338138"/>
            <a:ext cx="464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Trissomia do cromossomo 21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70325" y="6129338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folHlink"/>
                </a:solidFill>
              </a:rPr>
              <a:t>47,XY,+21</a:t>
            </a:r>
          </a:p>
        </p:txBody>
      </p:sp>
    </p:spTree>
    <p:extLst>
      <p:ext uri="{BB962C8B-B14F-4D97-AF65-F5344CB8AC3E}">
        <p14:creationId xmlns:p14="http://schemas.microsoft.com/office/powerpoint/2010/main" xmlns="" val="24663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010" name="Object 2"/>
          <p:cNvGraphicFramePr>
            <a:graphicFrameLocks noChangeAspect="1"/>
          </p:cNvGraphicFramePr>
          <p:nvPr/>
        </p:nvGraphicFramePr>
        <p:xfrm>
          <a:off x="457200" y="65088"/>
          <a:ext cx="8229600" cy="6727825"/>
        </p:xfrm>
        <a:graphic>
          <a:graphicData uri="http://schemas.openxmlformats.org/presentationml/2006/ole">
            <p:oleObj spid="_x0000_s7170" name="CorelPhotoPaint.Image.9" r:id="rId3" imgW="8657143" imgH="707619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98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843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520" y="2470244"/>
            <a:ext cx="88280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Alterações cromossômicas ~15% (</a:t>
            </a:r>
            <a:r>
              <a:rPr lang="pt-BR" b="1" dirty="0" err="1">
                <a:solidFill>
                  <a:schemeClr val="tx2"/>
                </a:solidFill>
                <a:cs typeface="Arial" pitchFamily="34" charset="0"/>
              </a:rPr>
              <a:t>trisomia</a:t>
            </a:r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 21 = </a:t>
            </a:r>
            <a:r>
              <a:rPr lang="pt-BR" b="1" dirty="0" smtClean="0">
                <a:solidFill>
                  <a:schemeClr val="tx2"/>
                </a:solidFill>
                <a:cs typeface="Arial" pitchFamily="34" charset="0"/>
              </a:rPr>
              <a:t>1:1000 RN)</a:t>
            </a:r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r>
              <a:rPr lang="pt-BR" b="1" dirty="0" err="1">
                <a:solidFill>
                  <a:schemeClr val="tx2"/>
                </a:solidFill>
                <a:cs typeface="Arial" pitchFamily="34" charset="0"/>
              </a:rPr>
              <a:t>Microduplicações</a:t>
            </a:r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/</a:t>
            </a:r>
            <a:r>
              <a:rPr lang="pt-BR" b="1" dirty="0" err="1">
                <a:solidFill>
                  <a:schemeClr val="tx2"/>
                </a:solidFill>
                <a:cs typeface="Arial" pitchFamily="34" charset="0"/>
              </a:rPr>
              <a:t>microdeleções</a:t>
            </a:r>
            <a:r>
              <a:rPr lang="pt-BR" b="1" dirty="0">
                <a:solidFill>
                  <a:schemeClr val="tx2"/>
                </a:solidFill>
                <a:cs typeface="Arial" pitchFamily="34" charset="0"/>
              </a:rPr>
              <a:t> cromossômicas ~15</a:t>
            </a:r>
            <a:r>
              <a:rPr lang="pt-BR" b="1" dirty="0" smtClean="0">
                <a:solidFill>
                  <a:schemeClr val="tx2"/>
                </a:solidFill>
                <a:cs typeface="Arial" pitchFamily="34" charset="0"/>
              </a:rPr>
              <a:t>%</a:t>
            </a:r>
          </a:p>
          <a:p>
            <a:pPr eaLnBrk="1" hangingPunct="1"/>
            <a:endParaRPr lang="pt-BR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/>
            <a:endParaRPr lang="pt-BR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3400" y="836613"/>
            <a:ext cx="78549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DEFICIÊNCIA MENTAL   </a:t>
            </a:r>
          </a:p>
          <a:p>
            <a:pPr algn="ctr">
              <a:defRPr/>
            </a:pPr>
            <a:endParaRPr lang="pt-BR" sz="24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Moderada  a profunda  (QI &lt;50)  </a:t>
            </a:r>
          </a:p>
          <a:p>
            <a:pPr>
              <a:defRPr/>
            </a:pPr>
            <a:endParaRPr lang="pt-BR" sz="2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467" y="4090789"/>
            <a:ext cx="5625295" cy="18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877" y="1442545"/>
            <a:ext cx="5666631" cy="21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20815" y="1907539"/>
            <a:ext cx="33157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err="1" smtClean="0"/>
              <a:t>Chromosome</a:t>
            </a:r>
            <a:r>
              <a:rPr lang="pt-BR" sz="1600" b="1" dirty="0" smtClean="0"/>
              <a:t> 11 </a:t>
            </a:r>
          </a:p>
          <a:p>
            <a:r>
              <a:rPr lang="en-US" sz="1400" b="1" dirty="0">
                <a:latin typeface="+mj-lt"/>
                <a:cs typeface="Arial" pitchFamily="34" charset="0"/>
              </a:rPr>
              <a:t>~3.4 Mb </a:t>
            </a:r>
            <a:r>
              <a:rPr lang="en-US" sz="1400" b="1" dirty="0" err="1">
                <a:latin typeface="+mj-lt"/>
                <a:cs typeface="Arial" pitchFamily="34" charset="0"/>
              </a:rPr>
              <a:t>microduplication</a:t>
            </a:r>
            <a:r>
              <a:rPr lang="en-US" sz="1400" b="1" dirty="0">
                <a:latin typeface="+mj-lt"/>
                <a:cs typeface="Arial" pitchFamily="34" charset="0"/>
              </a:rPr>
              <a:t> at </a:t>
            </a:r>
            <a:r>
              <a:rPr lang="en-US" sz="1400" b="1" dirty="0" smtClean="0">
                <a:latin typeface="+mj-lt"/>
                <a:cs typeface="Arial" pitchFamily="34" charset="0"/>
              </a:rPr>
              <a:t>11p15.4-pter</a:t>
            </a:r>
          </a:p>
          <a:p>
            <a:r>
              <a:rPr lang="pt-BR" sz="1400" b="1" dirty="0" smtClean="0"/>
              <a:t>      chr11:3,363,812-3,451,184 </a:t>
            </a:r>
            <a:r>
              <a:rPr lang="pt-BR" sz="1400" b="1" dirty="0"/>
              <a:t>(hg19)</a:t>
            </a:r>
            <a:endParaRPr lang="en-US" sz="1400" b="1" dirty="0" smtClean="0">
              <a:latin typeface="+mj-lt"/>
              <a:cs typeface="Arial" pitchFamily="34" charset="0"/>
            </a:endParaRPr>
          </a:p>
          <a:p>
            <a:r>
              <a:rPr lang="pt-BR" sz="1400" b="1" dirty="0"/>
              <a:t> </a:t>
            </a:r>
            <a:r>
              <a:rPr lang="pt-BR" sz="1400" b="1" dirty="0" smtClean="0"/>
              <a:t>            BWS/SRS </a:t>
            </a:r>
            <a:r>
              <a:rPr lang="pt-BR" sz="1400" b="1" dirty="0" err="1"/>
              <a:t>critical</a:t>
            </a:r>
            <a:r>
              <a:rPr lang="pt-BR" sz="1400" b="1" dirty="0"/>
              <a:t> </a:t>
            </a:r>
            <a:r>
              <a:rPr lang="pt-BR" sz="1400" b="1" dirty="0" err="1"/>
              <a:t>region</a:t>
            </a:r>
            <a:endParaRPr lang="pt-BR" sz="1400" b="1" dirty="0"/>
          </a:p>
          <a:p>
            <a:endParaRPr lang="pt-BR" sz="1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9307" y="4427820"/>
            <a:ext cx="319677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err="1" smtClean="0"/>
              <a:t>Chromosome</a:t>
            </a:r>
            <a:r>
              <a:rPr lang="pt-BR" sz="1600" b="1" dirty="0" smtClean="0"/>
              <a:t> 4</a:t>
            </a:r>
          </a:p>
          <a:p>
            <a:r>
              <a:rPr lang="en-US" sz="1400" b="1" dirty="0" smtClean="0">
                <a:latin typeface="+mj-lt"/>
                <a:cs typeface="Arial" pitchFamily="34" charset="0"/>
              </a:rPr>
              <a:t>   ~</a:t>
            </a:r>
            <a:r>
              <a:rPr lang="en-US" sz="1400" b="1" dirty="0">
                <a:latin typeface="+mj-lt"/>
                <a:cs typeface="Arial" pitchFamily="34" charset="0"/>
              </a:rPr>
              <a:t>3.85 Mb </a:t>
            </a:r>
            <a:r>
              <a:rPr lang="en-US" sz="1400" b="1" dirty="0" err="1">
                <a:latin typeface="+mj-lt"/>
                <a:cs typeface="Arial" pitchFamily="34" charset="0"/>
              </a:rPr>
              <a:t>microdeletion</a:t>
            </a:r>
            <a:r>
              <a:rPr lang="en-US" sz="1400" b="1" dirty="0">
                <a:latin typeface="+mj-lt"/>
                <a:cs typeface="Arial" pitchFamily="34" charset="0"/>
              </a:rPr>
              <a:t> at </a:t>
            </a:r>
            <a:r>
              <a:rPr lang="en-US" sz="1400" b="1" dirty="0" smtClean="0">
                <a:latin typeface="+mj-lt"/>
                <a:cs typeface="Arial" pitchFamily="34" charset="0"/>
              </a:rPr>
              <a:t>4p16.3-pter</a:t>
            </a:r>
          </a:p>
          <a:p>
            <a:r>
              <a:rPr lang="en-US" sz="1400" b="1" dirty="0">
                <a:latin typeface="+mj-lt"/>
                <a:cs typeface="Arial" pitchFamily="34" charset="0"/>
              </a:rPr>
              <a:t> </a:t>
            </a:r>
            <a:r>
              <a:rPr lang="en-US" sz="1400" b="1" dirty="0" smtClean="0">
                <a:latin typeface="+mj-lt"/>
                <a:cs typeface="Arial" pitchFamily="34" charset="0"/>
              </a:rPr>
              <a:t>    </a:t>
            </a:r>
            <a:r>
              <a:rPr lang="en-US" sz="1400" b="1" dirty="0" smtClean="0">
                <a:cs typeface="Arial" pitchFamily="34" charset="0"/>
              </a:rPr>
              <a:t>chr4:</a:t>
            </a:r>
            <a:r>
              <a:rPr lang="pt-BR" sz="1400" b="1" dirty="0" smtClean="0"/>
              <a:t>3,794,624-3,882,860 </a:t>
            </a:r>
            <a:r>
              <a:rPr lang="pt-BR" sz="1400" b="1" dirty="0"/>
              <a:t>(hg19)</a:t>
            </a:r>
            <a:endParaRPr lang="en-US" sz="1400" b="1" dirty="0">
              <a:cs typeface="Arial" pitchFamily="34" charset="0"/>
            </a:endParaRPr>
          </a:p>
          <a:p>
            <a:r>
              <a:rPr lang="pt-BR" sz="1400" b="1" dirty="0"/>
              <a:t> </a:t>
            </a:r>
            <a:r>
              <a:rPr lang="pt-BR" sz="1400" b="1" dirty="0" smtClean="0"/>
              <a:t>           WHS </a:t>
            </a:r>
            <a:r>
              <a:rPr lang="pt-BR" sz="1400" b="1" dirty="0" err="1"/>
              <a:t>critical</a:t>
            </a:r>
            <a:r>
              <a:rPr lang="pt-BR" sz="1400" b="1" dirty="0"/>
              <a:t> </a:t>
            </a:r>
            <a:r>
              <a:rPr lang="pt-BR" sz="1400" b="1" dirty="0" err="1"/>
              <a:t>region</a:t>
            </a:r>
            <a:endParaRPr lang="pt-BR" sz="1400" b="1" dirty="0">
              <a:latin typeface="+mj-lt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H="1">
            <a:off x="3275856" y="190754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407139" y="332656"/>
            <a:ext cx="6045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a-CGH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CytoSure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ISCA 4x180K v2; Oxford Gene Technology)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15816" y="3356992"/>
            <a:ext cx="61206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915816" y="5733256"/>
            <a:ext cx="61206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44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602</Words>
  <Application>Microsoft Office PowerPoint</Application>
  <PresentationFormat>Apresentação na tela (4:3)</PresentationFormat>
  <Paragraphs>188</Paragraphs>
  <Slides>41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Tema do Office</vt:lpstr>
      <vt:lpstr>CorelPhotoPaint.Image.9</vt:lpstr>
      <vt:lpstr>Documento</vt:lpstr>
      <vt:lpstr>Corel PHOTO-PAINT 5.0 Imagem</vt:lpstr>
      <vt:lpstr>Figura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Características físicas mais frequentes em homens afetados pela síndrome do cromossomo X frágil</vt:lpstr>
      <vt:lpstr>              Características comportamentais de meninos com a                 síndrome do cromossomo X frágil</vt:lpstr>
      <vt:lpstr>AUTISMO (DSM III)</vt:lpstr>
      <vt:lpstr>Cromossomo X Frágil</vt:lpstr>
      <vt:lpstr>Slide 22</vt:lpstr>
      <vt:lpstr>Slide 23</vt:lpstr>
      <vt:lpstr>Slide 24</vt:lpstr>
      <vt:lpstr>Slide 25</vt:lpstr>
      <vt:lpstr>Mutações Gênicas</vt:lpstr>
      <vt:lpstr>Herança Autossômica Dominante</vt:lpstr>
      <vt:lpstr>A síndrome do X Frágil Antecipação</vt:lpstr>
      <vt:lpstr>Slide 29</vt:lpstr>
      <vt:lpstr>Antecipação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  Gene FMR1 e     Menopausa Precoce  (POF)</vt:lpstr>
      <vt:lpstr>   Gene FMR1  e   Síndrome de Tremor/Ataxia  (FXTAS)  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VAIO</dc:creator>
  <cp:lastModifiedBy>Lygia da Veiga</cp:lastModifiedBy>
  <cp:revision>18</cp:revision>
  <dcterms:created xsi:type="dcterms:W3CDTF">2013-05-22T13:48:09Z</dcterms:created>
  <dcterms:modified xsi:type="dcterms:W3CDTF">2016-05-11T16:40:33Z</dcterms:modified>
</cp:coreProperties>
</file>