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04" r:id="rId4"/>
    <p:sldId id="327" r:id="rId5"/>
    <p:sldId id="328" r:id="rId6"/>
    <p:sldId id="362" r:id="rId7"/>
    <p:sldId id="363" r:id="rId8"/>
    <p:sldId id="360" r:id="rId9"/>
    <p:sldId id="364" r:id="rId10"/>
    <p:sldId id="365" r:id="rId11"/>
    <p:sldId id="366" r:id="rId12"/>
    <p:sldId id="367" r:id="rId13"/>
    <p:sldId id="369" r:id="rId14"/>
    <p:sldId id="368" r:id="rId15"/>
    <p:sldId id="370" r:id="rId16"/>
    <p:sldId id="371" r:id="rId17"/>
    <p:sldId id="372" r:id="rId18"/>
    <p:sldId id="373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7" r:id="rId38"/>
    <p:sldId id="398" r:id="rId39"/>
    <p:sldId id="399" r:id="rId40"/>
    <p:sldId id="396" r:id="rId41"/>
    <p:sldId id="400" r:id="rId42"/>
    <p:sldId id="401" r:id="rId43"/>
    <p:sldId id="402" r:id="rId44"/>
    <p:sldId id="404" r:id="rId45"/>
    <p:sldId id="403" r:id="rId46"/>
    <p:sldId id="405" r:id="rId47"/>
    <p:sldId id="406" r:id="rId48"/>
    <p:sldId id="407" r:id="rId49"/>
    <p:sldId id="408" r:id="rId50"/>
    <p:sldId id="28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6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3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6.png"/><Relationship Id="rId7" Type="http://schemas.openxmlformats.org/officeDocument/2006/relationships/image" Target="../media/image1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6.png"/><Relationship Id="rId7" Type="http://schemas.openxmlformats.org/officeDocument/2006/relationships/image" Target="../media/image1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6.png"/><Relationship Id="rId7" Type="http://schemas.openxmlformats.org/officeDocument/2006/relationships/image" Target="../media/image1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6.png"/><Relationship Id="rId7" Type="http://schemas.openxmlformats.org/officeDocument/2006/relationships/image" Target="../media/image1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Condições de contorno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EE170AC-F0C6-4251-ABD0-BE3A160F1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07" y="2219549"/>
            <a:ext cx="3352800" cy="240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19B43F9-12C6-4844-97E6-5EDE0B3BF236}"/>
                  </a:ext>
                </a:extLst>
              </p:cNvPr>
              <p:cNvSpPr txBox="1"/>
              <p:nvPr/>
            </p:nvSpPr>
            <p:spPr>
              <a:xfrm>
                <a:off x="5430518" y="1921918"/>
                <a:ext cx="468376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19B43F9-12C6-4844-97E6-5EDE0B3BF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18" y="1921918"/>
                <a:ext cx="468376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4D17D77-70E7-4AF2-8E44-C4EC68C87566}"/>
                  </a:ext>
                </a:extLst>
              </p:cNvPr>
              <p:cNvSpPr txBox="1"/>
              <p:nvPr/>
            </p:nvSpPr>
            <p:spPr>
              <a:xfrm>
                <a:off x="7789544" y="2850876"/>
                <a:ext cx="232473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4D17D77-70E7-4AF2-8E44-C4EC68C87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44" y="2850876"/>
                <a:ext cx="2324735" cy="40011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73A3839-8956-4F69-A0FA-5BECF036E80E}"/>
                  </a:ext>
                </a:extLst>
              </p:cNvPr>
              <p:cNvSpPr txBox="1"/>
              <p:nvPr/>
            </p:nvSpPr>
            <p:spPr>
              <a:xfrm>
                <a:off x="5686427" y="3756883"/>
                <a:ext cx="4427852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73A3839-8956-4F69-A0FA-5BECF036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7" y="3756883"/>
                <a:ext cx="4427852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BCBFDA6-BDB4-402E-B56D-2FAB17CCA9D3}"/>
                  </a:ext>
                </a:extLst>
              </p:cNvPr>
              <p:cNvSpPr txBox="1"/>
              <p:nvPr/>
            </p:nvSpPr>
            <p:spPr>
              <a:xfrm>
                <a:off x="7818119" y="4685841"/>
                <a:ext cx="22961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5BCBFDA6-BDB4-402E-B56D-2FAB17CC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19" y="4685841"/>
                <a:ext cx="229616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4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Linha elástica (forma geral)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547508-0783-4264-9E3C-9099B701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19337"/>
            <a:ext cx="33337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C31179-6E28-4330-93A1-7D55F0379720}"/>
                  </a:ext>
                </a:extLst>
              </p:cNvPr>
              <p:cNvSpPr txBox="1"/>
              <p:nvPr/>
            </p:nvSpPr>
            <p:spPr>
              <a:xfrm>
                <a:off x="4937758" y="1799963"/>
                <a:ext cx="27635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′′′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𝐸𝐼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𝑤𝑥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C31179-6E28-4330-93A1-7D55F037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1799963"/>
                <a:ext cx="2763521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1CC8665-F184-46DA-A2D5-7982DD4CD445}"/>
                  </a:ext>
                </a:extLst>
              </p:cNvPr>
              <p:cNvSpPr txBox="1"/>
              <p:nvPr/>
            </p:nvSpPr>
            <p:spPr>
              <a:xfrm>
                <a:off x="4937758" y="2338204"/>
                <a:ext cx="36474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𝐸𝐼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1CC8665-F184-46DA-A2D5-7982DD4C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2338204"/>
                <a:ext cx="364744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F35A26E-7472-4F3C-8F6D-68F8A5550386}"/>
                  </a:ext>
                </a:extLst>
              </p:cNvPr>
              <p:cNvSpPr txBox="1"/>
              <p:nvPr/>
            </p:nvSpPr>
            <p:spPr>
              <a:xfrm>
                <a:off x="4937758" y="3525395"/>
                <a:ext cx="49479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F35A26E-7472-4F3C-8F6D-68F8A5550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3525395"/>
                <a:ext cx="494792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AA6F43E-3893-4A06-8CBA-D2C6138DF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693" y="2319337"/>
            <a:ext cx="2054256" cy="3228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9D1BFFB-7DE1-4A80-90F0-5795EB878416}"/>
                  </a:ext>
                </a:extLst>
              </p:cNvPr>
              <p:cNvSpPr txBox="1"/>
              <p:nvPr/>
            </p:nvSpPr>
            <p:spPr>
              <a:xfrm>
                <a:off x="4937758" y="4263922"/>
                <a:ext cx="61112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𝑤𝐿</m:t>
                          </m:r>
                        </m:e>
                      </m:d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9D1BFFB-7DE1-4A80-90F0-5795EB878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4263922"/>
                <a:ext cx="611124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Linha elástica (resposta)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547508-0783-4264-9E3C-9099B701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19337"/>
            <a:ext cx="33337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6BB234-C2C5-4D4B-A565-6E0A0EE1720B}"/>
                  </a:ext>
                </a:extLst>
              </p:cNvPr>
              <p:cNvSpPr txBox="1"/>
              <p:nvPr/>
            </p:nvSpPr>
            <p:spPr>
              <a:xfrm>
                <a:off x="4988560" y="1619525"/>
                <a:ext cx="427736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𝑤𝐿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6BB234-C2C5-4D4B-A565-6E0A0EE1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60" y="1619525"/>
                <a:ext cx="4277360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DC71447-55CB-4989-A430-234642BFA631}"/>
                  </a:ext>
                </a:extLst>
              </p:cNvPr>
              <p:cNvSpPr txBox="1"/>
              <p:nvPr/>
            </p:nvSpPr>
            <p:spPr>
              <a:xfrm>
                <a:off x="4988560" y="2718632"/>
                <a:ext cx="416560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𝑤𝐿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DC71447-55CB-4989-A430-234642BF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60" y="2718632"/>
                <a:ext cx="416560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8E74623-1241-4CB0-BA29-2406ECA2273F}"/>
                  </a:ext>
                </a:extLst>
              </p:cNvPr>
              <p:cNvSpPr txBox="1"/>
              <p:nvPr/>
            </p:nvSpPr>
            <p:spPr>
              <a:xfrm>
                <a:off x="4988560" y="3817739"/>
                <a:ext cx="333375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8E74623-1241-4CB0-BA29-2406ECA22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60" y="3817739"/>
                <a:ext cx="3333750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5158CE2-6A82-4899-B340-50E4472E378B}"/>
                  </a:ext>
                </a:extLst>
              </p:cNvPr>
              <p:cNvSpPr txBox="1"/>
              <p:nvPr/>
            </p:nvSpPr>
            <p:spPr>
              <a:xfrm>
                <a:off x="4988560" y="4836760"/>
                <a:ext cx="2204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𝑤𝐿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5158CE2-6A82-4899-B340-50E4472E3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60" y="4836760"/>
                <a:ext cx="220472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B107007-1E9E-4137-B622-955B09E21F90}"/>
                  </a:ext>
                </a:extLst>
              </p:cNvPr>
              <p:cNvSpPr txBox="1"/>
              <p:nvPr/>
            </p:nvSpPr>
            <p:spPr>
              <a:xfrm>
                <a:off x="7508674" y="4698356"/>
                <a:ext cx="1340252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𝑑𝑉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8B107007-1E9E-4137-B622-955B09E2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674" y="4698356"/>
                <a:ext cx="1340252" cy="6769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9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Valores extremos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547508-0783-4264-9E3C-9099B701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16137"/>
            <a:ext cx="2667001" cy="1775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6BB234-C2C5-4D4B-A565-6E0A0EE1720B}"/>
                  </a:ext>
                </a:extLst>
              </p:cNvPr>
              <p:cNvSpPr txBox="1"/>
              <p:nvPr/>
            </p:nvSpPr>
            <p:spPr>
              <a:xfrm>
                <a:off x="838199" y="4035392"/>
                <a:ext cx="38404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24</m:t>
                              </m:r>
                            </m:den>
                          </m:f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𝑤𝐿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06BB234-C2C5-4D4B-A565-6E0A0EE1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35392"/>
                <a:ext cx="3840480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DC71447-55CB-4989-A430-234642BFA631}"/>
                  </a:ext>
                </a:extLst>
              </p:cNvPr>
              <p:cNvSpPr txBox="1"/>
              <p:nvPr/>
            </p:nvSpPr>
            <p:spPr>
              <a:xfrm>
                <a:off x="838199" y="4893162"/>
                <a:ext cx="3740135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𝑤𝐿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DC71447-55CB-4989-A430-234642BF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93162"/>
                <a:ext cx="3740135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7AECB8C-8974-49EE-B977-0BBB514B3F6C}"/>
                  </a:ext>
                </a:extLst>
              </p:cNvPr>
              <p:cNvSpPr txBox="1"/>
              <p:nvPr/>
            </p:nvSpPr>
            <p:spPr>
              <a:xfrm>
                <a:off x="5049521" y="2116137"/>
                <a:ext cx="6304278" cy="797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7AECB8C-8974-49EE-B977-0BBB514B3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21" y="2116137"/>
                <a:ext cx="6304278" cy="797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4269EDE-9BC3-4727-A0F2-DF668689E77F}"/>
                  </a:ext>
                </a:extLst>
              </p:cNvPr>
              <p:cNvSpPr txBox="1"/>
              <p:nvPr/>
            </p:nvSpPr>
            <p:spPr>
              <a:xfrm>
                <a:off x="5049521" y="3094520"/>
                <a:ext cx="6304278" cy="797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4269EDE-9BC3-4727-A0F2-DF668689E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21" y="3094520"/>
                <a:ext cx="6304278" cy="7970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600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Linha elástica (forma alternativa e gráfico)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9FF406A-3CC0-46A3-A0CD-6D85C95443DE}"/>
                  </a:ext>
                </a:extLst>
              </p:cNvPr>
              <p:cNvSpPr txBox="1"/>
              <p:nvPr/>
            </p:nvSpPr>
            <p:spPr>
              <a:xfrm>
                <a:off x="838199" y="2495239"/>
                <a:ext cx="4577081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9FF406A-3CC0-46A3-A0CD-6D85C954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495239"/>
                <a:ext cx="4577081" cy="785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9C06827-8C9F-433A-8274-5F8B03913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934" y="1853566"/>
            <a:ext cx="5842865" cy="3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Rotação (forma alternativa e gráfico)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1EC36A-6D06-48CE-8F5B-430599AE89A7}"/>
                  </a:ext>
                </a:extLst>
              </p:cNvPr>
              <p:cNvSpPr txBox="1"/>
              <p:nvPr/>
            </p:nvSpPr>
            <p:spPr>
              <a:xfrm>
                <a:off x="767079" y="2403865"/>
                <a:ext cx="4475481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1EC36A-6D06-48CE-8F5B-430599AE8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9" y="2403865"/>
                <a:ext cx="4475481" cy="786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B6AB4646-8139-4451-8A27-34D9F0714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80" y="1916185"/>
            <a:ext cx="5546492" cy="37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960"/>
            <a:ext cx="10515600" cy="44199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Momento fletor (forma alternativa e gráfico)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7E14E46-5A51-4F4F-823B-DB4A0E9289C9}"/>
                  </a:ext>
                </a:extLst>
              </p:cNvPr>
              <p:cNvSpPr txBox="1"/>
              <p:nvPr/>
            </p:nvSpPr>
            <p:spPr>
              <a:xfrm>
                <a:off x="838199" y="2323899"/>
                <a:ext cx="3865881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7E14E46-5A51-4F4F-823B-DB4A0E92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23899"/>
                <a:ext cx="3865881" cy="786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9408A15-17C1-4053-9C0D-6DDCFCBA3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356" y="1895072"/>
            <a:ext cx="5753816" cy="3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600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Esforço cortante (forma alternativa e gráfico)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92299-82EE-4BF1-9F2F-A6E7F239E66B}"/>
                  </a:ext>
                </a:extLst>
              </p:cNvPr>
              <p:cNvSpPr txBox="1"/>
              <p:nvPr/>
            </p:nvSpPr>
            <p:spPr>
              <a:xfrm>
                <a:off x="1089238" y="2446932"/>
                <a:ext cx="2539999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𝑤𝐿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92299-82EE-4BF1-9F2F-A6E7F239E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46932"/>
                <a:ext cx="2539999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CDD11BB-DA79-47D7-9A54-374FBBCC9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316" y="1868082"/>
            <a:ext cx="5879737" cy="39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2.6. Linha elástica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FEDDF16-8FC6-46AE-B4AC-55672DFF8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061527"/>
            <a:ext cx="4038600" cy="210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5EE535-FEBF-40E3-93BB-FC1135C662E3}"/>
                  </a:ext>
                </a:extLst>
              </p:cNvPr>
              <p:cNvSpPr txBox="1"/>
              <p:nvPr/>
            </p:nvSpPr>
            <p:spPr>
              <a:xfrm>
                <a:off x="4502626" y="4988773"/>
                <a:ext cx="119673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5EE535-FEBF-40E3-93BB-FC1135C66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26" y="4988773"/>
                <a:ext cx="119673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BD7C395-A934-43C4-8770-35DDD78ADD8D}"/>
                  </a:ext>
                </a:extLst>
              </p:cNvPr>
              <p:cNvSpPr txBox="1"/>
              <p:nvPr/>
            </p:nvSpPr>
            <p:spPr>
              <a:xfrm>
                <a:off x="4502626" y="4396593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BD7C395-A934-43C4-8770-35DDD78AD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26" y="4396593"/>
                <a:ext cx="1204975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F5B8C95-7DF4-4AB6-AC83-57EFB2D44B68}"/>
                  </a:ext>
                </a:extLst>
              </p:cNvPr>
              <p:cNvSpPr txBox="1"/>
              <p:nvPr/>
            </p:nvSpPr>
            <p:spPr>
              <a:xfrm>
                <a:off x="6484401" y="2061527"/>
                <a:ext cx="8612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F5B8C95-7DF4-4AB6-AC83-57EFB2D4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401" y="2061527"/>
                <a:ext cx="86127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967BEBD-01B8-4D01-B0A6-C2F050B54663}"/>
                  </a:ext>
                </a:extLst>
              </p:cNvPr>
              <p:cNvSpPr txBox="1"/>
              <p:nvPr/>
            </p:nvSpPr>
            <p:spPr>
              <a:xfrm>
                <a:off x="1669001" y="4988773"/>
                <a:ext cx="13180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967BEBD-01B8-4D01-B0A6-C2F050B5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88773"/>
                <a:ext cx="13180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D7F0EB-4613-484E-94AA-7843C4B662DA}"/>
                  </a:ext>
                </a:extLst>
              </p:cNvPr>
              <p:cNvSpPr txBox="1"/>
              <p:nvPr/>
            </p:nvSpPr>
            <p:spPr>
              <a:xfrm>
                <a:off x="1669001" y="4396593"/>
                <a:ext cx="14094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D7F0EB-4613-484E-94AA-7843C4B6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96593"/>
                <a:ext cx="140947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9D7B363-EA4A-4DAE-852E-CFCD23F888C8}"/>
                  </a:ext>
                </a:extLst>
              </p:cNvPr>
              <p:cNvSpPr txBox="1"/>
              <p:nvPr/>
            </p:nvSpPr>
            <p:spPr>
              <a:xfrm>
                <a:off x="6484401" y="2736857"/>
                <a:ext cx="1359119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9D7B363-EA4A-4DAE-852E-CFCD23F88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401" y="2736857"/>
                <a:ext cx="1359119" cy="405624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4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2.7. Linha elástica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2CF4C14-7612-4AE8-8195-65D54D76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729416"/>
            <a:ext cx="3209925" cy="19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5C697FB-8C7B-4D80-ABF3-B24BE797E99A}"/>
                  </a:ext>
                </a:extLst>
              </p:cNvPr>
              <p:cNvSpPr txBox="1"/>
              <p:nvPr/>
            </p:nvSpPr>
            <p:spPr>
              <a:xfrm>
                <a:off x="5317629" y="1729416"/>
                <a:ext cx="16091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5C697FB-8C7B-4D80-ABF3-B24BE797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29" y="1729416"/>
                <a:ext cx="1609173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489-D2C9-4A6F-9E6F-8E6D5016EC12}"/>
                  </a:ext>
                </a:extLst>
              </p:cNvPr>
              <p:cNvSpPr txBox="1"/>
              <p:nvPr/>
            </p:nvSpPr>
            <p:spPr>
              <a:xfrm>
                <a:off x="1335559" y="4517316"/>
                <a:ext cx="12615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489-D2C9-4A6F-9E6F-8E6D5016E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59" y="4517316"/>
                <a:ext cx="126150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229A4A4-DE73-475D-9EC8-55A10C1EA80B}"/>
                  </a:ext>
                </a:extLst>
              </p:cNvPr>
              <p:cNvSpPr txBox="1"/>
              <p:nvPr/>
            </p:nvSpPr>
            <p:spPr>
              <a:xfrm>
                <a:off x="1335560" y="3913805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229A4A4-DE73-475D-9EC8-55A10C1EA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60" y="3913805"/>
                <a:ext cx="1204975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78F0931-277B-4347-9D57-7CACCBF47A36}"/>
                  </a:ext>
                </a:extLst>
              </p:cNvPr>
              <p:cNvSpPr txBox="1"/>
              <p:nvPr/>
            </p:nvSpPr>
            <p:spPr>
              <a:xfrm>
                <a:off x="3966999" y="4517316"/>
                <a:ext cx="12615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78F0931-277B-4347-9D57-7CACCBF4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99" y="4517316"/>
                <a:ext cx="12615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BE422AA-4C35-4BF9-A508-C01C600BCF8C}"/>
                  </a:ext>
                </a:extLst>
              </p:cNvPr>
              <p:cNvSpPr txBox="1"/>
              <p:nvPr/>
            </p:nvSpPr>
            <p:spPr>
              <a:xfrm>
                <a:off x="3967000" y="3913805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BE422AA-4C35-4BF9-A508-C01C600BC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00" y="3913805"/>
                <a:ext cx="1204975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Flexão em vigas de seção simétrica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2.1. Diagrama de momento fletor interno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2.2. Momento de inércia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2.3. Tensões normais em vigas sob flexão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2.4. Deflexões em vigas: linha elástica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2.5. Vigas hiperestáticas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* 2.6. Deformações plásticas e tensões residuais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Viga com dois (ou mais) segmentos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6AD20F-DCEF-41BD-9F45-2F92E3027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84" y="2170293"/>
            <a:ext cx="3532146" cy="1963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7007BB-BF53-4468-A779-8568136ED20F}"/>
                  </a:ext>
                </a:extLst>
              </p:cNvPr>
              <p:cNvSpPr txBox="1"/>
              <p:nvPr/>
            </p:nvSpPr>
            <p:spPr>
              <a:xfrm>
                <a:off x="5403986" y="2170834"/>
                <a:ext cx="13614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7007BB-BF53-4468-A779-8568136E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86" y="2170834"/>
                <a:ext cx="136144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7CB5A05-7017-4250-86CE-C185C6A194DA}"/>
                  </a:ext>
                </a:extLst>
              </p:cNvPr>
              <p:cNvSpPr txBox="1"/>
              <p:nvPr/>
            </p:nvSpPr>
            <p:spPr>
              <a:xfrm>
                <a:off x="6973706" y="2170293"/>
                <a:ext cx="139192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7CB5A05-7017-4250-86CE-C185C6A19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06" y="2170293"/>
                <a:ext cx="139192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4626C2FC-FB1F-48B0-B1C4-4DD1CF03248D}"/>
                  </a:ext>
                </a:extLst>
              </p:cNvPr>
              <p:cNvSpPr txBox="1"/>
              <p:nvPr/>
            </p:nvSpPr>
            <p:spPr>
              <a:xfrm>
                <a:off x="5388746" y="3480302"/>
                <a:ext cx="139192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4626C2FC-FB1F-48B0-B1C4-4DD1CF032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46" y="3480302"/>
                <a:ext cx="1391920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F5693D6-28A3-4207-9556-5287DD09D811}"/>
                  </a:ext>
                </a:extLst>
              </p:cNvPr>
              <p:cNvSpPr txBox="1"/>
              <p:nvPr/>
            </p:nvSpPr>
            <p:spPr>
              <a:xfrm>
                <a:off x="7019426" y="3467192"/>
                <a:ext cx="1300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F5693D6-28A3-4207-9556-5287DD09D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26" y="3467192"/>
                <a:ext cx="1300480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AC00730-555B-4D40-8588-6DBEAFE0D4B4}"/>
                  </a:ext>
                </a:extLst>
              </p:cNvPr>
              <p:cNvSpPr txBox="1"/>
              <p:nvPr/>
            </p:nvSpPr>
            <p:spPr>
              <a:xfrm>
                <a:off x="1093184" y="4389660"/>
                <a:ext cx="12983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AC00730-555B-4D40-8588-6DBEAFE0D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4" y="4389660"/>
                <a:ext cx="1298362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6DC9D8B-77D0-46A7-AED5-B2AEA1AE9940}"/>
                  </a:ext>
                </a:extLst>
              </p:cNvPr>
              <p:cNvSpPr txBox="1"/>
              <p:nvPr/>
            </p:nvSpPr>
            <p:spPr>
              <a:xfrm>
                <a:off x="3326968" y="4389660"/>
                <a:ext cx="12983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6DC9D8B-77D0-46A7-AED5-B2AEA1AE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68" y="4389660"/>
                <a:ext cx="1298362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8737E4-24D2-489C-80A8-77D05B2357E5}"/>
                  </a:ext>
                </a:extLst>
              </p:cNvPr>
              <p:cNvSpPr txBox="1"/>
              <p:nvPr/>
            </p:nvSpPr>
            <p:spPr>
              <a:xfrm>
                <a:off x="1669001" y="4967065"/>
                <a:ext cx="200497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8737E4-24D2-489C-80A8-77D05B23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67065"/>
                <a:ext cx="200497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3262FD1F-B8D7-4696-96DC-298D8DBF83AF}"/>
                  </a:ext>
                </a:extLst>
              </p:cNvPr>
              <p:cNvSpPr txBox="1"/>
              <p:nvPr/>
            </p:nvSpPr>
            <p:spPr>
              <a:xfrm>
                <a:off x="4209001" y="4965027"/>
                <a:ext cx="200497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3262FD1F-B8D7-4696-96DC-298D8DBF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001" y="4965027"/>
                <a:ext cx="2004973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9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32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Viga com dois (ou mais) segmentos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6AD20F-DCEF-41BD-9F45-2F92E3027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84" y="2170293"/>
            <a:ext cx="3532146" cy="1963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7CB5A05-7017-4250-86CE-C185C6A194DA}"/>
                  </a:ext>
                </a:extLst>
              </p:cNvPr>
              <p:cNvSpPr txBox="1"/>
              <p:nvPr/>
            </p:nvSpPr>
            <p:spPr>
              <a:xfrm>
                <a:off x="6927986" y="2037083"/>
                <a:ext cx="139192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7CB5A05-7017-4250-86CE-C185C6A19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86" y="2037083"/>
                <a:ext cx="139192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F5693D6-28A3-4207-9556-5287DD09D811}"/>
                  </a:ext>
                </a:extLst>
              </p:cNvPr>
              <p:cNvSpPr txBox="1"/>
              <p:nvPr/>
            </p:nvSpPr>
            <p:spPr>
              <a:xfrm>
                <a:off x="6973706" y="2908323"/>
                <a:ext cx="1300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FF5693D6-28A3-4207-9556-5287DD09D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06" y="2908323"/>
                <a:ext cx="130048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AC00730-555B-4D40-8588-6DBEAFE0D4B4}"/>
                  </a:ext>
                </a:extLst>
              </p:cNvPr>
              <p:cNvSpPr txBox="1"/>
              <p:nvPr/>
            </p:nvSpPr>
            <p:spPr>
              <a:xfrm>
                <a:off x="1357783" y="4389660"/>
                <a:ext cx="12983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AC00730-555B-4D40-8588-6DBEAFE0D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83" y="4389660"/>
                <a:ext cx="129836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6DC9D8B-77D0-46A7-AED5-B2AEA1AE9940}"/>
                  </a:ext>
                </a:extLst>
              </p:cNvPr>
              <p:cNvSpPr txBox="1"/>
              <p:nvPr/>
            </p:nvSpPr>
            <p:spPr>
              <a:xfrm>
                <a:off x="3680273" y="4389660"/>
                <a:ext cx="11762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6DC9D8B-77D0-46A7-AED5-B2AEA1AE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73" y="4389660"/>
                <a:ext cx="117620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8737E4-24D2-489C-80A8-77D05B2357E5}"/>
                  </a:ext>
                </a:extLst>
              </p:cNvPr>
              <p:cNvSpPr txBox="1"/>
              <p:nvPr/>
            </p:nvSpPr>
            <p:spPr>
              <a:xfrm>
                <a:off x="1089238" y="4978802"/>
                <a:ext cx="18354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8737E4-24D2-489C-80A8-77D05B23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978802"/>
                <a:ext cx="1835453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3262FD1F-B8D7-4696-96DC-298D8DBF83AF}"/>
                  </a:ext>
                </a:extLst>
              </p:cNvPr>
              <p:cNvSpPr txBox="1"/>
              <p:nvPr/>
            </p:nvSpPr>
            <p:spPr>
              <a:xfrm>
                <a:off x="3350649" y="4959277"/>
                <a:ext cx="18354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3262FD1F-B8D7-4696-96DC-298D8DBF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49" y="4959277"/>
                <a:ext cx="1835453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32D604C-D53C-42E0-9975-EB6948FEA409}"/>
                  </a:ext>
                </a:extLst>
              </p:cNvPr>
              <p:cNvSpPr txBox="1"/>
              <p:nvPr/>
            </p:nvSpPr>
            <p:spPr>
              <a:xfrm>
                <a:off x="5247641" y="2170293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32D604C-D53C-42E0-9975-EB6948FEA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41" y="2170293"/>
                <a:ext cx="1391920" cy="400110"/>
              </a:xfrm>
              <a:prstGeom prst="rect">
                <a:avLst/>
              </a:prstGeom>
              <a:blipFill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FC4D46C-972C-4D00-BB6F-00AE039D21DC}"/>
                  </a:ext>
                </a:extLst>
              </p:cNvPr>
              <p:cNvSpPr txBox="1"/>
              <p:nvPr/>
            </p:nvSpPr>
            <p:spPr>
              <a:xfrm>
                <a:off x="5229589" y="3088054"/>
                <a:ext cx="1391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FC4D46C-972C-4D00-BB6F-00AE039D2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589" y="3088054"/>
                <a:ext cx="1391920" cy="40011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BA794D3-BAD8-4925-8DDD-5C07F4C14553}"/>
                  </a:ext>
                </a:extLst>
              </p:cNvPr>
              <p:cNvSpPr txBox="1"/>
              <p:nvPr/>
            </p:nvSpPr>
            <p:spPr>
              <a:xfrm>
                <a:off x="6199484" y="4389660"/>
                <a:ext cx="15484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BA794D3-BAD8-4925-8DDD-5C07F4C14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84" y="4389660"/>
                <a:ext cx="154844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F532C2C-0CD0-4CE6-9619-4C38E3900723}"/>
                  </a:ext>
                </a:extLst>
              </p:cNvPr>
              <p:cNvSpPr txBox="1"/>
              <p:nvPr/>
            </p:nvSpPr>
            <p:spPr>
              <a:xfrm>
                <a:off x="8949494" y="4389660"/>
                <a:ext cx="13644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𝐷𝐵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F532C2C-0CD0-4CE6-9619-4C38E3900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494" y="4389660"/>
                <a:ext cx="13644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85A8C96-5345-4742-B1E1-B620262CF930}"/>
                  </a:ext>
                </a:extLst>
              </p:cNvPr>
              <p:cNvSpPr txBox="1"/>
              <p:nvPr/>
            </p:nvSpPr>
            <p:spPr>
              <a:xfrm>
                <a:off x="5835637" y="4987442"/>
                <a:ext cx="227613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85A8C96-5345-4742-B1E1-B620262CF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637" y="4987442"/>
                <a:ext cx="2276136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7D2E74-E0D8-4807-8E25-57FE16B1E1A8}"/>
                  </a:ext>
                </a:extLst>
              </p:cNvPr>
              <p:cNvSpPr txBox="1"/>
              <p:nvPr/>
            </p:nvSpPr>
            <p:spPr>
              <a:xfrm>
                <a:off x="8378852" y="4987441"/>
                <a:ext cx="250571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7D2E74-E0D8-4807-8E25-57FE16B1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852" y="4987441"/>
                <a:ext cx="2505712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8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  <p:bldP spid="36" grpId="0"/>
      <p:bldP spid="37" grpId="0"/>
      <p:bldP spid="38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2.5. Vigas hiperestáticas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Problemas estaticamente indeterminados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F42FB16-2E26-4E1F-8A54-BA4A1B948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432591"/>
            <a:ext cx="3409950" cy="21431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396218F-EC2E-452F-B054-B8E6021F1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2432590"/>
            <a:ext cx="7449253" cy="239340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2B162A1-07BB-4774-9B8F-8C64B5CC0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477" y="5088800"/>
            <a:ext cx="4124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as reações de apoio para a viga abaixo.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32372"/>
            <a:ext cx="34099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Método das Forças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/>
              <a:t>Caso 1: carregamento externo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/>
              <a:t>Caso 2: reação adicional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Reação adicional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72E5A0C-6123-4184-A805-FF42FCF2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4" y="2312333"/>
            <a:ext cx="3905250" cy="257175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20BD4C5-5D66-4914-A162-A56BE19FF20F}"/>
              </a:ext>
            </a:extLst>
          </p:cNvPr>
          <p:cNvSpPr/>
          <p:nvPr/>
        </p:nvSpPr>
        <p:spPr>
          <a:xfrm>
            <a:off x="7284720" y="3728720"/>
            <a:ext cx="660400" cy="129349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Caso 1: carregamento externo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BB42328-98D3-468A-A19B-058C02CDD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94272"/>
            <a:ext cx="33337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749CEB-7155-4F8F-8799-505B70307055}"/>
                  </a:ext>
                </a:extLst>
              </p:cNvPr>
              <p:cNvSpPr txBox="1"/>
              <p:nvPr/>
            </p:nvSpPr>
            <p:spPr>
              <a:xfrm>
                <a:off x="5414230" y="3118828"/>
                <a:ext cx="3333749" cy="770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749CEB-7155-4F8F-8799-505B70307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30" y="3118828"/>
                <a:ext cx="3333749" cy="770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5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Caso 2: reação adicional (Exemplo 2.6)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78077C2-BEF2-487D-B465-A2DC51F2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18083"/>
            <a:ext cx="3409950" cy="217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E6E87BC-DA21-409A-9224-AE50D3D415EF}"/>
                  </a:ext>
                </a:extLst>
              </p:cNvPr>
              <p:cNvSpPr txBox="1"/>
              <p:nvPr/>
            </p:nvSpPr>
            <p:spPr>
              <a:xfrm>
                <a:off x="5845946" y="3118829"/>
                <a:ext cx="2947450" cy="770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E6E87BC-DA21-409A-9224-AE50D3D4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3118829"/>
                <a:ext cx="2947450" cy="770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0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Superposição de efeitos e imposição da compatibilidade geométrica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64731"/>
            <a:ext cx="340995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1D4CAD-7A5F-4346-AC6D-E91D6232A9BA}"/>
                  </a:ext>
                </a:extLst>
              </p:cNvPr>
              <p:cNvSpPr txBox="1"/>
              <p:nvPr/>
            </p:nvSpPr>
            <p:spPr>
              <a:xfrm>
                <a:off x="4870684" y="2264731"/>
                <a:ext cx="2916139" cy="70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1D4CAD-7A5F-4346-AC6D-E91D6232A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84" y="2264731"/>
                <a:ext cx="2916139" cy="708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EF24BA3-C04D-4BC4-B534-57A6B9028718}"/>
                  </a:ext>
                </a:extLst>
              </p:cNvPr>
              <p:cNvSpPr txBox="1"/>
              <p:nvPr/>
            </p:nvSpPr>
            <p:spPr>
              <a:xfrm>
                <a:off x="8221613" y="2263449"/>
                <a:ext cx="2697396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EF24BA3-C04D-4BC4-B534-57A6B9028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613" y="2263449"/>
                <a:ext cx="2697396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9EBC2ED-382E-4645-9DD9-94BC18608BD0}"/>
                  </a:ext>
                </a:extLst>
              </p:cNvPr>
              <p:cNvSpPr txBox="1"/>
              <p:nvPr/>
            </p:nvSpPr>
            <p:spPr>
              <a:xfrm>
                <a:off x="5967635" y="3437024"/>
                <a:ext cx="3917716" cy="70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9EBC2ED-382E-4645-9DD9-94BC1860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35" y="3437024"/>
                <a:ext cx="3917716" cy="708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85417BE-A97D-4D67-A74A-B93A10049855}"/>
                  </a:ext>
                </a:extLst>
              </p:cNvPr>
              <p:cNvSpPr txBox="1"/>
              <p:nvPr/>
            </p:nvSpPr>
            <p:spPr>
              <a:xfrm>
                <a:off x="2895813" y="4780082"/>
                <a:ext cx="2476279" cy="70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85417BE-A97D-4D67-A74A-B93A1004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13" y="4780082"/>
                <a:ext cx="2476279" cy="708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B4BB99C-3724-4A8B-ADB2-0DFA8755A962}"/>
                  </a:ext>
                </a:extLst>
              </p:cNvPr>
              <p:cNvSpPr txBox="1"/>
              <p:nvPr/>
            </p:nvSpPr>
            <p:spPr>
              <a:xfrm>
                <a:off x="5460855" y="4814147"/>
                <a:ext cx="1498746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B4BB99C-3724-4A8B-ADB2-0DFA8755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55" y="4814147"/>
                <a:ext cx="149874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Reações de apoio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64731"/>
            <a:ext cx="340995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B4BB99C-3724-4A8B-ADB2-0DFA8755A962}"/>
                  </a:ext>
                </a:extLst>
              </p:cNvPr>
              <p:cNvSpPr txBox="1"/>
              <p:nvPr/>
            </p:nvSpPr>
            <p:spPr>
              <a:xfrm>
                <a:off x="5190625" y="2264731"/>
                <a:ext cx="1168401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B4BB99C-3724-4A8B-ADB2-0DFA8755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25" y="2264731"/>
                <a:ext cx="1168401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8265635-242C-4113-B5E8-8929B69B1DCD}"/>
                  </a:ext>
                </a:extLst>
              </p:cNvPr>
              <p:cNvSpPr txBox="1"/>
              <p:nvPr/>
            </p:nvSpPr>
            <p:spPr>
              <a:xfrm>
                <a:off x="5190625" y="3135584"/>
                <a:ext cx="3048000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8265635-242C-4113-B5E8-8929B69B1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25" y="3135584"/>
                <a:ext cx="3048000" cy="837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587B41A-EEDB-4CF3-B632-6330DAF8EA67}"/>
                  </a:ext>
                </a:extLst>
              </p:cNvPr>
              <p:cNvSpPr txBox="1"/>
              <p:nvPr/>
            </p:nvSpPr>
            <p:spPr>
              <a:xfrm>
                <a:off x="5190625" y="4173534"/>
                <a:ext cx="2825615" cy="873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587B41A-EEDB-4CF3-B632-6330DAF8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25" y="4173534"/>
                <a:ext cx="2825615" cy="873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7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Flexão em vigas de seção simétrica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2.1. Diagrama de momento fletor interno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2.2. Momento de inércia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2.3. Tensões normais em vigas sob flexão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2.4. Deflexões em vigas: linha elástica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2.5. Vigas hiperestáticas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* 2.6. Deformações plásticas e tensões residuais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3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44411"/>
            <a:ext cx="340995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730277C-1055-4EC4-A613-8E1AE31B37CC}"/>
                  </a:ext>
                </a:extLst>
              </p:cNvPr>
              <p:cNvSpPr txBox="1"/>
              <p:nvPr/>
            </p:nvSpPr>
            <p:spPr>
              <a:xfrm>
                <a:off x="4780279" y="2248871"/>
                <a:ext cx="4577081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730277C-1055-4EC4-A613-8E1AE31B3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79" y="2248871"/>
                <a:ext cx="4577081" cy="78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203B741-3CA6-444A-9EB7-3EA05E0718FD}"/>
                  </a:ext>
                </a:extLst>
              </p:cNvPr>
              <p:cNvSpPr txBox="1"/>
              <p:nvPr/>
            </p:nvSpPr>
            <p:spPr>
              <a:xfrm>
                <a:off x="5363844" y="3315973"/>
                <a:ext cx="3409950" cy="78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203B741-3CA6-444A-9EB7-3EA05E071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844" y="3315973"/>
                <a:ext cx="3409950" cy="7866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34FDC73-56F2-4215-AD10-7434B0E8A228}"/>
                  </a:ext>
                </a:extLst>
              </p:cNvPr>
              <p:cNvSpPr txBox="1"/>
              <p:nvPr/>
            </p:nvSpPr>
            <p:spPr>
              <a:xfrm>
                <a:off x="1161617" y="4789787"/>
                <a:ext cx="9368658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00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34FDC73-56F2-4215-AD10-7434B0E8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17" y="4789787"/>
                <a:ext cx="9368658" cy="785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B2048CE-A8CF-4349-9092-0C6CD8269D49}"/>
              </a:ext>
            </a:extLst>
          </p:cNvPr>
          <p:cNvSpPr/>
          <p:nvPr/>
        </p:nvSpPr>
        <p:spPr>
          <a:xfrm>
            <a:off x="7406640" y="4725953"/>
            <a:ext cx="568960" cy="8823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44411"/>
            <a:ext cx="2941321" cy="1848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8670617-480C-4DC9-B4BD-21580EE3D15F}"/>
                  </a:ext>
                </a:extLst>
              </p:cNvPr>
              <p:cNvSpPr txBox="1"/>
              <p:nvPr/>
            </p:nvSpPr>
            <p:spPr>
              <a:xfrm>
                <a:off x="3901440" y="2244411"/>
                <a:ext cx="7452359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pt-BR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8670617-480C-4DC9-B4BD-21580EE3D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40" y="2244411"/>
                <a:ext cx="7452359" cy="78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/>
              <p:nvPr/>
            </p:nvSpPr>
            <p:spPr>
              <a:xfrm>
                <a:off x="5209539" y="3299263"/>
                <a:ext cx="4836160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d>
                        <m:dPr>
                          <m:ctrlP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p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𝟒𝟖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𝑬𝑰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𝑳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sup>
                          </m:s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𝑳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sup>
                          </m:s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𝑳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39" y="3299263"/>
                <a:ext cx="4836160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2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07" y="2244411"/>
            <a:ext cx="2941321" cy="1848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/>
              <p:nvPr/>
            </p:nvSpPr>
            <p:spPr>
              <a:xfrm>
                <a:off x="837530" y="4431423"/>
                <a:ext cx="4296474" cy="723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pt-BR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sSup>
                            <m:sSup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30" y="4431423"/>
                <a:ext cx="4296474" cy="723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D7265DC-EB2F-4236-A455-D47A27F2A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71" y="1445485"/>
            <a:ext cx="6162228" cy="41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Rotação da seção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07" y="2244411"/>
            <a:ext cx="2941321" cy="1848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/>
              <p:nvPr/>
            </p:nvSpPr>
            <p:spPr>
              <a:xfrm>
                <a:off x="838199" y="4431423"/>
                <a:ext cx="4333242" cy="716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31423"/>
                <a:ext cx="4333242" cy="716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9D4FC0D7-7858-43A2-9C9D-05E6BD55D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520" y="1445484"/>
            <a:ext cx="6050279" cy="40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* Flecha máxima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07" y="2244411"/>
            <a:ext cx="2941321" cy="1848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/>
              <p:nvPr/>
            </p:nvSpPr>
            <p:spPr>
              <a:xfrm>
                <a:off x="1745612" y="5010601"/>
                <a:ext cx="2636521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d>
                        <m:d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=0,57845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40C681A-1C00-4B17-9715-8EFBA94E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12" y="5010601"/>
                <a:ext cx="2636521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10843-D4F8-4867-B3FC-589682FBD5CA}"/>
                  </a:ext>
                </a:extLst>
              </p:cNvPr>
              <p:cNvSpPr txBox="1"/>
              <p:nvPr/>
            </p:nvSpPr>
            <p:spPr>
              <a:xfrm>
                <a:off x="5289546" y="4928527"/>
                <a:ext cx="3462022" cy="646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0,26=−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2400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10843-D4F8-4867-B3FC-589682FBD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546" y="4928527"/>
                <a:ext cx="3462022" cy="646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C4A98E9-BC0F-4FA5-BE35-62B42C6F9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38" y="1653592"/>
            <a:ext cx="4485639" cy="30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2.9. Viga hiperestática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Método da quarta derivada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2D0F968-2BF0-4982-A2FF-29E67715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79" y="2423686"/>
            <a:ext cx="3199133" cy="2010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8F71B11-0712-4CDF-9EE2-845E661A3A69}"/>
                  </a:ext>
                </a:extLst>
              </p:cNvPr>
              <p:cNvSpPr txBox="1"/>
              <p:nvPr/>
            </p:nvSpPr>
            <p:spPr>
              <a:xfrm>
                <a:off x="6422501" y="5212461"/>
                <a:ext cx="13180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8F71B11-0712-4CDF-9EE2-845E661A3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01" y="5212461"/>
                <a:ext cx="131803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EEA42CC-FFF6-4135-98B3-84E37F28B853}"/>
                  </a:ext>
                </a:extLst>
              </p:cNvPr>
              <p:cNvSpPr txBox="1"/>
              <p:nvPr/>
            </p:nvSpPr>
            <p:spPr>
              <a:xfrm>
                <a:off x="6479034" y="4634599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EEA42CC-FFF6-4135-98B3-84E37F28B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034" y="4634599"/>
                <a:ext cx="1204975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BE9BAD4-9E15-4AC9-A17A-8671F6EDB428}"/>
                  </a:ext>
                </a:extLst>
              </p:cNvPr>
              <p:cNvSpPr txBox="1"/>
              <p:nvPr/>
            </p:nvSpPr>
            <p:spPr>
              <a:xfrm>
                <a:off x="3996945" y="5222428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BE9BAD4-9E15-4AC9-A17A-8671F6ED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945" y="5222428"/>
                <a:ext cx="120497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850D71D-C6F4-46A9-B7B7-1F2185CCD89F}"/>
                  </a:ext>
                </a:extLst>
              </p:cNvPr>
              <p:cNvSpPr txBox="1"/>
              <p:nvPr/>
            </p:nvSpPr>
            <p:spPr>
              <a:xfrm>
                <a:off x="3996945" y="4634599"/>
                <a:ext cx="12049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850D71D-C6F4-46A9-B7B7-1F2185CCD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945" y="4634599"/>
                <a:ext cx="1204975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6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2.6. Deformações plásticas e tensões residuais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Material em regime elastoplástico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D3CB29-8E2C-4E66-9DEE-1A8E2BF0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2445613"/>
            <a:ext cx="36861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2.6. Deformações plásticas e tensões residuais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normais na flexão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09EB4E8-6AD0-400C-B54C-2127511B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80" y="2251977"/>
            <a:ext cx="3103880" cy="25953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71D63D1-EAE9-4198-BF78-DCA482757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387" y="2251977"/>
            <a:ext cx="3000031" cy="259533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2E6A264-3E4E-4097-BB2D-3D1E52CC0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645" y="2251977"/>
            <a:ext cx="3056527" cy="259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30D9246-9461-4C03-A848-70793E69762B}"/>
                  </a:ext>
                </a:extLst>
              </p:cNvPr>
              <p:cNvSpPr txBox="1"/>
              <p:nvPr/>
            </p:nvSpPr>
            <p:spPr>
              <a:xfrm>
                <a:off x="4440789" y="5047597"/>
                <a:ext cx="3133226" cy="668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30D9246-9461-4C03-A848-70793E69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789" y="5047597"/>
                <a:ext cx="3133226" cy="668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0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2.6. Deformações plásticas e tensões residuais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Coordenada limite de escoamento (zona elástica)</a:t>
            </a:r>
            <a:endParaRPr lang="pt-BR" sz="16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C3B8945-DF41-46AF-B64F-3CB606DB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9271"/>
            <a:ext cx="3321044" cy="2572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6DA30D-7415-4F8D-8586-AD0F5DD101B0}"/>
                  </a:ext>
                </a:extLst>
              </p:cNvPr>
              <p:cNvSpPr txBox="1"/>
              <p:nvPr/>
            </p:nvSpPr>
            <p:spPr>
              <a:xfrm>
                <a:off x="5612357" y="3442305"/>
                <a:ext cx="18491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6DA30D-7415-4F8D-8586-AD0F5DD10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357" y="3442305"/>
                <a:ext cx="1849120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have Direita 8">
            <a:extLst>
              <a:ext uri="{FF2B5EF4-FFF2-40B4-BE49-F238E27FC236}">
                <a16:creationId xmlns:a16="http://schemas.microsoft.com/office/drawing/2014/main" id="{F2D82E78-2E2C-451D-B45F-42D568C5A1F0}"/>
              </a:ext>
            </a:extLst>
          </p:cNvPr>
          <p:cNvSpPr/>
          <p:nvPr/>
        </p:nvSpPr>
        <p:spPr>
          <a:xfrm>
            <a:off x="5087841" y="3210560"/>
            <a:ext cx="426720" cy="86360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DF54D96-B868-4074-BB9C-01C8F722C400}"/>
                  </a:ext>
                </a:extLst>
              </p:cNvPr>
              <p:cNvSpPr txBox="1"/>
              <p:nvPr/>
            </p:nvSpPr>
            <p:spPr>
              <a:xfrm>
                <a:off x="5825420" y="2672932"/>
                <a:ext cx="14229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DF54D96-B868-4074-BB9C-01C8F722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20" y="2672932"/>
                <a:ext cx="1422993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361AFF-3599-4FE4-9354-834C7C0B668B}"/>
                  </a:ext>
                </a:extLst>
              </p:cNvPr>
              <p:cNvSpPr txBox="1"/>
              <p:nvPr/>
            </p:nvSpPr>
            <p:spPr>
              <a:xfrm>
                <a:off x="5612356" y="4141302"/>
                <a:ext cx="18491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361AFF-3599-4FE4-9354-834C7C0B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356" y="4141302"/>
                <a:ext cx="1849120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1D6FCF0-80A8-4B0D-81B1-DC2AC7EFC347}"/>
                  </a:ext>
                </a:extLst>
              </p:cNvPr>
              <p:cNvSpPr txBox="1"/>
              <p:nvPr/>
            </p:nvSpPr>
            <p:spPr>
              <a:xfrm>
                <a:off x="8317378" y="3306402"/>
                <a:ext cx="1452880" cy="671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1D6FCF0-80A8-4B0D-81B1-DC2AC7EF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78" y="3306402"/>
                <a:ext cx="1452880" cy="6719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CEB4CA9-CAB3-46A6-90A4-BC49647FCCC3}"/>
                  </a:ext>
                </a:extLst>
              </p:cNvPr>
              <p:cNvSpPr txBox="1"/>
              <p:nvPr/>
            </p:nvSpPr>
            <p:spPr>
              <a:xfrm>
                <a:off x="8317378" y="2672932"/>
                <a:ext cx="120254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CEB4CA9-CAB3-46A6-90A4-BC49647F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78" y="2672932"/>
                <a:ext cx="12025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536756D-F1F3-420A-9FB7-8779A8B68601}"/>
                  </a:ext>
                </a:extLst>
              </p:cNvPr>
              <p:cNvSpPr txBox="1"/>
              <p:nvPr/>
            </p:nvSpPr>
            <p:spPr>
              <a:xfrm>
                <a:off x="8367654" y="4141302"/>
                <a:ext cx="10399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536756D-F1F3-420A-9FB7-8779A8B6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654" y="4141302"/>
                <a:ext cx="103998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9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9" grpId="0"/>
      <p:bldP spid="20" grpId="0"/>
      <p:bldP spid="23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2.6. Deformações plásticas e tensões residuais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Momento fletor na seção</a:t>
            </a:r>
            <a:endParaRPr lang="pt-BR" sz="16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C3B8945-DF41-46AF-B64F-3CB606DB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57351"/>
            <a:ext cx="3114040" cy="241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09CC5D-8878-4122-9175-A272369E87C5}"/>
                  </a:ext>
                </a:extLst>
              </p:cNvPr>
              <p:cNvSpPr txBox="1"/>
              <p:nvPr/>
            </p:nvSpPr>
            <p:spPr>
              <a:xfrm>
                <a:off x="4652412" y="2108054"/>
                <a:ext cx="6207760" cy="1031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09CC5D-8878-4122-9175-A272369E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12" y="2108054"/>
                <a:ext cx="6207760" cy="1031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44EBA94-2E62-48D9-BF92-61909C1D94B2}"/>
                  </a:ext>
                </a:extLst>
              </p:cNvPr>
              <p:cNvSpPr txBox="1"/>
              <p:nvPr/>
            </p:nvSpPr>
            <p:spPr>
              <a:xfrm>
                <a:off x="6981190" y="3357187"/>
                <a:ext cx="3114040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44EBA94-2E62-48D9-BF92-61909C1D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90" y="3357187"/>
                <a:ext cx="3114040" cy="710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6DE9DC-5E36-416B-954E-92F6231A2D5E}"/>
                  </a:ext>
                </a:extLst>
              </p:cNvPr>
              <p:cNvSpPr txBox="1"/>
              <p:nvPr/>
            </p:nvSpPr>
            <p:spPr>
              <a:xfrm>
                <a:off x="4652412" y="4327111"/>
                <a:ext cx="5731108" cy="797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6DE9DC-5E36-416B-954E-92F6231A2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12" y="4327111"/>
                <a:ext cx="5731108" cy="7979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1C9B7B1-14E2-46BC-8852-B35B9D303178}"/>
                  </a:ext>
                </a:extLst>
              </p:cNvPr>
              <p:cNvSpPr txBox="1"/>
              <p:nvPr/>
            </p:nvSpPr>
            <p:spPr>
              <a:xfrm>
                <a:off x="5163468" y="3399861"/>
                <a:ext cx="1268163" cy="668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1C9B7B1-14E2-46BC-8852-B35B9D303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68" y="3399861"/>
                <a:ext cx="1268163" cy="6687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F73CFDA-3338-498D-A4B1-3987840DF590}"/>
              </a:ext>
            </a:extLst>
          </p:cNvPr>
          <p:cNvSpPr/>
          <p:nvPr/>
        </p:nvSpPr>
        <p:spPr>
          <a:xfrm>
            <a:off x="6746240" y="2021840"/>
            <a:ext cx="2296160" cy="11854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578B90A-AD8B-4426-AB83-D5AA4D62F220}"/>
              </a:ext>
            </a:extLst>
          </p:cNvPr>
          <p:cNvSpPr/>
          <p:nvPr/>
        </p:nvSpPr>
        <p:spPr>
          <a:xfrm>
            <a:off x="9042400" y="2184400"/>
            <a:ext cx="1817772" cy="912929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07 - Flexão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Apresentar o segundo método de solução da equação da linha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Resolver problemas hiperestáticos de viga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Traçar o perfil de tensão normal residual para uma viga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6649721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seção transversal da figura, determinar se o material plastifica ao se aplicar um momento fletor de 36,8 kN m e, em caso afirmativo, o tamanho da zona elástica, o raio de curvatura e o perfil final de tensão normal após o descarregamento.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Dados: tensão de escoamento = 240 MPa; módulo de Young = 200 GPa.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9BF3A5A-9D31-4EA0-9021-CC8BA964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720" y="1476502"/>
            <a:ext cx="3067452" cy="39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5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7574281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Momento fletor limite (</a:t>
            </a:r>
            <a:r>
              <a:rPr lang="el-GR" sz="2200" i="1" dirty="0"/>
              <a:t>σ</a:t>
            </a:r>
            <a:r>
              <a:rPr lang="pt-BR" sz="2200" baseline="-25000" dirty="0"/>
              <a:t>Y</a:t>
            </a:r>
            <a:r>
              <a:rPr lang="pt-BR" sz="2200" dirty="0"/>
              <a:t> = 240 MPa; M = 36,8 kN 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9BF3A5A-9D31-4EA0-9021-CC8BA964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238" y="1460993"/>
            <a:ext cx="2804562" cy="3598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EDDB86-CE0C-4CFC-8634-01B78D4FCA72}"/>
                  </a:ext>
                </a:extLst>
              </p:cNvPr>
              <p:cNvSpPr txBox="1"/>
              <p:nvPr/>
            </p:nvSpPr>
            <p:spPr>
              <a:xfrm>
                <a:off x="1669001" y="2526079"/>
                <a:ext cx="1216439" cy="668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EDDB86-CE0C-4CFC-8634-01B78D4F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526079"/>
                <a:ext cx="1216439" cy="6687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38F0D3-CC54-45AF-8C9C-52946BC282B3}"/>
                  </a:ext>
                </a:extLst>
              </p:cNvPr>
              <p:cNvSpPr txBox="1"/>
              <p:nvPr/>
            </p:nvSpPr>
            <p:spPr>
              <a:xfrm>
                <a:off x="3716242" y="2505400"/>
                <a:ext cx="1307879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C38F0D3-CC54-45AF-8C9C-52946BC2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42" y="2505400"/>
                <a:ext cx="1307879" cy="710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C3CDEF3-6EC7-453A-9374-DDC935DEA12B}"/>
                  </a:ext>
                </a:extLst>
              </p:cNvPr>
              <p:cNvSpPr txBox="1"/>
              <p:nvPr/>
            </p:nvSpPr>
            <p:spPr>
              <a:xfrm>
                <a:off x="1669001" y="3514521"/>
                <a:ext cx="539219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240000.(2.0,050.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0,060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=28,8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C3CDEF3-6EC7-453A-9374-DDC935DEA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14521"/>
                <a:ext cx="5392199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5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7574281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Tamanho da zona elástica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i="1" dirty="0"/>
              <a:t>σ</a:t>
            </a:r>
            <a:r>
              <a:rPr lang="pt-BR" sz="2000" baseline="-25000" dirty="0"/>
              <a:t>Y</a:t>
            </a:r>
            <a:r>
              <a:rPr lang="pt-BR" sz="2000" dirty="0"/>
              <a:t> = 240 MPa; M = 36,8 kN m; M</a:t>
            </a:r>
            <a:r>
              <a:rPr lang="pt-BR" sz="2000" baseline="-25000" dirty="0"/>
              <a:t>Y</a:t>
            </a:r>
            <a:r>
              <a:rPr lang="pt-BR" sz="2000" dirty="0"/>
              <a:t> = 28,8 kN 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9BF3A5A-9D31-4EA0-9021-CC8BA964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238" y="1460993"/>
            <a:ext cx="2804562" cy="3598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81008AB-070E-49EB-83A3-EB89CFE3FDD4}"/>
                  </a:ext>
                </a:extLst>
              </p:cNvPr>
              <p:cNvSpPr txBox="1"/>
              <p:nvPr/>
            </p:nvSpPr>
            <p:spPr>
              <a:xfrm>
                <a:off x="1669001" y="2865324"/>
                <a:ext cx="6156559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⇒36,8=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28,8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0,060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81008AB-070E-49EB-83A3-EB89CFE3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865324"/>
                <a:ext cx="6156559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6BB6417-225B-4FAF-9366-266847631E20}"/>
                  </a:ext>
                </a:extLst>
              </p:cNvPr>
              <p:cNvSpPr txBox="1"/>
              <p:nvPr/>
            </p:nvSpPr>
            <p:spPr>
              <a:xfrm>
                <a:off x="4117560" y="3993765"/>
                <a:ext cx="2181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6BB6417-225B-4FAF-9366-266847631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60" y="3993765"/>
                <a:ext cx="2181640" cy="430887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7574281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Raio de curvatura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i="1" dirty="0"/>
              <a:t>σ</a:t>
            </a:r>
            <a:r>
              <a:rPr lang="pt-BR" sz="2000" baseline="-25000" dirty="0"/>
              <a:t>Y</a:t>
            </a:r>
            <a:r>
              <a:rPr lang="pt-BR" sz="2000" dirty="0"/>
              <a:t> = 240 MPa; E = 200 GPa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9BF3A5A-9D31-4EA0-9021-CC8BA964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238" y="1460993"/>
            <a:ext cx="2804562" cy="3598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81008AB-070E-49EB-83A3-EB89CFE3FDD4}"/>
                  </a:ext>
                </a:extLst>
              </p:cNvPr>
              <p:cNvSpPr txBox="1"/>
              <p:nvPr/>
            </p:nvSpPr>
            <p:spPr>
              <a:xfrm>
                <a:off x="1669001" y="2770989"/>
                <a:ext cx="2270761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81008AB-070E-49EB-83A3-EB89CFE3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770989"/>
                <a:ext cx="2270761" cy="671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A53A14-E3DF-46FF-BEBA-D3CF83D62BFC}"/>
                  </a:ext>
                </a:extLst>
              </p:cNvPr>
              <p:cNvSpPr txBox="1"/>
              <p:nvPr/>
            </p:nvSpPr>
            <p:spPr>
              <a:xfrm>
                <a:off x="3939762" y="2759393"/>
                <a:ext cx="1304082" cy="6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A53A14-E3DF-46FF-BEBA-D3CF83D62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62" y="2759393"/>
                <a:ext cx="1304082" cy="6696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E1A40F2-94BD-47ED-A87B-217DF097676E}"/>
                  </a:ext>
                </a:extLst>
              </p:cNvPr>
              <p:cNvSpPr txBox="1"/>
              <p:nvPr/>
            </p:nvSpPr>
            <p:spPr>
              <a:xfrm>
                <a:off x="2145487" y="4963864"/>
                <a:ext cx="3588550" cy="703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l-G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𝟎𝟎𝟏𝟐</m:t>
                          </m:r>
                        </m:den>
                      </m:f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𝟑𝟑𝟑𝟑𝟑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E1A40F2-94BD-47ED-A87B-217DF0976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487" y="4963864"/>
                <a:ext cx="3588550" cy="703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3A802CE-7CD1-4831-8CA0-666BEA8FAE3E}"/>
                  </a:ext>
                </a:extLst>
              </p:cNvPr>
              <p:cNvSpPr txBox="1"/>
              <p:nvPr/>
            </p:nvSpPr>
            <p:spPr>
              <a:xfrm>
                <a:off x="1669001" y="3868720"/>
                <a:ext cx="358855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=0,0012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3A802CE-7CD1-4831-8CA0-666BEA8FA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868720"/>
                <a:ext cx="3588550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63407E9-62D7-4B16-BFD5-73FE4AAF853B}"/>
                  </a:ext>
                </a:extLst>
              </p:cNvPr>
              <p:cNvSpPr txBox="1"/>
              <p:nvPr/>
            </p:nvSpPr>
            <p:spPr>
              <a:xfrm>
                <a:off x="5734037" y="5013471"/>
                <a:ext cx="2678443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0,0018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63407E9-62D7-4B16-BFD5-73FE4AAF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37" y="5013471"/>
                <a:ext cx="2678443" cy="6712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Perfis ao final do carregamento (M = 36,8 kN m)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3FD5155F-C0AA-473D-B3A6-A19216CE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43" y="2134239"/>
            <a:ext cx="2636190" cy="33826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618CC5-B9BF-4078-883E-5735B32C8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464" y="2134239"/>
            <a:ext cx="2736708" cy="338263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031FDB1-9B66-405F-A157-26025CD2D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260" y="2134239"/>
            <a:ext cx="3473477" cy="33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Descarregamento (retorno elástico)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40E1B3F-48CD-41E3-B884-48B2AA53F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79961"/>
            <a:ext cx="3022601" cy="28882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618CC5-B9BF-4078-883E-5735B32C8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203" y="2179961"/>
            <a:ext cx="2528970" cy="312587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9223C18-EE5E-4934-BDC6-C272862AA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876" y="2179960"/>
            <a:ext cx="2965825" cy="28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Superposição de momento no sentido contrário (M = 36,8 kN m)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30EDF9A-812B-4088-A507-59E36105F0D9}"/>
                  </a:ext>
                </a:extLst>
              </p:cNvPr>
              <p:cNvSpPr txBox="1"/>
              <p:nvPr/>
            </p:nvSpPr>
            <p:spPr>
              <a:xfrm>
                <a:off x="1156411" y="2438729"/>
                <a:ext cx="8694200" cy="990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36,8.0,060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0,050.0,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120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=306667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=306,7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30EDF9A-812B-4088-A507-59E36105F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11" y="2438729"/>
                <a:ext cx="8694200" cy="990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2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600" cy="45057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Perfil final de tensão normal (residual)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009218-5F00-4C27-90EF-1FEBDD04C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398" y="1866808"/>
            <a:ext cx="9343202" cy="39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* Exemplo 2.10. Tensão residual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Deformação e curvatura finais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81CD65D-898A-4606-B741-2F1C29CD3029}"/>
                  </a:ext>
                </a:extLst>
              </p:cNvPr>
              <p:cNvSpPr txBox="1"/>
              <p:nvPr/>
            </p:nvSpPr>
            <p:spPr>
              <a:xfrm>
                <a:off x="1669001" y="2412511"/>
                <a:ext cx="3108960" cy="67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35,5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200000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0,0001775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81CD65D-898A-4606-B741-2F1C29CD3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12511"/>
                <a:ext cx="3108960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2340A77-0BED-4273-9474-CAD810F2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670" y="1660973"/>
            <a:ext cx="2183383" cy="3831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0D8556-FB88-40AB-9429-902311A0168A}"/>
                  </a:ext>
                </a:extLst>
              </p:cNvPr>
              <p:cNvSpPr txBox="1"/>
              <p:nvPr/>
            </p:nvSpPr>
            <p:spPr>
              <a:xfrm>
                <a:off x="1669001" y="3427780"/>
                <a:ext cx="2933479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0,0001775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0,040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225 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0D8556-FB88-40AB-9429-902311A0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27780"/>
                <a:ext cx="2933479" cy="709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9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Primeira prova (P1)</a:t>
            </a:r>
            <a:endParaRPr lang="pt-BR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prova será enviada por e-mail (STOA)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O professor estará disponível no Google Meet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resolução da prova deverá ser fotografada ou scaneada (</a:t>
            </a:r>
            <a:r>
              <a:rPr lang="pt-BR" sz="2200" i="1" dirty="0" err="1"/>
              <a:t>CamScanner</a:t>
            </a:r>
            <a:r>
              <a:rPr lang="pt-BR" sz="2200" dirty="0"/>
              <a:t>), e enviada para o professor preferencialmente por e-mail (jppascon@usp.br)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Equação diferencial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C187847-708F-4475-9D01-EF4372D4F015}"/>
                  </a:ext>
                </a:extLst>
              </p:cNvPr>
              <p:cNvSpPr txBox="1"/>
              <p:nvPr/>
            </p:nvSpPr>
            <p:spPr>
              <a:xfrm>
                <a:off x="1669001" y="2316492"/>
                <a:ext cx="1242875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C187847-708F-4475-9D01-EF4372D4F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16492"/>
                <a:ext cx="1242875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F1B2E9-2E16-4CFF-ABEE-12B197EC24A5}"/>
                  </a:ext>
                </a:extLst>
              </p:cNvPr>
              <p:cNvSpPr txBox="1"/>
              <p:nvPr/>
            </p:nvSpPr>
            <p:spPr>
              <a:xfrm>
                <a:off x="1669002" y="3267701"/>
                <a:ext cx="3098308" cy="747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F1B2E9-2E16-4CFF-ABEE-12B197EC2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2" y="3267701"/>
                <a:ext cx="3098308" cy="747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3B25DC3-E5A0-4B3F-989D-FD234608C49C}"/>
                  </a:ext>
                </a:extLst>
              </p:cNvPr>
              <p:cNvSpPr txBox="1"/>
              <p:nvPr/>
            </p:nvSpPr>
            <p:spPr>
              <a:xfrm>
                <a:off x="1669001" y="4256292"/>
                <a:ext cx="4097043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grow m:val="on"/>
                                  <m:sup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𝐸𝐼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3B25DC3-E5A0-4B3F-989D-FD234608C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256292"/>
                <a:ext cx="4097043" cy="995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E708B89F-2181-4D0B-9349-49140A75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07" y="2316492"/>
            <a:ext cx="4114646" cy="21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Primeira prova (P1) – </a:t>
            </a:r>
            <a:r>
              <a:rPr lang="pt-BR" sz="2400" b="1" dirty="0"/>
              <a:t>ENTREGA DIA 07/10 (10hs)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Q1. Torção (eixo isostático) – Momento torsor e tensão máxima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Q2. Flexão (viga isostática) – Momento fletor e tensão máxima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i="1" dirty="0"/>
              <a:t>Q3. Torção (eixo hiperestático) – Ângulo de torção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i="1" dirty="0"/>
              <a:t>Q4. Flexão (viga hiperestática) – Flecha e rotação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ve Direita 3">
            <a:extLst>
              <a:ext uri="{FF2B5EF4-FFF2-40B4-BE49-F238E27FC236}">
                <a16:creationId xmlns:a16="http://schemas.microsoft.com/office/drawing/2014/main" id="{4DCC74AC-239C-49E7-AAD1-83E4F003C16D}"/>
              </a:ext>
            </a:extLst>
          </p:cNvPr>
          <p:cNvSpPr/>
          <p:nvPr/>
        </p:nvSpPr>
        <p:spPr>
          <a:xfrm>
            <a:off x="8788894" y="2254929"/>
            <a:ext cx="381739" cy="98542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41435-AD58-4FCB-A77C-3C32905F55D6}"/>
              </a:ext>
            </a:extLst>
          </p:cNvPr>
          <p:cNvSpPr txBox="1"/>
          <p:nvPr/>
        </p:nvSpPr>
        <p:spPr>
          <a:xfrm>
            <a:off x="9249701" y="2532196"/>
            <a:ext cx="1610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60% (07/10)</a:t>
            </a:r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594FA813-EA7A-4DF7-9FF2-56F366763FFF}"/>
              </a:ext>
            </a:extLst>
          </p:cNvPr>
          <p:cNvSpPr/>
          <p:nvPr/>
        </p:nvSpPr>
        <p:spPr>
          <a:xfrm>
            <a:off x="7254537" y="3402207"/>
            <a:ext cx="381739" cy="985422"/>
          </a:xfrm>
          <a:prstGeom prst="righ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6DB5D9-CACB-4775-98D5-1D3A1078E49B}"/>
              </a:ext>
            </a:extLst>
          </p:cNvPr>
          <p:cNvSpPr txBox="1"/>
          <p:nvPr/>
        </p:nvSpPr>
        <p:spPr>
          <a:xfrm>
            <a:off x="7748073" y="3679474"/>
            <a:ext cx="1610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40% (04/10)</a:t>
            </a:r>
          </a:p>
        </p:txBody>
      </p:sp>
    </p:spTree>
    <p:extLst>
      <p:ext uri="{BB962C8B-B14F-4D97-AF65-F5344CB8AC3E}">
        <p14:creationId xmlns:p14="http://schemas.microsoft.com/office/powerpoint/2010/main" val="16350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Segundo método (quarta derivada)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57DF03-7433-4625-9DF3-F3D865DF9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405064"/>
            <a:ext cx="3134359" cy="175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CD5DBC9-F605-4CCF-9CFF-BDB2544FE80F}"/>
                  </a:ext>
                </a:extLst>
              </p:cNvPr>
              <p:cNvSpPr txBox="1"/>
              <p:nvPr/>
            </p:nvSpPr>
            <p:spPr>
              <a:xfrm>
                <a:off x="7568332" y="1535837"/>
                <a:ext cx="32918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CD5DBC9-F605-4CCF-9CFF-BDB2544F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332" y="1535837"/>
                <a:ext cx="329184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8AEC3BE-A2A8-4BA5-87E5-3FD4172C5F5A}"/>
                  </a:ext>
                </a:extLst>
              </p:cNvPr>
              <p:cNvSpPr txBox="1"/>
              <p:nvPr/>
            </p:nvSpPr>
            <p:spPr>
              <a:xfrm>
                <a:off x="8587040" y="2445459"/>
                <a:ext cx="2273132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→0⇒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8AEC3BE-A2A8-4BA5-87E5-3FD4172C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040" y="2445459"/>
                <a:ext cx="2273132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CD9EAC07-9A3B-41BD-AFF2-991C0BC1C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037" y="2405064"/>
            <a:ext cx="2406650" cy="2612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2FA233-0CE4-4AEA-89CB-414A9368675F}"/>
                  </a:ext>
                </a:extLst>
              </p:cNvPr>
              <p:cNvSpPr txBox="1"/>
              <p:nvPr/>
            </p:nvSpPr>
            <p:spPr>
              <a:xfrm>
                <a:off x="6766560" y="3553859"/>
                <a:ext cx="4587239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22FA233-0CE4-4AEA-89CB-414A93686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3553859"/>
                <a:ext cx="4587239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ipse 25">
            <a:extLst>
              <a:ext uri="{FF2B5EF4-FFF2-40B4-BE49-F238E27FC236}">
                <a16:creationId xmlns:a16="http://schemas.microsoft.com/office/drawing/2014/main" id="{E9EE6EB5-A2CE-46B1-B632-1D85F45961B4}"/>
              </a:ext>
            </a:extLst>
          </p:cNvPr>
          <p:cNvSpPr/>
          <p:nvPr/>
        </p:nvSpPr>
        <p:spPr>
          <a:xfrm>
            <a:off x="10054599" y="3695275"/>
            <a:ext cx="433722" cy="38904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62E8B3A-32D4-4A44-A7C1-3A7638171F9E}"/>
              </a:ext>
            </a:extLst>
          </p:cNvPr>
          <p:cNvSpPr/>
          <p:nvPr/>
        </p:nvSpPr>
        <p:spPr>
          <a:xfrm>
            <a:off x="10497425" y="3574200"/>
            <a:ext cx="433722" cy="34242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BE375AC-11C8-49DC-A82A-5B5C8CBA252D}"/>
                  </a:ext>
                </a:extLst>
              </p:cNvPr>
              <p:cNvSpPr txBox="1"/>
              <p:nvPr/>
            </p:nvSpPr>
            <p:spPr>
              <a:xfrm>
                <a:off x="9225280" y="4398741"/>
                <a:ext cx="206733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→0⇒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BE375AC-11C8-49DC-A82A-5B5C8CB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80" y="4398741"/>
                <a:ext cx="2067339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5" grpId="0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Segundo método (quarta derivada)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8AEC3BE-A2A8-4BA5-87E5-3FD4172C5F5A}"/>
                  </a:ext>
                </a:extLst>
              </p:cNvPr>
              <p:cNvSpPr txBox="1"/>
              <p:nvPr/>
            </p:nvSpPr>
            <p:spPr>
              <a:xfrm>
                <a:off x="5425874" y="2416123"/>
                <a:ext cx="1340252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𝑑𝑉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8AEC3BE-A2A8-4BA5-87E5-3FD4172C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74" y="2416123"/>
                <a:ext cx="1340252" cy="676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BE375AC-11C8-49DC-A82A-5B5C8CBA252D}"/>
                  </a:ext>
                </a:extLst>
              </p:cNvPr>
              <p:cNvSpPr txBox="1"/>
              <p:nvPr/>
            </p:nvSpPr>
            <p:spPr>
              <a:xfrm>
                <a:off x="3600592" y="2399613"/>
                <a:ext cx="1136566" cy="676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BE375AC-11C8-49DC-A82A-5B5C8CB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92" y="2399613"/>
                <a:ext cx="1136566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032DC5-BD11-48F0-9C3A-4B3638EC7508}"/>
                  </a:ext>
                </a:extLst>
              </p:cNvPr>
              <p:cNvSpPr txBox="1"/>
              <p:nvPr/>
            </p:nvSpPr>
            <p:spPr>
              <a:xfrm>
                <a:off x="1669001" y="2399613"/>
                <a:ext cx="1242875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032DC5-BD11-48F0-9C3A-4B3638EC7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99613"/>
                <a:ext cx="1242875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101171F-13CD-4A35-8430-813C0D581655}"/>
                  </a:ext>
                </a:extLst>
              </p:cNvPr>
              <p:cNvSpPr txBox="1"/>
              <p:nvPr/>
            </p:nvSpPr>
            <p:spPr>
              <a:xfrm>
                <a:off x="1669000" y="3527373"/>
                <a:ext cx="166348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101171F-13CD-4A35-8430-813C0D581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527373"/>
                <a:ext cx="1663480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B832393-B35D-40E3-B37B-EE1C26790D87}"/>
                  </a:ext>
                </a:extLst>
              </p:cNvPr>
              <p:cNvSpPr txBox="1"/>
              <p:nvPr/>
            </p:nvSpPr>
            <p:spPr>
              <a:xfrm>
                <a:off x="3192090" y="3565899"/>
                <a:ext cx="719728" cy="676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B832393-B35D-40E3-B37B-EE1C26790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90" y="3565899"/>
                <a:ext cx="719728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AA0365-0ED5-405E-B545-AFC7873F031F}"/>
                  </a:ext>
                </a:extLst>
              </p:cNvPr>
              <p:cNvSpPr txBox="1"/>
              <p:nvPr/>
            </p:nvSpPr>
            <p:spPr>
              <a:xfrm>
                <a:off x="1669000" y="4574662"/>
                <a:ext cx="1571728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AA0365-0ED5-405E-B545-AFC7873F0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74662"/>
                <a:ext cx="1571728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CE42B3B-A333-4557-9792-50192DA118AE}"/>
                  </a:ext>
                </a:extLst>
              </p:cNvPr>
              <p:cNvSpPr txBox="1"/>
              <p:nvPr/>
            </p:nvSpPr>
            <p:spPr>
              <a:xfrm>
                <a:off x="3128073" y="4646905"/>
                <a:ext cx="719728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CE42B3B-A333-4557-9792-50192DA11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73" y="4646905"/>
                <a:ext cx="719728" cy="615297"/>
              </a:xfrm>
              <a:prstGeom prst="rect">
                <a:avLst/>
              </a:prstGeom>
              <a:blipFill>
                <a:blip r:embed="rId10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08714B3-50C1-43F1-A1BA-0F01876036B8}"/>
                  </a:ext>
                </a:extLst>
              </p:cNvPr>
              <p:cNvSpPr txBox="1"/>
              <p:nvPr/>
            </p:nvSpPr>
            <p:spPr>
              <a:xfrm>
                <a:off x="4448640" y="3704206"/>
                <a:ext cx="1647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08714B3-50C1-43F1-A1BA-0F018760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640" y="3704206"/>
                <a:ext cx="1647360" cy="400110"/>
              </a:xfrm>
              <a:prstGeom prst="rect">
                <a:avLst/>
              </a:prstGeom>
              <a:blipFill>
                <a:blip r:embed="rId11"/>
                <a:stretch>
                  <a:fillRect r="-222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A6BB151B-2B17-4E7D-AC5D-61384BFD711B}"/>
                  </a:ext>
                </a:extLst>
              </p:cNvPr>
              <p:cNvSpPr txBox="1"/>
              <p:nvPr/>
            </p:nvSpPr>
            <p:spPr>
              <a:xfrm>
                <a:off x="4454874" y="4732185"/>
                <a:ext cx="1942000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A6BB151B-2B17-4E7D-AC5D-61384BFD7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74" y="4732185"/>
                <a:ext cx="1942000" cy="405624"/>
              </a:xfrm>
              <a:prstGeom prst="rect">
                <a:avLst/>
              </a:prstGeom>
              <a:blipFill>
                <a:blip r:embed="rId1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6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16" grpId="0"/>
      <p:bldP spid="20" grpId="0"/>
      <p:bldP spid="22" grpId="0"/>
      <p:bldP spid="23" grpId="0"/>
      <p:bldP spid="24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Encontrar a linha elástica para a viga abaixo utilizando o método da quarta derivada, e os valores extremos da flecha e da rotação da seção transversal.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547508-0783-4264-9E3C-9099B701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652" y="3057057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2.8. Linha elástica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Linha elástica (forma geral)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547508-0783-4264-9E3C-9099B701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19337"/>
            <a:ext cx="33337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CCC192D-108D-473A-BB1A-74C643B35C26}"/>
                  </a:ext>
                </a:extLst>
              </p:cNvPr>
              <p:cNvSpPr txBox="1"/>
              <p:nvPr/>
            </p:nvSpPr>
            <p:spPr>
              <a:xfrm>
                <a:off x="4795519" y="1445484"/>
                <a:ext cx="1564641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CCC192D-108D-473A-BB1A-74C643B3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1445484"/>
                <a:ext cx="1564641" cy="405624"/>
              </a:xfrm>
              <a:prstGeom prst="rect">
                <a:avLst/>
              </a:pr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C31179-6E28-4330-93A1-7D55F0379720}"/>
                  </a:ext>
                </a:extLst>
              </p:cNvPr>
              <p:cNvSpPr txBox="1"/>
              <p:nvPr/>
            </p:nvSpPr>
            <p:spPr>
              <a:xfrm>
                <a:off x="4795519" y="2189525"/>
                <a:ext cx="27635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C31179-6E28-4330-93A1-7D55F037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2189525"/>
                <a:ext cx="276352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1CC8665-F184-46DA-A2D5-7982DD4CD445}"/>
                  </a:ext>
                </a:extLst>
              </p:cNvPr>
              <p:cNvSpPr txBox="1"/>
              <p:nvPr/>
            </p:nvSpPr>
            <p:spPr>
              <a:xfrm>
                <a:off x="4795519" y="2928052"/>
                <a:ext cx="36271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1CC8665-F184-46DA-A2D5-7982DD4C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2928052"/>
                <a:ext cx="362712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785DD7C-1384-4E1C-A927-F6D65A1A18CD}"/>
                  </a:ext>
                </a:extLst>
              </p:cNvPr>
              <p:cNvSpPr txBox="1"/>
              <p:nvPr/>
            </p:nvSpPr>
            <p:spPr>
              <a:xfrm>
                <a:off x="4795519" y="3974355"/>
                <a:ext cx="448055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785DD7C-1384-4E1C-A927-F6D65A1A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3974355"/>
                <a:ext cx="4480559" cy="709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C493F64-3899-4F54-A21D-C6D715062AEB}"/>
                  </a:ext>
                </a:extLst>
              </p:cNvPr>
              <p:cNvSpPr txBox="1"/>
              <p:nvPr/>
            </p:nvSpPr>
            <p:spPr>
              <a:xfrm>
                <a:off x="4795519" y="5022710"/>
                <a:ext cx="464946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𝑦𝐸𝐼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C493F64-3899-4F54-A21D-C6D71506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5022710"/>
                <a:ext cx="4649469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2306</Words>
  <Application>Microsoft Office PowerPoint</Application>
  <PresentationFormat>Widescreen</PresentationFormat>
  <Paragraphs>297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Aula passada</vt:lpstr>
      <vt:lpstr>Aula de hoje</vt:lpstr>
      <vt:lpstr>Aula 07 - Flexão</vt:lpstr>
      <vt:lpstr>2.4. Deflexões em vigas: linha elástica</vt:lpstr>
      <vt:lpstr>2.4. Deflexões em vigas: linha elástica</vt:lpstr>
      <vt:lpstr>2.4. Deflexões em vigas: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2.8. Linha elástica</vt:lpstr>
      <vt:lpstr>Exemplo 2.6. Linha elástica</vt:lpstr>
      <vt:lpstr>Exemplo 2.7. Linha elástica</vt:lpstr>
      <vt:lpstr>2.4. Deflexões em vigas: linha elástica</vt:lpstr>
      <vt:lpstr>2.4. Deflexões em vigas: linha elástica</vt:lpstr>
      <vt:lpstr>2.5. Vigas hiperestáticas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Exemplo 2.9. Viga hiperestática</vt:lpstr>
      <vt:lpstr>* 2.6. Deformações plásticas e tensões residuais</vt:lpstr>
      <vt:lpstr>* 2.6. Deformações plásticas e tensões residuais</vt:lpstr>
      <vt:lpstr>* 2.6. Deformações plásticas e tensões residuais</vt:lpstr>
      <vt:lpstr>* 2.6. Deformações plásticas e tensões residuais</vt:lpstr>
      <vt:lpstr>* Exemplo 2.10. Tensão residual</vt:lpstr>
      <vt:lpstr>* Exemplo 2.10. Tensão residual</vt:lpstr>
      <vt:lpstr>* Exemplo 2.10. Tensão residual</vt:lpstr>
      <vt:lpstr>* Exemplo 2.10. Tensão residual</vt:lpstr>
      <vt:lpstr>* Exemplo 2.10. Tensão residual</vt:lpstr>
      <vt:lpstr>* Exemplo 2.10. Tensão residual</vt:lpstr>
      <vt:lpstr>* Exemplo 2.10. Tensão residual</vt:lpstr>
      <vt:lpstr>* Exemplo 2.10. Tensão residual</vt:lpstr>
      <vt:lpstr>* Exemplo 2.10. Tensão residual</vt:lpstr>
      <vt:lpstr>Próxima semana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741</cp:revision>
  <dcterms:created xsi:type="dcterms:W3CDTF">2021-08-16T17:16:02Z</dcterms:created>
  <dcterms:modified xsi:type="dcterms:W3CDTF">2021-09-30T02:01:25Z</dcterms:modified>
</cp:coreProperties>
</file>