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9"/>
  </p:notesMasterIdLst>
  <p:sldIdLst>
    <p:sldId id="256" r:id="rId3"/>
    <p:sldId id="270" r:id="rId4"/>
    <p:sldId id="271" r:id="rId5"/>
    <p:sldId id="272" r:id="rId6"/>
    <p:sldId id="273" r:id="rId7"/>
    <p:sldId id="257" r:id="rId8"/>
    <p:sldId id="260" r:id="rId9"/>
    <p:sldId id="261" r:id="rId10"/>
    <p:sldId id="262" r:id="rId11"/>
    <p:sldId id="265" r:id="rId12"/>
    <p:sldId id="266" r:id="rId13"/>
    <p:sldId id="267" r:id="rId14"/>
    <p:sldId id="268" r:id="rId15"/>
    <p:sldId id="269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4" r:id="rId25"/>
    <p:sldId id="282" r:id="rId26"/>
    <p:sldId id="283" r:id="rId27"/>
    <p:sldId id="259" r:id="rId28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43" autoAdjust="0"/>
  </p:normalViewPr>
  <p:slideViewPr>
    <p:cSldViewPr>
      <p:cViewPr>
        <p:scale>
          <a:sx n="90" d="100"/>
          <a:sy n="90" d="100"/>
        </p:scale>
        <p:origin x="-732" y="-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8E5CA-2255-4C4F-97FA-693A873AE382}" type="datetimeFigureOut">
              <a:rPr lang="pt-BR" smtClean="0"/>
              <a:t>31/05/2020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D89DF-D7C0-47D1-8AB3-DBC7AE83BD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664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D89DF-D7C0-47D1-8AB3-DBC7AE83BD51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295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3969" y="3763367"/>
            <a:ext cx="4860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Luciana B. Jacob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283967" y="2413421"/>
            <a:ext cx="486003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Políticas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sociais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: </a:t>
            </a:r>
            <a:r>
              <a:rPr lang="en-US" altLang="ko-KR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direito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à </a:t>
            </a:r>
            <a:r>
              <a:rPr lang="en-US" altLang="ko-KR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educação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, </a:t>
            </a:r>
            <a:r>
              <a:rPr lang="en-US" altLang="ko-KR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acesso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, </a:t>
            </a:r>
            <a:r>
              <a:rPr lang="en-US" altLang="ko-KR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permanência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e </a:t>
            </a:r>
            <a:r>
              <a:rPr lang="en-US" altLang="ko-KR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qualidade</a:t>
            </a:r>
            <a:endParaRPr lang="en-US" altLang="ko-KR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11176" y="2924170"/>
            <a:ext cx="144016" cy="12241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4917"/>
            <a:ext cx="9144000" cy="884466"/>
          </a:xfrm>
        </p:spPr>
        <p:txBody>
          <a:bodyPr/>
          <a:lstStyle/>
          <a:p>
            <a:r>
              <a:rPr lang="pt-BR" dirty="0" smtClean="0"/>
              <a:t>Permanência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7614"/>
            <a:ext cx="8496944" cy="460648"/>
          </a:xfrm>
        </p:spPr>
        <p:txBody>
          <a:bodyPr/>
          <a:lstStyle/>
          <a:p>
            <a:r>
              <a:rPr lang="pt-BR" dirty="0"/>
              <a:t>Garantir a permanência de crianças e adolescentes nas escolas passou a ser um desafio para as políticas públicas, sobretudo porque os índices de evasão na Educação Básica são muito altos.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107504" y="2283718"/>
            <a:ext cx="8496944" cy="2995737"/>
          </a:xfrm>
        </p:spPr>
        <p:txBody>
          <a:bodyPr/>
          <a:lstStyle/>
          <a:p>
            <a:r>
              <a:rPr lang="pt-BR" sz="2000" dirty="0" smtClean="0"/>
              <a:t>Segundo </a:t>
            </a:r>
            <a:r>
              <a:rPr lang="pt-BR" sz="2000" dirty="0"/>
              <a:t>dados disponibilizados no site do INEP, o índice médio de </a:t>
            </a:r>
            <a:endParaRPr lang="pt-BR" sz="2000" dirty="0" smtClean="0"/>
          </a:p>
          <a:p>
            <a:r>
              <a:rPr lang="pt-BR" sz="2000" dirty="0" smtClean="0"/>
              <a:t>evasão </a:t>
            </a:r>
            <a:r>
              <a:rPr lang="pt-BR" sz="2000" dirty="0"/>
              <a:t>do Ensino </a:t>
            </a:r>
            <a:r>
              <a:rPr lang="pt-BR" sz="2000" dirty="0" smtClean="0"/>
              <a:t>Fundamental em </a:t>
            </a:r>
            <a:r>
              <a:rPr lang="pt-BR" sz="2000" dirty="0"/>
              <a:t>2007 foi de 4,4% caindo para </a:t>
            </a:r>
            <a:endParaRPr lang="pt-BR" sz="2000" dirty="0" smtClean="0"/>
          </a:p>
          <a:p>
            <a:r>
              <a:rPr lang="pt-BR" sz="2000" dirty="0" smtClean="0"/>
              <a:t>3,1</a:t>
            </a:r>
            <a:r>
              <a:rPr lang="pt-BR" sz="2000" dirty="0"/>
              <a:t>% em 2010. No Ensino Médio, a tendência se repete, pois o índice médio de evasão em 2007 foi de 13,2%, e de 10,3% em </a:t>
            </a:r>
            <a:r>
              <a:rPr lang="pt-BR" sz="2000" dirty="0" smtClean="0"/>
              <a:t>2010. </a:t>
            </a:r>
          </a:p>
          <a:p>
            <a:endParaRPr lang="pt-BR" sz="2000" dirty="0"/>
          </a:p>
          <a:p>
            <a:endParaRPr lang="pt-BR" sz="2000" dirty="0" smtClean="0"/>
          </a:p>
          <a:p>
            <a:pPr algn="r"/>
            <a:r>
              <a:rPr lang="pt-BR" dirty="0" smtClean="0"/>
              <a:t>(</a:t>
            </a:r>
            <a:r>
              <a:rPr lang="pt-BR" dirty="0"/>
              <a:t>PORTAL INEP, 2011</a:t>
            </a:r>
            <a:r>
              <a:rPr lang="pt-BR" dirty="0" smtClean="0"/>
              <a:t>)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267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395536" y="1203598"/>
            <a:ext cx="8496944" cy="2995737"/>
          </a:xfrm>
        </p:spPr>
        <p:txBody>
          <a:bodyPr/>
          <a:lstStyle/>
          <a:p>
            <a:r>
              <a:rPr lang="pt-BR" b="1" dirty="0"/>
              <a:t>TABELA </a:t>
            </a:r>
            <a:r>
              <a:rPr lang="pt-BR" b="1" dirty="0" smtClean="0"/>
              <a:t>– </a:t>
            </a:r>
            <a:r>
              <a:rPr lang="pt-BR" b="1" dirty="0"/>
              <a:t>ENSINO FUNDAMENTAL SEGUNDO REGIÃO </a:t>
            </a:r>
            <a:r>
              <a:rPr lang="pt-BR" b="1" dirty="0" smtClean="0"/>
              <a:t>ADMINISTRATIVA (2006)</a:t>
            </a:r>
            <a:endParaRPr lang="pt-BR" b="1" dirty="0"/>
          </a:p>
          <a:p>
            <a:endParaRPr lang="pt-BR" b="1" dirty="0"/>
          </a:p>
          <a:p>
            <a:r>
              <a:rPr lang="pt-BR" b="1" dirty="0" smtClean="0"/>
              <a:t>Regiões                       Matrícula                 Abandono                    Reprovação</a:t>
            </a:r>
            <a:endParaRPr lang="pt-BR" b="1" dirty="0"/>
          </a:p>
          <a:p>
            <a:r>
              <a:rPr lang="pt-BR" b="1" dirty="0" smtClean="0"/>
              <a:t>Norte                            </a:t>
            </a:r>
            <a:r>
              <a:rPr lang="pt-BR" dirty="0" smtClean="0"/>
              <a:t>3.356.716                 362.537                          520.613</a:t>
            </a:r>
            <a:endParaRPr lang="pt-BR" dirty="0"/>
          </a:p>
          <a:p>
            <a:r>
              <a:rPr lang="pt-BR" b="1" dirty="0"/>
              <a:t>Nordeste </a:t>
            </a:r>
            <a:r>
              <a:rPr lang="pt-BR" b="1" dirty="0" smtClean="0"/>
              <a:t>                    </a:t>
            </a:r>
            <a:r>
              <a:rPr lang="pt-BR" dirty="0" smtClean="0"/>
              <a:t>10.887.853               1.284.458                       1.797.919</a:t>
            </a:r>
            <a:endParaRPr lang="pt-BR" dirty="0"/>
          </a:p>
          <a:p>
            <a:r>
              <a:rPr lang="pt-BR" b="1" dirty="0"/>
              <a:t>Sudeste </a:t>
            </a:r>
            <a:r>
              <a:rPr lang="pt-BR" dirty="0" smtClean="0"/>
              <a:t>                      12.344.341                399.852                         1.119.624</a:t>
            </a:r>
            <a:endParaRPr lang="pt-BR" dirty="0"/>
          </a:p>
          <a:p>
            <a:r>
              <a:rPr lang="pt-BR" b="1" dirty="0"/>
              <a:t>Sul </a:t>
            </a:r>
            <a:r>
              <a:rPr lang="pt-BR" b="1" dirty="0" smtClean="0"/>
              <a:t>                               </a:t>
            </a:r>
            <a:r>
              <a:rPr lang="pt-BR" dirty="0" smtClean="0"/>
              <a:t>4.256.747                 103.286                          575.386</a:t>
            </a:r>
            <a:endParaRPr lang="pt-BR" dirty="0"/>
          </a:p>
          <a:p>
            <a:r>
              <a:rPr lang="pt-BR" b="1" dirty="0"/>
              <a:t>Centro-Oeste </a:t>
            </a:r>
            <a:r>
              <a:rPr lang="pt-BR" b="1" dirty="0" smtClean="0"/>
              <a:t>              </a:t>
            </a:r>
            <a:r>
              <a:rPr lang="pt-BR" dirty="0" smtClean="0"/>
              <a:t>2.437.006                  64.357                           287.520</a:t>
            </a:r>
            <a:endParaRPr lang="pt-BR" dirty="0"/>
          </a:p>
          <a:p>
            <a:r>
              <a:rPr lang="pt-BR" b="1" dirty="0" smtClean="0"/>
              <a:t>Brasil                           </a:t>
            </a:r>
            <a:r>
              <a:rPr lang="pt-BR" dirty="0" smtClean="0"/>
              <a:t>33.282.663                2.314.490                     4.301.062</a:t>
            </a:r>
            <a:endParaRPr lang="pt-BR" dirty="0"/>
          </a:p>
          <a:p>
            <a:endParaRPr lang="pt-BR" dirty="0" smtClean="0"/>
          </a:p>
          <a:p>
            <a:r>
              <a:rPr lang="pt-BR" sz="1200" dirty="0" smtClean="0"/>
              <a:t>FONTE</a:t>
            </a:r>
            <a:r>
              <a:rPr lang="pt-BR" sz="1200" dirty="0"/>
              <a:t>: MEC/INEP. Censo Escolar 2006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5202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9144000" cy="884466"/>
          </a:xfrm>
        </p:spPr>
        <p:txBody>
          <a:bodyPr/>
          <a:lstStyle/>
          <a:p>
            <a:r>
              <a:rPr lang="pt-BR" dirty="0" smtClean="0"/>
              <a:t>As diferenças regionais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395536" y="1203598"/>
            <a:ext cx="8748464" cy="2995737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/>
              <a:t>As regiões Sudeste e Nordeste têm a maior concentração de </a:t>
            </a:r>
            <a:r>
              <a:rPr lang="pt-BR" sz="1800" dirty="0" smtClean="0"/>
              <a:t>matrículas na </a:t>
            </a:r>
          </a:p>
          <a:p>
            <a:r>
              <a:rPr lang="pt-BR" sz="1800" dirty="0" smtClean="0"/>
              <a:t>etapa </a:t>
            </a:r>
            <a:r>
              <a:rPr lang="pt-BR" sz="1800" dirty="0"/>
              <a:t>obrigatória de </a:t>
            </a:r>
            <a:r>
              <a:rPr lang="pt-BR" sz="1800" dirty="0" smtClean="0"/>
              <a:t>escolarização</a:t>
            </a:r>
          </a:p>
          <a:p>
            <a:endParaRPr lang="pt-BR" sz="1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 smtClean="0"/>
              <a:t>Entretanto</a:t>
            </a:r>
            <a:r>
              <a:rPr lang="pt-BR" sz="1800" dirty="0"/>
              <a:t>, as regiões mais pobres </a:t>
            </a:r>
            <a:r>
              <a:rPr lang="pt-BR" sz="1800" dirty="0" smtClean="0"/>
              <a:t>do país</a:t>
            </a:r>
            <a:r>
              <a:rPr lang="pt-BR" sz="1800" dirty="0"/>
              <a:t>, Norte e Nordeste, apresentam </a:t>
            </a:r>
            <a:endParaRPr lang="pt-BR" sz="1800" dirty="0" smtClean="0"/>
          </a:p>
          <a:p>
            <a:r>
              <a:rPr lang="pt-BR" sz="1800" dirty="0" smtClean="0"/>
              <a:t>1.647.000 </a:t>
            </a:r>
            <a:r>
              <a:rPr lang="pt-BR" sz="1800" dirty="0"/>
              <a:t>alunos afastados da escola </a:t>
            </a:r>
            <a:r>
              <a:rPr lang="pt-BR" sz="1800" dirty="0" smtClean="0"/>
              <a:t>de ensino </a:t>
            </a:r>
            <a:r>
              <a:rPr lang="pt-BR" sz="1800" dirty="0"/>
              <a:t>fundamental por abandono, de um total de 2.314.490, representando </a:t>
            </a:r>
            <a:r>
              <a:rPr lang="pt-BR" sz="1800" dirty="0" smtClean="0"/>
              <a:t>71% dos </a:t>
            </a:r>
            <a:r>
              <a:rPr lang="pt-BR" sz="1800" dirty="0"/>
              <a:t>alunos brasileiros nessa </a:t>
            </a:r>
            <a:r>
              <a:rPr lang="pt-BR" sz="1800" dirty="0" smtClean="0"/>
              <a:t>situação</a:t>
            </a:r>
          </a:p>
          <a:p>
            <a:r>
              <a:rPr lang="pt-BR" sz="18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 smtClean="0"/>
              <a:t>No </a:t>
            </a:r>
            <a:r>
              <a:rPr lang="pt-BR" sz="1800" dirty="0"/>
              <a:t>que se refere à reprovação, a </a:t>
            </a:r>
            <a:r>
              <a:rPr lang="pt-BR" sz="1800" dirty="0" smtClean="0"/>
              <a:t>região Nordeste </a:t>
            </a:r>
            <a:r>
              <a:rPr lang="pt-BR" sz="1800" dirty="0"/>
              <a:t>e Norte, juntas, tiveram </a:t>
            </a:r>
            <a:endParaRPr lang="pt-BR" sz="1800" dirty="0" smtClean="0"/>
          </a:p>
          <a:p>
            <a:r>
              <a:rPr lang="pt-BR" sz="1800" dirty="0" smtClean="0"/>
              <a:t>2.318.540 </a:t>
            </a:r>
            <a:r>
              <a:rPr lang="pt-BR" sz="1800" dirty="0"/>
              <a:t>alunos que não foram </a:t>
            </a:r>
            <a:r>
              <a:rPr lang="pt-BR" sz="1800" dirty="0" smtClean="0"/>
              <a:t>aprovados, representando </a:t>
            </a:r>
            <a:r>
              <a:rPr lang="pt-BR" sz="1800" dirty="0"/>
              <a:t>54% do total de </a:t>
            </a:r>
            <a:endParaRPr lang="pt-BR" sz="1800" dirty="0" smtClean="0"/>
          </a:p>
          <a:p>
            <a:r>
              <a:rPr lang="pt-BR" sz="1800" dirty="0" smtClean="0"/>
              <a:t>reprovação </a:t>
            </a:r>
            <a:r>
              <a:rPr lang="pt-BR" sz="1800" dirty="0"/>
              <a:t>no </a:t>
            </a:r>
            <a:r>
              <a:rPr lang="pt-BR" sz="1800" dirty="0" smtClean="0"/>
              <a:t>país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6660232" y="4515966"/>
            <a:ext cx="13260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/>
              <a:t>(Araújo, 2011)</a:t>
            </a:r>
          </a:p>
        </p:txBody>
      </p:sp>
    </p:spTree>
    <p:extLst>
      <p:ext uri="{BB962C8B-B14F-4D97-AF65-F5344CB8AC3E}">
        <p14:creationId xmlns:p14="http://schemas.microsoft.com/office/powerpoint/2010/main" val="253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9144000" cy="884466"/>
          </a:xfrm>
        </p:spPr>
        <p:txBody>
          <a:bodyPr/>
          <a:lstStyle/>
          <a:p>
            <a:r>
              <a:rPr lang="pt-BR" dirty="0"/>
              <a:t>As diferenças regionais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251520" y="1275606"/>
            <a:ext cx="8496944" cy="2995737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 smtClean="0"/>
              <a:t>A </a:t>
            </a:r>
            <a:r>
              <a:rPr lang="pt-BR" sz="1800" dirty="0"/>
              <a:t>Pesquisa Nacional de Amostras por Domicílios </a:t>
            </a:r>
            <a:r>
              <a:rPr lang="pt-BR" sz="1800" dirty="0" smtClean="0"/>
              <a:t>de 2005 </a:t>
            </a:r>
            <a:r>
              <a:rPr lang="pt-BR" sz="1800" dirty="0"/>
              <a:t>(PNAD, 2005) </a:t>
            </a:r>
            <a:endParaRPr lang="pt-BR" sz="1800" dirty="0" smtClean="0"/>
          </a:p>
          <a:p>
            <a:r>
              <a:rPr lang="pt-BR" sz="1800" dirty="0" smtClean="0"/>
              <a:t>revela </a:t>
            </a:r>
            <a:r>
              <a:rPr lang="pt-BR" sz="1800" dirty="0"/>
              <a:t>que a taxa de analfabetismo funcional das </a:t>
            </a:r>
            <a:r>
              <a:rPr lang="pt-BR" sz="1800" dirty="0" smtClean="0"/>
              <a:t>pessoas de </a:t>
            </a:r>
            <a:r>
              <a:rPr lang="pt-BR" sz="1800" dirty="0"/>
              <a:t>15 anos ou mais de idade no Brasil é de 23, 3%, sendo que a divisão </a:t>
            </a:r>
            <a:r>
              <a:rPr lang="pt-BR" sz="1800" dirty="0" smtClean="0"/>
              <a:t>regional dessa </a:t>
            </a:r>
            <a:r>
              <a:rPr lang="pt-BR" sz="1800" dirty="0"/>
              <a:t>taxa </a:t>
            </a:r>
            <a:endParaRPr lang="pt-BR" sz="1800" dirty="0" smtClean="0"/>
          </a:p>
          <a:p>
            <a:r>
              <a:rPr lang="pt-BR" sz="1800" dirty="0" smtClean="0"/>
              <a:t>também </a:t>
            </a:r>
            <a:r>
              <a:rPr lang="pt-BR" sz="1800" dirty="0"/>
              <a:t>é perversa: 22,6% na Região Norte, 36,3% na </a:t>
            </a:r>
            <a:r>
              <a:rPr lang="pt-BR" sz="1800" dirty="0" smtClean="0"/>
              <a:t>Região Nordeste</a:t>
            </a:r>
            <a:r>
              <a:rPr lang="pt-BR" sz="1800" dirty="0"/>
              <a:t>, </a:t>
            </a:r>
            <a:endParaRPr lang="pt-BR" sz="1800" dirty="0" smtClean="0"/>
          </a:p>
          <a:p>
            <a:r>
              <a:rPr lang="pt-BR" sz="1800" dirty="0" smtClean="0"/>
              <a:t>17,5</a:t>
            </a:r>
            <a:r>
              <a:rPr lang="pt-BR" sz="1800" dirty="0"/>
              <a:t>% na Região Sudeste, 18% na Região Sul e 21,4% na Região</a:t>
            </a:r>
          </a:p>
          <a:p>
            <a:r>
              <a:rPr lang="pt-BR" sz="1800" dirty="0"/>
              <a:t>Centro-Oeste, sendo que a maior concentração do analfabetismo funcional </a:t>
            </a:r>
            <a:endParaRPr lang="pt-BR" sz="1800" dirty="0" smtClean="0"/>
          </a:p>
          <a:p>
            <a:r>
              <a:rPr lang="pt-BR" sz="1800" dirty="0"/>
              <a:t>e</a:t>
            </a:r>
            <a:r>
              <a:rPr lang="pt-BR" sz="1800" dirty="0" smtClean="0"/>
              <a:t>stá nos </a:t>
            </a:r>
            <a:r>
              <a:rPr lang="pt-BR" sz="1800" dirty="0"/>
              <a:t>domicílios rurais.</a:t>
            </a:r>
          </a:p>
          <a:p>
            <a:endParaRPr lang="pt-BR" dirty="0" smtClean="0"/>
          </a:p>
          <a:p>
            <a:pPr algn="r"/>
            <a:r>
              <a:rPr lang="pt-BR" dirty="0" smtClean="0"/>
              <a:t>(Araújo, 2011)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683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9144000" cy="884466"/>
          </a:xfrm>
        </p:spPr>
        <p:txBody>
          <a:bodyPr/>
          <a:lstStyle/>
          <a:p>
            <a:r>
              <a:rPr lang="pt-BR" dirty="0" smtClean="0"/>
              <a:t>O papel das políticas sociais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107504" y="987574"/>
            <a:ext cx="8640960" cy="2995737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/>
              <a:t>A tendência de queda </a:t>
            </a:r>
            <a:r>
              <a:rPr lang="pt-BR" sz="1800" dirty="0" smtClean="0"/>
              <a:t>nos </a:t>
            </a:r>
            <a:r>
              <a:rPr lang="pt-BR" sz="1800" dirty="0"/>
              <a:t>índices de </a:t>
            </a:r>
            <a:r>
              <a:rPr lang="pt-BR" sz="1800" dirty="0" smtClean="0"/>
              <a:t>evasão pode </a:t>
            </a:r>
            <a:r>
              <a:rPr lang="pt-BR" sz="1800" dirty="0"/>
              <a:t>ser um indício da </a:t>
            </a:r>
            <a:r>
              <a:rPr lang="pt-BR" sz="1800" dirty="0" smtClean="0"/>
              <a:t>            efetividade </a:t>
            </a:r>
            <a:r>
              <a:rPr lang="pt-BR" sz="1800" dirty="0"/>
              <a:t>dos programas sociais de transferência de renda instituídos, entre </a:t>
            </a:r>
            <a:r>
              <a:rPr lang="pt-BR" sz="1800" dirty="0" smtClean="0"/>
              <a:t>outros objetivos</a:t>
            </a:r>
            <a:r>
              <a:rPr lang="pt-BR" sz="1800" dirty="0"/>
              <a:t>, para garantir a permanência de crianças e adolescentes nas escolas. </a:t>
            </a:r>
            <a:endParaRPr lang="pt-BR" sz="1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 smtClean="0"/>
              <a:t>O </a:t>
            </a:r>
            <a:r>
              <a:rPr lang="pt-BR" sz="1800" dirty="0"/>
              <a:t>programa </a:t>
            </a:r>
            <a:r>
              <a:rPr lang="pt-BR" sz="1800" dirty="0" smtClean="0"/>
              <a:t>Bolsa </a:t>
            </a:r>
            <a:r>
              <a:rPr lang="pt-BR" sz="1800" dirty="0"/>
              <a:t>Família (2004</a:t>
            </a:r>
            <a:r>
              <a:rPr lang="pt-BR" sz="1800" dirty="0" smtClean="0"/>
              <a:t>) </a:t>
            </a:r>
            <a:r>
              <a:rPr lang="pt-BR" sz="1800" dirty="0"/>
              <a:t>e o </a:t>
            </a:r>
            <a:r>
              <a:rPr lang="pt-BR" sz="1800" dirty="0" smtClean="0"/>
              <a:t>PROJOVEM (2005), </a:t>
            </a:r>
            <a:r>
              <a:rPr lang="pt-BR" sz="1800" dirty="0"/>
              <a:t>são exemplos </a:t>
            </a:r>
            <a:r>
              <a:rPr lang="pt-BR" sz="1800" dirty="0" smtClean="0"/>
              <a:t>     dessas </a:t>
            </a:r>
            <a:r>
              <a:rPr lang="pt-BR" sz="1800" dirty="0"/>
              <a:t>políticas. Para receber </a:t>
            </a:r>
            <a:r>
              <a:rPr lang="pt-BR" sz="1800" dirty="0" smtClean="0"/>
              <a:t>o benefício, </a:t>
            </a:r>
            <a:r>
              <a:rPr lang="pt-BR" sz="1800" dirty="0"/>
              <a:t>as famílias precisam ter crianças e adolescentes matriculados </a:t>
            </a:r>
            <a:r>
              <a:rPr lang="pt-BR" sz="1800" dirty="0" smtClean="0"/>
              <a:t>e frequentando a </a:t>
            </a:r>
            <a:r>
              <a:rPr lang="pt-BR" sz="1800" dirty="0"/>
              <a:t>escola. </a:t>
            </a:r>
            <a:endParaRPr lang="pt-BR" sz="1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 smtClean="0"/>
              <a:t>Contudo</a:t>
            </a:r>
            <a:r>
              <a:rPr lang="pt-BR" sz="1800" dirty="0"/>
              <a:t>, a educação, entendida como direito por meio do qual outros </a:t>
            </a:r>
            <a:r>
              <a:rPr lang="pt-BR" sz="1800" dirty="0" smtClean="0"/>
              <a:t>           direitos </a:t>
            </a:r>
            <a:r>
              <a:rPr lang="pt-BR" sz="1800" dirty="0"/>
              <a:t>podem ser conquistados e/ou garantidos, ainda não se efetivou. As </a:t>
            </a:r>
            <a:r>
              <a:rPr lang="pt-BR" sz="1800" dirty="0" smtClean="0"/>
              <a:t>  políticas </a:t>
            </a:r>
            <a:r>
              <a:rPr lang="pt-BR" sz="1800" dirty="0"/>
              <a:t>sociais que visam a garantia do direito ao acesso e a permanência, por mais efetivas que sejam, não garantem que a educação oferecida tenha qualidade social. </a:t>
            </a:r>
          </a:p>
        </p:txBody>
      </p:sp>
    </p:spTree>
    <p:extLst>
      <p:ext uri="{BB962C8B-B14F-4D97-AF65-F5344CB8AC3E}">
        <p14:creationId xmlns:p14="http://schemas.microsoft.com/office/powerpoint/2010/main" val="306205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O que é educação de qualidade?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0" y="1203598"/>
            <a:ext cx="8748464" cy="2995737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/>
              <a:t>Da perspectiva neoliberal, a educação – mesmo que pública e gratuita - está </a:t>
            </a:r>
            <a:r>
              <a:rPr lang="pt-BR" sz="1800" dirty="0" smtClean="0"/>
              <a:t>  submetida </a:t>
            </a:r>
            <a:r>
              <a:rPr lang="pt-BR" sz="1800" dirty="0"/>
              <a:t>a uma visão de mundo nitidamente economicista. A rigor, a </a:t>
            </a:r>
            <a:r>
              <a:rPr lang="pt-BR" sz="1800" dirty="0" smtClean="0"/>
              <a:t>            educação </a:t>
            </a:r>
            <a:r>
              <a:rPr lang="pt-BR" sz="1800" dirty="0"/>
              <a:t>passa a existir para suprir os vácuos do mercado, preparando mão de obra, de preferência barata, para alicerçar a </a:t>
            </a:r>
            <a:r>
              <a:rPr lang="pt-BR" sz="1800" dirty="0" smtClean="0"/>
              <a:t>economia</a:t>
            </a:r>
          </a:p>
          <a:p>
            <a:endParaRPr lang="pt-BR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/>
              <a:t>Nesse contexto, mesmo quando o assunto é a educação, a ênfase das </a:t>
            </a:r>
            <a:r>
              <a:rPr lang="pt-BR" sz="1800" dirty="0" smtClean="0"/>
              <a:t>          políticas </a:t>
            </a:r>
            <a:r>
              <a:rPr lang="pt-BR" sz="1800" dirty="0"/>
              <a:t>– e no caso da educação, das políticas de avaliação – é na melhoria dos processos, focando na diminuição dos custos/insumos, e na busca por </a:t>
            </a:r>
            <a:r>
              <a:rPr lang="pt-BR" sz="1800" dirty="0" smtClean="0"/>
              <a:t>     excelência </a:t>
            </a:r>
            <a:r>
              <a:rPr lang="pt-BR" sz="1800" dirty="0"/>
              <a:t>nos/dos “produtos”. É com esse viés que as discussões sobre a </a:t>
            </a:r>
            <a:r>
              <a:rPr lang="pt-BR" sz="1800" dirty="0" smtClean="0"/>
              <a:t>   qualidade </a:t>
            </a:r>
            <a:r>
              <a:rPr lang="pt-BR" sz="1800" dirty="0"/>
              <a:t>da educação são encontradas nas políticas de avaliação. </a:t>
            </a:r>
            <a:endParaRPr lang="pt-BR" sz="1800" dirty="0" smtClean="0"/>
          </a:p>
          <a:p>
            <a:endParaRPr lang="pt-BR" sz="1800" dirty="0"/>
          </a:p>
          <a:p>
            <a:pPr algn="r"/>
            <a:r>
              <a:rPr lang="pt-BR" dirty="0" smtClean="0"/>
              <a:t>(</a:t>
            </a:r>
            <a:r>
              <a:rPr lang="pt-BR" dirty="0" err="1" smtClean="0"/>
              <a:t>Eying</a:t>
            </a:r>
            <a:r>
              <a:rPr lang="pt-BR" dirty="0" smtClean="0"/>
              <a:t> e </a:t>
            </a:r>
            <a:r>
              <a:rPr lang="pt-BR" dirty="0" err="1" smtClean="0"/>
              <a:t>Pacievitch</a:t>
            </a:r>
            <a:r>
              <a:rPr lang="pt-BR" dirty="0" smtClean="0"/>
              <a:t>, 2015)</a:t>
            </a:r>
          </a:p>
        </p:txBody>
      </p:sp>
    </p:spTree>
    <p:extLst>
      <p:ext uri="{BB962C8B-B14F-4D97-AF65-F5344CB8AC3E}">
        <p14:creationId xmlns:p14="http://schemas.microsoft.com/office/powerpoint/2010/main" val="364476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634" y="153277"/>
            <a:ext cx="9144000" cy="884466"/>
          </a:xfrm>
        </p:spPr>
        <p:txBody>
          <a:bodyPr/>
          <a:lstStyle/>
          <a:p>
            <a:r>
              <a:rPr lang="pt-BR" dirty="0" smtClean="0"/>
              <a:t>Qualidade da educação:                            um conceito polissêmico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179512" y="1419622"/>
            <a:ext cx="8496944" cy="2995737"/>
          </a:xfrm>
        </p:spPr>
        <p:txBody>
          <a:bodyPr/>
          <a:lstStyle/>
          <a:p>
            <a:r>
              <a:rPr lang="pt-BR" sz="1800" dirty="0" smtClean="0"/>
              <a:t>“Uma </a:t>
            </a:r>
            <a:r>
              <a:rPr lang="pt-BR" sz="1800" dirty="0"/>
              <a:t>palavra de ordem mobilizadora, em um grito de guerra em torno do qual se devem juntar todos os esforços. Por sua polissemia pode mobilizar em </a:t>
            </a:r>
            <a:r>
              <a:rPr lang="pt-BR" sz="1800" dirty="0" smtClean="0"/>
              <a:t>       torno </a:t>
            </a:r>
            <a:r>
              <a:rPr lang="pt-BR" sz="1800" dirty="0"/>
              <a:t>de si professores que querem melhores salários e mais recursos e os </a:t>
            </a:r>
            <a:r>
              <a:rPr lang="pt-BR" sz="1800" dirty="0" smtClean="0"/>
              <a:t>    contribuintes </a:t>
            </a:r>
            <a:r>
              <a:rPr lang="pt-BR" sz="1800" dirty="0"/>
              <a:t>que desejam conseguir o mesmo resultado educacional a um </a:t>
            </a:r>
            <a:r>
              <a:rPr lang="pt-BR" sz="1800" dirty="0" smtClean="0"/>
              <a:t>    menor </a:t>
            </a:r>
            <a:r>
              <a:rPr lang="pt-BR" sz="1800" dirty="0"/>
              <a:t>custo; os empregados que querem uma força de trabalho mais </a:t>
            </a:r>
            <a:r>
              <a:rPr lang="pt-BR" sz="1800" dirty="0" smtClean="0"/>
              <a:t>            disciplinada </a:t>
            </a:r>
            <a:r>
              <a:rPr lang="pt-BR" sz="1800" dirty="0"/>
              <a:t>e os estudantes que reclamam maior liberdade e mais conexão </a:t>
            </a:r>
            <a:r>
              <a:rPr lang="pt-BR" sz="1800" dirty="0" smtClean="0"/>
              <a:t>   com </a:t>
            </a:r>
            <a:r>
              <a:rPr lang="pt-BR" sz="1800" dirty="0"/>
              <a:t>seus interesses; os que desejam reduzir as diferenças escolares e os que querem aumentar suas vantagens </a:t>
            </a:r>
            <a:r>
              <a:rPr lang="pt-BR" sz="1800" dirty="0" smtClean="0"/>
              <a:t>relativas” (ENGUITA, 1994 apud </a:t>
            </a:r>
          </a:p>
          <a:p>
            <a:r>
              <a:rPr lang="pt-BR" sz="1800" dirty="0" err="1" smtClean="0"/>
              <a:t>Eying</a:t>
            </a:r>
            <a:r>
              <a:rPr lang="pt-BR" sz="1800" dirty="0" smtClean="0"/>
              <a:t> </a:t>
            </a:r>
            <a:r>
              <a:rPr lang="pt-BR" sz="1800" dirty="0"/>
              <a:t>e </a:t>
            </a:r>
            <a:r>
              <a:rPr lang="pt-BR" sz="1800" dirty="0" err="1"/>
              <a:t>Pacievitch</a:t>
            </a:r>
            <a:r>
              <a:rPr lang="pt-BR" sz="1800" dirty="0"/>
              <a:t>, 2015</a:t>
            </a:r>
            <a:r>
              <a:rPr lang="pt-BR" sz="1800" dirty="0" smtClean="0"/>
              <a:t>). 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90003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qualidade nos documentos oficiais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15566"/>
            <a:ext cx="8496944" cy="460648"/>
          </a:xfrm>
        </p:spPr>
        <p:txBody>
          <a:bodyPr/>
          <a:lstStyle/>
          <a:p>
            <a:r>
              <a:rPr lang="pt-BR" dirty="0" smtClean="0"/>
              <a:t>A abordagem é geralmente quantitativa!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107504" y="1563638"/>
            <a:ext cx="8496944" cy="2995737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/>
              <a:t>Artigo </a:t>
            </a:r>
            <a:r>
              <a:rPr lang="pt-BR" sz="1600" b="1" dirty="0"/>
              <a:t>4º da Lei de Diretrizes e Bases da Educação Nacional </a:t>
            </a:r>
            <a:r>
              <a:rPr lang="pt-BR" sz="1600" dirty="0"/>
              <a:t>(LDB 9394/96</a:t>
            </a:r>
            <a:r>
              <a:rPr lang="pt-BR" sz="1600" dirty="0" smtClean="0"/>
              <a:t>): </a:t>
            </a:r>
            <a:r>
              <a:rPr lang="pt-BR" sz="1600" dirty="0"/>
              <a:t>é dever do Estado oferecer educação escolar pública que garanta, entre outros, “padrões </a:t>
            </a:r>
            <a:r>
              <a:rPr lang="pt-BR" sz="1600" dirty="0" smtClean="0"/>
              <a:t>      mínimos </a:t>
            </a:r>
            <a:r>
              <a:rPr lang="pt-BR" sz="1600" dirty="0"/>
              <a:t>de qualidade de ensino, definidos como a variedade e quantidade mínimas, por aluno, de insumos indispensáveis ao desenvolvimento do processo de </a:t>
            </a:r>
            <a:r>
              <a:rPr lang="pt-BR" sz="1600" dirty="0" smtClean="0"/>
              <a:t>                              ensino-aprendizagem”.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/>
              <a:t>Decreto </a:t>
            </a:r>
            <a:r>
              <a:rPr lang="pt-BR" sz="1600" b="1" dirty="0"/>
              <a:t>nº 6.094/2007, </a:t>
            </a:r>
            <a:r>
              <a:rPr lang="pt-BR" sz="1600" dirty="0"/>
              <a:t>documento que regulamenta a implementação do Plano de </a:t>
            </a:r>
            <a:r>
              <a:rPr lang="pt-BR" sz="1600" dirty="0" smtClean="0"/>
              <a:t>  Metas </a:t>
            </a:r>
            <a:r>
              <a:rPr lang="pt-BR" sz="1600" dirty="0"/>
              <a:t>Compromisso Todos pela Educação, determina que: </a:t>
            </a:r>
            <a:endParaRPr lang="pt-BR" sz="1600" dirty="0" smtClean="0"/>
          </a:p>
          <a:p>
            <a:pPr marL="363538"/>
            <a:r>
              <a:rPr lang="pt-BR" sz="1600" dirty="0" smtClean="0"/>
              <a:t>Art</a:t>
            </a:r>
            <a:r>
              <a:rPr lang="pt-BR" sz="1600" dirty="0"/>
              <a:t>. </a:t>
            </a:r>
            <a:r>
              <a:rPr lang="pt-BR" sz="1600" dirty="0" smtClean="0"/>
              <a:t>3</a:t>
            </a:r>
            <a:r>
              <a:rPr lang="pt-BR" sz="1600" baseline="30000" dirty="0" smtClean="0"/>
              <a:t>º</a:t>
            </a:r>
            <a:r>
              <a:rPr lang="pt-BR" sz="1600" dirty="0" smtClean="0"/>
              <a:t> - </a:t>
            </a:r>
            <a:r>
              <a:rPr lang="pt-BR" sz="1600" dirty="0"/>
              <a:t>A qualidade da educação básica será aferida, objetivamente, com base no </a:t>
            </a:r>
            <a:r>
              <a:rPr lang="pt-BR" sz="1600" dirty="0" smtClean="0"/>
              <a:t>   IDEB</a:t>
            </a:r>
            <a:r>
              <a:rPr lang="pt-BR" sz="1600" dirty="0"/>
              <a:t>, calculado e divulgado periodicamente pelo INEP, a partir dos dados sobre </a:t>
            </a:r>
            <a:r>
              <a:rPr lang="pt-BR" sz="1600" dirty="0" smtClean="0"/>
              <a:t>       rendimento escolar</a:t>
            </a:r>
            <a:r>
              <a:rPr lang="pt-BR" sz="1600" dirty="0"/>
              <a:t>, combinados com o desempenho dos alunos, constantes do </a:t>
            </a:r>
            <a:r>
              <a:rPr lang="pt-BR" sz="1600" dirty="0" smtClean="0"/>
              <a:t>      censo </a:t>
            </a:r>
            <a:r>
              <a:rPr lang="pt-BR" sz="1600" dirty="0"/>
              <a:t>escolar e do Sistema de Avaliação da Educação Básica - SAEB, composto </a:t>
            </a:r>
            <a:r>
              <a:rPr lang="pt-BR" sz="1600" dirty="0" smtClean="0"/>
              <a:t>   pela </a:t>
            </a:r>
            <a:r>
              <a:rPr lang="pt-BR" sz="1600" dirty="0"/>
              <a:t>Avaliação Nacional </a:t>
            </a:r>
            <a:r>
              <a:rPr lang="pt-BR" sz="1600" dirty="0" smtClean="0"/>
              <a:t>  da </a:t>
            </a:r>
            <a:r>
              <a:rPr lang="pt-BR" sz="1600" dirty="0"/>
              <a:t>Educação Básica - ANEB e a Avaliação Nacional do </a:t>
            </a:r>
            <a:r>
              <a:rPr lang="pt-BR" sz="1600" dirty="0" smtClean="0"/>
              <a:t>    Rendimento </a:t>
            </a:r>
            <a:r>
              <a:rPr lang="pt-BR" sz="1600" dirty="0"/>
              <a:t>Escolar (</a:t>
            </a:r>
            <a:r>
              <a:rPr lang="pt-BR" sz="1600" dirty="0" smtClean="0"/>
              <a:t>Prova Brasil</a:t>
            </a:r>
            <a:r>
              <a:rPr lang="pt-BR" sz="16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50131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qualidade nos documentos oficiais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059582"/>
            <a:ext cx="8496944" cy="460648"/>
          </a:xfrm>
        </p:spPr>
        <p:txBody>
          <a:bodyPr/>
          <a:lstStyle/>
          <a:p>
            <a:r>
              <a:rPr lang="pt-BR" b="1" dirty="0" smtClean="0"/>
              <a:t>Uma exceção!</a:t>
            </a:r>
            <a:endParaRPr lang="pt-BR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0" y="1635646"/>
            <a:ext cx="8748464" cy="2995737"/>
          </a:xfrm>
        </p:spPr>
        <p:txBody>
          <a:bodyPr/>
          <a:lstStyle/>
          <a:p>
            <a:r>
              <a:rPr lang="pt-BR" sz="1800" dirty="0" smtClean="0"/>
              <a:t>Na </a:t>
            </a:r>
            <a:r>
              <a:rPr lang="pt-BR" sz="1800" dirty="0"/>
              <a:t>Resolução nº 4/2010, que define as Diretrizes Curriculares Nacionais Gerais para a Educação Básica, a qualidade em educação é abordada de outra forma: </a:t>
            </a:r>
            <a:r>
              <a:rPr lang="pt-BR" sz="1800" dirty="0" smtClean="0"/>
              <a:t> surge</a:t>
            </a:r>
            <a:r>
              <a:rPr lang="pt-BR" sz="1800" dirty="0"/>
              <a:t>, na legislação, o conceito de </a:t>
            </a:r>
            <a:r>
              <a:rPr lang="pt-BR" sz="1800" b="1" dirty="0"/>
              <a:t>qualidade social</a:t>
            </a:r>
            <a:r>
              <a:rPr lang="pt-BR" sz="1800" dirty="0"/>
              <a:t>. </a:t>
            </a:r>
            <a:endParaRPr lang="pt-BR" sz="1800" dirty="0" smtClean="0"/>
          </a:p>
          <a:p>
            <a:endParaRPr lang="pt-BR" sz="1800" dirty="0"/>
          </a:p>
          <a:p>
            <a:r>
              <a:rPr lang="pt-BR" sz="1800" dirty="0" smtClean="0"/>
              <a:t>Segundo </a:t>
            </a:r>
            <a:r>
              <a:rPr lang="pt-BR" sz="1800" dirty="0"/>
              <a:t>o Art. 8º da Resolução 04/2010: </a:t>
            </a:r>
            <a:r>
              <a:rPr lang="pt-BR" sz="1800" dirty="0" smtClean="0"/>
              <a:t> A </a:t>
            </a:r>
            <a:r>
              <a:rPr lang="pt-BR" sz="1800" dirty="0"/>
              <a:t>garantia de padrão de qualidade, </a:t>
            </a:r>
            <a:r>
              <a:rPr lang="pt-BR" sz="1800" dirty="0" smtClean="0"/>
              <a:t>    com </a:t>
            </a:r>
            <a:r>
              <a:rPr lang="pt-BR" sz="1800" dirty="0"/>
              <a:t>pleno acesso, inclusão e permanência dos sujeitos das aprendizagens na </a:t>
            </a:r>
            <a:r>
              <a:rPr lang="pt-BR" sz="1800" dirty="0" smtClean="0"/>
              <a:t>   escola </a:t>
            </a:r>
            <a:r>
              <a:rPr lang="pt-BR" sz="1800" dirty="0"/>
              <a:t>e seu sucesso, com redução da evasão, da retenção e da distorção de </a:t>
            </a:r>
            <a:r>
              <a:rPr lang="pt-BR" sz="1800" dirty="0" smtClean="0"/>
              <a:t>    idade/ano/série</a:t>
            </a:r>
            <a:r>
              <a:rPr lang="pt-BR" sz="1800" dirty="0"/>
              <a:t>, resulta na </a:t>
            </a:r>
            <a:r>
              <a:rPr lang="pt-BR" sz="1800" b="1" dirty="0"/>
              <a:t>qualidade social da educação</a:t>
            </a:r>
            <a:r>
              <a:rPr lang="pt-BR" sz="1800" dirty="0"/>
              <a:t>, que é uma conquista coletiva de todos os sujeitos do processo educativo. Complementando, no Art. 9º da Resolução 04/2010, a escola de qualidade social é descrita como aquela que “adota como centralidade o estudante e a aprendizagem”</a:t>
            </a:r>
          </a:p>
        </p:txBody>
      </p:sp>
    </p:spTree>
    <p:extLst>
      <p:ext uri="{BB962C8B-B14F-4D97-AF65-F5344CB8AC3E}">
        <p14:creationId xmlns:p14="http://schemas.microsoft.com/office/powerpoint/2010/main" val="159420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qualidade social da educação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0" y="1203598"/>
            <a:ext cx="8496944" cy="2995737"/>
          </a:xfrm>
        </p:spPr>
        <p:txBody>
          <a:bodyPr/>
          <a:lstStyle/>
          <a:p>
            <a:pPr indent="363538"/>
            <a:r>
              <a:rPr lang="pt-BR" sz="1800" dirty="0"/>
              <a:t>A escola de qualidade social é aquela que atenta para um conjunto de </a:t>
            </a:r>
            <a:r>
              <a:rPr lang="pt-BR" sz="1800" dirty="0" smtClean="0"/>
              <a:t>             elementos </a:t>
            </a:r>
            <a:r>
              <a:rPr lang="pt-BR" sz="1800" dirty="0"/>
              <a:t>e dimensões socioeconômicas e culturais que circundam o modo </a:t>
            </a:r>
            <a:r>
              <a:rPr lang="pt-BR" sz="1800" dirty="0" smtClean="0"/>
              <a:t>   de </a:t>
            </a:r>
            <a:r>
              <a:rPr lang="pt-BR" sz="1800" dirty="0"/>
              <a:t>viver e as expectativas das famílias e de estudantes em relação à </a:t>
            </a:r>
            <a:r>
              <a:rPr lang="pt-BR" sz="1800" dirty="0" smtClean="0"/>
              <a:t>               educação</a:t>
            </a:r>
            <a:r>
              <a:rPr lang="pt-BR" sz="1800" dirty="0"/>
              <a:t>; que busca compreender as políticas governamentais, os projetos </a:t>
            </a:r>
            <a:r>
              <a:rPr lang="pt-BR" sz="1800" dirty="0" smtClean="0"/>
              <a:t>  sociais </a:t>
            </a:r>
            <a:r>
              <a:rPr lang="pt-BR" sz="1800" dirty="0"/>
              <a:t>e ambientais em seu sentido político, voltados para o bem comum; que luta por financiamento adequado, pelo reconhecimento social e valorização </a:t>
            </a:r>
            <a:r>
              <a:rPr lang="pt-BR" sz="1800" dirty="0" smtClean="0"/>
              <a:t>    dos </a:t>
            </a:r>
            <a:r>
              <a:rPr lang="pt-BR" sz="1800" dirty="0"/>
              <a:t>trabalhadores em educação; que transforma todos os espaços físicos em </a:t>
            </a:r>
            <a:r>
              <a:rPr lang="pt-BR" sz="1800" dirty="0" smtClean="0"/>
              <a:t> lugar </a:t>
            </a:r>
            <a:r>
              <a:rPr lang="pt-BR" sz="1800" dirty="0"/>
              <a:t>de aprendizagens significativas e de vivências efetivamente  </a:t>
            </a:r>
            <a:r>
              <a:rPr lang="pt-BR" sz="1800" dirty="0" smtClean="0"/>
              <a:t>                                 democráticas. </a:t>
            </a:r>
          </a:p>
          <a:p>
            <a:endParaRPr lang="pt-BR" sz="1800" dirty="0"/>
          </a:p>
          <a:p>
            <a:pPr algn="r"/>
            <a:r>
              <a:rPr lang="pt-BR" dirty="0" smtClean="0"/>
              <a:t>(</a:t>
            </a:r>
            <a:r>
              <a:rPr lang="pt-BR" dirty="0"/>
              <a:t>SILVA, </a:t>
            </a:r>
            <a:r>
              <a:rPr lang="pt-BR" dirty="0" smtClean="0"/>
              <a:t>2009 apud </a:t>
            </a:r>
            <a:r>
              <a:rPr lang="pt-BR" dirty="0" err="1"/>
              <a:t>Eying</a:t>
            </a:r>
            <a:r>
              <a:rPr lang="pt-BR" dirty="0"/>
              <a:t> e </a:t>
            </a:r>
            <a:r>
              <a:rPr lang="pt-BR" dirty="0" err="1"/>
              <a:t>Pacievitch</a:t>
            </a:r>
            <a:r>
              <a:rPr lang="pt-BR" dirty="0"/>
              <a:t>, 2015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961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67494"/>
            <a:ext cx="9144000" cy="884466"/>
          </a:xfrm>
        </p:spPr>
        <p:txBody>
          <a:bodyPr/>
          <a:lstStyle/>
          <a:p>
            <a:r>
              <a:rPr lang="pt-BR" dirty="0" smtClean="0"/>
              <a:t>Direto à educação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179512" y="1347614"/>
            <a:ext cx="8496944" cy="2995737"/>
          </a:xfrm>
        </p:spPr>
        <p:txBody>
          <a:bodyPr/>
          <a:lstStyle/>
          <a:p>
            <a:r>
              <a:rPr lang="pt-BR" sz="1800" dirty="0"/>
              <a:t>Da forma que modernamente se configurou, o direito à educação pode ser</a:t>
            </a:r>
          </a:p>
          <a:p>
            <a:r>
              <a:rPr lang="pt-BR" sz="1800" dirty="0"/>
              <a:t>traduzido basicamente em dois aspectos: a oportunidade de </a:t>
            </a:r>
            <a:r>
              <a:rPr lang="pt-BR" sz="1800" b="1" dirty="0"/>
              <a:t>acesso </a:t>
            </a:r>
            <a:r>
              <a:rPr lang="pt-BR" sz="1800" dirty="0"/>
              <a:t>e a </a:t>
            </a:r>
            <a:endParaRPr lang="pt-BR" sz="1800" dirty="0" smtClean="0"/>
          </a:p>
          <a:p>
            <a:r>
              <a:rPr lang="pt-BR" sz="1800" dirty="0" smtClean="0"/>
              <a:t>possibilidade de </a:t>
            </a:r>
            <a:r>
              <a:rPr lang="pt-BR" sz="1800" b="1" dirty="0"/>
              <a:t>permanência </a:t>
            </a:r>
            <a:r>
              <a:rPr lang="pt-BR" sz="1800" dirty="0"/>
              <a:t>na escola, mediante educação com nível de </a:t>
            </a:r>
            <a:endParaRPr lang="pt-BR" sz="1800" dirty="0" smtClean="0"/>
          </a:p>
          <a:p>
            <a:r>
              <a:rPr lang="pt-BR" sz="1800" b="1" dirty="0" smtClean="0"/>
              <a:t>qualidade </a:t>
            </a:r>
            <a:r>
              <a:rPr lang="pt-BR" sz="1800" dirty="0" smtClean="0"/>
              <a:t>semelhante </a:t>
            </a:r>
            <a:r>
              <a:rPr lang="pt-BR" sz="1800" b="1" dirty="0"/>
              <a:t>para </a:t>
            </a:r>
            <a:r>
              <a:rPr lang="pt-BR" sz="1800" b="1" dirty="0" smtClean="0"/>
              <a:t>todos e todas</a:t>
            </a:r>
            <a:r>
              <a:rPr lang="pt-BR" sz="1800" dirty="0" smtClean="0"/>
              <a:t>. </a:t>
            </a:r>
          </a:p>
          <a:p>
            <a:endParaRPr lang="pt-BR" sz="1800" dirty="0"/>
          </a:p>
          <a:p>
            <a:r>
              <a:rPr lang="pt-BR" sz="1800" dirty="0" smtClean="0"/>
              <a:t>O </a:t>
            </a:r>
            <a:r>
              <a:rPr lang="pt-BR" sz="1800" dirty="0"/>
              <a:t>direito à educação traz uma potencialidade </a:t>
            </a:r>
            <a:r>
              <a:rPr lang="pt-BR" sz="1800" dirty="0" smtClean="0"/>
              <a:t>emancipadora do </a:t>
            </a:r>
            <a:r>
              <a:rPr lang="pt-BR" sz="1800" dirty="0"/>
              <a:t>ponto de vista individual e igualitária do ponto de vista social, </a:t>
            </a:r>
            <a:r>
              <a:rPr lang="pt-BR" sz="1800" dirty="0" smtClean="0"/>
              <a:t>visto que </a:t>
            </a:r>
            <a:r>
              <a:rPr lang="pt-BR" sz="1800" dirty="0"/>
              <a:t>a sua afirmação parte do pressuposto que a escolarização é niveladora </a:t>
            </a:r>
            <a:r>
              <a:rPr lang="pt-BR" sz="1800" dirty="0" smtClean="0"/>
              <a:t>das desigualdades </a:t>
            </a:r>
            <a:r>
              <a:rPr lang="pt-BR" sz="1800" dirty="0"/>
              <a:t>do ponto de partida.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77290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9144000" cy="884466"/>
          </a:xfrm>
        </p:spPr>
        <p:txBody>
          <a:bodyPr/>
          <a:lstStyle/>
          <a:p>
            <a:r>
              <a:rPr lang="pt-BR" sz="2800" dirty="0" smtClean="0"/>
              <a:t>Quais são as características de uma escola                           de qualidade?</a:t>
            </a:r>
            <a:endParaRPr lang="pt-BR" sz="2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179512" y="1131590"/>
            <a:ext cx="8712968" cy="2995737"/>
          </a:xfrm>
        </p:spPr>
        <p:txBody>
          <a:bodyPr/>
          <a:lstStyle/>
          <a:p>
            <a:r>
              <a:rPr lang="pt-BR" sz="1600" dirty="0" smtClean="0"/>
              <a:t>Ultrapassam </a:t>
            </a:r>
            <a:r>
              <a:rPr lang="pt-BR" sz="1600" dirty="0"/>
              <a:t>o âmbito daquilo que é regulado pelas políticas educacionais, tanto pelas </a:t>
            </a:r>
            <a:r>
              <a:rPr lang="pt-BR" sz="1600" dirty="0" smtClean="0"/>
              <a:t>      políticas </a:t>
            </a:r>
            <a:r>
              <a:rPr lang="pt-BR" sz="1600" dirty="0"/>
              <a:t>de currículo, como, e principalmente, pelas políticas de avaliação. </a:t>
            </a:r>
            <a:r>
              <a:rPr lang="pt-BR" sz="1600" dirty="0" smtClean="0"/>
              <a:t>Tais                              características </a:t>
            </a:r>
            <a:r>
              <a:rPr lang="pt-BR" sz="1600" dirty="0"/>
              <a:t>dizem respeito: </a:t>
            </a:r>
            <a:endParaRPr lang="pt-BR" sz="1600" dirty="0" smtClean="0"/>
          </a:p>
          <a:p>
            <a:pPr marL="342900" indent="-342900">
              <a:buAutoNum type="alphaLcParenR"/>
            </a:pPr>
            <a:r>
              <a:rPr lang="pt-BR" sz="1600" dirty="0" smtClean="0"/>
              <a:t>ao </a:t>
            </a:r>
            <a:r>
              <a:rPr lang="pt-BR" sz="1600" dirty="0"/>
              <a:t>contexto no qual a instituição está inserida, </a:t>
            </a:r>
            <a:r>
              <a:rPr lang="pt-BR" sz="1600" dirty="0" smtClean="0"/>
              <a:t>e  as </a:t>
            </a:r>
            <a:r>
              <a:rPr lang="pt-BR" sz="1600" dirty="0"/>
              <a:t>expectativas da comunidade com </a:t>
            </a:r>
            <a:r>
              <a:rPr lang="pt-BR" sz="1600" dirty="0" smtClean="0"/>
              <a:t> relação </a:t>
            </a:r>
            <a:r>
              <a:rPr lang="pt-BR" sz="1600" dirty="0"/>
              <a:t>à escola; </a:t>
            </a:r>
          </a:p>
          <a:p>
            <a:pPr marL="342900" indent="-342900">
              <a:buAutoNum type="alphaLcParenR"/>
            </a:pPr>
            <a:r>
              <a:rPr lang="pt-BR" sz="1600" dirty="0" smtClean="0"/>
              <a:t>aos </a:t>
            </a:r>
            <a:r>
              <a:rPr lang="pt-BR" sz="1600" dirty="0"/>
              <a:t>contextos político e sociocultural, na medida em que visa reconhecer as demandas locais e adequar seus encaminhamentos de forma a promover o desenvolvimento </a:t>
            </a:r>
            <a:r>
              <a:rPr lang="pt-BR" sz="1600" dirty="0" smtClean="0"/>
              <a:t>local e </a:t>
            </a:r>
            <a:r>
              <a:rPr lang="pt-BR" sz="1600" dirty="0"/>
              <a:t>a compreensão crítica do contexto global; </a:t>
            </a:r>
            <a:endParaRPr lang="pt-BR" sz="1600" dirty="0" smtClean="0"/>
          </a:p>
          <a:p>
            <a:pPr marL="342900" indent="-342900">
              <a:buAutoNum type="alphaLcParenR"/>
            </a:pPr>
            <a:r>
              <a:rPr lang="pt-BR" sz="1600" dirty="0" smtClean="0"/>
              <a:t>aos </a:t>
            </a:r>
            <a:r>
              <a:rPr lang="pt-BR" sz="1600" dirty="0"/>
              <a:t>contextos econômico e social, por meio do engajamento na luta por financiamento para a educação, pela valorização dos profissionais da </a:t>
            </a:r>
            <a:r>
              <a:rPr lang="pt-BR" sz="1600" dirty="0" smtClean="0"/>
              <a:t>educação e pelo                                      reconhecimento </a:t>
            </a:r>
            <a:r>
              <a:rPr lang="pt-BR" sz="1600" dirty="0"/>
              <a:t>social destes profissionais e da instituição escolar; </a:t>
            </a:r>
            <a:endParaRPr lang="pt-BR" sz="1600" dirty="0" smtClean="0"/>
          </a:p>
          <a:p>
            <a:pPr marL="342900" indent="-342900">
              <a:buAutoNum type="alphaLcParenR"/>
            </a:pPr>
            <a:r>
              <a:rPr lang="pt-BR" sz="1600" dirty="0" smtClean="0"/>
              <a:t>aos </a:t>
            </a:r>
            <a:r>
              <a:rPr lang="pt-BR" sz="1600" dirty="0"/>
              <a:t>contextos pedagógico e cultural, no que se refere a ampliação dos conhecimentos e experiências vivenciadas no espaço-tempo escolar, promovendo aprendizagens </a:t>
            </a:r>
            <a:r>
              <a:rPr lang="pt-BR" sz="1600" dirty="0" smtClean="0"/>
              <a:t>                        significativas</a:t>
            </a:r>
            <a:r>
              <a:rPr lang="pt-BR" sz="1600" dirty="0"/>
              <a:t>. </a:t>
            </a:r>
          </a:p>
          <a:p>
            <a:pPr algn="r"/>
            <a:r>
              <a:rPr lang="pt-BR" dirty="0" smtClean="0"/>
              <a:t>(Silva, 2009 apud </a:t>
            </a:r>
            <a:r>
              <a:rPr lang="pt-BR" dirty="0" err="1"/>
              <a:t>Eying</a:t>
            </a:r>
            <a:r>
              <a:rPr lang="pt-BR" dirty="0"/>
              <a:t> e </a:t>
            </a:r>
            <a:r>
              <a:rPr lang="pt-BR" dirty="0" err="1"/>
              <a:t>Pacievitch</a:t>
            </a:r>
            <a:r>
              <a:rPr lang="pt-BR" dirty="0"/>
              <a:t>, </a:t>
            </a:r>
            <a:r>
              <a:rPr lang="pt-BR" dirty="0" smtClean="0"/>
              <a:t>2015)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78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339502"/>
            <a:ext cx="9144000" cy="884466"/>
          </a:xfrm>
        </p:spPr>
        <p:txBody>
          <a:bodyPr/>
          <a:lstStyle/>
          <a:p>
            <a:r>
              <a:rPr lang="pt-BR" sz="2800" dirty="0" smtClean="0"/>
              <a:t>Como garantir a qualidade?</a:t>
            </a:r>
            <a:endParaRPr lang="pt-BR" sz="2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107504" y="1419622"/>
            <a:ext cx="8496944" cy="2995737"/>
          </a:xfrm>
        </p:spPr>
        <p:txBody>
          <a:bodyPr/>
          <a:lstStyle/>
          <a:p>
            <a:r>
              <a:rPr lang="pt-BR" sz="1800" dirty="0"/>
              <a:t>No interior da instituição escolar, tais características que constituem a </a:t>
            </a:r>
            <a:r>
              <a:rPr lang="pt-BR" sz="1800" dirty="0" smtClean="0"/>
              <a:t>                             educação </a:t>
            </a:r>
            <a:r>
              <a:rPr lang="pt-BR" sz="1800" dirty="0"/>
              <a:t>de qualidade social podem ser instituídas por meio dos documentos internos (Projeto Político Pedagógico e Regimento Escolar) e de diferentes </a:t>
            </a:r>
            <a:r>
              <a:rPr lang="pt-BR" sz="1800" dirty="0" smtClean="0"/>
              <a:t>                  encaminhamentos</a:t>
            </a:r>
            <a:r>
              <a:rPr lang="pt-BR" sz="1800" dirty="0"/>
              <a:t>, tais como: </a:t>
            </a:r>
            <a:r>
              <a:rPr lang="pt-BR" sz="1800" dirty="0" smtClean="0"/>
              <a:t>a </a:t>
            </a:r>
            <a:r>
              <a:rPr lang="pt-BR" sz="1800" dirty="0"/>
              <a:t>organização do trabalho pedagógico e gestão da escola; os projetos escolares; as formas de interlocução da escola com as </a:t>
            </a:r>
            <a:r>
              <a:rPr lang="pt-BR" sz="1800" dirty="0" smtClean="0"/>
              <a:t>          famílias</a:t>
            </a:r>
            <a:r>
              <a:rPr lang="pt-BR" sz="1800" dirty="0"/>
              <a:t>; o ambiente saudável; a política de inclusão efetiva; o respeito às </a:t>
            </a:r>
            <a:r>
              <a:rPr lang="pt-BR" sz="1800" dirty="0" smtClean="0"/>
              <a:t>                       diferenças </a:t>
            </a:r>
            <a:r>
              <a:rPr lang="pt-BR" sz="1800" dirty="0"/>
              <a:t>e o diálogo como premissa básica; o trabalho colaborativo e as </a:t>
            </a:r>
            <a:r>
              <a:rPr lang="pt-BR" sz="1800" dirty="0" smtClean="0"/>
              <a:t>                práticas </a:t>
            </a:r>
            <a:r>
              <a:rPr lang="pt-BR" sz="1800" dirty="0"/>
              <a:t>efetivas de funcionamento dos colegiados e/ou dos conselhos </a:t>
            </a:r>
            <a:r>
              <a:rPr lang="pt-BR" sz="1800" dirty="0" smtClean="0"/>
              <a:t>                             escolares.</a:t>
            </a:r>
          </a:p>
          <a:p>
            <a:endParaRPr lang="pt-BR" sz="2000" dirty="0"/>
          </a:p>
          <a:p>
            <a:pPr algn="r"/>
            <a:r>
              <a:rPr lang="pt-BR" sz="1600" dirty="0" smtClean="0"/>
              <a:t>(</a:t>
            </a:r>
            <a:r>
              <a:rPr lang="pt-BR" sz="1600" dirty="0"/>
              <a:t>SILVA, </a:t>
            </a:r>
            <a:r>
              <a:rPr lang="pt-BR" sz="1600" dirty="0" smtClean="0"/>
              <a:t>2009 apud </a:t>
            </a:r>
            <a:r>
              <a:rPr lang="pt-BR" sz="1600" dirty="0" err="1"/>
              <a:t>Eying</a:t>
            </a:r>
            <a:r>
              <a:rPr lang="pt-BR" sz="1600" dirty="0"/>
              <a:t> e </a:t>
            </a:r>
            <a:r>
              <a:rPr lang="pt-BR" sz="1600" dirty="0" err="1"/>
              <a:t>Pacievitch</a:t>
            </a:r>
            <a:r>
              <a:rPr lang="pt-BR" sz="1600" dirty="0"/>
              <a:t>, 2015</a:t>
            </a:r>
            <a:r>
              <a:rPr lang="pt-BR" sz="1600" dirty="0" smtClean="0"/>
              <a:t>)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44584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 smtClean="0"/>
              <a:t>A qualidade social e os fatores externos</a:t>
            </a:r>
            <a:endParaRPr lang="pt-BR" sz="24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323528" y="843558"/>
            <a:ext cx="8496944" cy="2995737"/>
          </a:xfrm>
        </p:spPr>
        <p:txBody>
          <a:bodyPr/>
          <a:lstStyle/>
          <a:p>
            <a:r>
              <a:rPr lang="pt-BR" sz="1800" dirty="0" smtClean="0"/>
              <a:t>A </a:t>
            </a:r>
            <a:r>
              <a:rPr lang="pt-BR" sz="1800" dirty="0"/>
              <a:t>qualidade social da </a:t>
            </a:r>
            <a:r>
              <a:rPr lang="pt-BR" sz="1800" dirty="0" smtClean="0"/>
              <a:t>educação tem </a:t>
            </a:r>
            <a:r>
              <a:rPr lang="pt-BR" sz="1800" dirty="0"/>
              <a:t>relação e sofre influência de fatores </a:t>
            </a:r>
            <a:r>
              <a:rPr lang="pt-BR" sz="1800" dirty="0" smtClean="0"/>
              <a:t>               externos </a:t>
            </a:r>
            <a:r>
              <a:rPr lang="pt-BR" sz="1800" dirty="0"/>
              <a:t>à</a:t>
            </a:r>
            <a:r>
              <a:rPr lang="pt-BR" sz="1800" dirty="0" smtClean="0"/>
              <a:t> </a:t>
            </a:r>
            <a:r>
              <a:rPr lang="pt-BR" sz="1800" dirty="0"/>
              <a:t>instituição </a:t>
            </a:r>
            <a:r>
              <a:rPr lang="pt-BR" sz="1800" dirty="0" smtClean="0"/>
              <a:t>escola:</a:t>
            </a:r>
          </a:p>
          <a:p>
            <a:endParaRPr lang="pt-B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 smtClean="0"/>
              <a:t>Os </a:t>
            </a:r>
            <a:r>
              <a:rPr lang="pt-BR" sz="1600" b="1" dirty="0"/>
              <a:t>fatores socioeconômicos </a:t>
            </a:r>
            <a:r>
              <a:rPr lang="pt-BR" sz="1600" dirty="0"/>
              <a:t>dizem respeito às condições de moradia (incluindo a </a:t>
            </a:r>
            <a:r>
              <a:rPr lang="pt-BR" sz="1600" dirty="0" smtClean="0"/>
              <a:t> distância </a:t>
            </a:r>
            <a:r>
              <a:rPr lang="pt-BR" sz="1600" dirty="0"/>
              <a:t>e as dificuldades de deslocamento), condições de trabalho </a:t>
            </a:r>
            <a:r>
              <a:rPr lang="pt-BR" sz="1600" dirty="0" smtClean="0"/>
              <a:t>ou desemprego </a:t>
            </a:r>
            <a:r>
              <a:rPr lang="pt-BR" sz="1600" dirty="0"/>
              <a:t>dos integrantes da família e renda familiar dos responsáveis pelo </a:t>
            </a:r>
            <a:r>
              <a:rPr lang="pt-BR" sz="1600" dirty="0" smtClean="0"/>
              <a:t>estudante</a:t>
            </a:r>
          </a:p>
          <a:p>
            <a:endParaRPr lang="pt-BR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Dizem respeito aos </a:t>
            </a:r>
            <a:r>
              <a:rPr lang="pt-BR" sz="1600" b="1" dirty="0"/>
              <a:t>fatores socioculturais </a:t>
            </a:r>
            <a:r>
              <a:rPr lang="pt-BR" sz="1600" dirty="0"/>
              <a:t>que influenciam a qualidade social da </a:t>
            </a:r>
            <a:r>
              <a:rPr lang="pt-BR" sz="1600" dirty="0" smtClean="0"/>
              <a:t>                educação</a:t>
            </a:r>
            <a:r>
              <a:rPr lang="pt-BR" sz="1600" dirty="0"/>
              <a:t>: escolaridade, hábitos de leitura e espaços sociais frequentados pela </a:t>
            </a:r>
            <a:r>
              <a:rPr lang="pt-BR" sz="1600" dirty="0" smtClean="0"/>
              <a:t>                         família</a:t>
            </a:r>
            <a:r>
              <a:rPr lang="pt-BR" sz="1600" dirty="0"/>
              <a:t>; tempo dedicado pela família à formação dos filhos; possibilidade de viagens e acesso a recursos tecnológicos em casa; atividades de </a:t>
            </a:r>
            <a:r>
              <a:rPr lang="pt-BR" sz="1600" dirty="0" smtClean="0"/>
              <a:t>lazer; </a:t>
            </a:r>
            <a:r>
              <a:rPr lang="pt-BR" sz="1600" dirty="0"/>
              <a:t>expectativas dos </a:t>
            </a:r>
            <a:r>
              <a:rPr lang="pt-BR" sz="1600" dirty="0" smtClean="0"/>
              <a:t>                         familiares </a:t>
            </a:r>
            <a:r>
              <a:rPr lang="pt-BR" sz="1600" dirty="0"/>
              <a:t>em relação à escola e o incentivo sobre o futuro das crianças e dos jovens </a:t>
            </a:r>
          </a:p>
          <a:p>
            <a:endParaRPr lang="pt-BR" dirty="0"/>
          </a:p>
          <a:p>
            <a:pPr algn="r"/>
            <a:r>
              <a:rPr lang="pt-BR" dirty="0"/>
              <a:t>(SILVA, 2009 apud </a:t>
            </a:r>
            <a:r>
              <a:rPr lang="pt-BR" dirty="0" err="1"/>
              <a:t>Eying</a:t>
            </a:r>
            <a:r>
              <a:rPr lang="pt-BR" dirty="0"/>
              <a:t> e </a:t>
            </a:r>
            <a:r>
              <a:rPr lang="pt-BR" dirty="0" err="1"/>
              <a:t>Pacievitch</a:t>
            </a:r>
            <a:r>
              <a:rPr lang="pt-BR" dirty="0"/>
              <a:t>, 2015)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23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A qualidade social e os fatores externos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179512" y="1131590"/>
            <a:ext cx="8496944" cy="2995737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O </a:t>
            </a:r>
            <a:r>
              <a:rPr lang="pt-BR" sz="1600" b="1" dirty="0"/>
              <a:t>financiamento público </a:t>
            </a:r>
            <a:r>
              <a:rPr lang="pt-BR" sz="1600" dirty="0"/>
              <a:t>adequado diz respeito às questões relacionadas ao </a:t>
            </a:r>
            <a:r>
              <a:rPr lang="pt-BR" sz="1600" dirty="0" smtClean="0"/>
              <a:t>                           âmbito </a:t>
            </a:r>
            <a:r>
              <a:rPr lang="pt-BR" sz="1600" dirty="0"/>
              <a:t>econômico, tanto na previsão dos recursos, como na execução e aplicação </a:t>
            </a:r>
            <a:r>
              <a:rPr lang="pt-BR" sz="1600" dirty="0" smtClean="0"/>
              <a:t>                    dos </a:t>
            </a:r>
            <a:r>
              <a:rPr lang="pt-BR" sz="1600" dirty="0"/>
              <a:t>recursos no interior da escola. A conduta ética, a transparência administrativa e </a:t>
            </a:r>
            <a:r>
              <a:rPr lang="pt-BR" sz="1600" dirty="0" smtClean="0"/>
              <a:t>                         financeira </a:t>
            </a:r>
            <a:r>
              <a:rPr lang="pt-BR" sz="1600" dirty="0"/>
              <a:t>na utilização dos recursos, bem como a decisão coletiva referente a estes são fator determinante para a qualidade social da educação </a:t>
            </a:r>
            <a:endParaRPr lang="pt-BR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 smtClean="0"/>
              <a:t>Os </a:t>
            </a:r>
            <a:r>
              <a:rPr lang="pt-BR" sz="1600" b="1" dirty="0"/>
              <a:t>compromissos dos gestores centrais</a:t>
            </a:r>
            <a:r>
              <a:rPr lang="pt-BR" sz="1600" dirty="0"/>
              <a:t>, determinantes para a qualidade social </a:t>
            </a:r>
            <a:r>
              <a:rPr lang="pt-BR" sz="1600" dirty="0" smtClean="0"/>
              <a:t>   da </a:t>
            </a:r>
            <a:r>
              <a:rPr lang="pt-BR" sz="1600" dirty="0"/>
              <a:t>educação, são: a formação dos docentes e funcionários da educação, </a:t>
            </a:r>
            <a:r>
              <a:rPr lang="pt-BR" sz="1600" dirty="0" smtClean="0"/>
              <a:t>                                possibilitando </a:t>
            </a:r>
            <a:r>
              <a:rPr lang="pt-BR" sz="1600" dirty="0"/>
              <a:t>o ingresso dos profissionais por meio de concurso público; a formação continuada e a valorização da carreira dos profissionais da educação; a garantia de </a:t>
            </a:r>
            <a:r>
              <a:rPr lang="pt-BR" sz="1600" dirty="0" smtClean="0"/>
              <a:t>               ambiente </a:t>
            </a:r>
            <a:r>
              <a:rPr lang="pt-BR" sz="1600" dirty="0"/>
              <a:t>e condições favoráveis ao trabalho pedagógico significativo; o </a:t>
            </a:r>
            <a:r>
              <a:rPr lang="pt-BR" sz="1600" dirty="0" smtClean="0"/>
              <a:t>                                      conhecimento </a:t>
            </a:r>
            <a:r>
              <a:rPr lang="pt-BR" sz="1600" dirty="0"/>
              <a:t>e domínio de processos de avaliação que reorientem as ações </a:t>
            </a:r>
            <a:r>
              <a:rPr lang="pt-BR" sz="1600" dirty="0" smtClean="0"/>
              <a:t> </a:t>
            </a:r>
            <a:endParaRPr lang="pt-BR" sz="1600" dirty="0"/>
          </a:p>
          <a:p>
            <a:endParaRPr lang="pt-BR" dirty="0" smtClean="0"/>
          </a:p>
          <a:p>
            <a:pPr algn="r"/>
            <a:r>
              <a:rPr lang="pt-BR" dirty="0" smtClean="0"/>
              <a:t>(</a:t>
            </a:r>
            <a:r>
              <a:rPr lang="pt-BR" dirty="0"/>
              <a:t>SILVA, 2009 apud </a:t>
            </a:r>
            <a:r>
              <a:rPr lang="pt-BR" dirty="0" err="1"/>
              <a:t>Eying</a:t>
            </a:r>
            <a:r>
              <a:rPr lang="pt-BR" dirty="0"/>
              <a:t> e </a:t>
            </a:r>
            <a:r>
              <a:rPr lang="pt-BR" dirty="0" err="1"/>
              <a:t>Pacievitch</a:t>
            </a:r>
            <a:r>
              <a:rPr lang="pt-BR" dirty="0"/>
              <a:t>, 2015)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792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9" y="483518"/>
            <a:ext cx="9144000" cy="884466"/>
          </a:xfrm>
        </p:spPr>
        <p:txBody>
          <a:bodyPr/>
          <a:lstStyle/>
          <a:p>
            <a:r>
              <a:rPr lang="pt-BR" sz="2800" dirty="0" smtClean="0"/>
              <a:t>     Ampliando a noção de qualidade da educação</a:t>
            </a:r>
            <a:endParaRPr lang="pt-BR" sz="2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sz="1800" dirty="0"/>
              <a:t>A partir das reflexões de Silva (2009) sobre o conceito de qualidade social e </a:t>
            </a:r>
            <a:r>
              <a:rPr lang="pt-BR" sz="1800" dirty="0" smtClean="0"/>
              <a:t>                sobre </a:t>
            </a:r>
            <a:r>
              <a:rPr lang="pt-BR" sz="1800" dirty="0"/>
              <a:t>as características de uma escola de qualidade social, conclui-se que </a:t>
            </a:r>
            <a:r>
              <a:rPr lang="pt-BR" sz="1800" dirty="0" smtClean="0"/>
              <a:t>                       alcançar </a:t>
            </a:r>
            <a:r>
              <a:rPr lang="pt-BR" sz="1800" dirty="0"/>
              <a:t>a qualidade social da educação depende de um conjunto de políticas públicas </a:t>
            </a:r>
            <a:r>
              <a:rPr lang="pt-BR" sz="1800" dirty="0" err="1"/>
              <a:t>intersetoriais</a:t>
            </a:r>
            <a:r>
              <a:rPr lang="pt-BR" sz="1800" dirty="0"/>
              <a:t> que, em última análise, emergem da intencionalidade do Estado, bem como de posicionamentos e práticas convergentes dos </a:t>
            </a:r>
            <a:r>
              <a:rPr lang="pt-BR" sz="1800" dirty="0" smtClean="0"/>
              <a:t>                                   profissionais </a:t>
            </a:r>
            <a:r>
              <a:rPr lang="pt-BR" sz="1800" dirty="0"/>
              <a:t>da educação em diferentes níveis (desde os gestores centrais, </a:t>
            </a:r>
            <a:r>
              <a:rPr lang="pt-BR" sz="1800" dirty="0" smtClean="0"/>
              <a:t>                     até </a:t>
            </a:r>
            <a:r>
              <a:rPr lang="pt-BR" sz="1800" dirty="0"/>
              <a:t>os professores e funcionários). </a:t>
            </a:r>
          </a:p>
        </p:txBody>
      </p:sp>
    </p:spTree>
    <p:extLst>
      <p:ext uri="{BB962C8B-B14F-4D97-AF65-F5344CB8AC3E}">
        <p14:creationId xmlns:p14="http://schemas.microsoft.com/office/powerpoint/2010/main" val="39391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339502"/>
            <a:ext cx="9144000" cy="884466"/>
          </a:xfrm>
        </p:spPr>
        <p:txBody>
          <a:bodyPr/>
          <a:lstStyle/>
          <a:p>
            <a:r>
              <a:rPr lang="pt-BR" sz="2800" dirty="0"/>
              <a:t>Ampliando a noção de qualidade da educação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sz="1800" dirty="0"/>
              <a:t>Assim, a modificação do conceito de qualidade requer modificações nas </a:t>
            </a:r>
            <a:r>
              <a:rPr lang="pt-BR" sz="1800" dirty="0" smtClean="0"/>
              <a:t>                         políticas </a:t>
            </a:r>
            <a:r>
              <a:rPr lang="pt-BR" sz="1800" dirty="0"/>
              <a:t>de avaliação e de formação – inicial e continuada – de professores, e nas práticas educativas e avaliativas, bem como na organização escolar. </a:t>
            </a:r>
            <a:endParaRPr lang="pt-BR" sz="1800" dirty="0" smtClean="0"/>
          </a:p>
          <a:p>
            <a:endParaRPr lang="pt-BR" sz="1800" dirty="0"/>
          </a:p>
          <a:p>
            <a:r>
              <a:rPr lang="pt-BR" sz="1800" dirty="0" smtClean="0"/>
              <a:t>Tais </a:t>
            </a:r>
            <a:r>
              <a:rPr lang="pt-BR" sz="1800" dirty="0"/>
              <a:t>modificações são válidas à medida que se acredita que ao garantir a </a:t>
            </a:r>
            <a:r>
              <a:rPr lang="pt-BR" sz="1800" dirty="0" smtClean="0"/>
              <a:t>                       qualidade </a:t>
            </a:r>
            <a:r>
              <a:rPr lang="pt-BR" sz="1800" dirty="0"/>
              <a:t>social da educação, garante-se a possibilidade do exercício de </a:t>
            </a:r>
            <a:r>
              <a:rPr lang="pt-BR" sz="1800" dirty="0" smtClean="0"/>
              <a:t>                           outros </a:t>
            </a:r>
            <a:r>
              <a:rPr lang="pt-BR" sz="1800" dirty="0"/>
              <a:t>direitos, relacionados ao que se costuma chamar de cidadania. </a:t>
            </a:r>
          </a:p>
        </p:txBody>
      </p:sp>
    </p:spTree>
    <p:extLst>
      <p:ext uri="{BB962C8B-B14F-4D97-AF65-F5344CB8AC3E}">
        <p14:creationId xmlns:p14="http://schemas.microsoft.com/office/powerpoint/2010/main" val="11764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 err="1" smtClean="0"/>
              <a:t>Bibliografia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403648" y="1851670"/>
            <a:ext cx="6912768" cy="2995737"/>
          </a:xfrm>
        </p:spPr>
        <p:txBody>
          <a:bodyPr/>
          <a:lstStyle/>
          <a:p>
            <a:r>
              <a:rPr lang="pt-BR" dirty="0" smtClean="0"/>
              <a:t>EYNG, </a:t>
            </a:r>
            <a:r>
              <a:rPr lang="pt-BR" dirty="0"/>
              <a:t>Ana Maria </a:t>
            </a:r>
            <a:r>
              <a:rPr lang="pt-BR" dirty="0" smtClean="0"/>
              <a:t>e PACIEVITCH, Thais. Das </a:t>
            </a:r>
            <a:r>
              <a:rPr lang="pt-BR" dirty="0"/>
              <a:t>p</a:t>
            </a:r>
            <a:r>
              <a:rPr lang="pt-BR" dirty="0" smtClean="0"/>
              <a:t>olíticas </a:t>
            </a:r>
            <a:r>
              <a:rPr lang="pt-BR" dirty="0"/>
              <a:t>d</a:t>
            </a:r>
            <a:r>
              <a:rPr lang="pt-BR" dirty="0" smtClean="0"/>
              <a:t>e </a:t>
            </a:r>
            <a:r>
              <a:rPr lang="pt-BR" dirty="0"/>
              <a:t>a</a:t>
            </a:r>
            <a:r>
              <a:rPr lang="pt-BR" dirty="0" smtClean="0"/>
              <a:t>cesso </a:t>
            </a:r>
            <a:r>
              <a:rPr lang="pt-BR" dirty="0"/>
              <a:t>e</a:t>
            </a:r>
            <a:r>
              <a:rPr lang="pt-BR" dirty="0" smtClean="0"/>
              <a:t> </a:t>
            </a:r>
            <a:r>
              <a:rPr lang="pt-BR" dirty="0"/>
              <a:t>p</a:t>
            </a:r>
            <a:r>
              <a:rPr lang="pt-BR" dirty="0" smtClean="0"/>
              <a:t>ermanência na   escola </a:t>
            </a:r>
            <a:r>
              <a:rPr lang="pt-BR" dirty="0"/>
              <a:t>a</a:t>
            </a:r>
            <a:r>
              <a:rPr lang="pt-BR" dirty="0" smtClean="0"/>
              <a:t>o </a:t>
            </a:r>
            <a:r>
              <a:rPr lang="pt-BR" dirty="0"/>
              <a:t>d</a:t>
            </a:r>
            <a:r>
              <a:rPr lang="pt-BR" dirty="0" smtClean="0"/>
              <a:t>ireito </a:t>
            </a:r>
            <a:r>
              <a:rPr lang="pt-BR" dirty="0"/>
              <a:t>à</a:t>
            </a:r>
            <a:r>
              <a:rPr lang="pt-BR" dirty="0" smtClean="0"/>
              <a:t> </a:t>
            </a:r>
            <a:r>
              <a:rPr lang="pt-BR" dirty="0"/>
              <a:t>e</a:t>
            </a:r>
            <a:r>
              <a:rPr lang="pt-BR" dirty="0" smtClean="0"/>
              <a:t>ducação básica de </a:t>
            </a:r>
            <a:r>
              <a:rPr lang="pt-BR" dirty="0"/>
              <a:t>q</a:t>
            </a:r>
            <a:r>
              <a:rPr lang="pt-BR" dirty="0" smtClean="0"/>
              <a:t>ualidade </a:t>
            </a:r>
            <a:r>
              <a:rPr lang="pt-BR" dirty="0"/>
              <a:t>s</a:t>
            </a:r>
            <a:r>
              <a:rPr lang="pt-BR" dirty="0" smtClean="0"/>
              <a:t>ocial: avanço </a:t>
            </a:r>
            <a:r>
              <a:rPr lang="pt-BR" dirty="0"/>
              <a:t>p</a:t>
            </a:r>
            <a:r>
              <a:rPr lang="pt-BR" dirty="0" smtClean="0"/>
              <a:t>ossível? In XII Congresso Nacional de Educação (EDUCERE), Out/2015.</a:t>
            </a:r>
          </a:p>
          <a:p>
            <a:endParaRPr lang="pt-BR" altLang="ko-KR" dirty="0">
              <a:latin typeface="Arial" pitchFamily="34" charset="0"/>
              <a:cs typeface="Arial" pitchFamily="34" charset="0"/>
            </a:endParaRPr>
          </a:p>
          <a:p>
            <a:r>
              <a:rPr lang="pt-BR" dirty="0"/>
              <a:t>ARAUJO, G. C. Estado, política educacional e direito à educação no </a:t>
            </a:r>
            <a:r>
              <a:rPr lang="pt-BR" dirty="0" smtClean="0"/>
              <a:t>Brasil:            “o maior problema é o de estudar” In Educar </a:t>
            </a:r>
            <a:r>
              <a:rPr lang="pt-BR" dirty="0"/>
              <a:t>em Revista, Curitiba, Brasil, n. 39</a:t>
            </a:r>
            <a:r>
              <a:rPr lang="pt-BR" dirty="0" smtClean="0"/>
              <a:t>,    </a:t>
            </a:r>
            <a:r>
              <a:rPr lang="pt-BR" dirty="0"/>
              <a:t>p. 279-292, jan./abr. 2011. Editora </a:t>
            </a:r>
            <a:r>
              <a:rPr lang="pt-BR" dirty="0" smtClean="0"/>
              <a:t>UFPR.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9144000" cy="884466"/>
          </a:xfrm>
        </p:spPr>
        <p:txBody>
          <a:bodyPr/>
          <a:lstStyle/>
          <a:p>
            <a:r>
              <a:rPr lang="pt-BR" dirty="0" smtClean="0"/>
              <a:t>Democratização do ensino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Dispositivos legais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sz="1800" b="1" dirty="0"/>
              <a:t>Constituição Federal (</a:t>
            </a:r>
            <a:r>
              <a:rPr lang="pt-BR" sz="1800" b="1" dirty="0" smtClean="0"/>
              <a:t>1988) </a:t>
            </a:r>
            <a:r>
              <a:rPr lang="pt-BR" sz="1800" dirty="0" smtClean="0">
                <a:sym typeface="Wingdings" panose="05000000000000000000" pitchFamily="2" charset="2"/>
              </a:rPr>
              <a:t> </a:t>
            </a:r>
            <a:r>
              <a:rPr lang="pt-BR" sz="1800" dirty="0" smtClean="0"/>
              <a:t>a </a:t>
            </a:r>
            <a:r>
              <a:rPr lang="pt-BR" sz="1800" dirty="0"/>
              <a:t>educação é “direito de todos e dever do </a:t>
            </a:r>
            <a:r>
              <a:rPr lang="pt-BR" sz="1800" dirty="0" smtClean="0"/>
              <a:t>           Estado </a:t>
            </a:r>
            <a:r>
              <a:rPr lang="pt-BR" sz="1800" dirty="0"/>
              <a:t>e da família </a:t>
            </a:r>
            <a:r>
              <a:rPr lang="pt-BR" sz="1800" dirty="0" smtClean="0"/>
              <a:t>[...]”</a:t>
            </a:r>
          </a:p>
          <a:p>
            <a:endParaRPr lang="pt-BR" sz="1800" dirty="0"/>
          </a:p>
          <a:p>
            <a:r>
              <a:rPr lang="pt-BR" sz="1800" b="1" dirty="0" smtClean="0"/>
              <a:t>Lei </a:t>
            </a:r>
            <a:r>
              <a:rPr lang="pt-BR" sz="1800" b="1" dirty="0"/>
              <a:t>de Diretrizes e Bases da Educação Nacional (Lei 9394/96) </a:t>
            </a:r>
            <a:r>
              <a:rPr lang="pt-BR" sz="1800" dirty="0" smtClean="0">
                <a:sym typeface="Wingdings" panose="05000000000000000000" pitchFamily="2" charset="2"/>
              </a:rPr>
              <a:t> </a:t>
            </a:r>
            <a:r>
              <a:rPr lang="pt-BR" sz="1800" dirty="0" smtClean="0"/>
              <a:t>Art</a:t>
            </a:r>
            <a:r>
              <a:rPr lang="pt-BR" sz="1800" dirty="0"/>
              <a:t>. </a:t>
            </a:r>
            <a:r>
              <a:rPr lang="pt-BR" sz="1800" dirty="0" smtClean="0"/>
              <a:t>4º: </a:t>
            </a:r>
            <a:r>
              <a:rPr lang="pt-BR" sz="1800" dirty="0"/>
              <a:t>é </a:t>
            </a:r>
            <a:endParaRPr lang="pt-BR" sz="1800" dirty="0" smtClean="0"/>
          </a:p>
          <a:p>
            <a:r>
              <a:rPr lang="pt-BR" sz="1800" dirty="0" smtClean="0"/>
              <a:t>dever </a:t>
            </a:r>
            <a:r>
              <a:rPr lang="pt-BR" sz="1800" dirty="0"/>
              <a:t>do Estado garantir: </a:t>
            </a:r>
            <a:endParaRPr lang="pt-BR" sz="1800" dirty="0" smtClean="0"/>
          </a:p>
          <a:p>
            <a:r>
              <a:rPr lang="pt-BR" sz="1800" dirty="0" smtClean="0"/>
              <a:t>I </a:t>
            </a:r>
            <a:r>
              <a:rPr lang="pt-BR" sz="1800" dirty="0"/>
              <a:t>- ensino fundamental, obrigatório e </a:t>
            </a:r>
            <a:r>
              <a:rPr lang="pt-BR" sz="1800" dirty="0" smtClean="0"/>
              <a:t>gratuito;</a:t>
            </a:r>
          </a:p>
          <a:p>
            <a:r>
              <a:rPr lang="pt-BR" sz="1800" dirty="0" smtClean="0"/>
              <a:t>II </a:t>
            </a:r>
            <a:r>
              <a:rPr lang="pt-BR" sz="1800" dirty="0"/>
              <a:t>- universalização do ensino médio gratuito; </a:t>
            </a:r>
            <a:endParaRPr lang="pt-BR" sz="1800" dirty="0" smtClean="0"/>
          </a:p>
          <a:p>
            <a:r>
              <a:rPr lang="pt-BR" sz="1800" dirty="0" smtClean="0"/>
              <a:t>IV </a:t>
            </a:r>
            <a:r>
              <a:rPr lang="pt-BR" sz="1800" dirty="0"/>
              <a:t>- atendimento gratuito em creches e pré-escolas às crianças de zero a seis anos de </a:t>
            </a:r>
            <a:r>
              <a:rPr lang="pt-BR" sz="1800" dirty="0" smtClean="0"/>
              <a:t>idade</a:t>
            </a:r>
            <a:r>
              <a:rPr lang="pt-BR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47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339502"/>
            <a:ext cx="9144000" cy="884466"/>
          </a:xfrm>
        </p:spPr>
        <p:txBody>
          <a:bodyPr/>
          <a:lstStyle/>
          <a:p>
            <a:r>
              <a:rPr lang="pt-BR" dirty="0" smtClean="0"/>
              <a:t>Escola pública e privada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643758"/>
            <a:ext cx="8496944" cy="460648"/>
          </a:xfrm>
        </p:spPr>
        <p:txBody>
          <a:bodyPr/>
          <a:lstStyle/>
          <a:p>
            <a:r>
              <a:rPr lang="pt-BR" dirty="0"/>
              <a:t>Segundo dados do Censo Escolar, </a:t>
            </a:r>
            <a:r>
              <a:rPr lang="pt-BR" dirty="0" smtClean="0"/>
              <a:t>publicados </a:t>
            </a:r>
            <a:r>
              <a:rPr lang="pt-BR" dirty="0"/>
              <a:t>pelo </a:t>
            </a:r>
            <a:r>
              <a:rPr lang="pt-BR" dirty="0" smtClean="0"/>
              <a:t>INEP</a:t>
            </a:r>
            <a:r>
              <a:rPr lang="pt-BR" dirty="0"/>
              <a:t>, </a:t>
            </a:r>
            <a:r>
              <a:rPr lang="pt-BR" dirty="0" smtClean="0"/>
              <a:t>em </a:t>
            </a:r>
            <a:r>
              <a:rPr lang="pt-BR" dirty="0"/>
              <a:t>2010 foram matriculados 51.549.889 alunos nas </a:t>
            </a:r>
            <a:r>
              <a:rPr lang="pt-BR" dirty="0" smtClean="0"/>
              <a:t>escolas </a:t>
            </a:r>
            <a:r>
              <a:rPr lang="pt-BR" dirty="0"/>
              <a:t>do país. Deste montante, </a:t>
            </a:r>
            <a:endParaRPr lang="pt-BR" dirty="0" smtClean="0"/>
          </a:p>
          <a:p>
            <a:r>
              <a:rPr lang="pt-BR" dirty="0" smtClean="0"/>
              <a:t>43.989.507 foram </a:t>
            </a:r>
            <a:r>
              <a:rPr lang="pt-BR" dirty="0"/>
              <a:t>matriculados </a:t>
            </a:r>
            <a:r>
              <a:rPr lang="pt-BR" dirty="0" smtClean="0"/>
              <a:t>em instituições </a:t>
            </a:r>
            <a:r>
              <a:rPr lang="pt-BR" dirty="0"/>
              <a:t>públicas de ensino </a:t>
            </a:r>
            <a:endParaRPr lang="pt-BR" dirty="0" smtClean="0"/>
          </a:p>
          <a:p>
            <a:r>
              <a:rPr lang="pt-BR" dirty="0" smtClean="0"/>
              <a:t>(</a:t>
            </a:r>
            <a:r>
              <a:rPr lang="pt-BR" dirty="0"/>
              <a:t>Municipais, Estaduais ou Federais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pPr algn="r"/>
            <a:r>
              <a:rPr lang="pt-BR" dirty="0" smtClean="0"/>
              <a:t>(</a:t>
            </a:r>
            <a:r>
              <a:rPr lang="pt-BR" dirty="0"/>
              <a:t>INEP, 2010</a:t>
            </a:r>
            <a:r>
              <a:rPr lang="pt-BR" dirty="0" smtClean="0"/>
              <a:t>)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457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5486"/>
            <a:ext cx="9144000" cy="884466"/>
          </a:xfrm>
        </p:spPr>
        <p:txBody>
          <a:bodyPr/>
          <a:lstStyle/>
          <a:p>
            <a:r>
              <a:rPr lang="pt-BR" dirty="0" smtClean="0"/>
              <a:t>Direito à educação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>
          <a:xfrm>
            <a:off x="405880" y="1808261"/>
            <a:ext cx="7982544" cy="299573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dirty="0"/>
              <a:t>N</a:t>
            </a:r>
            <a:r>
              <a:rPr lang="pt-BR" sz="2000" dirty="0" smtClean="0"/>
              <a:t>ão </a:t>
            </a:r>
            <a:r>
              <a:rPr lang="pt-BR" sz="2000" dirty="0"/>
              <a:t>se pode confundir a existência de escolas públicas com o</a:t>
            </a:r>
          </a:p>
          <a:p>
            <a:r>
              <a:rPr lang="pt-BR" sz="2000" dirty="0"/>
              <a:t>direito à </a:t>
            </a:r>
            <a:r>
              <a:rPr lang="pt-BR" sz="2000" dirty="0" smtClean="0"/>
              <a:t>educação</a:t>
            </a:r>
            <a:endParaRPr lang="pt-BR" sz="2000" dirty="0"/>
          </a:p>
          <a:p>
            <a:endParaRPr lang="pt-BR" sz="20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dirty="0" smtClean="0"/>
              <a:t>O </a:t>
            </a:r>
            <a:r>
              <a:rPr lang="pt-BR" sz="2000" dirty="0"/>
              <a:t>direito à educação pressupõe o papel ativo e </a:t>
            </a:r>
            <a:r>
              <a:rPr lang="pt-BR" sz="2000" dirty="0" smtClean="0"/>
              <a:t>responsável do </a:t>
            </a:r>
          </a:p>
          <a:p>
            <a:r>
              <a:rPr lang="pt-BR" sz="2000" dirty="0" smtClean="0"/>
              <a:t>Estado </a:t>
            </a:r>
            <a:r>
              <a:rPr lang="pt-BR" sz="2000" dirty="0"/>
              <a:t>tanto na formulação de políticas públicas para a sua </a:t>
            </a:r>
            <a:endParaRPr lang="pt-BR" sz="2000" dirty="0" smtClean="0"/>
          </a:p>
          <a:p>
            <a:r>
              <a:rPr lang="pt-BR" sz="2000" dirty="0" smtClean="0"/>
              <a:t>efetivação, quanto </a:t>
            </a:r>
            <a:r>
              <a:rPr lang="pt-BR" sz="2000" dirty="0"/>
              <a:t>na obrigatoriedade de oferecer ensino com </a:t>
            </a:r>
            <a:endParaRPr lang="pt-BR" sz="2000" dirty="0" smtClean="0"/>
          </a:p>
          <a:p>
            <a:r>
              <a:rPr lang="pt-BR" sz="2000" dirty="0" smtClean="0"/>
              <a:t>iguais </a:t>
            </a:r>
            <a:r>
              <a:rPr lang="pt-BR" sz="2000" dirty="0"/>
              <a:t>possibilidades </a:t>
            </a:r>
            <a:r>
              <a:rPr lang="pt-BR" sz="2000" dirty="0" smtClean="0"/>
              <a:t>para todos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47069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211710"/>
            <a:ext cx="8064896" cy="460648"/>
          </a:xfrm>
        </p:spPr>
        <p:txBody>
          <a:bodyPr/>
          <a:lstStyle/>
          <a:p>
            <a:pPr algn="just"/>
            <a:r>
              <a:rPr lang="pt-BR" dirty="0"/>
              <a:t>Nas duas últimas décadas, as políticas públicas, resultantes de </a:t>
            </a:r>
            <a:endParaRPr lang="pt-BR" dirty="0" smtClean="0"/>
          </a:p>
          <a:p>
            <a:pPr algn="just"/>
            <a:r>
              <a:rPr lang="pt-BR" dirty="0" smtClean="0"/>
              <a:t>influências </a:t>
            </a:r>
            <a:r>
              <a:rPr lang="pt-BR" dirty="0"/>
              <a:t>e pressões internacionais (sobretudo a partir da </a:t>
            </a:r>
            <a:endParaRPr lang="pt-BR" dirty="0" smtClean="0"/>
          </a:p>
          <a:p>
            <a:pPr algn="just"/>
            <a:r>
              <a:rPr lang="pt-BR" dirty="0" smtClean="0"/>
              <a:t>Conferência </a:t>
            </a:r>
            <a:r>
              <a:rPr lang="pt-BR" dirty="0"/>
              <a:t>Mundial sobre Educação para Todos – </a:t>
            </a:r>
            <a:r>
              <a:rPr lang="pt-BR" dirty="0" err="1"/>
              <a:t>Jomtiem</a:t>
            </a:r>
            <a:r>
              <a:rPr lang="pt-BR" dirty="0"/>
              <a:t>, 1990), </a:t>
            </a:r>
            <a:endParaRPr lang="pt-BR" dirty="0" smtClean="0"/>
          </a:p>
          <a:p>
            <a:pPr algn="just"/>
            <a:r>
              <a:rPr lang="pt-BR" dirty="0" smtClean="0"/>
              <a:t>bem </a:t>
            </a:r>
            <a:r>
              <a:rPr lang="pt-BR" dirty="0"/>
              <a:t>como de uma correlação de forças internas, das quais </a:t>
            </a:r>
            <a:r>
              <a:rPr lang="pt-BR" dirty="0" smtClean="0"/>
              <a:t>merecem destaque </a:t>
            </a:r>
            <a:r>
              <a:rPr lang="pt-BR" dirty="0"/>
              <a:t>as demandas na/da sociedade civil e dos movimentos </a:t>
            </a:r>
            <a:endParaRPr lang="pt-BR" dirty="0" smtClean="0"/>
          </a:p>
          <a:p>
            <a:pPr algn="just"/>
            <a:r>
              <a:rPr lang="pt-BR" dirty="0" smtClean="0"/>
              <a:t>sociais</a:t>
            </a:r>
            <a:r>
              <a:rPr lang="pt-BR" dirty="0"/>
              <a:t>, democratizaram, em alguma medida, o direito ao acesso à </a:t>
            </a:r>
            <a:endParaRPr lang="pt-BR" dirty="0" smtClean="0"/>
          </a:p>
          <a:p>
            <a:pPr algn="just"/>
            <a:r>
              <a:rPr lang="pt-BR" dirty="0" smtClean="0"/>
              <a:t>educação </a:t>
            </a:r>
            <a:r>
              <a:rPr lang="pt-BR" dirty="0"/>
              <a:t>básica gratuita.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altLang="ko-KR" dirty="0" err="1" smtClean="0"/>
              <a:t>Acesso</a:t>
            </a:r>
            <a:r>
              <a:rPr lang="en-US" altLang="ko-KR" dirty="0" smtClean="0"/>
              <a:t> à </a:t>
            </a:r>
            <a:r>
              <a:rPr lang="en-US" altLang="ko-KR" dirty="0" err="1" smtClean="0"/>
              <a:t>educação</a:t>
            </a:r>
            <a:r>
              <a:rPr lang="en-US" altLang="ko-KR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10"/>
            <a:ext cx="9144000" cy="884466"/>
          </a:xfrm>
        </p:spPr>
        <p:txBody>
          <a:bodyPr/>
          <a:lstStyle/>
          <a:p>
            <a:r>
              <a:rPr lang="pt-BR" dirty="0" smtClean="0"/>
              <a:t>Alguns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Ensino Fundamental</a:t>
            </a:r>
            <a:endParaRPr lang="pt-BR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1800" dirty="0" smtClean="0"/>
              <a:t> Segundo o </a:t>
            </a:r>
            <a:r>
              <a:rPr lang="pt-BR" sz="1800" dirty="0"/>
              <a:t>IBGE</a:t>
            </a:r>
            <a:r>
              <a:rPr lang="pt-BR" sz="1800" dirty="0" smtClean="0"/>
              <a:t>, na </a:t>
            </a:r>
            <a:r>
              <a:rPr lang="pt-BR" sz="1800" dirty="0"/>
              <a:t>faixa etária de 6 a 14 anos, desde meados da década de </a:t>
            </a:r>
            <a:r>
              <a:rPr lang="pt-BR" sz="1800" dirty="0" smtClean="0"/>
              <a:t>1990 </a:t>
            </a:r>
            <a:r>
              <a:rPr lang="pt-BR" sz="1800" dirty="0"/>
              <a:t>praticamente todas as crianças brasileiras já estavam frequentando a </a:t>
            </a:r>
            <a:r>
              <a:rPr lang="pt-BR" sz="1800" dirty="0" smtClean="0"/>
              <a:t>escola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1800" dirty="0"/>
              <a:t> </a:t>
            </a:r>
            <a:r>
              <a:rPr lang="pt-BR" sz="1800" dirty="0" smtClean="0"/>
              <a:t>Nessa </a:t>
            </a:r>
            <a:r>
              <a:rPr lang="pt-BR" sz="1800" dirty="0"/>
              <a:t>faixa etária, 94,2 % da população frequentava a escola em </a:t>
            </a:r>
            <a:r>
              <a:rPr lang="pt-BR" sz="1800" dirty="0" smtClean="0"/>
              <a:t>1999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1800" dirty="0"/>
              <a:t> </a:t>
            </a:r>
            <a:r>
              <a:rPr lang="pt-BR" sz="1800" dirty="0" smtClean="0"/>
              <a:t>Esse </a:t>
            </a:r>
            <a:r>
              <a:rPr lang="pt-BR" sz="1800" dirty="0"/>
              <a:t>índice subiu para 96,1% em </a:t>
            </a:r>
            <a:r>
              <a:rPr lang="pt-BR" sz="1800" dirty="0" smtClean="0"/>
              <a:t>2004 </a:t>
            </a:r>
            <a:r>
              <a:rPr lang="pt-BR" sz="1800" dirty="0"/>
              <a:t>e para 97,6% em </a:t>
            </a:r>
            <a:r>
              <a:rPr lang="pt-BR" sz="1800" dirty="0" smtClean="0"/>
              <a:t>2010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1800" dirty="0"/>
              <a:t> </a:t>
            </a:r>
            <a:r>
              <a:rPr lang="pt-BR" sz="1800" dirty="0" smtClean="0"/>
              <a:t>Embora </a:t>
            </a:r>
            <a:r>
              <a:rPr lang="pt-BR" sz="1800" dirty="0"/>
              <a:t>o percentual de crianças e adolescentes fora da escola pareça </a:t>
            </a:r>
            <a:endParaRPr lang="pt-BR" sz="1800" dirty="0" smtClean="0"/>
          </a:p>
          <a:p>
            <a:r>
              <a:rPr lang="pt-BR" sz="1800" dirty="0" smtClean="0"/>
              <a:t>pequeno (2,4%) </a:t>
            </a:r>
            <a:r>
              <a:rPr lang="pt-BR" sz="1800" dirty="0"/>
              <a:t>tal índice representa cerca de 680 mil crianças de 7 a 14 anos privados do seu direito à </a:t>
            </a:r>
            <a:r>
              <a:rPr lang="pt-BR" sz="1800" dirty="0" smtClean="0"/>
              <a:t>educação</a:t>
            </a:r>
          </a:p>
          <a:p>
            <a:pPr algn="r"/>
            <a:r>
              <a:rPr lang="pt-BR" sz="1800" dirty="0" smtClean="0"/>
              <a:t>(</a:t>
            </a:r>
            <a:r>
              <a:rPr lang="pt-BR" sz="1800" dirty="0"/>
              <a:t>IBGE, 2010</a:t>
            </a:r>
            <a:r>
              <a:rPr lang="pt-BR" sz="1800" dirty="0" smtClean="0"/>
              <a:t>)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21072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9144000" cy="884466"/>
          </a:xfrm>
        </p:spPr>
        <p:txBody>
          <a:bodyPr/>
          <a:lstStyle/>
          <a:p>
            <a:r>
              <a:rPr lang="pt-BR" dirty="0" smtClean="0"/>
              <a:t>Alguns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Educação Infantil</a:t>
            </a:r>
            <a:endParaRPr lang="pt-BR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/>
              <a:t>Entre o público da Educação Infantil, na faixa etária entre 0 e 5 anos, a taxa de frequência </a:t>
            </a:r>
            <a:r>
              <a:rPr lang="pt-BR" sz="1800" dirty="0" smtClean="0"/>
              <a:t>em </a:t>
            </a:r>
            <a:r>
              <a:rPr lang="pt-BR" sz="1800" dirty="0"/>
              <a:t>instituições de ensino era, em 1999, 23,3</a:t>
            </a:r>
            <a:r>
              <a:rPr lang="pt-BR" sz="1800" dirty="0" smtClean="0"/>
              <a:t>%</a:t>
            </a:r>
          </a:p>
          <a:p>
            <a:endParaRPr lang="pt-BR" sz="1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 smtClean="0"/>
              <a:t>Em </a:t>
            </a:r>
            <a:r>
              <a:rPr lang="pt-BR" sz="1800" dirty="0"/>
              <a:t>2004, esse índice subiu para 31,2%, e em 2009 para 38,1</a:t>
            </a:r>
            <a:r>
              <a:rPr lang="pt-BR" sz="1800" dirty="0" smtClean="0"/>
              <a:t>%</a:t>
            </a:r>
          </a:p>
          <a:p>
            <a:endParaRPr lang="pt-BR" sz="1800" dirty="0" smtClean="0"/>
          </a:p>
          <a:p>
            <a:endParaRPr lang="pt-BR" sz="1800" dirty="0"/>
          </a:p>
          <a:p>
            <a:pPr algn="r"/>
            <a:r>
              <a:rPr lang="pt-BR" sz="1800" dirty="0" smtClean="0"/>
              <a:t>(</a:t>
            </a:r>
            <a:r>
              <a:rPr lang="pt-BR" sz="1800" dirty="0"/>
              <a:t>IBGE, 2010</a:t>
            </a:r>
            <a:r>
              <a:rPr lang="pt-BR" sz="1800" dirty="0" smtClean="0"/>
              <a:t>)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34318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23478"/>
            <a:ext cx="9144000" cy="884466"/>
          </a:xfrm>
        </p:spPr>
        <p:txBody>
          <a:bodyPr/>
          <a:lstStyle/>
          <a:p>
            <a:r>
              <a:rPr lang="pt-BR" dirty="0" smtClean="0"/>
              <a:t>Alguns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Ensino Médio</a:t>
            </a:r>
            <a:endParaRPr lang="pt-BR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/>
              <a:t>Apesar de a tendência ser </a:t>
            </a:r>
            <a:r>
              <a:rPr lang="pt-BR" sz="1800" dirty="0" smtClean="0"/>
              <a:t>crescente, a </a:t>
            </a:r>
            <a:r>
              <a:rPr lang="pt-BR" sz="1800" dirty="0"/>
              <a:t>escolarização dos adolescentes </a:t>
            </a:r>
            <a:endParaRPr lang="pt-BR" sz="1800" dirty="0" smtClean="0"/>
          </a:p>
          <a:p>
            <a:r>
              <a:rPr lang="pt-BR" sz="1800" dirty="0" smtClean="0"/>
              <a:t>de </a:t>
            </a:r>
            <a:r>
              <a:rPr lang="pt-BR" sz="1800" dirty="0"/>
              <a:t>15 a 17 anos de idade no nível médio </a:t>
            </a:r>
            <a:r>
              <a:rPr lang="pt-BR" sz="1800" dirty="0" smtClean="0"/>
              <a:t>não </a:t>
            </a:r>
            <a:r>
              <a:rPr lang="pt-BR" sz="1800" dirty="0"/>
              <a:t>está universalizada. </a:t>
            </a:r>
            <a:r>
              <a:rPr lang="pt-BR" sz="1800" dirty="0" smtClean="0"/>
              <a:t>Houve </a:t>
            </a:r>
            <a:r>
              <a:rPr lang="pt-BR" sz="1800" dirty="0"/>
              <a:t>uma melhora em relação a 1999, mas ainda </a:t>
            </a:r>
            <a:r>
              <a:rPr lang="pt-BR" sz="1800" dirty="0" smtClean="0"/>
              <a:t>cerca </a:t>
            </a:r>
            <a:r>
              <a:rPr lang="pt-BR" sz="1800" dirty="0"/>
              <a:t>de metade deles estava no nível adequado, em 2009, para sua </a:t>
            </a:r>
            <a:r>
              <a:rPr lang="pt-BR" sz="1800" dirty="0" smtClean="0"/>
              <a:t>faixa etária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 smtClean="0"/>
              <a:t>Frequentaram </a:t>
            </a:r>
            <a:r>
              <a:rPr lang="pt-BR" sz="1800" dirty="0"/>
              <a:t>a escola, em 1999, 78,5% dos alunos na faixa etária entre 15 e 17 </a:t>
            </a:r>
            <a:r>
              <a:rPr lang="pt-BR" sz="1800" dirty="0" smtClean="0"/>
              <a:t>anos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 smtClean="0"/>
              <a:t>Em </a:t>
            </a:r>
            <a:r>
              <a:rPr lang="pt-BR" sz="1800" dirty="0"/>
              <a:t>2004, a taxa de frequência aumentou para 81,9%, e, em 2009, para </a:t>
            </a:r>
            <a:endParaRPr lang="pt-BR" sz="1800" dirty="0" smtClean="0"/>
          </a:p>
          <a:p>
            <a:r>
              <a:rPr lang="pt-BR" sz="1800" dirty="0" smtClean="0"/>
              <a:t>85,2</a:t>
            </a:r>
            <a:r>
              <a:rPr lang="pt-BR" sz="1800" dirty="0"/>
              <a:t>% </a:t>
            </a:r>
            <a:endParaRPr lang="pt-BR" sz="1800" dirty="0" smtClean="0"/>
          </a:p>
          <a:p>
            <a:pPr algn="r"/>
            <a:r>
              <a:rPr lang="pt-BR" sz="1800" dirty="0" smtClean="0"/>
              <a:t>(</a:t>
            </a:r>
            <a:r>
              <a:rPr lang="pt-BR" sz="1800" dirty="0"/>
              <a:t>IBGE, 2010</a:t>
            </a:r>
            <a:r>
              <a:rPr lang="pt-BR" sz="1800" dirty="0" smtClean="0"/>
              <a:t>)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92290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1985</TotalTime>
  <Words>2586</Words>
  <Application>Microsoft Office PowerPoint</Application>
  <PresentationFormat>Apresentação na tela (16:9)</PresentationFormat>
  <Paragraphs>167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26</vt:i4>
      </vt:variant>
    </vt:vector>
  </HeadingPairs>
  <TitlesOfParts>
    <vt:vector size="28" baseType="lpstr">
      <vt:lpstr>Office Theme</vt:lpstr>
      <vt:lpstr>Custom Design</vt:lpstr>
      <vt:lpstr>Apresentação do PowerPoint</vt:lpstr>
      <vt:lpstr>Direto à educação</vt:lpstr>
      <vt:lpstr>Democratização do ensino</vt:lpstr>
      <vt:lpstr>Escola pública e privada</vt:lpstr>
      <vt:lpstr>Direito à educação</vt:lpstr>
      <vt:lpstr> Acesso à educação </vt:lpstr>
      <vt:lpstr>Alguns dados</vt:lpstr>
      <vt:lpstr>Alguns dados</vt:lpstr>
      <vt:lpstr>Alguns dados</vt:lpstr>
      <vt:lpstr>Permanência</vt:lpstr>
      <vt:lpstr>Apresentação do PowerPoint</vt:lpstr>
      <vt:lpstr>As diferenças regionais</vt:lpstr>
      <vt:lpstr>As diferenças regionais</vt:lpstr>
      <vt:lpstr>O papel das políticas sociais</vt:lpstr>
      <vt:lpstr> O que é educação de qualidade?</vt:lpstr>
      <vt:lpstr>Qualidade da educação:                            um conceito polissêmico</vt:lpstr>
      <vt:lpstr>A qualidade nos documentos oficiais</vt:lpstr>
      <vt:lpstr>A qualidade nos documentos oficiais</vt:lpstr>
      <vt:lpstr>A qualidade social da educação</vt:lpstr>
      <vt:lpstr>Quais são as características de uma escola                           de qualidade?</vt:lpstr>
      <vt:lpstr>Como garantir a qualidade?</vt:lpstr>
      <vt:lpstr>A qualidade social e os fatores externos</vt:lpstr>
      <vt:lpstr>A qualidade social e os fatores externos</vt:lpstr>
      <vt:lpstr>     Ampliando a noção de qualidade da educação</vt:lpstr>
      <vt:lpstr>Ampliando a noção de qualidade da educação</vt:lpstr>
      <vt:lpstr>Apresentação do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luciana</cp:lastModifiedBy>
  <cp:revision>47</cp:revision>
  <dcterms:created xsi:type="dcterms:W3CDTF">2014-04-01T16:27:38Z</dcterms:created>
  <dcterms:modified xsi:type="dcterms:W3CDTF">2020-05-31T23:14:50Z</dcterms:modified>
</cp:coreProperties>
</file>