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1" r:id="rId11"/>
    <p:sldId id="265" r:id="rId12"/>
    <p:sldId id="26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40BE48C-DC89-814F-BB64-3E2AEC27372A}" type="datetimeFigureOut">
              <a:rPr lang="en-US" smtClean="0"/>
              <a:t>02/11/14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5285D91-FD7C-A34F-97BB-43EB269DAD01}" type="slidenum">
              <a:rPr lang="pt-BR" smtClean="0"/>
              <a:t>‹#›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Harmonia II</a:t>
            </a:r>
          </a:p>
          <a:p>
            <a:r>
              <a:rPr lang="pt-BR" dirty="0" smtClean="0"/>
              <a:t>CMU/ECA-USP</a:t>
            </a:r>
          </a:p>
          <a:p>
            <a:r>
              <a:rPr lang="pt-BR" dirty="0" smtClean="0"/>
              <a:t>Prof. Paulo de Tarso Salles</a:t>
            </a:r>
          </a:p>
          <a:p>
            <a:r>
              <a:rPr lang="pt-BR" dirty="0" smtClean="0"/>
              <a:t>2014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Modulação (5ª Lei Tonal)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6205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Modulação cromática:</a:t>
            </a:r>
            <a:br>
              <a:rPr lang="pt-BR" dirty="0" smtClean="0"/>
            </a:br>
            <a:r>
              <a:rPr lang="pt-BR" dirty="0" smtClean="0"/>
              <a:t>cadência autêntica na dominante</a:t>
            </a:r>
            <a:endParaRPr lang="pt-BR" dirty="0"/>
          </a:p>
        </p:txBody>
      </p:sp>
      <p:pic>
        <p:nvPicPr>
          <p:cNvPr id="4" name="Content Placeholder 3" descr="Mozart sonata do maior c8-14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846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552399" y="6018684"/>
            <a:ext cx="3773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Mozart, sonata para piano K545, </a:t>
            </a:r>
            <a:r>
              <a:rPr lang="pt-BR" dirty="0" err="1" smtClean="0"/>
              <a:t>I</a:t>
            </a:r>
            <a:r>
              <a:rPr lang="pt-BR" dirty="0" smtClean="0"/>
              <a:t>, c. 8-14.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043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Modulação enarmônica</a:t>
            </a:r>
            <a:endParaRPr lang="pt-BR" dirty="0"/>
          </a:p>
        </p:txBody>
      </p:sp>
      <p:pic>
        <p:nvPicPr>
          <p:cNvPr id="6" name="Content Placeholder 5" descr="Chopin Noturno op2n1 c19-26 enarmoni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" r="72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087171" y="930002"/>
            <a:ext cx="2447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Chopin, Noturno Op. 2 </a:t>
            </a:r>
            <a:r>
              <a:rPr lang="pt-BR" dirty="0" err="1" smtClean="0"/>
              <a:t>n</a:t>
            </a:r>
            <a:r>
              <a:rPr lang="pt-BR" dirty="0" smtClean="0"/>
              <a:t>. 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2896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Chopin, </a:t>
            </a:r>
            <a:r>
              <a:rPr lang="pt-BR" dirty="0" err="1" smtClean="0"/>
              <a:t>Mazurka</a:t>
            </a:r>
            <a:r>
              <a:rPr lang="pt-BR" dirty="0" smtClean="0"/>
              <a:t> Op. 7 </a:t>
            </a:r>
            <a:r>
              <a:rPr lang="pt-BR" dirty="0" err="1" smtClean="0"/>
              <a:t>n</a:t>
            </a:r>
            <a:r>
              <a:rPr lang="pt-BR" dirty="0" smtClean="0"/>
              <a:t>. 3</a:t>
            </a:r>
            <a:endParaRPr lang="pt-BR" dirty="0"/>
          </a:p>
        </p:txBody>
      </p:sp>
      <p:pic>
        <p:nvPicPr>
          <p:cNvPr id="4" name="Content Placeholder 3" descr="Chopin Mazurka op. 7 n3 modulação por enarmonia Aum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81" b="-8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082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Modulação por uníssono</a:t>
            </a:r>
            <a:endParaRPr lang="pt-BR" dirty="0"/>
          </a:p>
        </p:txBody>
      </p:sp>
      <p:pic>
        <p:nvPicPr>
          <p:cNvPr id="6" name="Content Placeholder 5" descr="Beethoven sonata op. 2n2 c114-131 mod uníssono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" b="-271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780920" y="583970"/>
            <a:ext cx="2647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Beethoven, sonata Op. 2 </a:t>
            </a:r>
            <a:r>
              <a:rPr lang="pt-BR" dirty="0" err="1" smtClean="0"/>
              <a:t>n</a:t>
            </a:r>
            <a:r>
              <a:rPr lang="pt-BR" dirty="0" smtClean="0"/>
              <a:t>. 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76594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	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Mudança de centro tonal</a:t>
            </a:r>
          </a:p>
          <a:p>
            <a:r>
              <a:rPr lang="pt-BR" dirty="0" smtClean="0"/>
              <a:t>Requer confirmação, por meio de cadência e permanência </a:t>
            </a:r>
            <a:r>
              <a:rPr lang="pt-BR" dirty="0" smtClean="0"/>
              <a:t>significativa na nova tonalidade</a:t>
            </a:r>
            <a:endParaRPr lang="pt-BR" dirty="0" smtClean="0"/>
          </a:p>
          <a:p>
            <a:r>
              <a:rPr lang="pt-BR" dirty="0" smtClean="0"/>
              <a:t>Pode ser uma modulação definitiva ou um trecho modulatório, passando rapidamente por várias tonalidades. </a:t>
            </a:r>
          </a:p>
          <a:p>
            <a:pPr lvl="1"/>
            <a:r>
              <a:rPr lang="pt-BR" dirty="0" smtClean="0"/>
              <a:t>Exemplo: em uma exposição de sonata geralmente ocorre uma modulação bem definida em direção à Dominante; já durante a seção de desenvolvimento, é comum haver uma série de modulações sem um fim muito bem definido, até a retransição (geralmente na dominante).</a:t>
            </a:r>
          </a:p>
          <a:p>
            <a:r>
              <a:rPr lang="pt-BR" dirty="0" smtClean="0"/>
              <a:t>Não confundir com eventuais polarizações de um acorde isolado.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3457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Tipos de modulação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pt-BR" dirty="0" smtClean="0"/>
              <a:t>Diatônica: faz uso do “acorde pivô”.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Cromática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Enarmônica</a:t>
            </a:r>
          </a:p>
          <a:p>
            <a:pPr>
              <a:buFont typeface="+mj-lt"/>
              <a:buAutoNum type="arabicPeriod"/>
            </a:pPr>
            <a:r>
              <a:rPr lang="pt-BR" dirty="0" smtClean="0"/>
              <a:t>Por uníssono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000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Modulação diatônica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smtClean="0"/>
              <a:t>Por meio de semicadência: T-D (I-V)</a:t>
            </a:r>
          </a:p>
          <a:p>
            <a:r>
              <a:rPr lang="pt-BR" dirty="0" smtClean="0"/>
              <a:t>Tônica como pivô. Ex. </a:t>
            </a:r>
            <a:r>
              <a:rPr lang="pt-BR" dirty="0" err="1" smtClean="0"/>
              <a:t>T</a:t>
            </a:r>
            <a:r>
              <a:rPr lang="pt-BR" dirty="0" smtClean="0"/>
              <a:t>=</a:t>
            </a:r>
            <a:r>
              <a:rPr lang="pt-BR" dirty="0" err="1" smtClean="0"/>
              <a:t>S</a:t>
            </a:r>
            <a:r>
              <a:rPr lang="pt-BR" dirty="0" smtClean="0"/>
              <a:t> (</a:t>
            </a:r>
            <a:r>
              <a:rPr lang="pt-BR" dirty="0" err="1" smtClean="0"/>
              <a:t>I</a:t>
            </a:r>
            <a:r>
              <a:rPr lang="pt-BR" dirty="0" smtClean="0"/>
              <a:t> = IV)</a:t>
            </a:r>
          </a:p>
          <a:p>
            <a:r>
              <a:rPr lang="pt-BR" dirty="0" smtClean="0"/>
              <a:t>Tônica relativa como pivô. Ex. </a:t>
            </a:r>
            <a:r>
              <a:rPr lang="pt-BR" dirty="0" err="1" smtClean="0"/>
              <a:t>Tr</a:t>
            </a:r>
            <a:r>
              <a:rPr lang="pt-BR" dirty="0" smtClean="0"/>
              <a:t>=</a:t>
            </a:r>
            <a:r>
              <a:rPr lang="pt-BR" dirty="0" err="1" smtClean="0"/>
              <a:t>Sr</a:t>
            </a:r>
            <a:r>
              <a:rPr lang="pt-BR" dirty="0" smtClean="0"/>
              <a:t> (vi = </a:t>
            </a:r>
            <a:r>
              <a:rPr lang="pt-BR" dirty="0" err="1" smtClean="0"/>
              <a:t>ii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4224660" y="4225144"/>
            <a:ext cx="2910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De La </a:t>
            </a:r>
            <a:r>
              <a:rPr lang="pt-BR" dirty="0" err="1" smtClean="0"/>
              <a:t>Motte</a:t>
            </a:r>
            <a:r>
              <a:rPr lang="pt-BR" dirty="0" smtClean="0"/>
              <a:t>, 1996, pp. 134-138.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775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Semicadência</a:t>
            </a:r>
            <a:endParaRPr lang="pt-BR" dirty="0"/>
          </a:p>
        </p:txBody>
      </p:sp>
      <p:sp>
        <p:nvSpPr>
          <p:cNvPr id="6" name="TextBox 5"/>
          <p:cNvSpPr txBox="1"/>
          <p:nvPr/>
        </p:nvSpPr>
        <p:spPr>
          <a:xfrm>
            <a:off x="4878477" y="3621552"/>
            <a:ext cx="20790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Dó Maior: </a:t>
            </a:r>
            <a:r>
              <a:rPr lang="pt-BR" sz="1200" dirty="0" err="1" smtClean="0">
                <a:solidFill>
                  <a:schemeClr val="bg1"/>
                </a:solidFill>
              </a:rPr>
              <a:t>I</a:t>
            </a:r>
            <a:r>
              <a:rPr lang="pt-BR" sz="1200" dirty="0" smtClean="0">
                <a:solidFill>
                  <a:schemeClr val="bg1"/>
                </a:solidFill>
              </a:rPr>
              <a:t>                 V                </a:t>
            </a:r>
            <a:r>
              <a:rPr lang="pt-BR" sz="1200" dirty="0" err="1" smtClean="0">
                <a:solidFill>
                  <a:schemeClr val="bg1"/>
                </a:solidFill>
              </a:rPr>
              <a:t>I</a:t>
            </a:r>
            <a:endParaRPr lang="pt-BR" sz="12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 descr="Beethoven Op2n3 c19-25 modulação semicadenci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04" b="-3804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5051006" y="496375"/>
            <a:ext cx="3489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Beethoven, sonata Op.2 n.3, </a:t>
            </a:r>
            <a:r>
              <a:rPr lang="pt-BR" dirty="0" err="1" smtClean="0"/>
              <a:t>I</a:t>
            </a:r>
            <a:r>
              <a:rPr lang="pt-BR" dirty="0" smtClean="0"/>
              <a:t>, c. 20-26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571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Haydn, sonata </a:t>
            </a:r>
            <a:r>
              <a:rPr lang="pt-BR" dirty="0" err="1" smtClean="0"/>
              <a:t>Hob</a:t>
            </a:r>
            <a:r>
              <a:rPr lang="pt-BR" dirty="0" smtClean="0"/>
              <a:t> XVI:50, </a:t>
            </a:r>
            <a:r>
              <a:rPr lang="pt-BR" dirty="0" err="1" smtClean="0"/>
              <a:t>I</a:t>
            </a:r>
            <a:r>
              <a:rPr lang="pt-BR" dirty="0" smtClean="0"/>
              <a:t>, c.16-23</a:t>
            </a:r>
            <a:endParaRPr lang="pt-BR" dirty="0"/>
          </a:p>
        </p:txBody>
      </p:sp>
      <p:pic>
        <p:nvPicPr>
          <p:cNvPr id="4" name="Content Placeholder 3" descr="Haydn sonata hobXVI-50 DoM c16-23 mod semicadencia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2" b="84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8883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Tônica como pivô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Acorde-pivô: pertencente simultaneamente às tonalidades de partida e de chegada, porém com função distinta em cada uma.</a:t>
            </a:r>
          </a:p>
          <a:p>
            <a:r>
              <a:rPr lang="pt-BR" dirty="0"/>
              <a:t>Por exemplo: </a:t>
            </a:r>
            <a:r>
              <a:rPr lang="pt-BR" dirty="0" err="1"/>
              <a:t>T</a:t>
            </a:r>
            <a:r>
              <a:rPr lang="pt-BR" dirty="0"/>
              <a:t> = </a:t>
            </a:r>
            <a:r>
              <a:rPr lang="pt-BR" dirty="0" err="1"/>
              <a:t>S</a:t>
            </a:r>
            <a:endParaRPr lang="pt-BR" dirty="0"/>
          </a:p>
          <a:p>
            <a:r>
              <a:rPr lang="pt-BR" dirty="0" smtClean="0"/>
              <a:t>Geralmente </a:t>
            </a:r>
            <a:r>
              <a:rPr lang="pt-BR" dirty="0"/>
              <a:t>faz uso da Sexta.</a:t>
            </a:r>
          </a:p>
          <a:p>
            <a:r>
              <a:rPr lang="pt-BR" dirty="0"/>
              <a:t>Em geral se evita o uso do pivô diretamente sobre o acorde que se torna V da tonalidade de chegada. Exemplo: de Dó Maior a Fá Maior, </a:t>
            </a:r>
            <a:r>
              <a:rPr lang="pt-BR" dirty="0" err="1"/>
              <a:t>T</a:t>
            </a:r>
            <a:r>
              <a:rPr lang="pt-BR" dirty="0"/>
              <a:t>=</a:t>
            </a:r>
            <a:r>
              <a:rPr lang="pt-BR" dirty="0" err="1"/>
              <a:t>D</a:t>
            </a:r>
            <a:r>
              <a:rPr lang="pt-BR" dirty="0"/>
              <a:t> (evitar).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8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31349"/>
          </a:xfrm>
        </p:spPr>
        <p:txBody>
          <a:bodyPr/>
          <a:lstStyle/>
          <a:p>
            <a:r>
              <a:rPr lang="pt-BR" sz="2400" dirty="0"/>
              <a:t>Haydn: Sinfonia nº 104, ‘London’, Ré Maior, c. 50-53</a:t>
            </a:r>
          </a:p>
        </p:txBody>
      </p:sp>
      <p:pic>
        <p:nvPicPr>
          <p:cNvPr id="4" name="Espaço Reservado para Conteúdo 4" descr="Haydn sinf 104 c49-55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43140"/>
            <a:ext cx="7347385" cy="4546679"/>
          </a:xfrm>
          <a:prstGeom prst="rect">
            <a:avLst/>
          </a:prstGeom>
        </p:spPr>
      </p:pic>
      <p:grpSp>
        <p:nvGrpSpPr>
          <p:cNvPr id="5" name="Grupo 19"/>
          <p:cNvGrpSpPr/>
          <p:nvPr/>
        </p:nvGrpSpPr>
        <p:grpSpPr>
          <a:xfrm>
            <a:off x="1975761" y="5789819"/>
            <a:ext cx="2612848" cy="642071"/>
            <a:chOff x="1500166" y="6000768"/>
            <a:chExt cx="3049296" cy="752923"/>
          </a:xfrm>
        </p:grpSpPr>
        <p:sp>
          <p:nvSpPr>
            <p:cNvPr id="6" name="CaixaDeTexto 5"/>
            <p:cNvSpPr txBox="1"/>
            <p:nvPr/>
          </p:nvSpPr>
          <p:spPr>
            <a:xfrm>
              <a:off x="1500166" y="6000768"/>
              <a:ext cx="1043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Ré M: T</a:t>
              </a:r>
            </a:p>
            <a:p>
              <a:r>
                <a:rPr lang="pt-BR" dirty="0" smtClean="0"/>
                <a:t>Lá M:  S</a:t>
              </a:r>
              <a:endParaRPr lang="pt-BR" dirty="0"/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3143240" y="6286520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</a:t>
              </a:r>
              <a:endParaRPr lang="pt-BR" dirty="0"/>
            </a:p>
          </p:txBody>
        </p:sp>
        <p:sp>
          <p:nvSpPr>
            <p:cNvPr id="8" name="CaixaDeTexto 7"/>
            <p:cNvSpPr txBox="1"/>
            <p:nvPr/>
          </p:nvSpPr>
          <p:spPr>
            <a:xfrm>
              <a:off x="4071934" y="6286520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</a:t>
              </a:r>
              <a:endParaRPr lang="pt-BR" dirty="0"/>
            </a:p>
          </p:txBody>
        </p:sp>
        <p:sp>
          <p:nvSpPr>
            <p:cNvPr id="9" name="CaixaDeTexto 15"/>
            <p:cNvSpPr txBox="1"/>
            <p:nvPr/>
          </p:nvSpPr>
          <p:spPr>
            <a:xfrm>
              <a:off x="4286248" y="6215082"/>
              <a:ext cx="26321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7</a:t>
              </a:r>
            </a:p>
            <a:p>
              <a:r>
                <a:rPr lang="pt-BR" sz="1100" dirty="0" smtClean="0"/>
                <a:t>5</a:t>
              </a:r>
              <a:endParaRPr lang="pt-BR" sz="1100" dirty="0"/>
            </a:p>
          </p:txBody>
        </p:sp>
        <p:sp>
          <p:nvSpPr>
            <p:cNvPr id="10" name="CaixaDeTexto 16"/>
            <p:cNvSpPr txBox="1"/>
            <p:nvPr/>
          </p:nvSpPr>
          <p:spPr>
            <a:xfrm>
              <a:off x="3214678" y="6215082"/>
              <a:ext cx="45557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   </a:t>
              </a:r>
              <a:r>
                <a:rPr lang="pt-BR" sz="1100" dirty="0" smtClean="0"/>
                <a:t>9</a:t>
              </a:r>
            </a:p>
            <a:p>
              <a:r>
                <a:rPr lang="pt-BR" sz="1100" dirty="0" smtClean="0"/>
                <a:t>3</a:t>
              </a:r>
              <a:endParaRPr lang="pt-BR" sz="1100" dirty="0"/>
            </a:p>
          </p:txBody>
        </p:sp>
        <p:sp>
          <p:nvSpPr>
            <p:cNvPr id="11" name="CaixaDeTexto 17"/>
            <p:cNvSpPr txBox="1"/>
            <p:nvPr/>
          </p:nvSpPr>
          <p:spPr>
            <a:xfrm>
              <a:off x="2357422" y="6000768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6</a:t>
              </a:r>
              <a:endParaRPr lang="pt-BR" sz="1100" dirty="0"/>
            </a:p>
          </p:txBody>
        </p:sp>
        <p:sp>
          <p:nvSpPr>
            <p:cNvPr id="12" name="CaixaDeTexto 18"/>
            <p:cNvSpPr txBox="1"/>
            <p:nvPr/>
          </p:nvSpPr>
          <p:spPr>
            <a:xfrm>
              <a:off x="2357422" y="6215082"/>
              <a:ext cx="26321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100" dirty="0" smtClean="0"/>
                <a:t>6</a:t>
              </a:r>
              <a:endParaRPr lang="pt-BR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868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34813"/>
          </a:xfrm>
        </p:spPr>
        <p:txBody>
          <a:bodyPr/>
          <a:lstStyle/>
          <a:p>
            <a:r>
              <a:rPr lang="pt-BR" dirty="0" smtClean="0"/>
              <a:t>Tônica relativa como pivô</a:t>
            </a:r>
            <a:endParaRPr lang="pt-BR" dirty="0"/>
          </a:p>
        </p:txBody>
      </p:sp>
      <p:sp>
        <p:nvSpPr>
          <p:cNvPr id="4" name="TextBox 3"/>
          <p:cNvSpPr txBox="1"/>
          <p:nvPr/>
        </p:nvSpPr>
        <p:spPr>
          <a:xfrm>
            <a:off x="4991637" y="809451"/>
            <a:ext cx="386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Haydn: Sinfonia nº 103, ‘</a:t>
            </a:r>
            <a:r>
              <a:rPr lang="pt-BR" dirty="0" err="1" smtClean="0"/>
              <a:t>Drum</a:t>
            </a:r>
            <a:r>
              <a:rPr lang="pt-BR" dirty="0" smtClean="0"/>
              <a:t> </a:t>
            </a:r>
            <a:r>
              <a:rPr lang="pt-BR" dirty="0" err="1" smtClean="0"/>
              <a:t>roll</a:t>
            </a:r>
            <a:r>
              <a:rPr lang="pt-BR" dirty="0" smtClean="0"/>
              <a:t>’, c. 59-63</a:t>
            </a:r>
            <a:endParaRPr lang="pt-BR" dirty="0"/>
          </a:p>
        </p:txBody>
      </p:sp>
      <p:pic>
        <p:nvPicPr>
          <p:cNvPr id="5" name="Espaço Reservado para Conteúdo 4" descr="Haydn sinf 103 c59-63.tif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10756"/>
            <a:ext cx="7428652" cy="4748409"/>
          </a:xfrm>
          <a:prstGeom prst="rect">
            <a:avLst/>
          </a:prstGeom>
        </p:spPr>
      </p:pic>
      <p:grpSp>
        <p:nvGrpSpPr>
          <p:cNvPr id="6" name="Grupo 13"/>
          <p:cNvGrpSpPr/>
          <p:nvPr/>
        </p:nvGrpSpPr>
        <p:grpSpPr>
          <a:xfrm>
            <a:off x="285720" y="5997379"/>
            <a:ext cx="6183646" cy="789207"/>
            <a:chOff x="285720" y="5997379"/>
            <a:chExt cx="6183646" cy="789207"/>
          </a:xfrm>
        </p:grpSpPr>
        <p:sp>
          <p:nvSpPr>
            <p:cNvPr id="7" name="CaixaDeTexto 5"/>
            <p:cNvSpPr txBox="1"/>
            <p:nvPr/>
          </p:nvSpPr>
          <p:spPr>
            <a:xfrm>
              <a:off x="285720" y="6000768"/>
              <a:ext cx="11721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Mi b M: D</a:t>
              </a:r>
              <a:endParaRPr lang="pt-BR" dirty="0"/>
            </a:p>
          </p:txBody>
        </p:sp>
        <p:sp>
          <p:nvSpPr>
            <p:cNvPr id="8" name="CaixaDeTexto 6"/>
            <p:cNvSpPr txBox="1"/>
            <p:nvPr/>
          </p:nvSpPr>
          <p:spPr>
            <a:xfrm>
              <a:off x="2571736" y="6215082"/>
              <a:ext cx="583814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(D</a:t>
              </a:r>
              <a:r>
                <a:rPr lang="pt-BR" sz="1100" dirty="0" smtClean="0"/>
                <a:t>7</a:t>
              </a:r>
              <a:r>
                <a:rPr lang="pt-BR" dirty="0" smtClean="0"/>
                <a:t>)</a:t>
              </a:r>
            </a:p>
            <a:p>
              <a:r>
                <a:rPr lang="pt-BR" sz="1100" dirty="0" smtClean="0"/>
                <a:t>  5</a:t>
              </a:r>
              <a:endParaRPr lang="pt-BR" sz="1100" dirty="0"/>
            </a:p>
          </p:txBody>
        </p:sp>
        <p:sp>
          <p:nvSpPr>
            <p:cNvPr id="9" name="CaixaDeTexto 7"/>
            <p:cNvSpPr txBox="1"/>
            <p:nvPr/>
          </p:nvSpPr>
          <p:spPr>
            <a:xfrm>
              <a:off x="3286116" y="5997379"/>
              <a:ext cx="55816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Tr</a:t>
              </a:r>
              <a:r>
                <a:rPr lang="pt-BR" sz="1100" dirty="0" smtClean="0"/>
                <a:t>3</a:t>
              </a:r>
            </a:p>
            <a:p>
              <a:r>
                <a:rPr lang="pt-BR" dirty="0" smtClean="0"/>
                <a:t> Sr</a:t>
              </a:r>
              <a:r>
                <a:rPr lang="pt-BR" sz="1100" dirty="0" smtClean="0"/>
                <a:t>6</a:t>
              </a:r>
              <a:endParaRPr lang="pt-BR" sz="1100" dirty="0"/>
            </a:p>
          </p:txBody>
        </p:sp>
        <p:sp>
          <p:nvSpPr>
            <p:cNvPr id="10" name="CaixaDeTexto 8"/>
            <p:cNvSpPr txBox="1"/>
            <p:nvPr/>
          </p:nvSpPr>
          <p:spPr>
            <a:xfrm>
              <a:off x="5357818" y="6247977"/>
              <a:ext cx="429926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D</a:t>
              </a:r>
              <a:r>
                <a:rPr lang="pt-BR" sz="1100" dirty="0" smtClean="0"/>
                <a:t>7</a:t>
              </a:r>
            </a:p>
            <a:p>
              <a:r>
                <a:rPr lang="pt-BR" sz="1100" dirty="0" smtClean="0"/>
                <a:t> 5</a:t>
              </a:r>
              <a:endParaRPr lang="pt-BR" sz="1100" dirty="0"/>
            </a:p>
          </p:txBody>
        </p:sp>
        <p:grpSp>
          <p:nvGrpSpPr>
            <p:cNvPr id="11" name="Grupo 11"/>
            <p:cNvGrpSpPr/>
            <p:nvPr/>
          </p:nvGrpSpPr>
          <p:grpSpPr>
            <a:xfrm>
              <a:off x="6143636" y="6283107"/>
              <a:ext cx="325730" cy="503479"/>
              <a:chOff x="6143636" y="6211669"/>
              <a:chExt cx="325730" cy="503479"/>
            </a:xfrm>
          </p:grpSpPr>
          <p:sp>
            <p:nvSpPr>
              <p:cNvPr id="13" name="CaixaDeTexto 9"/>
              <p:cNvSpPr txBox="1"/>
              <p:nvPr/>
            </p:nvSpPr>
            <p:spPr>
              <a:xfrm>
                <a:off x="6143636" y="6211669"/>
                <a:ext cx="3257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 smtClean="0"/>
                  <a:t>T</a:t>
                </a:r>
              </a:p>
            </p:txBody>
          </p:sp>
          <p:sp>
            <p:nvSpPr>
              <p:cNvPr id="14" name="Retângulo 10"/>
              <p:cNvSpPr/>
              <p:nvPr/>
            </p:nvSpPr>
            <p:spPr>
              <a:xfrm>
                <a:off x="6166174" y="6453538"/>
                <a:ext cx="263214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pt-BR" sz="1100" dirty="0" smtClean="0"/>
                  <a:t>3</a:t>
                </a:r>
                <a:endParaRPr lang="pt-BR" sz="1100" dirty="0"/>
              </a:p>
            </p:txBody>
          </p:sp>
        </p:grpSp>
        <p:sp>
          <p:nvSpPr>
            <p:cNvPr id="12" name="CaixaDeTexto 12"/>
            <p:cNvSpPr txBox="1"/>
            <p:nvPr/>
          </p:nvSpPr>
          <p:spPr>
            <a:xfrm>
              <a:off x="1571604" y="6286520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 smtClean="0"/>
                <a:t>Si b M: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334255612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154</TotalTime>
  <Words>426</Words>
  <Application>Microsoft Macintosh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Horizon</vt:lpstr>
      <vt:lpstr>Modulação (5ª Lei Tonal)</vt:lpstr>
      <vt:lpstr>Definição </vt:lpstr>
      <vt:lpstr>Tipos de modulação</vt:lpstr>
      <vt:lpstr>Modulação diatônica</vt:lpstr>
      <vt:lpstr>Por Semicadência</vt:lpstr>
      <vt:lpstr>Haydn, sonata Hob XVI:50, I, c.16-23</vt:lpstr>
      <vt:lpstr>Tônica como pivô</vt:lpstr>
      <vt:lpstr>Haydn: Sinfonia nº 104, ‘London’, Ré Maior, c. 50-53</vt:lpstr>
      <vt:lpstr>Tônica relativa como pivô</vt:lpstr>
      <vt:lpstr>Modulação cromática: cadência autêntica na dominante</vt:lpstr>
      <vt:lpstr>Modulação enarmônica</vt:lpstr>
      <vt:lpstr>Chopin, Mazurka Op. 7 n. 3</vt:lpstr>
      <vt:lpstr>Modulação por uníssono</vt:lpstr>
    </vt:vector>
  </TitlesOfParts>
  <Company>CMU-ECA/USP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Modulação (5ª Lei Tonal)</dc:title>
  <dc:creator>Paulo de Tarso Salles</dc:creator>
  <cp:lastModifiedBy>Paulo de Tarso Salles</cp:lastModifiedBy>
  <cp:revision>13</cp:revision>
  <dcterms:created xsi:type="dcterms:W3CDTF">2014-11-01T23:40:45Z</dcterms:created>
  <dcterms:modified xsi:type="dcterms:W3CDTF">2014-11-02T20:26:49Z</dcterms:modified>
</cp:coreProperties>
</file>