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559" r:id="rId6"/>
    <p:sldId id="569" r:id="rId7"/>
    <p:sldId id="355" r:id="rId8"/>
    <p:sldId id="264" r:id="rId9"/>
    <p:sldId id="583" r:id="rId10"/>
    <p:sldId id="570" r:id="rId11"/>
    <p:sldId id="565" r:id="rId12"/>
    <p:sldId id="660" r:id="rId13"/>
    <p:sldId id="574" r:id="rId14"/>
    <p:sldId id="662" r:id="rId15"/>
    <p:sldId id="266" r:id="rId16"/>
    <p:sldId id="267" r:id="rId17"/>
    <p:sldId id="544" r:id="rId18"/>
    <p:sldId id="670" r:id="rId19"/>
    <p:sldId id="608" r:id="rId20"/>
    <p:sldId id="612" r:id="rId21"/>
    <p:sldId id="663" r:id="rId22"/>
    <p:sldId id="613" r:id="rId23"/>
    <p:sldId id="665" r:id="rId24"/>
    <p:sldId id="664" r:id="rId25"/>
    <p:sldId id="674" r:id="rId26"/>
    <p:sldId id="675" r:id="rId27"/>
    <p:sldId id="614" r:id="rId28"/>
    <p:sldId id="666" r:id="rId29"/>
    <p:sldId id="615" r:id="rId30"/>
    <p:sldId id="624" r:id="rId31"/>
    <p:sldId id="669" r:id="rId32"/>
    <p:sldId id="671" r:id="rId33"/>
    <p:sldId id="581" r:id="rId34"/>
    <p:sldId id="672" r:id="rId35"/>
    <p:sldId id="673" r:id="rId36"/>
    <p:sldId id="564" r:id="rId37"/>
    <p:sldId id="568"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856AB94A-A127-4F81-88A5-7DC3506456EB}">
          <p14:sldIdLst>
            <p14:sldId id="256"/>
          </p14:sldIdLst>
        </p14:section>
        <p14:section name="AULA 04 ELEMENTOS DA RESPONSABILIDADE CIVIL AMBIENTAL" id="{048F431A-2AAA-48F6-9633-8A9457E96410}">
          <p14:sldIdLst>
            <p14:sldId id="559"/>
            <p14:sldId id="569"/>
            <p14:sldId id="355"/>
            <p14:sldId id="264"/>
            <p14:sldId id="583"/>
            <p14:sldId id="570"/>
            <p14:sldId id="565"/>
            <p14:sldId id="660"/>
            <p14:sldId id="574"/>
            <p14:sldId id="662"/>
            <p14:sldId id="266"/>
            <p14:sldId id="267"/>
            <p14:sldId id="544"/>
            <p14:sldId id="670"/>
            <p14:sldId id="608"/>
            <p14:sldId id="612"/>
            <p14:sldId id="663"/>
            <p14:sldId id="613"/>
            <p14:sldId id="665"/>
            <p14:sldId id="664"/>
            <p14:sldId id="674"/>
            <p14:sldId id="675"/>
            <p14:sldId id="614"/>
            <p14:sldId id="666"/>
            <p14:sldId id="615"/>
            <p14:sldId id="624"/>
            <p14:sldId id="669"/>
            <p14:sldId id="671"/>
            <p14:sldId id="581"/>
            <p14:sldId id="672"/>
            <p14:sldId id="673"/>
            <p14:sldId id="564"/>
            <p14:sldId id="5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5" autoAdjust="0"/>
    <p:restoredTop sz="94660"/>
  </p:normalViewPr>
  <p:slideViewPr>
    <p:cSldViewPr snapToGrid="0">
      <p:cViewPr varScale="1">
        <p:scale>
          <a:sx n="88" d="100"/>
          <a:sy n="88" d="100"/>
        </p:scale>
        <p:origin x="9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D96AB-5644-4324-B0FC-A451845C1097}" type="datetimeFigureOut">
              <a:rPr lang="pt-BR" smtClean="0"/>
              <a:t>26/04/2023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8EF9F-8F49-415E-B9A9-0738FADFE049}" type="slidenum">
              <a:rPr lang="pt-BR" smtClean="0"/>
              <a:t>‹nº›</a:t>
            </a:fld>
            <a:endParaRPr lang="pt-BR"/>
          </a:p>
        </p:txBody>
      </p:sp>
    </p:spTree>
    <p:extLst>
      <p:ext uri="{BB962C8B-B14F-4D97-AF65-F5344CB8AC3E}">
        <p14:creationId xmlns:p14="http://schemas.microsoft.com/office/powerpoint/2010/main" val="201804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sz="1200" b="0" i="0" kern="1200" dirty="0">
                <a:solidFill>
                  <a:schemeClr val="tx1"/>
                </a:solidFill>
                <a:effectLst/>
                <a:latin typeface="+mn-lt"/>
                <a:ea typeface="+mn-ea"/>
                <a:cs typeface="+mn-cs"/>
              </a:rPr>
              <a:t>To have an idea, imagine that the amount of waste in Brazil was two times higher when compared to the world largest environmental accidents of the same kind, both occurred in the Philippines. The first one in 1982 containing 7 billion gallons of waste and the second one in 1992, with 8 billion gallons of waste.   </a:t>
            </a:r>
            <a:endParaRPr lang="pt-BR" dirty="0"/>
          </a:p>
        </p:txBody>
      </p:sp>
      <p:sp>
        <p:nvSpPr>
          <p:cNvPr id="4" name="Espaço Reservado para Número de Slide 3"/>
          <p:cNvSpPr>
            <a:spLocks noGrp="1"/>
          </p:cNvSpPr>
          <p:nvPr>
            <p:ph type="sldNum" sz="quarter" idx="10"/>
          </p:nvPr>
        </p:nvSpPr>
        <p:spPr/>
        <p:txBody>
          <a:bodyPr/>
          <a:lstStyle/>
          <a:p>
            <a:fld id="{7FE94E34-7CF3-47B0-BE8B-49150F039CD2}" type="slidenum">
              <a:rPr lang="pt-BR" smtClean="0"/>
              <a:t>4</a:t>
            </a:fld>
            <a:endParaRPr lang="pt-BR"/>
          </a:p>
        </p:txBody>
      </p:sp>
    </p:spTree>
    <p:extLst>
      <p:ext uri="{BB962C8B-B14F-4D97-AF65-F5344CB8AC3E}">
        <p14:creationId xmlns:p14="http://schemas.microsoft.com/office/powerpoint/2010/main" val="313361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6626871-20C5-4146-9017-970D487E622C}" type="slidenum">
              <a:rPr lang="pt-BR" smtClean="0"/>
              <a:t>7</a:t>
            </a:fld>
            <a:endParaRPr lang="pt-BR"/>
          </a:p>
        </p:txBody>
      </p:sp>
    </p:spTree>
    <p:extLst>
      <p:ext uri="{BB962C8B-B14F-4D97-AF65-F5344CB8AC3E}">
        <p14:creationId xmlns:p14="http://schemas.microsoft.com/office/powerpoint/2010/main" val="315750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6626871-20C5-4146-9017-970D487E622C}" type="slidenum">
              <a:rPr lang="pt-BR" smtClean="0"/>
              <a:t>8</a:t>
            </a:fld>
            <a:endParaRPr lang="pt-BR"/>
          </a:p>
        </p:txBody>
      </p:sp>
    </p:spTree>
    <p:extLst>
      <p:ext uri="{BB962C8B-B14F-4D97-AF65-F5344CB8AC3E}">
        <p14:creationId xmlns:p14="http://schemas.microsoft.com/office/powerpoint/2010/main" val="267565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6626871-20C5-4146-9017-970D487E622C}" type="slidenum">
              <a:rPr lang="pt-BR" smtClean="0"/>
              <a:t>13</a:t>
            </a:fld>
            <a:endParaRPr lang="pt-BR"/>
          </a:p>
        </p:txBody>
      </p:sp>
    </p:spTree>
    <p:extLst>
      <p:ext uri="{BB962C8B-B14F-4D97-AF65-F5344CB8AC3E}">
        <p14:creationId xmlns:p14="http://schemas.microsoft.com/office/powerpoint/2010/main" val="59799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FF140-F509-D7A4-AF75-64524B73540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099EC94-4E41-4919-9F3E-44366C6BE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3439354-94E5-E82E-A72D-3AC640AAA6D6}"/>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5" name="Espaço Reservado para Rodapé 4">
            <a:extLst>
              <a:ext uri="{FF2B5EF4-FFF2-40B4-BE49-F238E27FC236}">
                <a16:creationId xmlns:a16="http://schemas.microsoft.com/office/drawing/2014/main" id="{2AAC0C5D-6D09-E5C1-BA20-F70FDEF729F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CAAA96D-E65A-1921-5901-1B5E0F5190E7}"/>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3982606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8E7F2-1FEA-88CD-54F6-547E4CEFBF1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2F42E2A-2C92-C0C6-AB4C-E87E6813B94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543F21-DED9-5065-4BB5-21BA8A525AF7}"/>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5" name="Espaço Reservado para Rodapé 4">
            <a:extLst>
              <a:ext uri="{FF2B5EF4-FFF2-40B4-BE49-F238E27FC236}">
                <a16:creationId xmlns:a16="http://schemas.microsoft.com/office/drawing/2014/main" id="{AF35EBD1-6822-4913-D00C-D43922D366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5449268-9C35-C485-B605-8CF9ED8066F6}"/>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191874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C76CD6-3B2F-B3F1-8E18-D0FFDFAACF8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9EB34FF-38C9-E3DF-2DD0-70D02661F19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FD669C-6F02-5235-18CD-F8080366BC66}"/>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5" name="Espaço Reservado para Rodapé 4">
            <a:extLst>
              <a:ext uri="{FF2B5EF4-FFF2-40B4-BE49-F238E27FC236}">
                <a16:creationId xmlns:a16="http://schemas.microsoft.com/office/drawing/2014/main" id="{80FA14E1-5DCB-29CC-CD99-19435E08D77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4EBC21E-E3DE-3D83-2D89-35B2B3E68894}"/>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209742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09719-BA51-6D62-D60D-4D7B263865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507E221-A3FD-28B9-AAC4-6E86ADF7AD9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52BA11-E480-959D-B590-C42207847769}"/>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5" name="Espaço Reservado para Rodapé 4">
            <a:extLst>
              <a:ext uri="{FF2B5EF4-FFF2-40B4-BE49-F238E27FC236}">
                <a16:creationId xmlns:a16="http://schemas.microsoft.com/office/drawing/2014/main" id="{2534C1C4-8B99-36E2-E403-2D65FC038B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3BC8C6-5148-AB52-D041-7D54F85984F1}"/>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331806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7968-BEAC-2D6A-0714-80E3DABAEBD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F87EEBB-D10F-364E-7964-8FD983A1A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9E4FF0D-DF6D-30E7-95F1-DBF5705DC2F6}"/>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5" name="Espaço Reservado para Rodapé 4">
            <a:extLst>
              <a:ext uri="{FF2B5EF4-FFF2-40B4-BE49-F238E27FC236}">
                <a16:creationId xmlns:a16="http://schemas.microsoft.com/office/drawing/2014/main" id="{B34F7375-F89F-9ED1-B169-00D06F57E28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16B9581-EF0B-0CBA-5AF7-229AC061A1BF}"/>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854080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0C9A3-91D0-F46C-FE68-CCE286A6227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C635429-01E3-5D16-6AAA-6EA1B26CD81E}"/>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0CDC8F2-B5BB-07F4-DA78-75727B7488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8FFF80A-1824-58DF-467B-2AE49EEC0047}"/>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6" name="Espaço Reservado para Rodapé 5">
            <a:extLst>
              <a:ext uri="{FF2B5EF4-FFF2-40B4-BE49-F238E27FC236}">
                <a16:creationId xmlns:a16="http://schemas.microsoft.com/office/drawing/2014/main" id="{A8A7829D-C255-1C36-CDF3-4AF7CDA7F42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5E9D31B-92A9-D906-7020-9D80CACA12B8}"/>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24236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005FA-9898-FE5E-2636-3B8BEA285CF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9B50F40-4997-904D-79DE-5FB2FB37C3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02E45B4-03E9-D216-1BCA-775B0BA1CD6D}"/>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631DE0F-F970-9645-4CA3-69EA2D5F4D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EE9E6A6-9123-7C5F-36B9-7C4C4E78863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A321FF6-6CD6-7DF3-23FC-D5EAC7F2C729}"/>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8" name="Espaço Reservado para Rodapé 7">
            <a:extLst>
              <a:ext uri="{FF2B5EF4-FFF2-40B4-BE49-F238E27FC236}">
                <a16:creationId xmlns:a16="http://schemas.microsoft.com/office/drawing/2014/main" id="{7CD5D29A-8A3F-B979-4E9F-70B6B54C9DA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F910BE6-3ACC-4B55-9104-2D61FE55052A}"/>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162563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4D285-E553-48F2-8B38-7A38A8BECA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13AA8956-D702-90A4-FA0D-BD97FD314B76}"/>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4" name="Espaço Reservado para Rodapé 3">
            <a:extLst>
              <a:ext uri="{FF2B5EF4-FFF2-40B4-BE49-F238E27FC236}">
                <a16:creationId xmlns:a16="http://schemas.microsoft.com/office/drawing/2014/main" id="{16814807-49DC-1E54-477C-E2114B11B29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84F4AF-12B3-5C88-0F8F-D9B264465A9A}"/>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262887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3DA4F69-BF30-09AB-A096-0E90073834A2}"/>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3" name="Espaço Reservado para Rodapé 2">
            <a:extLst>
              <a:ext uri="{FF2B5EF4-FFF2-40B4-BE49-F238E27FC236}">
                <a16:creationId xmlns:a16="http://schemas.microsoft.com/office/drawing/2014/main" id="{A0249635-BBBC-C84C-155D-4E11F639598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87C39EA-C90D-7542-5570-753E0B282BAD}"/>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390350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77B8F-74D4-9FC4-ADAD-EECE5870AED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B28E98D-B338-D203-8A08-8C9F45452C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AAA2BFB-B67D-8F9D-F96C-4C8C85F76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BB8992A-DFFD-3A84-A136-9B49B93A2697}"/>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6" name="Espaço Reservado para Rodapé 5">
            <a:extLst>
              <a:ext uri="{FF2B5EF4-FFF2-40B4-BE49-F238E27FC236}">
                <a16:creationId xmlns:a16="http://schemas.microsoft.com/office/drawing/2014/main" id="{3D11316F-074C-F16D-262B-89A49A36656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3D0A80-C046-F5F2-4E71-7A36F1DAD090}"/>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237705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E6691-ADDA-DCD8-095A-6ADF9B15090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A39D62D-4974-1ED9-1178-710AEC750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510830E-7D8D-41EC-6F46-B64D483F3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20A953E-BA01-E966-7696-B42A6DA3A85E}"/>
              </a:ext>
            </a:extLst>
          </p:cNvPr>
          <p:cNvSpPr>
            <a:spLocks noGrp="1"/>
          </p:cNvSpPr>
          <p:nvPr>
            <p:ph type="dt" sz="half" idx="10"/>
          </p:nvPr>
        </p:nvSpPr>
        <p:spPr/>
        <p:txBody>
          <a:bodyPr/>
          <a:lstStyle/>
          <a:p>
            <a:fld id="{E6020B36-EEB0-42F7-9483-97163F24EAB1}" type="datetimeFigureOut">
              <a:rPr lang="pt-BR" smtClean="0"/>
              <a:t>26/04/2023</a:t>
            </a:fld>
            <a:endParaRPr lang="pt-BR"/>
          </a:p>
        </p:txBody>
      </p:sp>
      <p:sp>
        <p:nvSpPr>
          <p:cNvPr id="6" name="Espaço Reservado para Rodapé 5">
            <a:extLst>
              <a:ext uri="{FF2B5EF4-FFF2-40B4-BE49-F238E27FC236}">
                <a16:creationId xmlns:a16="http://schemas.microsoft.com/office/drawing/2014/main" id="{49FBBA24-92CE-7B9C-6582-BAB10AA63DB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184CCE6-168B-08BB-1969-AE99DEAF5C89}"/>
              </a:ext>
            </a:extLst>
          </p:cNvPr>
          <p:cNvSpPr>
            <a:spLocks noGrp="1"/>
          </p:cNvSpPr>
          <p:nvPr>
            <p:ph type="sldNum" sz="quarter" idx="12"/>
          </p:nvPr>
        </p:nvSpPr>
        <p:spPr/>
        <p:txBody>
          <a:bodyPr/>
          <a:lstStyle/>
          <a:p>
            <a:fld id="{0D73A85D-1142-4489-8396-3960C43CF580}" type="slidenum">
              <a:rPr lang="pt-BR" smtClean="0"/>
              <a:t>‹nº›</a:t>
            </a:fld>
            <a:endParaRPr lang="pt-BR"/>
          </a:p>
        </p:txBody>
      </p:sp>
    </p:spTree>
    <p:extLst>
      <p:ext uri="{BB962C8B-B14F-4D97-AF65-F5344CB8AC3E}">
        <p14:creationId xmlns:p14="http://schemas.microsoft.com/office/powerpoint/2010/main" val="86559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311B421-642A-491E-6521-642E73329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B9DDF63-E438-B9C4-08F7-CD14CBADD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372886-DCCF-7308-2E61-BBA0ABE84A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20B36-EEB0-42F7-9483-97163F24EAB1}" type="datetimeFigureOut">
              <a:rPr lang="pt-BR" smtClean="0"/>
              <a:t>26/04/2023</a:t>
            </a:fld>
            <a:endParaRPr lang="pt-BR"/>
          </a:p>
        </p:txBody>
      </p:sp>
      <p:sp>
        <p:nvSpPr>
          <p:cNvPr id="5" name="Espaço Reservado para Rodapé 4">
            <a:extLst>
              <a:ext uri="{FF2B5EF4-FFF2-40B4-BE49-F238E27FC236}">
                <a16:creationId xmlns:a16="http://schemas.microsoft.com/office/drawing/2014/main" id="{80A3269D-E015-8F7C-EA40-1FCB67585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57721BA-A2D5-CAEA-FE3E-ACAB5942C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3A85D-1142-4489-8396-3960C43CF580}" type="slidenum">
              <a:rPr lang="pt-BR" smtClean="0"/>
              <a:t>‹nº›</a:t>
            </a:fld>
            <a:endParaRPr lang="pt-BR"/>
          </a:p>
        </p:txBody>
      </p:sp>
    </p:spTree>
    <p:extLst>
      <p:ext uri="{BB962C8B-B14F-4D97-AF65-F5344CB8AC3E}">
        <p14:creationId xmlns:p14="http://schemas.microsoft.com/office/powerpoint/2010/main" val="308858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4AFC2-1289-F29F-2730-2A8E8ED5EBF0}"/>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8919F2C9-E966-8D11-0E5D-B0F2AB65DC59}"/>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240590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2A7F8032-5DEE-4A71-83CD-99564D0B5AC9}"/>
              </a:ext>
            </a:extLst>
          </p:cNvPr>
          <p:cNvSpPr txBox="1">
            <a:spLocks/>
          </p:cNvSpPr>
          <p:nvPr/>
        </p:nvSpPr>
        <p:spPr>
          <a:xfrm>
            <a:off x="625064" y="1165233"/>
            <a:ext cx="4435313" cy="5121267"/>
          </a:xfrm>
          <a:prstGeom prst="rect">
            <a:avLst/>
          </a:prstGeom>
          <a:solidFill>
            <a:schemeClr val="accent1">
              <a:lumMod val="75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ct val="0"/>
              </a:spcBef>
              <a:spcAft>
                <a:spcPts val="600"/>
              </a:spcAft>
              <a:buNone/>
            </a:pPr>
            <a:r>
              <a:rPr lang="en-US" sz="4200" b="1" cap="all" dirty="0">
                <a:ln w="3175" cmpd="sng">
                  <a:noFill/>
                </a:ln>
                <a:solidFill>
                  <a:schemeClr val="tx1"/>
                </a:solidFill>
                <a:latin typeface="+mj-lt"/>
                <a:ea typeface="+mj-ea"/>
                <a:cs typeface="+mj-cs"/>
              </a:rPr>
              <a:t>CENÁRIO DA EVOLUÇÃO DA RESPONSABILIDADE CIVIL</a:t>
            </a:r>
          </a:p>
        </p:txBody>
      </p:sp>
      <p:sp>
        <p:nvSpPr>
          <p:cNvPr id="7" name="Retângulo 6">
            <a:extLst>
              <a:ext uri="{FF2B5EF4-FFF2-40B4-BE49-F238E27FC236}">
                <a16:creationId xmlns:a16="http://schemas.microsoft.com/office/drawing/2014/main" id="{335BA25B-A4CF-43C2-9BE5-B037DF427728}"/>
              </a:ext>
            </a:extLst>
          </p:cNvPr>
          <p:cNvSpPr/>
          <p:nvPr/>
        </p:nvSpPr>
        <p:spPr>
          <a:xfrm>
            <a:off x="5060376" y="1084801"/>
            <a:ext cx="6634128" cy="5201700"/>
          </a:xfrm>
          <a:prstGeom prst="rect">
            <a:avLst/>
          </a:prstGeom>
        </p:spPr>
        <p:txBody>
          <a:bodyPr vert="horz" lIns="91440" tIns="45720" rIns="91440" bIns="45720" rtlCol="0" anchor="ctr">
            <a:normAutofit/>
          </a:bodyPr>
          <a:lstStyle/>
          <a:p>
            <a:pPr marL="342891" indent="-342891">
              <a:spcAft>
                <a:spcPts val="1000"/>
              </a:spcAft>
              <a:buClr>
                <a:schemeClr val="tx1"/>
              </a:buClr>
              <a:buSzPct val="100000"/>
              <a:buFont typeface="Arial"/>
              <a:buChar char="•"/>
            </a:pPr>
            <a:r>
              <a:rPr lang="en-US" sz="3000" dirty="0" err="1"/>
              <a:t>Revolução</a:t>
            </a:r>
            <a:r>
              <a:rPr lang="en-US" sz="3000" dirty="0"/>
              <a:t> industrial e </a:t>
            </a:r>
            <a:r>
              <a:rPr lang="en-US" sz="3000" dirty="0" err="1"/>
              <a:t>mecanização</a:t>
            </a:r>
            <a:r>
              <a:rPr lang="en-US" sz="3000" dirty="0"/>
              <a:t> das </a:t>
            </a:r>
            <a:r>
              <a:rPr lang="en-US" sz="3000" dirty="0" err="1"/>
              <a:t>atividades</a:t>
            </a:r>
            <a:r>
              <a:rPr lang="en-US" sz="3000" dirty="0"/>
              <a:t>: </a:t>
            </a:r>
            <a:r>
              <a:rPr lang="en-US" sz="3000" dirty="0" err="1"/>
              <a:t>mudança</a:t>
            </a:r>
            <a:r>
              <a:rPr lang="en-US" sz="3000" dirty="0"/>
              <a:t> da </a:t>
            </a:r>
            <a:r>
              <a:rPr lang="en-US" sz="3000" dirty="0" err="1"/>
              <a:t>sociedade</a:t>
            </a:r>
            <a:r>
              <a:rPr lang="en-US" sz="3000" dirty="0"/>
              <a:t>;</a:t>
            </a:r>
          </a:p>
          <a:p>
            <a:pPr marL="342891" indent="-342891">
              <a:spcAft>
                <a:spcPts val="1000"/>
              </a:spcAft>
              <a:buClr>
                <a:schemeClr val="tx1"/>
              </a:buClr>
              <a:buSzPct val="100000"/>
              <a:buFont typeface="Arial"/>
              <a:buChar char="•"/>
            </a:pPr>
            <a:r>
              <a:rPr lang="en-US" sz="3000" dirty="0" err="1"/>
              <a:t>Revolução</a:t>
            </a:r>
            <a:r>
              <a:rPr lang="en-US" sz="3000" dirty="0"/>
              <a:t> </a:t>
            </a:r>
            <a:r>
              <a:rPr lang="en-US" sz="3000" dirty="0" err="1"/>
              <a:t>técnica</a:t>
            </a:r>
            <a:r>
              <a:rPr lang="en-US" sz="3000" dirty="0"/>
              <a:t>; </a:t>
            </a:r>
          </a:p>
          <a:p>
            <a:pPr marL="342891" indent="-342891">
              <a:spcAft>
                <a:spcPts val="1000"/>
              </a:spcAft>
              <a:buClr>
                <a:schemeClr val="tx1"/>
              </a:buClr>
              <a:buSzPct val="100000"/>
              <a:buFont typeface="Arial"/>
              <a:buChar char="•"/>
            </a:pPr>
            <a:r>
              <a:rPr lang="en-US" sz="3000" dirty="0" err="1"/>
              <a:t>Irresignação</a:t>
            </a:r>
            <a:r>
              <a:rPr lang="en-US" sz="3000" dirty="0"/>
              <a:t>: da </a:t>
            </a:r>
            <a:r>
              <a:rPr lang="en-US" sz="3000" dirty="0" err="1"/>
              <a:t>acomodação</a:t>
            </a:r>
            <a:r>
              <a:rPr lang="en-US" sz="3000" dirty="0"/>
              <a:t> à </a:t>
            </a:r>
            <a:r>
              <a:rPr lang="en-US" sz="3000" dirty="0" err="1"/>
              <a:t>insatisfação</a:t>
            </a:r>
            <a:r>
              <a:rPr lang="en-US" sz="3000" dirty="0"/>
              <a:t>;</a:t>
            </a:r>
          </a:p>
          <a:p>
            <a:pPr marL="342891" indent="-342891">
              <a:spcAft>
                <a:spcPts val="1000"/>
              </a:spcAft>
              <a:buClr>
                <a:schemeClr val="tx1"/>
              </a:buClr>
              <a:buSzPct val="100000"/>
              <a:buFont typeface="Arial"/>
              <a:buChar char="•"/>
            </a:pPr>
            <a:r>
              <a:rPr lang="en-US" sz="3000" dirty="0" err="1"/>
              <a:t>Jurisprudência</a:t>
            </a:r>
            <a:r>
              <a:rPr lang="en-US" sz="3000" dirty="0"/>
              <a:t>:</a:t>
            </a:r>
          </a:p>
          <a:p>
            <a:pPr marL="800080" lvl="1" indent="-342891">
              <a:spcAft>
                <a:spcPts val="1000"/>
              </a:spcAft>
              <a:buClr>
                <a:schemeClr val="tx1"/>
              </a:buClr>
              <a:buSzPct val="100000"/>
              <a:buFont typeface="Arial"/>
              <a:buChar char="•"/>
            </a:pPr>
            <a:r>
              <a:rPr lang="en-US" sz="2800" i="1" dirty="0" err="1"/>
              <a:t>Cour</a:t>
            </a:r>
            <a:r>
              <a:rPr lang="en-US" sz="2800" i="1" dirty="0"/>
              <a:t> de Cassation </a:t>
            </a:r>
            <a:r>
              <a:rPr lang="en-US" sz="2800" dirty="0"/>
              <a:t>(1896): </a:t>
            </a:r>
            <a:r>
              <a:rPr lang="en-US" sz="2800" dirty="0" err="1"/>
              <a:t>morte</a:t>
            </a:r>
            <a:r>
              <a:rPr lang="en-US" sz="2800" dirty="0"/>
              <a:t> </a:t>
            </a:r>
            <a:r>
              <a:rPr lang="en-US" sz="2800" dirty="0" err="1"/>
              <a:t>acidental</a:t>
            </a:r>
            <a:r>
              <a:rPr lang="en-US" sz="2800" dirty="0"/>
              <a:t> de um </a:t>
            </a:r>
            <a:r>
              <a:rPr lang="en-US" sz="2800" dirty="0" err="1"/>
              <a:t>operador</a:t>
            </a:r>
            <a:r>
              <a:rPr lang="en-US" sz="2800" dirty="0"/>
              <a:t> por </a:t>
            </a:r>
            <a:r>
              <a:rPr lang="en-US" sz="2800" dirty="0" err="1"/>
              <a:t>explosão</a:t>
            </a:r>
            <a:r>
              <a:rPr lang="en-US" sz="2800" dirty="0"/>
              <a:t> </a:t>
            </a:r>
            <a:r>
              <a:rPr lang="en-US" sz="2800" dirty="0" err="1"/>
              <a:t>em</a:t>
            </a:r>
            <a:r>
              <a:rPr lang="en-US" sz="2800" dirty="0"/>
              <a:t> </a:t>
            </a:r>
            <a:r>
              <a:rPr lang="en-US" sz="2800" dirty="0" err="1"/>
              <a:t>rebocador</a:t>
            </a:r>
            <a:r>
              <a:rPr lang="en-US" sz="2800" dirty="0"/>
              <a:t> a vapor </a:t>
            </a:r>
          </a:p>
        </p:txBody>
      </p:sp>
    </p:spTree>
    <p:extLst>
      <p:ext uri="{BB962C8B-B14F-4D97-AF65-F5344CB8AC3E}">
        <p14:creationId xmlns:p14="http://schemas.microsoft.com/office/powerpoint/2010/main" val="26712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arn(inVertical)">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arn(inVertical)">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barn(inVertical)">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barn(inVertical)">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barn(inVertical)">
                                      <p:cBhvr>
                                        <p:cTn id="4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type="subTitle" idx="4294967295"/>
          </p:nvPr>
        </p:nvSpPr>
        <p:spPr>
          <a:xfrm>
            <a:off x="619125" y="1758951"/>
            <a:ext cx="9315451" cy="704851"/>
          </a:xfrm>
          <a:prstGeom prst="rect">
            <a:avLst/>
          </a:prstGeom>
        </p:spPr>
        <p:txBody>
          <a:bodyPr>
            <a:normAutofit lnSpcReduction="10000"/>
          </a:bodyPr>
          <a:lstStyle/>
          <a:p>
            <a:pPr marL="0" indent="0" algn="ctr">
              <a:buNone/>
            </a:pPr>
            <a:r>
              <a:rPr lang="pt-BR" sz="4500" dirty="0">
                <a:solidFill>
                  <a:schemeClr val="accent1">
                    <a:lumMod val="75000"/>
                  </a:schemeClr>
                </a:solidFill>
              </a:rPr>
              <a:t>Dever de reparar o dano ambiental </a:t>
            </a:r>
          </a:p>
        </p:txBody>
      </p:sp>
      <p:sp>
        <p:nvSpPr>
          <p:cNvPr id="2" name="Retângulo 1"/>
          <p:cNvSpPr/>
          <p:nvPr/>
        </p:nvSpPr>
        <p:spPr>
          <a:xfrm>
            <a:off x="619125" y="765713"/>
            <a:ext cx="9984787" cy="666786"/>
          </a:xfrm>
          <a:prstGeom prst="rect">
            <a:avLst/>
          </a:prstGeom>
          <a:solidFill>
            <a:schemeClr val="accent1">
              <a:lumMod val="20000"/>
              <a:lumOff val="80000"/>
            </a:schemeClr>
          </a:solidFill>
        </p:spPr>
        <p:txBody>
          <a:bodyPr wrap="square">
            <a:spAutoFit/>
          </a:bodyPr>
          <a:lstStyle/>
          <a:p>
            <a:pPr algn="ctr"/>
            <a:r>
              <a:rPr lang="pt-BR" sz="3733" b="1" dirty="0"/>
              <a:t>RESPONSABILIDADE CIVIL AMBIENTAL </a:t>
            </a:r>
          </a:p>
        </p:txBody>
      </p:sp>
      <p:sp>
        <p:nvSpPr>
          <p:cNvPr id="4" name="Retângulo 3"/>
          <p:cNvSpPr/>
          <p:nvPr/>
        </p:nvSpPr>
        <p:spPr>
          <a:xfrm>
            <a:off x="744920" y="2759413"/>
            <a:ext cx="9858992" cy="2554545"/>
          </a:xfrm>
          <a:prstGeom prst="rect">
            <a:avLst/>
          </a:prstGeom>
          <a:solidFill>
            <a:schemeClr val="accent1">
              <a:lumMod val="20000"/>
              <a:lumOff val="80000"/>
            </a:schemeClr>
          </a:solidFill>
        </p:spPr>
        <p:txBody>
          <a:bodyPr wrap="square">
            <a:spAutoFit/>
          </a:bodyPr>
          <a:lstStyle/>
          <a:p>
            <a:pPr lvl="0" algn="just"/>
            <a:r>
              <a:rPr lang="pt-BR" sz="3200" b="1" dirty="0"/>
              <a:t>Art. 225, § 3º</a:t>
            </a:r>
            <a:r>
              <a:rPr lang="pt-BR" sz="3200" dirty="0"/>
              <a:t>: </a:t>
            </a:r>
          </a:p>
          <a:p>
            <a:pPr lvl="0" algn="just"/>
            <a:r>
              <a:rPr lang="pt-BR" sz="3200" i="1" dirty="0"/>
              <a:t>As condutas e atividades lesivas ao meio ambiente sujeitarão seus infratores, pessoas físicas ou jurídicas, a sanções penais e administrativas, independente da obrigação de reparar os danos causados.</a:t>
            </a:r>
          </a:p>
        </p:txBody>
      </p:sp>
    </p:spTree>
    <p:extLst>
      <p:ext uri="{BB962C8B-B14F-4D97-AF65-F5344CB8AC3E}">
        <p14:creationId xmlns:p14="http://schemas.microsoft.com/office/powerpoint/2010/main" val="39828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A4EBB-D6FB-4DC2-8F91-1B74E46AE5CC}"/>
              </a:ext>
            </a:extLst>
          </p:cNvPr>
          <p:cNvSpPr>
            <a:spLocks noGrp="1"/>
          </p:cNvSpPr>
          <p:nvPr>
            <p:ph type="ctrTitle" idx="4294967295"/>
          </p:nvPr>
        </p:nvSpPr>
        <p:spPr>
          <a:xfrm>
            <a:off x="600076" y="106892"/>
            <a:ext cx="10762191" cy="1058333"/>
          </a:xfrm>
          <a:solidFill>
            <a:schemeClr val="accent1">
              <a:lumMod val="60000"/>
              <a:lumOff val="40000"/>
            </a:schemeClr>
          </a:solidFill>
        </p:spPr>
        <p:txBody>
          <a:bodyPr>
            <a:normAutofit/>
          </a:bodyPr>
          <a:lstStyle/>
          <a:p>
            <a:pPr algn="ctr"/>
            <a:r>
              <a:rPr lang="pt-BR" sz="3400" b="1" dirty="0"/>
              <a:t>CLÁUSULA GERAL – ART. 927, PAR.ÚNICO DO CC</a:t>
            </a:r>
          </a:p>
        </p:txBody>
      </p:sp>
      <p:sp>
        <p:nvSpPr>
          <p:cNvPr id="3" name="Espaço Reservado para Conteúdo 2">
            <a:extLst>
              <a:ext uri="{FF2B5EF4-FFF2-40B4-BE49-F238E27FC236}">
                <a16:creationId xmlns:a16="http://schemas.microsoft.com/office/drawing/2014/main" id="{DB453A48-970A-45F4-B981-18D921E0ECDC}"/>
              </a:ext>
            </a:extLst>
          </p:cNvPr>
          <p:cNvSpPr>
            <a:spLocks noGrp="1"/>
          </p:cNvSpPr>
          <p:nvPr>
            <p:ph type="subTitle" idx="4294967295"/>
          </p:nvPr>
        </p:nvSpPr>
        <p:spPr>
          <a:xfrm>
            <a:off x="600075" y="1350434"/>
            <a:ext cx="10762192" cy="4781549"/>
          </a:xfrm>
          <a:solidFill>
            <a:schemeClr val="accent1">
              <a:lumMod val="20000"/>
              <a:lumOff val="80000"/>
            </a:schemeClr>
          </a:solidFill>
          <a:ln w="38100">
            <a:solidFill>
              <a:schemeClr val="tx1"/>
            </a:solidFill>
          </a:ln>
        </p:spPr>
        <p:txBody>
          <a:bodyPr>
            <a:noAutofit/>
          </a:bodyPr>
          <a:lstStyle/>
          <a:p>
            <a:pPr marL="0" indent="0" algn="ctr">
              <a:buNone/>
            </a:pPr>
            <a:endParaRPr lang="pt-BR" b="1" i="1" dirty="0"/>
          </a:p>
          <a:p>
            <a:pPr marL="0" indent="0" algn="ctr">
              <a:buNone/>
            </a:pPr>
            <a:endParaRPr lang="pt-BR" b="1" i="1" dirty="0"/>
          </a:p>
          <a:p>
            <a:pPr marL="0" indent="0" algn="ctr">
              <a:buNone/>
            </a:pPr>
            <a:r>
              <a:rPr lang="pt-BR" b="1" i="1" dirty="0"/>
              <a:t>Art. 927</a:t>
            </a:r>
            <a:r>
              <a:rPr lang="pt-BR" i="1" dirty="0"/>
              <a:t>. Aquele que, por ato ilícito (</a:t>
            </a:r>
            <a:r>
              <a:rPr lang="pt-BR" i="1" dirty="0" err="1"/>
              <a:t>arts</a:t>
            </a:r>
            <a:r>
              <a:rPr lang="pt-BR" i="1" dirty="0"/>
              <a:t>. 186 e 187), causar dano a outrem, fica obrigado a repará-lo.</a:t>
            </a:r>
          </a:p>
          <a:p>
            <a:pPr marL="0" indent="0" algn="ctr">
              <a:buNone/>
            </a:pPr>
            <a:r>
              <a:rPr lang="pt-BR" b="1" i="1" dirty="0"/>
              <a:t>Parágrafo único</a:t>
            </a:r>
            <a:r>
              <a:rPr lang="pt-BR" i="1" dirty="0"/>
              <a:t>. Haverá obrigação de reparar o dano, independentemente de culpa, </a:t>
            </a:r>
            <a:r>
              <a:rPr lang="pt-BR" b="1" i="1" dirty="0">
                <a:solidFill>
                  <a:schemeClr val="accent1">
                    <a:lumMod val="60000"/>
                    <a:lumOff val="40000"/>
                  </a:schemeClr>
                </a:solidFill>
              </a:rPr>
              <a:t>nos casos especificados em lei</a:t>
            </a:r>
            <a:r>
              <a:rPr lang="pt-BR" i="1" dirty="0"/>
              <a:t>, ou quando a atividade normalmente desenvolvida pelo autor do dano implicar, por sua natureza, risco para os direitos de outrem.</a:t>
            </a:r>
          </a:p>
        </p:txBody>
      </p:sp>
    </p:spTree>
    <p:extLst>
      <p:ext uri="{BB962C8B-B14F-4D97-AF65-F5344CB8AC3E}">
        <p14:creationId xmlns:p14="http://schemas.microsoft.com/office/powerpoint/2010/main" val="24508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3873D81-F768-4D29-AB3F-AF09DFAF2AA5}"/>
              </a:ext>
            </a:extLst>
          </p:cNvPr>
          <p:cNvSpPr/>
          <p:nvPr/>
        </p:nvSpPr>
        <p:spPr>
          <a:xfrm>
            <a:off x="657225" y="300319"/>
            <a:ext cx="10847767" cy="630942"/>
          </a:xfrm>
          <a:prstGeom prst="rect">
            <a:avLst/>
          </a:prstGeom>
          <a:solidFill>
            <a:schemeClr val="accent1">
              <a:lumMod val="60000"/>
              <a:lumOff val="40000"/>
            </a:schemeClr>
          </a:solidFill>
        </p:spPr>
        <p:txBody>
          <a:bodyPr wrap="square">
            <a:spAutoFit/>
          </a:bodyPr>
          <a:lstStyle/>
          <a:p>
            <a:pPr algn="ctr"/>
            <a:r>
              <a:rPr lang="pt-BR" sz="3500" b="1" dirty="0"/>
              <a:t>RESPONSABILIDADE CIVIL OBJETIVA</a:t>
            </a:r>
          </a:p>
        </p:txBody>
      </p:sp>
      <p:sp>
        <p:nvSpPr>
          <p:cNvPr id="5" name="Espaço Reservado para Conteúdo 2">
            <a:extLst>
              <a:ext uri="{FF2B5EF4-FFF2-40B4-BE49-F238E27FC236}">
                <a16:creationId xmlns:a16="http://schemas.microsoft.com/office/drawing/2014/main" id="{782F244D-2026-436B-B6DB-FCB67ACE7725}"/>
              </a:ext>
            </a:extLst>
          </p:cNvPr>
          <p:cNvSpPr txBox="1">
            <a:spLocks/>
          </p:cNvSpPr>
          <p:nvPr/>
        </p:nvSpPr>
        <p:spPr>
          <a:xfrm>
            <a:off x="657225" y="1578983"/>
            <a:ext cx="10847768" cy="4523815"/>
          </a:xfrm>
          <a:prstGeom prst="rect">
            <a:avLst/>
          </a:prstGeom>
          <a:solidFill>
            <a:schemeClr val="accent1">
              <a:lumMod val="20000"/>
              <a:lumOff val="80000"/>
            </a:schemeClr>
          </a:solidFill>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pt-BR" sz="3700" dirty="0">
                <a:solidFill>
                  <a:schemeClr val="tx1"/>
                </a:solidFill>
              </a:rPr>
              <a:t>Lei de Estradas de Ferro (Decreto nº 2.681/1912)</a:t>
            </a:r>
          </a:p>
          <a:p>
            <a:r>
              <a:rPr lang="pt-BR" sz="3700" dirty="0">
                <a:solidFill>
                  <a:schemeClr val="tx1"/>
                </a:solidFill>
              </a:rPr>
              <a:t>Código Brasileiro de Aeronáutica (Lei nº 7.565/86)</a:t>
            </a:r>
          </a:p>
          <a:p>
            <a:r>
              <a:rPr lang="pt-BR" sz="3700" dirty="0">
                <a:solidFill>
                  <a:schemeClr val="tx1"/>
                </a:solidFill>
              </a:rPr>
              <a:t>Lei de Responsabilidade civil por danos nucleares (Lei nº 6.453/77)</a:t>
            </a:r>
          </a:p>
          <a:p>
            <a:r>
              <a:rPr lang="pt-BR" sz="3700" dirty="0">
                <a:solidFill>
                  <a:schemeClr val="tx1"/>
                </a:solidFill>
              </a:rPr>
              <a:t>Lei da Política Nacional do Meio Ambiente (Lei nº 6.938/81)</a:t>
            </a:r>
          </a:p>
          <a:p>
            <a:r>
              <a:rPr lang="pt-BR" sz="3700" dirty="0">
                <a:solidFill>
                  <a:schemeClr val="tx1"/>
                </a:solidFill>
              </a:rPr>
              <a:t>Constituição Federal (art. 37, §6º da CF/88)</a:t>
            </a:r>
          </a:p>
          <a:p>
            <a:r>
              <a:rPr lang="pt-BR" sz="3700" dirty="0">
                <a:solidFill>
                  <a:schemeClr val="tx1"/>
                </a:solidFill>
              </a:rPr>
              <a:t>Código de Defesa do Consumidor (Lei nº 8.078/90</a:t>
            </a:r>
            <a:r>
              <a:rPr lang="pt-BR" sz="3200" dirty="0">
                <a:solidFill>
                  <a:schemeClr val="tx1"/>
                </a:solidFill>
              </a:rPr>
              <a:t>)</a:t>
            </a:r>
          </a:p>
        </p:txBody>
      </p:sp>
    </p:spTree>
    <p:extLst>
      <p:ext uri="{BB962C8B-B14F-4D97-AF65-F5344CB8AC3E}">
        <p14:creationId xmlns:p14="http://schemas.microsoft.com/office/powerpoint/2010/main" val="8723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randombar(horizontal)">
                                      <p:cBhvr>
                                        <p:cTn id="14" dur="500"/>
                                        <p:tgtEl>
                                          <p:spTgt spid="5">
                                            <p:bg/>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9" dur="5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F093A-0152-4E8A-B4FD-70E31C9EE5AD}"/>
              </a:ext>
            </a:extLst>
          </p:cNvPr>
          <p:cNvSpPr>
            <a:spLocks noGrp="1"/>
          </p:cNvSpPr>
          <p:nvPr>
            <p:ph type="ctrTitle" idx="4294967295"/>
          </p:nvPr>
        </p:nvSpPr>
        <p:spPr>
          <a:xfrm>
            <a:off x="0" y="-1565"/>
            <a:ext cx="12192000" cy="461665"/>
          </a:xfrm>
          <a:solidFill>
            <a:schemeClr val="accent1">
              <a:lumMod val="75000"/>
            </a:schemeClr>
          </a:solidFill>
        </p:spPr>
        <p:txBody>
          <a:bodyPr>
            <a:normAutofit fontScale="90000"/>
          </a:bodyPr>
          <a:lstStyle/>
          <a:p>
            <a:pPr algn="ctr"/>
            <a:r>
              <a:rPr lang="pt-BR" sz="3200" b="1" dirty="0"/>
              <a:t>SISTEMA DA LEI Nº 6.938/81 - PNMA</a:t>
            </a:r>
          </a:p>
        </p:txBody>
      </p:sp>
      <p:sp>
        <p:nvSpPr>
          <p:cNvPr id="3" name="Espaço Reservado para Conteúdo 2">
            <a:extLst>
              <a:ext uri="{FF2B5EF4-FFF2-40B4-BE49-F238E27FC236}">
                <a16:creationId xmlns:a16="http://schemas.microsoft.com/office/drawing/2014/main" id="{EA22C7AC-3113-426D-BBBD-B91273D2F8D8}"/>
              </a:ext>
            </a:extLst>
          </p:cNvPr>
          <p:cNvSpPr>
            <a:spLocks noGrp="1"/>
          </p:cNvSpPr>
          <p:nvPr>
            <p:ph type="subTitle" idx="4294967295"/>
          </p:nvPr>
        </p:nvSpPr>
        <p:spPr>
          <a:xfrm>
            <a:off x="161227" y="1800538"/>
            <a:ext cx="7719820" cy="3996267"/>
          </a:xfrm>
          <a:solidFill>
            <a:schemeClr val="accent1">
              <a:lumMod val="20000"/>
              <a:lumOff val="80000"/>
            </a:schemeClr>
          </a:solidFill>
        </p:spPr>
        <p:txBody>
          <a:bodyPr>
            <a:noAutofit/>
          </a:bodyPr>
          <a:lstStyle/>
          <a:p>
            <a:r>
              <a:rPr lang="pt-BR" sz="2933" i="1" dirty="0"/>
              <a:t>Art. 14, §1º- Sem obstar a aplicação das penalidades previstas neste artigo, é o poluidor obrigado, </a:t>
            </a:r>
            <a:r>
              <a:rPr lang="pt-BR" sz="2933" b="1" i="1" dirty="0"/>
              <a:t>independentemente da existência de culpa</a:t>
            </a:r>
            <a:r>
              <a:rPr lang="pt-BR" sz="2933" i="1" dirty="0"/>
              <a:t>, a indenizar ou reparar os danos causados ao meio ambiente e a terceiros, afetados por sua atividade. O Ministério Público da União e dos Estados terá legitimidade para propor ação de responsabilidade civil e criminal, por danos causados ao meio ambiente.</a:t>
            </a:r>
          </a:p>
        </p:txBody>
      </p:sp>
      <p:sp>
        <p:nvSpPr>
          <p:cNvPr id="6" name="Retângulo 5">
            <a:extLst>
              <a:ext uri="{FF2B5EF4-FFF2-40B4-BE49-F238E27FC236}">
                <a16:creationId xmlns:a16="http://schemas.microsoft.com/office/drawing/2014/main" id="{51998CE7-977C-4C2B-91BB-918051953B08}"/>
              </a:ext>
            </a:extLst>
          </p:cNvPr>
          <p:cNvSpPr/>
          <p:nvPr/>
        </p:nvSpPr>
        <p:spPr>
          <a:xfrm>
            <a:off x="7970395" y="1685660"/>
            <a:ext cx="4221605" cy="461665"/>
          </a:xfrm>
          <a:prstGeom prst="rect">
            <a:avLst/>
          </a:prstGeom>
          <a:solidFill>
            <a:schemeClr val="accent5">
              <a:lumMod val="20000"/>
              <a:lumOff val="80000"/>
            </a:schemeClr>
          </a:solidFill>
        </p:spPr>
        <p:txBody>
          <a:bodyPr wrap="square">
            <a:spAutoFit/>
          </a:bodyPr>
          <a:lstStyle/>
          <a:p>
            <a:r>
              <a:rPr lang="pt-BR" sz="2400" b="1" dirty="0"/>
              <a:t>ADOÇÃO DO RISCO INTEGRAL?</a:t>
            </a:r>
          </a:p>
        </p:txBody>
      </p:sp>
      <p:sp>
        <p:nvSpPr>
          <p:cNvPr id="7" name="Retângulo 6">
            <a:extLst>
              <a:ext uri="{FF2B5EF4-FFF2-40B4-BE49-F238E27FC236}">
                <a16:creationId xmlns:a16="http://schemas.microsoft.com/office/drawing/2014/main" id="{6A380EBE-19DC-4AE3-8EE8-B70CAB52CD2D}"/>
              </a:ext>
            </a:extLst>
          </p:cNvPr>
          <p:cNvSpPr/>
          <p:nvPr/>
        </p:nvSpPr>
        <p:spPr>
          <a:xfrm>
            <a:off x="9094388" y="1120481"/>
            <a:ext cx="1973617" cy="430887"/>
          </a:xfrm>
          <a:prstGeom prst="rect">
            <a:avLst/>
          </a:prstGeom>
          <a:solidFill>
            <a:schemeClr val="accent5">
              <a:lumMod val="20000"/>
              <a:lumOff val="80000"/>
            </a:schemeClr>
          </a:solidFill>
        </p:spPr>
        <p:txBody>
          <a:bodyPr wrap="none">
            <a:spAutoFit/>
          </a:bodyPr>
          <a:lstStyle/>
          <a:p>
            <a:r>
              <a:rPr lang="pt-BR" sz="2200" b="1" dirty="0"/>
              <a:t>EXCLUDENTES?</a:t>
            </a:r>
          </a:p>
        </p:txBody>
      </p:sp>
      <p:pic>
        <p:nvPicPr>
          <p:cNvPr id="13" name="Imagem 12">
            <a:extLst>
              <a:ext uri="{FF2B5EF4-FFF2-40B4-BE49-F238E27FC236}">
                <a16:creationId xmlns:a16="http://schemas.microsoft.com/office/drawing/2014/main" id="{014974FE-B016-41B1-868A-10B364DF3E63}"/>
              </a:ext>
            </a:extLst>
          </p:cNvPr>
          <p:cNvPicPr>
            <a:picLocks noChangeAspect="1"/>
          </p:cNvPicPr>
          <p:nvPr/>
        </p:nvPicPr>
        <p:blipFill>
          <a:blip r:embed="rId2"/>
          <a:stretch>
            <a:fillRect/>
          </a:stretch>
        </p:blipFill>
        <p:spPr>
          <a:xfrm>
            <a:off x="8328040" y="2147325"/>
            <a:ext cx="3327621" cy="4587923"/>
          </a:xfrm>
          <a:prstGeom prst="rect">
            <a:avLst/>
          </a:prstGeom>
        </p:spPr>
      </p:pic>
    </p:spTree>
    <p:extLst>
      <p:ext uri="{BB962C8B-B14F-4D97-AF65-F5344CB8AC3E}">
        <p14:creationId xmlns:p14="http://schemas.microsoft.com/office/powerpoint/2010/main" val="160269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type="subTitle" idx="4294967295"/>
          </p:nvPr>
        </p:nvSpPr>
        <p:spPr>
          <a:xfrm>
            <a:off x="645952" y="774701"/>
            <a:ext cx="10650169" cy="4320116"/>
          </a:xfrm>
          <a:prstGeom prst="rect">
            <a:avLst/>
          </a:prstGeom>
        </p:spPr>
        <p:txBody>
          <a:bodyPr>
            <a:noAutofit/>
          </a:bodyPr>
          <a:lstStyle/>
          <a:p>
            <a:pPr marL="0" indent="0" algn="just">
              <a:buNone/>
            </a:pPr>
            <a:r>
              <a:rPr lang="pt-BR" dirty="0"/>
              <a:t>DIREITO AMBIENTAL E PROCESSUAL CIVIL. DANO AMBIENTAL. LUCROS CESSANTES AMBIENTAL. RESPONSABILIDADE OBJETIVA INTEGRAL. DILAÇÃO PROBATÓRIA. INVERSÃO DO ÔNUS PROBATÓRIO. CABIMENTO. 1. A legislação de regência e os princípios jurídicos que devem nortear o raciocínio jurídico do julgador para a solução da lide encontram-se insculpidos não no códice civilista brasileiro, mas sim </a:t>
            </a:r>
            <a:r>
              <a:rPr lang="pt-BR" b="1" dirty="0"/>
              <a:t>no art. 225, § 3º, da CF e na Lei 6.938/81, art. 14, § 1º, que adotou a teoria do risco integral</a:t>
            </a:r>
            <a:r>
              <a:rPr lang="pt-BR" dirty="0"/>
              <a:t>, impondo ao poluidor ambiental responsabilidade objetiva integral. Isso implica o dever de reparar independentemente de a poluição causada ter-se dado em decorrência de ato ilícito ou não, </a:t>
            </a:r>
            <a:r>
              <a:rPr lang="pt-BR" b="1" dirty="0"/>
              <a:t>não incidindo, nessa situação, nenhuma excludente de responsabilidade. </a:t>
            </a:r>
            <a:r>
              <a:rPr lang="pt-BR" dirty="0"/>
              <a:t>Precedentes.</a:t>
            </a:r>
          </a:p>
        </p:txBody>
      </p:sp>
      <p:sp>
        <p:nvSpPr>
          <p:cNvPr id="4" name="Retângulo 3"/>
          <p:cNvSpPr/>
          <p:nvPr/>
        </p:nvSpPr>
        <p:spPr>
          <a:xfrm>
            <a:off x="645953" y="5537528"/>
            <a:ext cx="10788242" cy="830997"/>
          </a:xfrm>
          <a:prstGeom prst="rect">
            <a:avLst/>
          </a:prstGeom>
          <a:solidFill>
            <a:schemeClr val="accent1">
              <a:lumMod val="20000"/>
              <a:lumOff val="80000"/>
            </a:schemeClr>
          </a:solidFill>
        </p:spPr>
        <p:txBody>
          <a:bodyPr wrap="square">
            <a:spAutoFit/>
          </a:bodyPr>
          <a:lstStyle/>
          <a:p>
            <a:pPr algn="just"/>
            <a:r>
              <a:rPr lang="pt-BR" sz="2400" dirty="0"/>
              <a:t>(STJ - </a:t>
            </a:r>
            <a:r>
              <a:rPr lang="pt-BR" sz="2400" dirty="0" err="1"/>
              <a:t>AgRg</a:t>
            </a:r>
            <a:r>
              <a:rPr lang="pt-BR" sz="2400" dirty="0"/>
              <a:t> no </a:t>
            </a:r>
            <a:r>
              <a:rPr lang="pt-BR" sz="2400" dirty="0" err="1"/>
              <a:t>REsp</a:t>
            </a:r>
            <a:r>
              <a:rPr lang="pt-BR" sz="2400" dirty="0"/>
              <a:t>: 1412664 SP 2011/0305364-9, Relator: Ministro RAUL ARAÚJO, Data de Julgamento: 11/02/2014, T4 - QUARTA TURMA)</a:t>
            </a:r>
          </a:p>
        </p:txBody>
      </p:sp>
    </p:spTree>
    <p:extLst>
      <p:ext uri="{BB962C8B-B14F-4D97-AF65-F5344CB8AC3E}">
        <p14:creationId xmlns:p14="http://schemas.microsoft.com/office/powerpoint/2010/main" val="23326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Uma imagem contendo pessoa, andando de, homem, onda&#10;&#10;Descrição gerada automaticamente">
            <a:extLst>
              <a:ext uri="{FF2B5EF4-FFF2-40B4-BE49-F238E27FC236}">
                <a16:creationId xmlns:a16="http://schemas.microsoft.com/office/drawing/2014/main" id="{957E23BD-FF79-42F9-A57F-1A15014EFAE7}"/>
              </a:ext>
            </a:extLst>
          </p:cNvPr>
          <p:cNvPicPr>
            <a:picLocks noChangeAspect="1"/>
          </p:cNvPicPr>
          <p:nvPr/>
        </p:nvPicPr>
        <p:blipFill rotWithShape="1">
          <a:blip r:embed="rId2">
            <a:extLst>
              <a:ext uri="{28A0092B-C50C-407E-A947-70E740481C1C}">
                <a14:useLocalDpi xmlns:a14="http://schemas.microsoft.com/office/drawing/2010/main" val="0"/>
              </a:ext>
            </a:extLst>
          </a:blip>
          <a:srcRect l="15950" r="8241" b="2"/>
          <a:stretch/>
        </p:blipFill>
        <p:spPr>
          <a:xfrm>
            <a:off x="561976" y="256271"/>
            <a:ext cx="5844707" cy="655319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Título 1">
            <a:extLst>
              <a:ext uri="{FF2B5EF4-FFF2-40B4-BE49-F238E27FC236}">
                <a16:creationId xmlns:a16="http://schemas.microsoft.com/office/drawing/2014/main" id="{CCDD6ACD-5BB2-448E-8D08-3D4FDA7F3DE0}"/>
              </a:ext>
            </a:extLst>
          </p:cNvPr>
          <p:cNvSpPr>
            <a:spLocks noGrp="1"/>
          </p:cNvSpPr>
          <p:nvPr>
            <p:ph type="ctrTitle" idx="4294967295"/>
          </p:nvPr>
        </p:nvSpPr>
        <p:spPr>
          <a:xfrm>
            <a:off x="561977" y="9526"/>
            <a:ext cx="9478433" cy="836084"/>
          </a:xfrm>
          <a:solidFill>
            <a:schemeClr val="accent1">
              <a:lumMod val="20000"/>
              <a:lumOff val="80000"/>
            </a:schemeClr>
          </a:solidFill>
        </p:spPr>
        <p:txBody>
          <a:bodyPr spcFirstLastPara="1" vert="horz" wrap="square" lIns="91440" tIns="45720" rIns="91440" bIns="45720" rtlCol="0" anchor="ctr" anchorCtr="0">
            <a:normAutofit/>
          </a:bodyPr>
          <a:lstStyle/>
          <a:p>
            <a:pPr algn="ctr"/>
            <a:r>
              <a:rPr lang="en-US" sz="3467" b="1" dirty="0"/>
              <a:t>RESPONSABILIDADE CIVIL AMBIENTAL</a:t>
            </a:r>
          </a:p>
        </p:txBody>
      </p:sp>
      <p:sp>
        <p:nvSpPr>
          <p:cNvPr id="10" name="CaixaDeTexto 9">
            <a:extLst>
              <a:ext uri="{FF2B5EF4-FFF2-40B4-BE49-F238E27FC236}">
                <a16:creationId xmlns:a16="http://schemas.microsoft.com/office/drawing/2014/main" id="{B32628C4-6780-4BCB-83F7-7C5539360548}"/>
              </a:ext>
            </a:extLst>
          </p:cNvPr>
          <p:cNvSpPr txBox="1"/>
          <p:nvPr/>
        </p:nvSpPr>
        <p:spPr>
          <a:xfrm>
            <a:off x="6406683" y="948419"/>
            <a:ext cx="5785317" cy="5553049"/>
          </a:xfrm>
          <a:prstGeom prst="rect">
            <a:avLst/>
          </a:prstGeom>
          <a:noFill/>
        </p:spPr>
        <p:txBody>
          <a:bodyPr vert="horz" lIns="91440" tIns="45720" rIns="91440" bIns="45720" rtlCol="0">
            <a:noAutofit/>
          </a:bodyPr>
          <a:lstStyle/>
          <a:p>
            <a:pPr marL="457189" indent="-457189">
              <a:lnSpc>
                <a:spcPct val="90000"/>
              </a:lnSpc>
              <a:spcAft>
                <a:spcPts val="600"/>
              </a:spcAft>
              <a:buFont typeface="Wingdings" panose="05000000000000000000" pitchFamily="2" charset="2"/>
              <a:buChar char="q"/>
            </a:pPr>
            <a:r>
              <a:rPr lang="en-US" sz="2700" dirty="0">
                <a:latin typeface="Calibri" panose="020F0502020204030204" pitchFamily="34" charset="0"/>
                <a:cs typeface="Calibri" panose="020F0502020204030204" pitchFamily="34" charset="0"/>
              </a:rPr>
              <a:t>OBJETIVA (art. 14, §1º da Lei nº 6.938/81). </a:t>
            </a:r>
          </a:p>
          <a:p>
            <a:pPr marL="914400" lvl="1" indent="-457200">
              <a:lnSpc>
                <a:spcPct val="90000"/>
              </a:lnSpc>
              <a:spcAft>
                <a:spcPts val="600"/>
              </a:spcAft>
              <a:buFont typeface="Arial" panose="020B0604020202020204" pitchFamily="34" charset="0"/>
              <a:buChar char="•"/>
            </a:pP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Ação</a:t>
            </a:r>
            <a:r>
              <a:rPr lang="en-US" sz="2700" dirty="0">
                <a:latin typeface="Calibri" panose="020F0502020204030204" pitchFamily="34" charset="0"/>
                <a:cs typeface="Calibri" panose="020F0502020204030204" pitchFamily="34" charset="0"/>
              </a:rPr>
              <a:t>/</a:t>
            </a:r>
            <a:r>
              <a:rPr lang="en-US" sz="2700" dirty="0" err="1">
                <a:latin typeface="Calibri" panose="020F0502020204030204" pitchFamily="34" charset="0"/>
                <a:cs typeface="Calibri" panose="020F0502020204030204" pitchFamily="34" charset="0"/>
              </a:rPr>
              <a:t>omissão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atividade</a:t>
            </a:r>
            <a:r>
              <a:rPr lang="en-US" sz="2700" dirty="0">
                <a:latin typeface="Calibri" panose="020F0502020204030204" pitchFamily="34" charset="0"/>
                <a:cs typeface="Calibri" panose="020F0502020204030204" pitchFamily="34" charset="0"/>
              </a:rPr>
              <a:t>)</a:t>
            </a:r>
          </a:p>
          <a:p>
            <a:pPr marL="914400" lvl="1" indent="-457200">
              <a:lnSpc>
                <a:spcPct val="90000"/>
              </a:lnSpc>
              <a:spcAft>
                <a:spcPts val="600"/>
              </a:spcAft>
              <a:buFont typeface="Arial" panose="020B0604020202020204" pitchFamily="34" charset="0"/>
              <a:buChar char="•"/>
            </a:pP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Nexo</a:t>
            </a:r>
            <a:r>
              <a:rPr lang="en-US" sz="2700" dirty="0">
                <a:latin typeface="Calibri" panose="020F0502020204030204" pitchFamily="34" charset="0"/>
                <a:cs typeface="Calibri" panose="020F0502020204030204" pitchFamily="34" charset="0"/>
              </a:rPr>
              <a:t> causal</a:t>
            </a:r>
          </a:p>
          <a:p>
            <a:pPr marL="914400" lvl="1" indent="-457200">
              <a:lnSpc>
                <a:spcPct val="90000"/>
              </a:lnSpc>
              <a:spcAft>
                <a:spcPts val="600"/>
              </a:spcAft>
              <a:buFont typeface="Arial" panose="020B0604020202020204" pitchFamily="34" charset="0"/>
              <a:buChar char="•"/>
            </a:pP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Dano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ambiental</a:t>
            </a:r>
            <a:endParaRPr lang="en-US" sz="2700" dirty="0">
              <a:latin typeface="Calibri" panose="020F0502020204030204" pitchFamily="34" charset="0"/>
              <a:cs typeface="Calibri" panose="020F0502020204030204" pitchFamily="34" charset="0"/>
            </a:endParaRPr>
          </a:p>
          <a:p>
            <a:pPr lvl="3">
              <a:lnSpc>
                <a:spcPct val="90000"/>
              </a:lnSpc>
              <a:spcAft>
                <a:spcPts val="600"/>
              </a:spcAft>
            </a:pPr>
            <a:endParaRPr lang="en-US" sz="2700" dirty="0">
              <a:latin typeface="Calibri" panose="020F0502020204030204" pitchFamily="34" charset="0"/>
              <a:cs typeface="Calibri" panose="020F0502020204030204" pitchFamily="34" charset="0"/>
            </a:endParaRPr>
          </a:p>
          <a:p>
            <a:pPr marL="457189" indent="-457189">
              <a:lnSpc>
                <a:spcPct val="90000"/>
              </a:lnSpc>
              <a:spcAft>
                <a:spcPts val="600"/>
              </a:spcAft>
              <a:buFont typeface="Wingdings" panose="05000000000000000000" pitchFamily="2" charset="2"/>
              <a:buChar char="q"/>
            </a:pPr>
            <a:r>
              <a:rPr lang="en-US" sz="2700" dirty="0">
                <a:latin typeface="Calibri" panose="020F0502020204030204" pitchFamily="34" charset="0"/>
                <a:cs typeface="Calibri" panose="020F0502020204030204" pitchFamily="34" charset="0"/>
              </a:rPr>
              <a:t>PRINCÍPIOS DE DIREITO AMBIENTAL</a:t>
            </a:r>
          </a:p>
          <a:p>
            <a:pPr lvl="1">
              <a:lnSpc>
                <a:spcPct val="90000"/>
              </a:lnSpc>
              <a:spcAft>
                <a:spcPts val="600"/>
              </a:spcAft>
            </a:pPr>
            <a:r>
              <a:rPr lang="en-US" sz="2700" dirty="0" err="1">
                <a:latin typeface="Calibri" panose="020F0502020204030204" pitchFamily="34" charset="0"/>
                <a:cs typeface="Calibri" panose="020F0502020204030204" pitchFamily="34" charset="0"/>
              </a:rPr>
              <a:t>Prevenção</a:t>
            </a:r>
            <a:r>
              <a:rPr lang="en-US" sz="2700" dirty="0">
                <a:latin typeface="Calibri" panose="020F0502020204030204" pitchFamily="34" charset="0"/>
                <a:cs typeface="Calibri" panose="020F0502020204030204" pitchFamily="34" charset="0"/>
              </a:rPr>
              <a:t> </a:t>
            </a:r>
          </a:p>
          <a:p>
            <a:pPr lvl="1">
              <a:lnSpc>
                <a:spcPct val="90000"/>
              </a:lnSpc>
              <a:spcAft>
                <a:spcPts val="600"/>
              </a:spcAft>
            </a:pPr>
            <a:r>
              <a:rPr lang="en-US" sz="2700" dirty="0" err="1">
                <a:latin typeface="Calibri" panose="020F0502020204030204" pitchFamily="34" charset="0"/>
                <a:cs typeface="Calibri" panose="020F0502020204030204" pitchFamily="34" charset="0"/>
              </a:rPr>
              <a:t>Precaução</a:t>
            </a:r>
            <a:endParaRPr lang="en-US" sz="2700" dirty="0">
              <a:latin typeface="Calibri" panose="020F0502020204030204" pitchFamily="34" charset="0"/>
              <a:cs typeface="Calibri" panose="020F0502020204030204" pitchFamily="34" charset="0"/>
            </a:endParaRPr>
          </a:p>
          <a:p>
            <a:pPr lvl="1">
              <a:lnSpc>
                <a:spcPct val="90000"/>
              </a:lnSpc>
              <a:spcAft>
                <a:spcPts val="600"/>
              </a:spcAft>
            </a:pPr>
            <a:r>
              <a:rPr lang="en-US" sz="2700" dirty="0" err="1">
                <a:latin typeface="Calibri" panose="020F0502020204030204" pitchFamily="34" charset="0"/>
                <a:cs typeface="Calibri" panose="020F0502020204030204" pitchFamily="34" charset="0"/>
              </a:rPr>
              <a:t>Poluidor-pagador</a:t>
            </a:r>
            <a:endParaRPr lang="en-US" sz="2700" dirty="0">
              <a:latin typeface="Calibri" panose="020F0502020204030204" pitchFamily="34" charset="0"/>
              <a:cs typeface="Calibri" panose="020F0502020204030204" pitchFamily="34" charset="0"/>
            </a:endParaRPr>
          </a:p>
          <a:p>
            <a:pPr lvl="1">
              <a:lnSpc>
                <a:spcPct val="90000"/>
              </a:lnSpc>
              <a:spcAft>
                <a:spcPts val="600"/>
              </a:spcAft>
            </a:pPr>
            <a:r>
              <a:rPr lang="en-US" sz="2700" dirty="0" err="1">
                <a:latin typeface="Calibri" panose="020F0502020204030204" pitchFamily="34" charset="0"/>
                <a:cs typeface="Calibri" panose="020F0502020204030204" pitchFamily="34" charset="0"/>
              </a:rPr>
              <a:t>Reparação</a:t>
            </a:r>
            <a:r>
              <a:rPr lang="en-US" sz="2700" dirty="0">
                <a:latin typeface="Calibri" panose="020F0502020204030204" pitchFamily="34" charset="0"/>
                <a:cs typeface="Calibri" panose="020F0502020204030204" pitchFamily="34" charset="0"/>
              </a:rPr>
              <a:t> Integral</a:t>
            </a:r>
          </a:p>
          <a:p>
            <a:pPr lvl="1">
              <a:lnSpc>
                <a:spcPct val="90000"/>
              </a:lnSpc>
              <a:spcAft>
                <a:spcPts val="600"/>
              </a:spcAft>
            </a:pPr>
            <a:r>
              <a:rPr lang="en-US" sz="2700" dirty="0" err="1">
                <a:latin typeface="Calibri" panose="020F0502020204030204" pitchFamily="34" charset="0"/>
                <a:cs typeface="Calibri" panose="020F0502020204030204" pitchFamily="34" charset="0"/>
              </a:rPr>
              <a:t>Função</a:t>
            </a:r>
            <a:r>
              <a:rPr lang="en-US" sz="2700" dirty="0">
                <a:latin typeface="Calibri" panose="020F0502020204030204" pitchFamily="34" charset="0"/>
                <a:cs typeface="Calibri" panose="020F0502020204030204" pitchFamily="34" charset="0"/>
              </a:rPr>
              <a:t> </a:t>
            </a:r>
            <a:r>
              <a:rPr lang="en-US" sz="2700" dirty="0" err="1">
                <a:latin typeface="Calibri" panose="020F0502020204030204" pitchFamily="34" charset="0"/>
                <a:cs typeface="Calibri" panose="020F0502020204030204" pitchFamily="34" charset="0"/>
              </a:rPr>
              <a:t>socioambiental</a:t>
            </a:r>
            <a:r>
              <a:rPr lang="en-US" sz="2700" dirty="0">
                <a:latin typeface="Calibri" panose="020F0502020204030204" pitchFamily="34" charset="0"/>
                <a:cs typeface="Calibri" panose="020F0502020204030204" pitchFamily="34" charset="0"/>
              </a:rPr>
              <a:t> da </a:t>
            </a:r>
            <a:r>
              <a:rPr lang="en-US" sz="2700" dirty="0" err="1">
                <a:latin typeface="Calibri" panose="020F0502020204030204" pitchFamily="34" charset="0"/>
                <a:cs typeface="Calibri" panose="020F0502020204030204" pitchFamily="34" charset="0"/>
              </a:rPr>
              <a:t>propriedade</a:t>
            </a:r>
            <a:endParaRPr lang="en-US"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14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ircle(in)">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ircle(in)">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circle(in)">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arn(inVertic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arn(inVertic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arn(inVertical)">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barn(inVertical)">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barn(inVertical)">
                                      <p:cBhvr>
                                        <p:cTn id="47" dur="500"/>
                                        <p:tgtEl>
                                          <p:spTgt spid="1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10" end="10"/>
                                            </p:txEl>
                                          </p:spTgt>
                                        </p:tgtEl>
                                        <p:attrNameLst>
                                          <p:attrName>style.visibility</p:attrName>
                                        </p:attrNameLst>
                                      </p:cBhvr>
                                      <p:to>
                                        <p:strVal val="visible"/>
                                      </p:to>
                                    </p:set>
                                    <p:animEffect transition="in" filter="barn(inVertical)">
                                      <p:cBhvr>
                                        <p:cTn id="52"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ntral térmica">
            <a:extLst>
              <a:ext uri="{FF2B5EF4-FFF2-40B4-BE49-F238E27FC236}">
                <a16:creationId xmlns:a16="http://schemas.microsoft.com/office/drawing/2014/main" id="{B6724DFE-055D-4852-8C95-68DC3DC8CC9F}"/>
              </a:ext>
            </a:extLst>
          </p:cNvPr>
          <p:cNvPicPr>
            <a:picLocks noChangeAspect="1"/>
          </p:cNvPicPr>
          <p:nvPr/>
        </p:nvPicPr>
        <p:blipFill rotWithShape="1">
          <a:blip r:embed="rId2"/>
          <a:srcRect l="5559" r="19213"/>
          <a:stretch/>
        </p:blipFill>
        <p:spPr>
          <a:xfrm>
            <a:off x="5101101" y="762000"/>
            <a:ext cx="6457820" cy="595495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ítulo 1">
            <a:extLst>
              <a:ext uri="{FF2B5EF4-FFF2-40B4-BE49-F238E27FC236}">
                <a16:creationId xmlns:a16="http://schemas.microsoft.com/office/drawing/2014/main" id="{527DD095-F4AD-40CE-A7A0-765F4D1440A3}"/>
              </a:ext>
            </a:extLst>
          </p:cNvPr>
          <p:cNvSpPr>
            <a:spLocks noGrp="1"/>
          </p:cNvSpPr>
          <p:nvPr>
            <p:ph type="ctrTitle" idx="4294967295"/>
          </p:nvPr>
        </p:nvSpPr>
        <p:spPr>
          <a:xfrm>
            <a:off x="600076" y="375930"/>
            <a:ext cx="5160433" cy="715433"/>
          </a:xfrm>
          <a:solidFill>
            <a:schemeClr val="accent1">
              <a:lumMod val="40000"/>
              <a:lumOff val="60000"/>
            </a:schemeClr>
          </a:solidFill>
        </p:spPr>
        <p:txBody>
          <a:bodyPr spcFirstLastPara="1" vert="horz" wrap="square" lIns="91440" tIns="45720" rIns="91440" bIns="45720" rtlCol="0" anchor="b" anchorCtr="0">
            <a:normAutofit/>
          </a:bodyPr>
          <a:lstStyle/>
          <a:p>
            <a:pPr algn="ctr"/>
            <a:r>
              <a:rPr lang="en-US" sz="4200" b="1" dirty="0"/>
              <a:t>DANO AMBIENTAL</a:t>
            </a:r>
          </a:p>
        </p:txBody>
      </p:sp>
      <p:sp>
        <p:nvSpPr>
          <p:cNvPr id="17" name="CaixaDeTexto 16">
            <a:extLst>
              <a:ext uri="{FF2B5EF4-FFF2-40B4-BE49-F238E27FC236}">
                <a16:creationId xmlns:a16="http://schemas.microsoft.com/office/drawing/2014/main" id="{EAE4452D-A57A-4A41-A4F0-95ED3AB7A2F8}"/>
              </a:ext>
            </a:extLst>
          </p:cNvPr>
          <p:cNvSpPr txBox="1"/>
          <p:nvPr/>
        </p:nvSpPr>
        <p:spPr>
          <a:xfrm>
            <a:off x="728794" y="1726313"/>
            <a:ext cx="4243589" cy="4355688"/>
          </a:xfrm>
          <a:prstGeom prst="rect">
            <a:avLst/>
          </a:prstGeom>
        </p:spPr>
        <p:txBody>
          <a:bodyPr vert="horz" lIns="91440" tIns="45720" rIns="91440" bIns="45720" rtlCol="0">
            <a:normAutofit/>
          </a:bodyPr>
          <a:lstStyle/>
          <a:p>
            <a:pPr marL="285744" indent="-228594">
              <a:lnSpc>
                <a:spcPct val="90000"/>
              </a:lnSpc>
              <a:spcAft>
                <a:spcPts val="600"/>
              </a:spcAft>
              <a:buFont typeface="Arial" panose="020B0604020202020204" pitchFamily="34" charset="0"/>
              <a:buChar char="•"/>
            </a:pPr>
            <a:r>
              <a:rPr lang="en-US" sz="3000" dirty="0" err="1"/>
              <a:t>Meio</a:t>
            </a:r>
            <a:r>
              <a:rPr lang="en-US" sz="3000" dirty="0"/>
              <a:t> </a:t>
            </a:r>
            <a:r>
              <a:rPr lang="en-US" sz="3000" dirty="0" err="1"/>
              <a:t>ambiente</a:t>
            </a:r>
            <a:r>
              <a:rPr lang="en-US" sz="3000" dirty="0"/>
              <a:t> (art. 3, I da PNMA)</a:t>
            </a:r>
          </a:p>
          <a:p>
            <a:pPr marL="57149">
              <a:lnSpc>
                <a:spcPct val="90000"/>
              </a:lnSpc>
              <a:spcAft>
                <a:spcPts val="600"/>
              </a:spcAft>
            </a:pPr>
            <a:endParaRPr lang="en-US" sz="3000" dirty="0"/>
          </a:p>
          <a:p>
            <a:pPr marL="285744" indent="-228594">
              <a:lnSpc>
                <a:spcPct val="90000"/>
              </a:lnSpc>
              <a:spcAft>
                <a:spcPts val="600"/>
              </a:spcAft>
              <a:buFont typeface="Arial" panose="020B0604020202020204" pitchFamily="34" charset="0"/>
              <a:buChar char="•"/>
            </a:pPr>
            <a:r>
              <a:rPr lang="en-US" sz="3000" dirty="0" err="1"/>
              <a:t>Degradação</a:t>
            </a:r>
            <a:r>
              <a:rPr lang="en-US" sz="3000" dirty="0"/>
              <a:t> </a:t>
            </a:r>
            <a:r>
              <a:rPr lang="en-US" sz="3000" dirty="0" err="1"/>
              <a:t>ambiental</a:t>
            </a:r>
            <a:r>
              <a:rPr lang="en-US" sz="3000" dirty="0"/>
              <a:t> (art. 3, II da PNMA)</a:t>
            </a:r>
          </a:p>
          <a:p>
            <a:pPr marL="57149">
              <a:lnSpc>
                <a:spcPct val="90000"/>
              </a:lnSpc>
              <a:spcAft>
                <a:spcPts val="600"/>
              </a:spcAft>
            </a:pPr>
            <a:endParaRPr lang="en-US" sz="3000" dirty="0"/>
          </a:p>
          <a:p>
            <a:pPr marL="285744" indent="-228594">
              <a:lnSpc>
                <a:spcPct val="90000"/>
              </a:lnSpc>
              <a:spcAft>
                <a:spcPts val="600"/>
              </a:spcAft>
              <a:buFont typeface="Arial" panose="020B0604020202020204" pitchFamily="34" charset="0"/>
              <a:buChar char="•"/>
            </a:pPr>
            <a:r>
              <a:rPr lang="en-US" sz="3000" dirty="0" err="1"/>
              <a:t>Poluição</a:t>
            </a:r>
            <a:r>
              <a:rPr lang="en-US" sz="3000" dirty="0"/>
              <a:t> (art. 3, III da PNMA)</a:t>
            </a:r>
          </a:p>
        </p:txBody>
      </p:sp>
    </p:spTree>
    <p:extLst>
      <p:ext uri="{BB962C8B-B14F-4D97-AF65-F5344CB8AC3E}">
        <p14:creationId xmlns:p14="http://schemas.microsoft.com/office/powerpoint/2010/main" val="384112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68701" y="1443820"/>
            <a:ext cx="3219663" cy="1712281"/>
          </a:xfrm>
          <a:prstGeom prst="rect">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altLang="pt-BR" sz="2400" b="1" dirty="0">
                <a:solidFill>
                  <a:schemeClr val="tx1"/>
                </a:solidFill>
              </a:rPr>
              <a:t>MEIO AMBIENTE</a:t>
            </a:r>
          </a:p>
        </p:txBody>
      </p:sp>
      <p:sp>
        <p:nvSpPr>
          <p:cNvPr id="3" name="Retângulo 2"/>
          <p:cNvSpPr/>
          <p:nvPr/>
        </p:nvSpPr>
        <p:spPr>
          <a:xfrm>
            <a:off x="5088467" y="1413026"/>
            <a:ext cx="6274859" cy="2101881"/>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altLang="pt-BR" sz="2600" dirty="0">
                <a:solidFill>
                  <a:schemeClr val="tx1"/>
                </a:solidFill>
              </a:rPr>
              <a:t>o conjunto de condições, leis, influências e interações de ordem física, química e biológica, que permite, abriga e rege a vida em todas as suas formas;</a:t>
            </a:r>
            <a:endParaRPr lang="pt-BR" sz="2600" dirty="0">
              <a:solidFill>
                <a:schemeClr val="tx1"/>
              </a:solidFill>
            </a:endParaRPr>
          </a:p>
        </p:txBody>
      </p:sp>
      <p:sp>
        <p:nvSpPr>
          <p:cNvPr id="8" name="Seta para a Direita Listrada 7"/>
          <p:cNvSpPr/>
          <p:nvPr/>
        </p:nvSpPr>
        <p:spPr>
          <a:xfrm>
            <a:off x="4087577" y="2164844"/>
            <a:ext cx="635000" cy="646176"/>
          </a:xfrm>
          <a:prstGeom prst="striped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p>
        </p:txBody>
      </p:sp>
      <p:sp>
        <p:nvSpPr>
          <p:cNvPr id="10" name="Retângulo 9"/>
          <p:cNvSpPr/>
          <p:nvPr/>
        </p:nvSpPr>
        <p:spPr>
          <a:xfrm>
            <a:off x="568701" y="4021770"/>
            <a:ext cx="3219663" cy="1988949"/>
          </a:xfrm>
          <a:prstGeom prst="rect">
            <a:avLst/>
          </a:prstGeom>
          <a:solidFill>
            <a:schemeClr val="accent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altLang="pt-BR" sz="2400" b="1" dirty="0">
                <a:solidFill>
                  <a:schemeClr val="tx1"/>
                </a:solidFill>
              </a:rPr>
              <a:t>DEGRADAÇÃO DA QUALIDADE AMBIENTAL</a:t>
            </a:r>
          </a:p>
        </p:txBody>
      </p:sp>
      <p:sp>
        <p:nvSpPr>
          <p:cNvPr id="11" name="Retângulo 10"/>
          <p:cNvSpPr/>
          <p:nvPr/>
        </p:nvSpPr>
        <p:spPr>
          <a:xfrm>
            <a:off x="5088467" y="4093166"/>
            <a:ext cx="6274859" cy="1846159"/>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altLang="pt-BR" sz="2600" dirty="0">
                <a:solidFill>
                  <a:schemeClr val="tx1"/>
                </a:solidFill>
              </a:rPr>
              <a:t>a alteração adversa das características do meio ambiente</a:t>
            </a:r>
            <a:endParaRPr lang="pt-BR" sz="2600" dirty="0">
              <a:solidFill>
                <a:schemeClr val="tx1"/>
              </a:solidFill>
            </a:endParaRPr>
          </a:p>
        </p:txBody>
      </p:sp>
      <p:sp>
        <p:nvSpPr>
          <p:cNvPr id="12" name="Seta para a Direita Listrada 11"/>
          <p:cNvSpPr/>
          <p:nvPr/>
        </p:nvSpPr>
        <p:spPr>
          <a:xfrm>
            <a:off x="4087577" y="4693156"/>
            <a:ext cx="635000" cy="646176"/>
          </a:xfrm>
          <a:prstGeom prst="striped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p>
        </p:txBody>
      </p:sp>
    </p:spTree>
    <p:extLst>
      <p:ext uri="{BB962C8B-B14F-4D97-AF65-F5344CB8AC3E}">
        <p14:creationId xmlns:p14="http://schemas.microsoft.com/office/powerpoint/2010/main" val="16392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46F2B-7361-48BB-B29D-D8D8248431A8}"/>
              </a:ext>
            </a:extLst>
          </p:cNvPr>
          <p:cNvSpPr>
            <a:spLocks noGrp="1"/>
          </p:cNvSpPr>
          <p:nvPr>
            <p:ph type="ctrTitle" idx="4294967295"/>
          </p:nvPr>
        </p:nvSpPr>
        <p:spPr>
          <a:xfrm>
            <a:off x="422246" y="525884"/>
            <a:ext cx="3302000" cy="5685367"/>
          </a:xfrm>
          <a:solidFill>
            <a:schemeClr val="accent1">
              <a:lumMod val="75000"/>
            </a:schemeClr>
          </a:solidFill>
        </p:spPr>
        <p:txBody>
          <a:bodyPr>
            <a:normAutofit/>
          </a:bodyPr>
          <a:lstStyle/>
          <a:p>
            <a:pPr algn="ctr"/>
            <a:r>
              <a:rPr lang="pt-BR" sz="5400" b="1" dirty="0"/>
              <a:t>POLUIÇÃO</a:t>
            </a:r>
          </a:p>
        </p:txBody>
      </p:sp>
      <p:sp>
        <p:nvSpPr>
          <p:cNvPr id="26" name="Espaço Reservado para Conteúdo 2">
            <a:extLst>
              <a:ext uri="{FF2B5EF4-FFF2-40B4-BE49-F238E27FC236}">
                <a16:creationId xmlns:a16="http://schemas.microsoft.com/office/drawing/2014/main" id="{A909218C-7F9D-496A-9731-FD94B2126D1B}"/>
              </a:ext>
            </a:extLst>
          </p:cNvPr>
          <p:cNvSpPr>
            <a:spLocks noGrp="1"/>
          </p:cNvSpPr>
          <p:nvPr>
            <p:ph type="subTitle" idx="4294967295"/>
          </p:nvPr>
        </p:nvSpPr>
        <p:spPr>
          <a:xfrm>
            <a:off x="4127510" y="525884"/>
            <a:ext cx="7298295" cy="5685367"/>
          </a:xfrm>
          <a:solidFill>
            <a:schemeClr val="accent1">
              <a:lumMod val="20000"/>
              <a:lumOff val="80000"/>
            </a:schemeClr>
          </a:solidFill>
        </p:spPr>
        <p:txBody>
          <a:bodyPr anchor="ctr">
            <a:noAutofit/>
          </a:bodyPr>
          <a:lstStyle/>
          <a:p>
            <a:pPr marL="0" indent="0">
              <a:buNone/>
            </a:pPr>
            <a:r>
              <a:rPr lang="pt-BR" sz="2333" dirty="0" err="1"/>
              <a:t>Art</a:t>
            </a:r>
            <a:r>
              <a:rPr lang="pt-BR" sz="2333" dirty="0"/>
              <a:t> 3º - Para os fins previstos nesta Lei, entende-se por:</a:t>
            </a:r>
          </a:p>
          <a:p>
            <a:pPr marL="0" indent="0">
              <a:buNone/>
            </a:pPr>
            <a:r>
              <a:rPr lang="pt-BR" sz="2333" dirty="0"/>
              <a:t>III - poluição, a degradação da qualidade ambiental resultante de atividades que direta ou indiretamente:</a:t>
            </a:r>
          </a:p>
          <a:p>
            <a:pPr marL="0" indent="0">
              <a:buNone/>
            </a:pPr>
            <a:r>
              <a:rPr lang="pt-BR" sz="2333" dirty="0"/>
              <a:t>a) prejudiquem a saúde, a segurança e o bem-estar da população;</a:t>
            </a:r>
          </a:p>
          <a:p>
            <a:pPr marL="0" indent="0">
              <a:buNone/>
            </a:pPr>
            <a:r>
              <a:rPr lang="pt-BR" sz="2333" dirty="0"/>
              <a:t>b) criem condições adversas às atividades sociais e econômicas;</a:t>
            </a:r>
          </a:p>
          <a:p>
            <a:pPr marL="0" indent="0">
              <a:buNone/>
            </a:pPr>
            <a:r>
              <a:rPr lang="pt-BR" sz="2333" dirty="0"/>
              <a:t>c) afetem desfavoravelmente a biota;</a:t>
            </a:r>
          </a:p>
          <a:p>
            <a:pPr marL="0" indent="0">
              <a:buNone/>
            </a:pPr>
            <a:r>
              <a:rPr lang="pt-BR" sz="2333" dirty="0"/>
              <a:t>d) afetem as condições estéticas ou sanitárias do meio ambiente;</a:t>
            </a:r>
          </a:p>
          <a:p>
            <a:pPr marL="0" indent="0">
              <a:buNone/>
            </a:pPr>
            <a:r>
              <a:rPr lang="pt-BR" sz="2333" dirty="0"/>
              <a:t>e) lancem matérias ou energia em desacordo com os padrões ambientais estabelecidos;</a:t>
            </a:r>
          </a:p>
        </p:txBody>
      </p:sp>
    </p:spTree>
    <p:extLst>
      <p:ext uri="{BB962C8B-B14F-4D97-AF65-F5344CB8AC3E}">
        <p14:creationId xmlns:p14="http://schemas.microsoft.com/office/powerpoint/2010/main" val="27061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circle(in)">
                                      <p:cBhvr>
                                        <p:cTn id="7" dur="2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circle(in)">
                                      <p:cBhvr>
                                        <p:cTn id="12" dur="20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circle(in)">
                                      <p:cBhvr>
                                        <p:cTn id="17" dur="20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circle(in)">
                                      <p:cBhvr>
                                        <p:cTn id="22" dur="20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circle(in)">
                                      <p:cBhvr>
                                        <p:cTn id="27" dur="2000"/>
                                        <p:tgtEl>
                                          <p:spTgt spid="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circle(in)">
                                      <p:cBhvr>
                                        <p:cTn id="32" dur="2000"/>
                                        <p:tgtEl>
                                          <p:spTgt spid="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6">
                                            <p:txEl>
                                              <p:pRg st="6" end="6"/>
                                            </p:txEl>
                                          </p:spTgt>
                                        </p:tgtEl>
                                        <p:attrNameLst>
                                          <p:attrName>style.visibility</p:attrName>
                                        </p:attrNameLst>
                                      </p:cBhvr>
                                      <p:to>
                                        <p:strVal val="visible"/>
                                      </p:to>
                                    </p:set>
                                    <p:animEffect transition="in" filter="circle(in)">
                                      <p:cBhvr>
                                        <p:cTn id="37" dur="2000"/>
                                        <p:tgtEl>
                                          <p:spTgt spid="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D43BC7-9656-4667-A870-BF5F72CFDAAD}"/>
              </a:ext>
            </a:extLst>
          </p:cNvPr>
          <p:cNvSpPr>
            <a:spLocks noGrp="1"/>
          </p:cNvSpPr>
          <p:nvPr>
            <p:ph type="title"/>
          </p:nvPr>
        </p:nvSpPr>
        <p:spPr>
          <a:xfrm>
            <a:off x="741406" y="2957315"/>
            <a:ext cx="10709189" cy="1546037"/>
          </a:xfrm>
          <a:solidFill>
            <a:schemeClr val="bg1">
              <a:lumMod val="95000"/>
            </a:schemeClr>
          </a:solidFill>
          <a:ln>
            <a:noFill/>
          </a:ln>
        </p:spPr>
        <p:txBody>
          <a:bodyPr>
            <a:normAutofit/>
          </a:bodyPr>
          <a:lstStyle/>
          <a:p>
            <a:pPr algn="ctr"/>
            <a:r>
              <a:rPr lang="pt-BR" sz="4667" dirty="0"/>
              <a:t>ELEMENTOS DA RESPONSABILIDADE CIVIL AMBIENTAL</a:t>
            </a:r>
            <a:endParaRPr lang="en-US" sz="4667" dirty="0"/>
          </a:p>
        </p:txBody>
      </p:sp>
      <p:pic>
        <p:nvPicPr>
          <p:cNvPr id="2" name="図 3" descr="Pós-Graduação em Direito USP – Fuvest">
            <a:extLst>
              <a:ext uri="{FF2B5EF4-FFF2-40B4-BE49-F238E27FC236}">
                <a16:creationId xmlns:a16="http://schemas.microsoft.com/office/drawing/2014/main" id="{F9A8E15F-585E-4E86-869E-A35A26E5067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448433" y="388277"/>
            <a:ext cx="2800865" cy="2483089"/>
          </a:xfrm>
          <a:prstGeom prst="rect">
            <a:avLst/>
          </a:prstGeom>
          <a:noFill/>
          <a:ln>
            <a:noFill/>
          </a:ln>
        </p:spPr>
      </p:pic>
      <p:sp>
        <p:nvSpPr>
          <p:cNvPr id="3" name="CaixaDeTexto 2">
            <a:extLst>
              <a:ext uri="{FF2B5EF4-FFF2-40B4-BE49-F238E27FC236}">
                <a16:creationId xmlns:a16="http://schemas.microsoft.com/office/drawing/2014/main" id="{5637FE0D-FB58-4100-AD76-91DAB38A5836}"/>
              </a:ext>
            </a:extLst>
          </p:cNvPr>
          <p:cNvSpPr txBox="1"/>
          <p:nvPr/>
        </p:nvSpPr>
        <p:spPr>
          <a:xfrm>
            <a:off x="1903141" y="4589301"/>
            <a:ext cx="8244468" cy="461665"/>
          </a:xfrm>
          <a:prstGeom prst="rect">
            <a:avLst/>
          </a:prstGeom>
          <a:noFill/>
        </p:spPr>
        <p:txBody>
          <a:bodyPr wrap="square" rtlCol="0">
            <a:spAutoFit/>
          </a:bodyPr>
          <a:lstStyle/>
          <a:p>
            <a:pPr algn="ctr"/>
            <a:r>
              <a:rPr lang="pt-BR" sz="2400" dirty="0"/>
              <a:t>Instrumentos de Direito Privado na Proteção ao Meio Ambiente</a:t>
            </a:r>
          </a:p>
        </p:txBody>
      </p:sp>
      <p:sp>
        <p:nvSpPr>
          <p:cNvPr id="4" name="CaixaDeTexto 3">
            <a:extLst>
              <a:ext uri="{FF2B5EF4-FFF2-40B4-BE49-F238E27FC236}">
                <a16:creationId xmlns:a16="http://schemas.microsoft.com/office/drawing/2014/main" id="{5FE83206-394C-4D4D-8B2C-AED6F166863A}"/>
              </a:ext>
            </a:extLst>
          </p:cNvPr>
          <p:cNvSpPr txBox="1"/>
          <p:nvPr/>
        </p:nvSpPr>
        <p:spPr>
          <a:xfrm>
            <a:off x="4100816" y="5592481"/>
            <a:ext cx="3064476" cy="738664"/>
          </a:xfrm>
          <a:prstGeom prst="rect">
            <a:avLst/>
          </a:prstGeom>
          <a:noFill/>
        </p:spPr>
        <p:txBody>
          <a:bodyPr wrap="square" rtlCol="0">
            <a:spAutoFit/>
          </a:bodyPr>
          <a:lstStyle/>
          <a:p>
            <a:pPr algn="ctr"/>
            <a:r>
              <a:rPr lang="pt-BR" sz="2500" dirty="0"/>
              <a:t>Vanessa Ferrari</a:t>
            </a:r>
          </a:p>
          <a:p>
            <a:pPr algn="ctr"/>
            <a:r>
              <a:rPr lang="pt-BR" sz="1700" dirty="0"/>
              <a:t>20.04.23</a:t>
            </a:r>
          </a:p>
        </p:txBody>
      </p:sp>
    </p:spTree>
    <p:extLst>
      <p:ext uri="{BB962C8B-B14F-4D97-AF65-F5344CB8AC3E}">
        <p14:creationId xmlns:p14="http://schemas.microsoft.com/office/powerpoint/2010/main" val="418478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D7A58-08A7-4665-846C-728342D88E91}"/>
              </a:ext>
            </a:extLst>
          </p:cNvPr>
          <p:cNvSpPr>
            <a:spLocks noGrp="1"/>
          </p:cNvSpPr>
          <p:nvPr>
            <p:ph type="ctrTitle" idx="4294967295"/>
          </p:nvPr>
        </p:nvSpPr>
        <p:spPr>
          <a:xfrm>
            <a:off x="100668" y="95250"/>
            <a:ext cx="11996257" cy="723900"/>
          </a:xfrm>
          <a:solidFill>
            <a:schemeClr val="accent1">
              <a:lumMod val="20000"/>
              <a:lumOff val="80000"/>
            </a:schemeClr>
          </a:solidFill>
        </p:spPr>
        <p:txBody>
          <a:bodyPr anchor="b">
            <a:noAutofit/>
          </a:bodyPr>
          <a:lstStyle/>
          <a:p>
            <a:pPr algn="ctr"/>
            <a:r>
              <a:rPr lang="pt-BR" sz="3733" b="1" dirty="0"/>
              <a:t>LIMITE DE TOLERABILIDADE</a:t>
            </a:r>
          </a:p>
        </p:txBody>
      </p:sp>
      <p:sp>
        <p:nvSpPr>
          <p:cNvPr id="3" name="Espaço Reservado para Conteúdo 2">
            <a:extLst>
              <a:ext uri="{FF2B5EF4-FFF2-40B4-BE49-F238E27FC236}">
                <a16:creationId xmlns:a16="http://schemas.microsoft.com/office/drawing/2014/main" id="{8D4349B0-5E12-4DA4-ABB9-C3C5EC4105DC}"/>
              </a:ext>
            </a:extLst>
          </p:cNvPr>
          <p:cNvSpPr>
            <a:spLocks noGrp="1"/>
          </p:cNvSpPr>
          <p:nvPr>
            <p:ph type="subTitle" idx="4294967295"/>
          </p:nvPr>
        </p:nvSpPr>
        <p:spPr>
          <a:xfrm>
            <a:off x="8782051" y="5276463"/>
            <a:ext cx="2857500" cy="1058333"/>
          </a:xfrm>
          <a:ln>
            <a:solidFill>
              <a:srgbClr val="FF0000"/>
            </a:solidFill>
          </a:ln>
        </p:spPr>
        <p:txBody>
          <a:bodyPr anchor="ctr">
            <a:noAutofit/>
          </a:bodyPr>
          <a:lstStyle/>
          <a:p>
            <a:pPr marL="0" indent="0" algn="ctr">
              <a:buNone/>
            </a:pPr>
            <a:r>
              <a:rPr lang="pt-BR" sz="4000" dirty="0">
                <a:solidFill>
                  <a:srgbClr val="FF0000"/>
                </a:solidFill>
              </a:rPr>
              <a:t>DANO AMBIENTAL</a:t>
            </a:r>
          </a:p>
        </p:txBody>
      </p:sp>
      <p:pic>
        <p:nvPicPr>
          <p:cNvPr id="28" name="Imagem 27" descr="Ícone&#10;&#10;Descrição gerada automaticamente">
            <a:extLst>
              <a:ext uri="{FF2B5EF4-FFF2-40B4-BE49-F238E27FC236}">
                <a16:creationId xmlns:a16="http://schemas.microsoft.com/office/drawing/2014/main" id="{D1C6C624-5422-4440-BE7B-0071F9AD59E6}"/>
              </a:ext>
            </a:extLst>
          </p:cNvPr>
          <p:cNvPicPr>
            <a:picLocks noChangeAspect="1"/>
          </p:cNvPicPr>
          <p:nvPr/>
        </p:nvPicPr>
        <p:blipFill rotWithShape="1">
          <a:blip r:embed="rId2">
            <a:extLst>
              <a:ext uri="{28A0092B-C50C-407E-A947-70E740481C1C}">
                <a14:useLocalDpi xmlns:a14="http://schemas.microsoft.com/office/drawing/2010/main" val="0"/>
              </a:ext>
            </a:extLst>
          </a:blip>
          <a:srcRect t="1435" b="3964"/>
          <a:stretch/>
        </p:blipFill>
        <p:spPr>
          <a:xfrm>
            <a:off x="3409776" y="1280971"/>
            <a:ext cx="5628019" cy="5324143"/>
          </a:xfrm>
          <a:prstGeom prst="rect">
            <a:avLst/>
          </a:prstGeom>
        </p:spPr>
      </p:pic>
      <p:sp>
        <p:nvSpPr>
          <p:cNvPr id="7" name="CaixaDeTexto 6">
            <a:extLst>
              <a:ext uri="{FF2B5EF4-FFF2-40B4-BE49-F238E27FC236}">
                <a16:creationId xmlns:a16="http://schemas.microsoft.com/office/drawing/2014/main" id="{D6A1058C-AB4D-434C-BDCF-398F2C717AF7}"/>
              </a:ext>
            </a:extLst>
          </p:cNvPr>
          <p:cNvSpPr txBox="1"/>
          <p:nvPr/>
        </p:nvSpPr>
        <p:spPr>
          <a:xfrm>
            <a:off x="647700" y="1280971"/>
            <a:ext cx="3219451" cy="502766"/>
          </a:xfrm>
          <a:prstGeom prst="rect">
            <a:avLst/>
          </a:prstGeom>
          <a:noFill/>
          <a:ln>
            <a:solidFill>
              <a:schemeClr val="accent1"/>
            </a:solidFill>
          </a:ln>
        </p:spPr>
        <p:txBody>
          <a:bodyPr wrap="square" rtlCol="0">
            <a:spAutoFit/>
          </a:bodyPr>
          <a:lstStyle/>
          <a:p>
            <a:pPr algn="ctr"/>
            <a:r>
              <a:rPr lang="pt-BR" sz="2667" dirty="0"/>
              <a:t>IMPACTO AMBIENTAL</a:t>
            </a:r>
          </a:p>
        </p:txBody>
      </p:sp>
    </p:spTree>
    <p:extLst>
      <p:ext uri="{BB962C8B-B14F-4D97-AF65-F5344CB8AC3E}">
        <p14:creationId xmlns:p14="http://schemas.microsoft.com/office/powerpoint/2010/main" val="32559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2000"/>
                                        <p:tgtEl>
                                          <p:spTgt spid="28"/>
                                        </p:tgtEl>
                                      </p:cBhvr>
                                    </p:animEffect>
                                    <p:anim calcmode="lin" valueType="num">
                                      <p:cBhvr>
                                        <p:cTn id="28" dur="2000"/>
                                        <p:tgtEl>
                                          <p:spTgt spid="2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28"/>
                                        </p:tgtEl>
                                        <p:attrNameLst>
                                          <p:attrName>ppt_h</p:attrName>
                                        </p:attrNameLst>
                                      </p:cBhvr>
                                      <p:tavLst>
                                        <p:tav tm="0">
                                          <p:val>
                                            <p:strVal val="ppt_h"/>
                                          </p:val>
                                        </p:tav>
                                        <p:tav tm="100000">
                                          <p:val>
                                            <p:strVal val="ppt_h"/>
                                          </p:val>
                                        </p:tav>
                                      </p:tavLst>
                                    </p:anim>
                                    <p:set>
                                      <p:cBhvr>
                                        <p:cTn id="30" dur="1" fill="hold">
                                          <p:stCondLst>
                                            <p:cond delay="1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type="subTitle" idx="4294967295"/>
          </p:nvPr>
        </p:nvSpPr>
        <p:spPr>
          <a:xfrm>
            <a:off x="828675" y="1024467"/>
            <a:ext cx="10448927" cy="2404533"/>
          </a:xfrm>
          <a:prstGeom prst="rect">
            <a:avLst/>
          </a:prstGeom>
        </p:spPr>
        <p:txBody>
          <a:bodyPr>
            <a:noAutofit/>
          </a:bodyPr>
          <a:lstStyle/>
          <a:p>
            <a:pPr algn="just">
              <a:buFont typeface="Wingdings" panose="05000000000000000000" pitchFamily="2" charset="2"/>
              <a:buChar char="q"/>
            </a:pPr>
            <a:r>
              <a:rPr lang="pt-BR" sz="3200" dirty="0"/>
              <a:t> Poluição é degradação ambiental decorrente de atividade humana.</a:t>
            </a:r>
          </a:p>
          <a:p>
            <a:pPr>
              <a:buFont typeface="Wingdings" panose="05000000000000000000" pitchFamily="2" charset="2"/>
              <a:buChar char="v"/>
            </a:pPr>
            <a:r>
              <a:rPr lang="pt-BR" sz="3200" dirty="0"/>
              <a:t>Poluição lícita = impacto ambiental</a:t>
            </a:r>
          </a:p>
          <a:p>
            <a:pPr>
              <a:buFont typeface="Wingdings" panose="05000000000000000000" pitchFamily="2" charset="2"/>
              <a:buChar char="v"/>
            </a:pPr>
            <a:r>
              <a:rPr lang="pt-BR" sz="3200" dirty="0"/>
              <a:t>Poluição ilícita = dano ambiental</a:t>
            </a:r>
          </a:p>
          <a:p>
            <a:pPr marL="0" indent="0">
              <a:buNone/>
            </a:pPr>
            <a:endParaRPr lang="pt-BR" sz="3200" dirty="0"/>
          </a:p>
          <a:p>
            <a:pPr marL="0" indent="0">
              <a:buNone/>
            </a:pPr>
            <a:endParaRPr lang="pt-BR" sz="3200" dirty="0"/>
          </a:p>
        </p:txBody>
      </p:sp>
      <p:grpSp>
        <p:nvGrpSpPr>
          <p:cNvPr id="10" name="Agrupar 9">
            <a:extLst>
              <a:ext uri="{FF2B5EF4-FFF2-40B4-BE49-F238E27FC236}">
                <a16:creationId xmlns:a16="http://schemas.microsoft.com/office/drawing/2014/main" id="{1EA8940E-F851-4242-87A3-C53948F5170E}"/>
              </a:ext>
            </a:extLst>
          </p:cNvPr>
          <p:cNvGrpSpPr/>
          <p:nvPr/>
        </p:nvGrpSpPr>
        <p:grpSpPr>
          <a:xfrm>
            <a:off x="914399" y="3966102"/>
            <a:ext cx="10363203" cy="1722088"/>
            <a:chOff x="593764" y="3075088"/>
            <a:chExt cx="7998278" cy="1291566"/>
          </a:xfrm>
        </p:grpSpPr>
        <p:sp>
          <p:nvSpPr>
            <p:cNvPr id="4" name="Retângulo 3"/>
            <p:cNvSpPr/>
            <p:nvPr/>
          </p:nvSpPr>
          <p:spPr>
            <a:xfrm>
              <a:off x="593764" y="3337954"/>
              <a:ext cx="2176755" cy="807913"/>
            </a:xfrm>
            <a:prstGeom prst="rect">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pt-BR" sz="3200" b="1" dirty="0">
                  <a:solidFill>
                    <a:schemeClr val="tx1"/>
                  </a:solidFill>
                  <a:latin typeface="Calibri" panose="020F0502020204030204" pitchFamily="34" charset="0"/>
                  <a:ea typeface="Calibri" panose="020F0502020204030204" pitchFamily="34" charset="0"/>
                  <a:cs typeface="Calibri" panose="020F0502020204030204" pitchFamily="34" charset="0"/>
                </a:rPr>
                <a:t>DEGRADAÇÃO AMBIENTAL</a:t>
              </a:r>
            </a:p>
          </p:txBody>
        </p:sp>
        <p:sp>
          <p:nvSpPr>
            <p:cNvPr id="5" name="CaixaDeTexto 4"/>
            <p:cNvSpPr txBox="1"/>
            <p:nvPr/>
          </p:nvSpPr>
          <p:spPr>
            <a:xfrm>
              <a:off x="3243422" y="3075088"/>
              <a:ext cx="2240666" cy="377075"/>
            </a:xfrm>
            <a:prstGeom prst="rect">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667" b="1" dirty="0">
                  <a:solidFill>
                    <a:schemeClr val="tx1"/>
                  </a:solidFill>
                </a:rPr>
                <a:t>causas naturais </a:t>
              </a:r>
              <a:endParaRPr lang="pt-BR" sz="2667" dirty="0">
                <a:solidFill>
                  <a:schemeClr val="tx1"/>
                </a:solidFill>
              </a:endParaRPr>
            </a:p>
          </p:txBody>
        </p:sp>
        <p:sp>
          <p:nvSpPr>
            <p:cNvPr id="6" name="CaixaDeTexto 5"/>
            <p:cNvSpPr txBox="1"/>
            <p:nvPr/>
          </p:nvSpPr>
          <p:spPr>
            <a:xfrm>
              <a:off x="3243422" y="3989579"/>
              <a:ext cx="2240666" cy="377075"/>
            </a:xfrm>
            <a:prstGeom prst="rect">
              <a:avLst/>
            </a:prstGeom>
            <a:solidFill>
              <a:schemeClr val="accent1">
                <a:lumMod val="20000"/>
                <a:lumOff val="8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667" b="1" dirty="0">
                  <a:solidFill>
                    <a:schemeClr val="tx1"/>
                  </a:solidFill>
                </a:rPr>
                <a:t>atividade humana</a:t>
              </a:r>
              <a:endParaRPr lang="pt-BR" sz="2667" dirty="0">
                <a:solidFill>
                  <a:schemeClr val="tx1"/>
                </a:solidFill>
              </a:endParaRPr>
            </a:p>
          </p:txBody>
        </p:sp>
        <p:sp>
          <p:nvSpPr>
            <p:cNvPr id="7" name="Retângulo 6"/>
            <p:cNvSpPr/>
            <p:nvPr/>
          </p:nvSpPr>
          <p:spPr>
            <a:xfrm>
              <a:off x="6102842" y="3593555"/>
              <a:ext cx="2489200" cy="396025"/>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b="1" dirty="0">
                  <a:solidFill>
                    <a:schemeClr val="tx1"/>
                  </a:solidFill>
                </a:rPr>
                <a:t>POLUIÇÃO</a:t>
              </a:r>
            </a:p>
          </p:txBody>
        </p:sp>
        <p:sp>
          <p:nvSpPr>
            <p:cNvPr id="2" name="Chave Esquerda 1"/>
            <p:cNvSpPr/>
            <p:nvPr/>
          </p:nvSpPr>
          <p:spPr>
            <a:xfrm>
              <a:off x="2840776" y="3284711"/>
              <a:ext cx="274134" cy="914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sz="2400"/>
            </a:p>
          </p:txBody>
        </p:sp>
        <p:sp>
          <p:nvSpPr>
            <p:cNvPr id="9" name="Seta para a Direita 8"/>
            <p:cNvSpPr/>
            <p:nvPr/>
          </p:nvSpPr>
          <p:spPr>
            <a:xfrm>
              <a:off x="5630021" y="3591985"/>
              <a:ext cx="269377" cy="36888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p>
          </p:txBody>
        </p:sp>
      </p:grpSp>
    </p:spTree>
    <p:extLst>
      <p:ext uri="{BB962C8B-B14F-4D97-AF65-F5344CB8AC3E}">
        <p14:creationId xmlns:p14="http://schemas.microsoft.com/office/powerpoint/2010/main" val="45118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type="subTitle" idx="4294967295"/>
          </p:nvPr>
        </p:nvSpPr>
        <p:spPr>
          <a:xfrm>
            <a:off x="829734" y="1651000"/>
            <a:ext cx="10666941" cy="2616200"/>
          </a:xfrm>
          <a:prstGeom prst="rect">
            <a:avLst/>
          </a:prstGeom>
        </p:spPr>
        <p:txBody>
          <a:bodyPr>
            <a:normAutofit lnSpcReduction="10000"/>
          </a:bodyPr>
          <a:lstStyle/>
          <a:p>
            <a:pPr algn="just">
              <a:buFont typeface="Wingdings" panose="05000000000000000000" pitchFamily="2" charset="2"/>
              <a:buChar char="q"/>
            </a:pPr>
            <a:r>
              <a:rPr lang="pt-BR" sz="2900" dirty="0"/>
              <a:t> REPARAÇÃO </a:t>
            </a:r>
            <a:r>
              <a:rPr lang="pt-BR" sz="2900" i="1" dirty="0"/>
              <a:t>IN NATURA:  </a:t>
            </a:r>
          </a:p>
          <a:p>
            <a:pPr lvl="1" algn="just">
              <a:buFont typeface="Wingdings" panose="05000000000000000000" pitchFamily="2" charset="2"/>
              <a:buChar char="q"/>
            </a:pPr>
            <a:r>
              <a:rPr lang="pt-BR" sz="2900" i="1" dirty="0"/>
              <a:t> a) reparação específica (</a:t>
            </a:r>
            <a:r>
              <a:rPr lang="pt-BR" sz="2900" dirty="0"/>
              <a:t>incêndio florestal = reflorestamento da mata)</a:t>
            </a:r>
            <a:endParaRPr lang="pt-BR" sz="2900" i="1" dirty="0"/>
          </a:p>
          <a:p>
            <a:pPr lvl="1" algn="just">
              <a:buFont typeface="Wingdings" panose="05000000000000000000" pitchFamily="2" charset="2"/>
              <a:buChar char="q"/>
            </a:pPr>
            <a:r>
              <a:rPr lang="pt-BR" sz="2900" i="1" dirty="0"/>
              <a:t> b) Compensação ecológica (impossibilidade da reparação específica)</a:t>
            </a:r>
          </a:p>
          <a:p>
            <a:pPr algn="just">
              <a:buFont typeface="Wingdings" panose="05000000000000000000" pitchFamily="2" charset="2"/>
              <a:buChar char="q"/>
            </a:pPr>
            <a:r>
              <a:rPr lang="pt-BR" sz="2900" dirty="0"/>
              <a:t> REPARAÇÃO EM PECÚNIA.</a:t>
            </a:r>
          </a:p>
          <a:p>
            <a:pPr marL="0" indent="0" algn="just">
              <a:buNone/>
            </a:pPr>
            <a:endParaRPr lang="pt-BR" dirty="0"/>
          </a:p>
        </p:txBody>
      </p:sp>
      <p:sp>
        <p:nvSpPr>
          <p:cNvPr id="2" name="Retângulo 1"/>
          <p:cNvSpPr/>
          <p:nvPr/>
        </p:nvSpPr>
        <p:spPr>
          <a:xfrm>
            <a:off x="650059" y="374609"/>
            <a:ext cx="8822509" cy="507831"/>
          </a:xfrm>
          <a:prstGeom prst="rect">
            <a:avLst/>
          </a:prstGeom>
          <a:solidFill>
            <a:schemeClr val="accent1">
              <a:lumMod val="20000"/>
              <a:lumOff val="80000"/>
            </a:schemeClr>
          </a:solidFill>
        </p:spPr>
        <p:txBody>
          <a:bodyPr wrap="square">
            <a:spAutoFit/>
          </a:bodyPr>
          <a:lstStyle/>
          <a:p>
            <a:pPr algn="ctr"/>
            <a:r>
              <a:rPr lang="pt-BR" sz="2700" b="1" dirty="0"/>
              <a:t>FORMAS DE REPARAÇÃO DO DANO AMBIENTAL</a:t>
            </a:r>
          </a:p>
        </p:txBody>
      </p:sp>
      <p:sp>
        <p:nvSpPr>
          <p:cNvPr id="5" name="Retângulo 4"/>
          <p:cNvSpPr/>
          <p:nvPr/>
        </p:nvSpPr>
        <p:spPr>
          <a:xfrm>
            <a:off x="829734" y="4267200"/>
            <a:ext cx="10666941" cy="2056307"/>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pt-BR" sz="2933" b="1" dirty="0">
                <a:solidFill>
                  <a:schemeClr val="tx1"/>
                </a:solidFill>
              </a:rPr>
              <a:t>Fundamento</a:t>
            </a:r>
          </a:p>
          <a:p>
            <a:pPr marL="457178" indent="-457178" algn="just">
              <a:buFont typeface="Wingdings" panose="05000000000000000000" pitchFamily="2" charset="2"/>
              <a:buChar char="v"/>
            </a:pPr>
            <a:r>
              <a:rPr lang="pt-BR" sz="2933" dirty="0">
                <a:solidFill>
                  <a:schemeClr val="tx1"/>
                </a:solidFill>
              </a:rPr>
              <a:t>art. 225, </a:t>
            </a:r>
            <a:r>
              <a:rPr lang="pt-BR" sz="2933" i="1" dirty="0">
                <a:solidFill>
                  <a:schemeClr val="tx1"/>
                </a:solidFill>
              </a:rPr>
              <a:t>caput </a:t>
            </a:r>
            <a:r>
              <a:rPr lang="pt-BR" sz="2933" dirty="0">
                <a:solidFill>
                  <a:schemeClr val="tx1"/>
                </a:solidFill>
              </a:rPr>
              <a:t>CF </a:t>
            </a:r>
          </a:p>
          <a:p>
            <a:pPr marL="457178" indent="-457178" algn="just">
              <a:buFont typeface="Wingdings" panose="05000000000000000000" pitchFamily="2" charset="2"/>
              <a:buChar char="v"/>
            </a:pPr>
            <a:r>
              <a:rPr lang="pt-BR" sz="2933" dirty="0">
                <a:solidFill>
                  <a:schemeClr val="tx1"/>
                </a:solidFill>
              </a:rPr>
              <a:t>Obrigação de recuperação e restauração das áreas degradadas </a:t>
            </a:r>
          </a:p>
        </p:txBody>
      </p:sp>
    </p:spTree>
    <p:extLst>
      <p:ext uri="{BB962C8B-B14F-4D97-AF65-F5344CB8AC3E}">
        <p14:creationId xmlns:p14="http://schemas.microsoft.com/office/powerpoint/2010/main" val="329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barn(inVertical)">
                                      <p:cBhvr>
                                        <p:cTn id="41" dur="500"/>
                                        <p:tgtEl>
                                          <p:spTgt spid="5">
                                            <p:txEl>
                                              <p:pRg st="1" end="1"/>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barn(inVertical)">
                                      <p:cBhvr>
                                        <p:cTn id="4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03901" y="1881457"/>
            <a:ext cx="5227444" cy="502766"/>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667" b="1" dirty="0">
                <a:solidFill>
                  <a:schemeClr val="tx1"/>
                </a:solidFill>
              </a:rPr>
              <a:t>REPARAÇÃO </a:t>
            </a:r>
            <a:r>
              <a:rPr lang="pt-BR" sz="2667" b="1" i="1" dirty="0">
                <a:solidFill>
                  <a:schemeClr val="tx1"/>
                </a:solidFill>
              </a:rPr>
              <a:t>IN NATURA</a:t>
            </a:r>
            <a:endParaRPr lang="pt-BR" sz="2667" i="1" dirty="0">
              <a:solidFill>
                <a:schemeClr val="tx1"/>
              </a:solidFill>
            </a:endParaRPr>
          </a:p>
        </p:txBody>
      </p:sp>
      <p:sp>
        <p:nvSpPr>
          <p:cNvPr id="7" name="CaixaDeTexto 6"/>
          <p:cNvSpPr txBox="1"/>
          <p:nvPr/>
        </p:nvSpPr>
        <p:spPr>
          <a:xfrm>
            <a:off x="6447990" y="1881457"/>
            <a:ext cx="5108471" cy="502766"/>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667" b="1" dirty="0">
                <a:solidFill>
                  <a:schemeClr val="tx1"/>
                </a:solidFill>
              </a:rPr>
              <a:t>REPARAÇÃO EM PECÚNIA</a:t>
            </a:r>
            <a:endParaRPr lang="pt-BR" sz="2667" dirty="0">
              <a:solidFill>
                <a:schemeClr val="tx1"/>
              </a:solidFill>
            </a:endParaRPr>
          </a:p>
        </p:txBody>
      </p:sp>
      <p:sp>
        <p:nvSpPr>
          <p:cNvPr id="8" name="CaixaDeTexto 7"/>
          <p:cNvSpPr txBox="1"/>
          <p:nvPr/>
        </p:nvSpPr>
        <p:spPr>
          <a:xfrm>
            <a:off x="803901" y="3216419"/>
            <a:ext cx="2056681" cy="913199"/>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667" dirty="0">
                <a:solidFill>
                  <a:schemeClr val="tx1"/>
                </a:solidFill>
              </a:rPr>
              <a:t>REPARAÇÃO ESPECÍFICA</a:t>
            </a:r>
          </a:p>
        </p:txBody>
      </p:sp>
      <p:sp>
        <p:nvSpPr>
          <p:cNvPr id="18" name="CaixaDeTexto 17"/>
          <p:cNvSpPr txBox="1"/>
          <p:nvPr/>
        </p:nvSpPr>
        <p:spPr>
          <a:xfrm>
            <a:off x="3807695" y="3216419"/>
            <a:ext cx="2560276" cy="913199"/>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667" dirty="0">
                <a:solidFill>
                  <a:schemeClr val="tx1"/>
                </a:solidFill>
              </a:rPr>
              <a:t>COMPENSAÇÃO AMBIENTAL</a:t>
            </a:r>
          </a:p>
        </p:txBody>
      </p:sp>
      <p:sp>
        <p:nvSpPr>
          <p:cNvPr id="13" name="Seta para Baixo 12"/>
          <p:cNvSpPr/>
          <p:nvPr/>
        </p:nvSpPr>
        <p:spPr>
          <a:xfrm>
            <a:off x="1611865" y="2656303"/>
            <a:ext cx="646176" cy="4120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16" name="Seta para Baixo 15"/>
          <p:cNvSpPr/>
          <p:nvPr/>
        </p:nvSpPr>
        <p:spPr>
          <a:xfrm>
            <a:off x="4547615" y="2656303"/>
            <a:ext cx="646176" cy="4120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
        <p:nvSpPr>
          <p:cNvPr id="20" name="CaixaDeTexto 19"/>
          <p:cNvSpPr txBox="1"/>
          <p:nvPr/>
        </p:nvSpPr>
        <p:spPr>
          <a:xfrm>
            <a:off x="803901" y="4303282"/>
            <a:ext cx="2056681" cy="1323632"/>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BR" sz="2667" dirty="0">
                <a:solidFill>
                  <a:schemeClr val="tx1"/>
                </a:solidFill>
              </a:rPr>
              <a:t>Recuperação direta do recurso</a:t>
            </a:r>
          </a:p>
        </p:txBody>
      </p:sp>
      <p:sp>
        <p:nvSpPr>
          <p:cNvPr id="21" name="CaixaDeTexto 20"/>
          <p:cNvSpPr txBox="1"/>
          <p:nvPr/>
        </p:nvSpPr>
        <p:spPr>
          <a:xfrm>
            <a:off x="3807694" y="4303281"/>
            <a:ext cx="2640295" cy="1734064"/>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pt-BR" sz="2667" dirty="0">
                <a:solidFill>
                  <a:schemeClr val="tx1"/>
                </a:solidFill>
              </a:rPr>
              <a:t>Restauração natural em área distinta da degradada</a:t>
            </a:r>
          </a:p>
        </p:txBody>
      </p:sp>
      <p:sp>
        <p:nvSpPr>
          <p:cNvPr id="23" name="CaixaDeTexto 22"/>
          <p:cNvSpPr txBox="1"/>
          <p:nvPr/>
        </p:nvSpPr>
        <p:spPr>
          <a:xfrm>
            <a:off x="7532663" y="3268962"/>
            <a:ext cx="3215680" cy="502766"/>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pt-BR" sz="2667" b="1" dirty="0">
                <a:solidFill>
                  <a:schemeClr val="tx1"/>
                </a:solidFill>
              </a:rPr>
              <a:t>Caráter subsidiário</a:t>
            </a:r>
          </a:p>
        </p:txBody>
      </p:sp>
      <p:sp>
        <p:nvSpPr>
          <p:cNvPr id="15" name="Retângulo 14"/>
          <p:cNvSpPr/>
          <p:nvPr/>
        </p:nvSpPr>
        <p:spPr>
          <a:xfrm>
            <a:off x="283870" y="370984"/>
            <a:ext cx="8997783" cy="769441"/>
          </a:xfrm>
          <a:prstGeom prst="rect">
            <a:avLst/>
          </a:prstGeom>
        </p:spPr>
        <p:txBody>
          <a:bodyPr wrap="square">
            <a:spAutoFit/>
          </a:bodyPr>
          <a:lstStyle/>
          <a:p>
            <a:pPr algn="ctr"/>
            <a:r>
              <a:rPr lang="pt-BR" sz="4400" b="1" dirty="0">
                <a:solidFill>
                  <a:schemeClr val="accent1">
                    <a:lumMod val="75000"/>
                  </a:schemeClr>
                </a:solidFill>
              </a:rPr>
              <a:t>PRINCÍPIO DA REPARAÇÃO INTEGRAL</a:t>
            </a:r>
          </a:p>
        </p:txBody>
      </p:sp>
      <p:sp>
        <p:nvSpPr>
          <p:cNvPr id="17" name="Seta para Baixo 15">
            <a:extLst>
              <a:ext uri="{FF2B5EF4-FFF2-40B4-BE49-F238E27FC236}">
                <a16:creationId xmlns:a16="http://schemas.microsoft.com/office/drawing/2014/main" id="{D70F02CF-DAF6-4F6B-8C10-E6B4BE5054F4}"/>
              </a:ext>
            </a:extLst>
          </p:cNvPr>
          <p:cNvSpPr/>
          <p:nvPr/>
        </p:nvSpPr>
        <p:spPr>
          <a:xfrm>
            <a:off x="8817415" y="2656303"/>
            <a:ext cx="646176" cy="41207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spTree>
    <p:extLst>
      <p:ext uri="{BB962C8B-B14F-4D97-AF65-F5344CB8AC3E}">
        <p14:creationId xmlns:p14="http://schemas.microsoft.com/office/powerpoint/2010/main" val="214749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8" grpId="0" animBg="1"/>
      <p:bldP spid="13" grpId="0" animBg="1"/>
      <p:bldP spid="16" grpId="0" animBg="1"/>
      <p:bldP spid="20" grpId="0" animBg="1"/>
      <p:bldP spid="21" grpId="0" animBg="1"/>
      <p:bldP spid="23"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BC0FF2-A711-439C-ADA7-E9393A3E187D}"/>
              </a:ext>
            </a:extLst>
          </p:cNvPr>
          <p:cNvSpPr>
            <a:spLocks noGrp="1"/>
          </p:cNvSpPr>
          <p:nvPr>
            <p:ph type="ctrTitle" idx="4294967295"/>
          </p:nvPr>
        </p:nvSpPr>
        <p:spPr>
          <a:xfrm>
            <a:off x="463583" y="802947"/>
            <a:ext cx="7444317" cy="668868"/>
          </a:xfrm>
          <a:solidFill>
            <a:schemeClr val="accent1">
              <a:lumMod val="75000"/>
            </a:schemeClr>
          </a:solidFill>
        </p:spPr>
        <p:txBody>
          <a:bodyPr spcFirstLastPara="1" vert="horz" wrap="square" lIns="91440" tIns="45720" rIns="91440" bIns="45720" rtlCol="0" anchor="b" anchorCtr="0">
            <a:normAutofit/>
          </a:bodyPr>
          <a:lstStyle/>
          <a:p>
            <a:pPr algn="ctr"/>
            <a:r>
              <a:rPr lang="en-US" sz="4000" b="1" dirty="0"/>
              <a:t>POLUIDOR</a:t>
            </a:r>
          </a:p>
        </p:txBody>
      </p:sp>
      <p:pic>
        <p:nvPicPr>
          <p:cNvPr id="14" name="Picture 3" descr="Fumaça saindo de usina de energia">
            <a:extLst>
              <a:ext uri="{FF2B5EF4-FFF2-40B4-BE49-F238E27FC236}">
                <a16:creationId xmlns:a16="http://schemas.microsoft.com/office/drawing/2014/main" id="{7A5B5422-C04A-48B2-8058-4E7136FA0408}"/>
              </a:ext>
            </a:extLst>
          </p:cNvPr>
          <p:cNvPicPr>
            <a:picLocks noChangeAspect="1"/>
          </p:cNvPicPr>
          <p:nvPr/>
        </p:nvPicPr>
        <p:blipFill rotWithShape="1">
          <a:blip r:embed="rId2"/>
          <a:srcRect l="45761" r="14798" b="-1"/>
          <a:stretch/>
        </p:blipFill>
        <p:spPr>
          <a:xfrm>
            <a:off x="8378091" y="771399"/>
            <a:ext cx="3276540" cy="6001709"/>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
        <p:nvSpPr>
          <p:cNvPr id="11" name="CaixaDeTexto 10">
            <a:extLst>
              <a:ext uri="{FF2B5EF4-FFF2-40B4-BE49-F238E27FC236}">
                <a16:creationId xmlns:a16="http://schemas.microsoft.com/office/drawing/2014/main" id="{A88CDF38-421C-4D77-9FCD-0BAC89D4487C}"/>
              </a:ext>
            </a:extLst>
          </p:cNvPr>
          <p:cNvSpPr txBox="1"/>
          <p:nvPr/>
        </p:nvSpPr>
        <p:spPr>
          <a:xfrm>
            <a:off x="537369" y="1613118"/>
            <a:ext cx="7444127" cy="1815882"/>
          </a:xfrm>
          <a:prstGeom prst="rect">
            <a:avLst/>
          </a:prstGeom>
          <a:noFill/>
        </p:spPr>
        <p:txBody>
          <a:bodyPr wrap="square">
            <a:spAutoFit/>
          </a:bodyPr>
          <a:lstStyle/>
          <a:p>
            <a:pPr lvl="0" algn="just">
              <a:buFont typeface="Wingdings" panose="05000000000000000000" pitchFamily="2" charset="2"/>
              <a:buChar char="q"/>
            </a:pPr>
            <a:r>
              <a:rPr lang="pt-BR" dirty="0"/>
              <a:t> </a:t>
            </a:r>
            <a:r>
              <a:rPr lang="pt-BR" sz="2800" dirty="0"/>
              <a:t>pessoa física ou jurídica, de direito público ou privado, responsável, </a:t>
            </a:r>
            <a:r>
              <a:rPr lang="pt-BR" sz="2800" b="1" dirty="0">
                <a:solidFill>
                  <a:schemeClr val="accent1"/>
                </a:solidFill>
              </a:rPr>
              <a:t>direta ou indiretamente</a:t>
            </a:r>
            <a:r>
              <a:rPr lang="pt-BR" sz="2800" i="1" dirty="0"/>
              <a:t>, </a:t>
            </a:r>
            <a:r>
              <a:rPr lang="pt-BR" sz="2800" dirty="0"/>
              <a:t>por atividade causadora de degradação ambiental (art. 3º, inc. IV da Lei nº 6.938/1981)</a:t>
            </a:r>
          </a:p>
        </p:txBody>
      </p:sp>
      <p:sp>
        <p:nvSpPr>
          <p:cNvPr id="15" name="Retângulo 14">
            <a:extLst>
              <a:ext uri="{FF2B5EF4-FFF2-40B4-BE49-F238E27FC236}">
                <a16:creationId xmlns:a16="http://schemas.microsoft.com/office/drawing/2014/main" id="{533F5B25-242F-40F0-A837-CEFFB573389C}"/>
              </a:ext>
            </a:extLst>
          </p:cNvPr>
          <p:cNvSpPr/>
          <p:nvPr/>
        </p:nvSpPr>
        <p:spPr>
          <a:xfrm>
            <a:off x="4482208" y="3933043"/>
            <a:ext cx="2806727" cy="668867"/>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3200" b="1" dirty="0">
                <a:solidFill>
                  <a:schemeClr val="tx1"/>
                </a:solidFill>
              </a:rPr>
              <a:t>Poluidor direto</a:t>
            </a:r>
          </a:p>
        </p:txBody>
      </p:sp>
      <p:sp>
        <p:nvSpPr>
          <p:cNvPr id="16" name="Mais 7">
            <a:extLst>
              <a:ext uri="{FF2B5EF4-FFF2-40B4-BE49-F238E27FC236}">
                <a16:creationId xmlns:a16="http://schemas.microsoft.com/office/drawing/2014/main" id="{855CD103-8F88-4324-9156-56A5B84EBDD6}"/>
              </a:ext>
            </a:extLst>
          </p:cNvPr>
          <p:cNvSpPr/>
          <p:nvPr/>
        </p:nvSpPr>
        <p:spPr>
          <a:xfrm>
            <a:off x="3559086" y="3904737"/>
            <a:ext cx="812800" cy="736600"/>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dirty="0"/>
          </a:p>
        </p:txBody>
      </p:sp>
      <p:sp>
        <p:nvSpPr>
          <p:cNvPr id="17" name="Retângulo 16">
            <a:extLst>
              <a:ext uri="{FF2B5EF4-FFF2-40B4-BE49-F238E27FC236}">
                <a16:creationId xmlns:a16="http://schemas.microsoft.com/office/drawing/2014/main" id="{BED793D1-238A-409B-A03A-541507011962}"/>
              </a:ext>
            </a:extLst>
          </p:cNvPr>
          <p:cNvSpPr/>
          <p:nvPr/>
        </p:nvSpPr>
        <p:spPr>
          <a:xfrm>
            <a:off x="253322" y="3933044"/>
            <a:ext cx="3276541" cy="668867"/>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3200" b="1" dirty="0">
                <a:solidFill>
                  <a:schemeClr val="tx1"/>
                </a:solidFill>
              </a:rPr>
              <a:t>Poluidor indireto</a:t>
            </a:r>
          </a:p>
        </p:txBody>
      </p:sp>
      <p:sp>
        <p:nvSpPr>
          <p:cNvPr id="18" name="Retângulo 17">
            <a:extLst>
              <a:ext uri="{FF2B5EF4-FFF2-40B4-BE49-F238E27FC236}">
                <a16:creationId xmlns:a16="http://schemas.microsoft.com/office/drawing/2014/main" id="{0CCC9DE2-48DD-4C9F-B39A-67C247971789}"/>
              </a:ext>
            </a:extLst>
          </p:cNvPr>
          <p:cNvSpPr/>
          <p:nvPr/>
        </p:nvSpPr>
        <p:spPr>
          <a:xfrm>
            <a:off x="2670359" y="5017286"/>
            <a:ext cx="3030767" cy="410635"/>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600" b="1" dirty="0">
                <a:solidFill>
                  <a:schemeClr val="tx1"/>
                </a:solidFill>
              </a:rPr>
              <a:t>SOLIDARIEDADE</a:t>
            </a:r>
          </a:p>
        </p:txBody>
      </p:sp>
    </p:spTree>
    <p:extLst>
      <p:ext uri="{BB962C8B-B14F-4D97-AF65-F5344CB8AC3E}">
        <p14:creationId xmlns:p14="http://schemas.microsoft.com/office/powerpoint/2010/main" val="279334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3723E-19A7-4415-B5CF-9F0C7C400FD8}"/>
              </a:ext>
            </a:extLst>
          </p:cNvPr>
          <p:cNvSpPr>
            <a:spLocks noGrp="1"/>
          </p:cNvSpPr>
          <p:nvPr>
            <p:ph type="ctrTitle" idx="4294967295"/>
          </p:nvPr>
        </p:nvSpPr>
        <p:spPr>
          <a:xfrm>
            <a:off x="819150" y="1465792"/>
            <a:ext cx="5712884" cy="4394200"/>
          </a:xfrm>
          <a:solidFill>
            <a:schemeClr val="accent1">
              <a:lumMod val="75000"/>
            </a:schemeClr>
          </a:solidFill>
        </p:spPr>
        <p:txBody>
          <a:bodyPr spcFirstLastPara="1" vert="horz" wrap="square" lIns="91440" tIns="45720" rIns="91440" bIns="45720" rtlCol="0" anchor="ctr" anchorCtr="0">
            <a:normAutofit/>
          </a:bodyPr>
          <a:lstStyle/>
          <a:p>
            <a:pPr algn="ctr"/>
            <a:r>
              <a:rPr lang="en-US" sz="4000" b="1" dirty="0"/>
              <a:t>SOLIDARIEDADE </a:t>
            </a:r>
          </a:p>
        </p:txBody>
      </p:sp>
      <p:sp>
        <p:nvSpPr>
          <p:cNvPr id="3" name="Espaço Reservado para Conteúdo 2"/>
          <p:cNvSpPr>
            <a:spLocks noGrp="1"/>
          </p:cNvSpPr>
          <p:nvPr>
            <p:ph type="subTitle" idx="4294967295"/>
          </p:nvPr>
        </p:nvSpPr>
        <p:spPr>
          <a:xfrm>
            <a:off x="6615643" y="1493309"/>
            <a:ext cx="4833408" cy="4394200"/>
          </a:xfrm>
          <a:prstGeom prst="rect">
            <a:avLst/>
          </a:prstGeom>
        </p:spPr>
        <p:txBody>
          <a:bodyPr spcFirstLastPara="1" vert="horz" wrap="square" lIns="91440" tIns="45720" rIns="91440" bIns="45720" rtlCol="0" anchor="ctr" anchorCtr="0">
            <a:normAutofit/>
          </a:bodyPr>
          <a:lstStyle/>
          <a:p>
            <a:pPr lvl="0"/>
            <a:r>
              <a:rPr lang="en-US" sz="3200" dirty="0" err="1"/>
              <a:t>Em</a:t>
            </a:r>
            <a:r>
              <a:rPr lang="en-US" sz="3200" dirty="0"/>
              <a:t> </a:t>
            </a:r>
            <a:r>
              <a:rPr lang="en-US" sz="3200" dirty="0" err="1"/>
              <a:t>razão</a:t>
            </a:r>
            <a:r>
              <a:rPr lang="en-US" sz="3200" dirty="0"/>
              <a:t> da </a:t>
            </a:r>
            <a:r>
              <a:rPr lang="en-US" sz="3200" dirty="0" err="1"/>
              <a:t>indivisibilidade</a:t>
            </a:r>
            <a:r>
              <a:rPr lang="en-US" sz="3200" dirty="0"/>
              <a:t> do </a:t>
            </a:r>
            <a:r>
              <a:rPr lang="en-US" sz="3200" dirty="0" err="1"/>
              <a:t>dano</a:t>
            </a:r>
            <a:r>
              <a:rPr lang="en-US" sz="3200" dirty="0"/>
              <a:t> </a:t>
            </a:r>
            <a:r>
              <a:rPr lang="en-US" sz="3200" dirty="0" err="1"/>
              <a:t>ambiental</a:t>
            </a:r>
            <a:r>
              <a:rPr lang="en-US" sz="3200" dirty="0"/>
              <a:t>.  </a:t>
            </a:r>
          </a:p>
          <a:p>
            <a:pPr lvl="1"/>
            <a:r>
              <a:rPr lang="en-US" dirty="0"/>
              <a:t>Art. 942 CC</a:t>
            </a:r>
          </a:p>
          <a:p>
            <a:pPr lvl="1"/>
            <a:r>
              <a:rPr lang="en-US" dirty="0"/>
              <a:t>Art. 3º, IV PNMA</a:t>
            </a:r>
          </a:p>
          <a:p>
            <a:pPr lvl="1"/>
            <a:endParaRPr lang="en-US" dirty="0"/>
          </a:p>
          <a:p>
            <a:pPr lvl="0"/>
            <a:r>
              <a:rPr lang="en-US" sz="3200" dirty="0"/>
              <a:t> </a:t>
            </a:r>
            <a:r>
              <a:rPr lang="en-US" sz="3200" dirty="0" err="1"/>
              <a:t>Não</a:t>
            </a:r>
            <a:r>
              <a:rPr lang="en-US" sz="3200" dirty="0"/>
              <a:t> </a:t>
            </a:r>
            <a:r>
              <a:rPr lang="en-US" sz="3200" dirty="0" err="1"/>
              <a:t>há</a:t>
            </a:r>
            <a:r>
              <a:rPr lang="en-US" sz="3200" dirty="0"/>
              <a:t> </a:t>
            </a:r>
            <a:r>
              <a:rPr lang="en-US" sz="3200" dirty="0" err="1"/>
              <a:t>litisconsórcio</a:t>
            </a:r>
            <a:r>
              <a:rPr lang="en-US" sz="3200" dirty="0"/>
              <a:t> </a:t>
            </a:r>
            <a:r>
              <a:rPr lang="en-US" sz="3200" dirty="0" err="1"/>
              <a:t>necessário</a:t>
            </a:r>
            <a:r>
              <a:rPr lang="en-US" sz="3200" dirty="0"/>
              <a:t>.</a:t>
            </a:r>
          </a:p>
        </p:txBody>
      </p:sp>
    </p:spTree>
    <p:extLst>
      <p:ext uri="{BB962C8B-B14F-4D97-AF65-F5344CB8AC3E}">
        <p14:creationId xmlns:p14="http://schemas.microsoft.com/office/powerpoint/2010/main" val="30953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40494-FFF2-467C-8859-FB4A7FEA1040}"/>
              </a:ext>
            </a:extLst>
          </p:cNvPr>
          <p:cNvSpPr>
            <a:spLocks noGrp="1"/>
          </p:cNvSpPr>
          <p:nvPr>
            <p:ph type="ctrTitle" idx="4294967295"/>
          </p:nvPr>
        </p:nvSpPr>
        <p:spPr>
          <a:xfrm>
            <a:off x="7110943" y="1341968"/>
            <a:ext cx="4557183" cy="4842933"/>
          </a:xfrm>
        </p:spPr>
        <p:txBody>
          <a:bodyPr spcFirstLastPara="1" vert="horz" wrap="square" lIns="91440" tIns="45720" rIns="91440" bIns="45720" rtlCol="0" anchor="b" anchorCtr="0">
            <a:noAutofit/>
          </a:bodyPr>
          <a:lstStyle/>
          <a:p>
            <a:r>
              <a:rPr lang="pt-BR" sz="3200" dirty="0"/>
              <a:t>Multiplicidade de causas</a:t>
            </a:r>
            <a:br>
              <a:rPr lang="pt-BR" sz="3200" dirty="0"/>
            </a:br>
            <a:br>
              <a:rPr lang="pt-BR" sz="3200" dirty="0"/>
            </a:br>
            <a:r>
              <a:rPr lang="pt-BR" sz="3200" dirty="0"/>
              <a:t>Nexo causal normativo em detrimento do nexo físico </a:t>
            </a:r>
            <a:br>
              <a:rPr lang="pt-BR" sz="3200" dirty="0"/>
            </a:br>
            <a:br>
              <a:rPr lang="pt-BR" sz="3200" dirty="0"/>
            </a:br>
            <a:r>
              <a:rPr lang="pt-BR" sz="3200" dirty="0"/>
              <a:t>Imputação pelo descumprimento de deveres de proteção</a:t>
            </a:r>
            <a:br>
              <a:rPr lang="pt-BR" sz="3200" dirty="0"/>
            </a:br>
            <a:endParaRPr lang="en-US" sz="3200" dirty="0"/>
          </a:p>
        </p:txBody>
      </p:sp>
      <p:pic>
        <p:nvPicPr>
          <p:cNvPr id="4" name="Imagem 3" descr="Ícone&#10;&#10;Descrição gerada automaticamente">
            <a:extLst>
              <a:ext uri="{FF2B5EF4-FFF2-40B4-BE49-F238E27FC236}">
                <a16:creationId xmlns:a16="http://schemas.microsoft.com/office/drawing/2014/main" id="{B96FB6AE-E3C1-4C2F-A96D-BAE24CC727D4}"/>
              </a:ext>
            </a:extLst>
          </p:cNvPr>
          <p:cNvPicPr>
            <a:picLocks noChangeAspect="1"/>
          </p:cNvPicPr>
          <p:nvPr/>
        </p:nvPicPr>
        <p:blipFill rotWithShape="1">
          <a:blip r:embed="rId2">
            <a:extLst>
              <a:ext uri="{28A0092B-C50C-407E-A947-70E740481C1C}">
                <a14:useLocalDpi xmlns:a14="http://schemas.microsoft.com/office/drawing/2010/main" val="0"/>
              </a:ext>
            </a:extLst>
          </a:blip>
          <a:srcRect t="895" r="-1" b="1529"/>
          <a:stretch/>
        </p:blipFill>
        <p:spPr>
          <a:xfrm>
            <a:off x="523875" y="311889"/>
            <a:ext cx="6090005" cy="6308652"/>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Título 1">
            <a:extLst>
              <a:ext uri="{FF2B5EF4-FFF2-40B4-BE49-F238E27FC236}">
                <a16:creationId xmlns:a16="http://schemas.microsoft.com/office/drawing/2014/main" id="{C928AF53-2774-F39D-6D2F-3FB74718F25F}"/>
              </a:ext>
            </a:extLst>
          </p:cNvPr>
          <p:cNvSpPr txBox="1">
            <a:spLocks/>
          </p:cNvSpPr>
          <p:nvPr/>
        </p:nvSpPr>
        <p:spPr>
          <a:xfrm>
            <a:off x="0" y="67579"/>
            <a:ext cx="12192000" cy="628708"/>
          </a:xfrm>
          <a:prstGeom prst="rect">
            <a:avLst/>
          </a:prstGeom>
          <a:solidFill>
            <a:schemeClr val="accent1">
              <a:lumMod val="75000"/>
            </a:schemeClr>
          </a:solidFill>
        </p:spPr>
        <p:txBody>
          <a:bodyPr spcFirstLastPara="1" vert="horz" wrap="square"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t>NEXO DE CAUSALIDADE</a:t>
            </a:r>
            <a:endParaRPr lang="en-US" sz="4000" b="1" dirty="0"/>
          </a:p>
        </p:txBody>
      </p:sp>
    </p:spTree>
    <p:extLst>
      <p:ext uri="{BB962C8B-B14F-4D97-AF65-F5344CB8AC3E}">
        <p14:creationId xmlns:p14="http://schemas.microsoft.com/office/powerpoint/2010/main" val="20683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895651-5317-4DF0-B989-AB68C5487589}"/>
              </a:ext>
            </a:extLst>
          </p:cNvPr>
          <p:cNvSpPr>
            <a:spLocks noGrp="1"/>
          </p:cNvSpPr>
          <p:nvPr>
            <p:ph type="ctrTitle" idx="4294967295"/>
          </p:nvPr>
        </p:nvSpPr>
        <p:spPr>
          <a:xfrm>
            <a:off x="0" y="67579"/>
            <a:ext cx="12192000" cy="628708"/>
          </a:xfrm>
          <a:solidFill>
            <a:schemeClr val="accent1">
              <a:lumMod val="75000"/>
            </a:schemeClr>
          </a:solidFill>
        </p:spPr>
        <p:txBody>
          <a:bodyPr spcFirstLastPara="1" vert="horz" wrap="square" lIns="91440" tIns="45720" rIns="91440" bIns="45720" rtlCol="0" anchor="b" anchorCtr="0">
            <a:noAutofit/>
          </a:bodyPr>
          <a:lstStyle/>
          <a:p>
            <a:pPr algn="ctr"/>
            <a:r>
              <a:rPr lang="en-US" sz="4000" b="1" dirty="0"/>
              <a:t>NEXO DE CAUSALIDADE</a:t>
            </a:r>
          </a:p>
        </p:txBody>
      </p:sp>
      <p:sp>
        <p:nvSpPr>
          <p:cNvPr id="4" name="Espaço Reservado para Texto 3">
            <a:extLst>
              <a:ext uri="{FF2B5EF4-FFF2-40B4-BE49-F238E27FC236}">
                <a16:creationId xmlns:a16="http://schemas.microsoft.com/office/drawing/2014/main" id="{9DC17E3E-F467-4FCA-8CA1-1E57E6E1FB51}"/>
              </a:ext>
            </a:extLst>
          </p:cNvPr>
          <p:cNvSpPr>
            <a:spLocks noGrp="1"/>
          </p:cNvSpPr>
          <p:nvPr>
            <p:ph type="subTitle" idx="4294967295"/>
          </p:nvPr>
        </p:nvSpPr>
        <p:spPr>
          <a:xfrm>
            <a:off x="184558" y="876299"/>
            <a:ext cx="7046752" cy="5105400"/>
          </a:xfrm>
        </p:spPr>
        <p:txBody>
          <a:bodyPr spcFirstLastPara="1" vert="horz" wrap="square" lIns="91440" tIns="45720" rIns="91440" bIns="45720" rtlCol="0" anchor="t" anchorCtr="0">
            <a:normAutofit/>
          </a:bodyPr>
          <a:lstStyle/>
          <a:p>
            <a:pPr marL="0" indent="0">
              <a:buNone/>
            </a:pPr>
            <a:r>
              <a:rPr lang="en-US" altLang="pt-BR" sz="2400" b="1" dirty="0"/>
              <a:t>PRECEDENTE DO STJ</a:t>
            </a:r>
            <a:endParaRPr lang="en-US" altLang="pt-BR" sz="2400" dirty="0"/>
          </a:p>
          <a:p>
            <a:pPr marL="0" indent="0">
              <a:buNone/>
            </a:pPr>
            <a:r>
              <a:rPr lang="en-US" altLang="pt-BR" sz="2600" dirty="0"/>
              <a:t>Resp.650.728: para o </a:t>
            </a:r>
            <a:r>
              <a:rPr lang="en-US" altLang="pt-BR" sz="2600" dirty="0" err="1"/>
              <a:t>fim</a:t>
            </a:r>
            <a:r>
              <a:rPr lang="en-US" altLang="pt-BR" sz="2600" dirty="0"/>
              <a:t> de </a:t>
            </a:r>
            <a:r>
              <a:rPr lang="en-US" altLang="pt-BR" sz="2600" dirty="0" err="1"/>
              <a:t>apuração</a:t>
            </a:r>
            <a:r>
              <a:rPr lang="en-US" altLang="pt-BR" sz="2600" dirty="0"/>
              <a:t> do </a:t>
            </a:r>
            <a:r>
              <a:rPr lang="en-US" altLang="pt-BR" sz="2600" dirty="0" err="1"/>
              <a:t>nexo</a:t>
            </a:r>
            <a:r>
              <a:rPr lang="en-US" altLang="pt-BR" sz="2600" dirty="0"/>
              <a:t> de </a:t>
            </a:r>
            <a:r>
              <a:rPr lang="en-US" altLang="pt-BR" sz="2600" dirty="0" err="1"/>
              <a:t>causalidade</a:t>
            </a:r>
            <a:r>
              <a:rPr lang="en-US" altLang="pt-BR" sz="2600" dirty="0"/>
              <a:t> no </a:t>
            </a:r>
            <a:r>
              <a:rPr lang="en-US" altLang="pt-BR" sz="2600" dirty="0" err="1"/>
              <a:t>dano</a:t>
            </a:r>
            <a:r>
              <a:rPr lang="en-US" altLang="pt-BR" sz="2600" dirty="0"/>
              <a:t> </a:t>
            </a:r>
            <a:r>
              <a:rPr lang="en-US" altLang="pt-BR" sz="2600" dirty="0" err="1"/>
              <a:t>ambiental</a:t>
            </a:r>
            <a:r>
              <a:rPr lang="en-US" altLang="pt-BR" sz="2600" dirty="0"/>
              <a:t>, </a:t>
            </a:r>
            <a:r>
              <a:rPr lang="en-US" altLang="pt-BR" sz="2600" dirty="0" err="1"/>
              <a:t>equiparam</a:t>
            </a:r>
            <a:r>
              <a:rPr lang="en-US" altLang="pt-BR" sz="2600" dirty="0"/>
              <a:t>-se:</a:t>
            </a:r>
          </a:p>
          <a:p>
            <a:pPr indent="-228594"/>
            <a:r>
              <a:rPr lang="en-US" altLang="pt-BR" sz="2600" i="1" dirty="0" err="1"/>
              <a:t>quem</a:t>
            </a:r>
            <a:r>
              <a:rPr lang="en-US" altLang="pt-BR" sz="2600" i="1" dirty="0"/>
              <a:t> </a:t>
            </a:r>
            <a:r>
              <a:rPr lang="en-US" altLang="pt-BR" sz="2600" i="1" dirty="0" err="1"/>
              <a:t>faz</a:t>
            </a:r>
            <a:r>
              <a:rPr lang="en-US" altLang="pt-BR" sz="2600" i="1" dirty="0"/>
              <a:t>;</a:t>
            </a:r>
          </a:p>
          <a:p>
            <a:pPr indent="-228594"/>
            <a:r>
              <a:rPr lang="en-US" altLang="pt-BR" sz="2600" i="1" dirty="0" err="1"/>
              <a:t>quem</a:t>
            </a:r>
            <a:r>
              <a:rPr lang="en-US" altLang="pt-BR" sz="2600" i="1" dirty="0"/>
              <a:t> </a:t>
            </a:r>
            <a:r>
              <a:rPr lang="en-US" altLang="pt-BR" sz="2600" i="1" dirty="0" err="1"/>
              <a:t>não</a:t>
            </a:r>
            <a:r>
              <a:rPr lang="en-US" altLang="pt-BR" sz="2600" i="1" dirty="0"/>
              <a:t> </a:t>
            </a:r>
            <a:r>
              <a:rPr lang="en-US" altLang="pt-BR" sz="2600" i="1" dirty="0" err="1"/>
              <a:t>faz</a:t>
            </a:r>
            <a:r>
              <a:rPr lang="en-US" altLang="pt-BR" sz="2600" i="1" dirty="0"/>
              <a:t> </a:t>
            </a:r>
            <a:r>
              <a:rPr lang="en-US" altLang="pt-BR" sz="2600" i="1" dirty="0" err="1"/>
              <a:t>quando</a:t>
            </a:r>
            <a:r>
              <a:rPr lang="en-US" altLang="pt-BR" sz="2600" i="1" dirty="0"/>
              <a:t> </a:t>
            </a:r>
            <a:r>
              <a:rPr lang="en-US" altLang="pt-BR" sz="2600" i="1" dirty="0" err="1"/>
              <a:t>deveria</a:t>
            </a:r>
            <a:r>
              <a:rPr lang="en-US" altLang="pt-BR" sz="2600" i="1" dirty="0"/>
              <a:t> </a:t>
            </a:r>
            <a:r>
              <a:rPr lang="en-US" altLang="pt-BR" sz="2600" i="1" dirty="0" err="1"/>
              <a:t>fazer</a:t>
            </a:r>
            <a:r>
              <a:rPr lang="en-US" altLang="pt-BR" sz="2600" i="1" dirty="0"/>
              <a:t>;</a:t>
            </a:r>
          </a:p>
          <a:p>
            <a:pPr indent="-228594"/>
            <a:r>
              <a:rPr lang="en-US" altLang="pt-BR" sz="2600" i="1" dirty="0" err="1"/>
              <a:t>quem</a:t>
            </a:r>
            <a:r>
              <a:rPr lang="en-US" altLang="pt-BR" sz="2600" i="1" dirty="0"/>
              <a:t> </a:t>
            </a:r>
            <a:r>
              <a:rPr lang="en-US" altLang="pt-BR" sz="2600" i="1" dirty="0" err="1"/>
              <a:t>deixa</a:t>
            </a:r>
            <a:r>
              <a:rPr lang="en-US" altLang="pt-BR" sz="2600" i="1" dirty="0"/>
              <a:t> </a:t>
            </a:r>
            <a:r>
              <a:rPr lang="en-US" altLang="pt-BR" sz="2600" i="1" dirty="0" err="1"/>
              <a:t>fazer</a:t>
            </a:r>
            <a:r>
              <a:rPr lang="en-US" altLang="pt-BR" sz="2600" i="1" dirty="0"/>
              <a:t>;</a:t>
            </a:r>
          </a:p>
          <a:p>
            <a:pPr indent="-228594"/>
            <a:r>
              <a:rPr lang="en-US" altLang="pt-BR" sz="2600" i="1" dirty="0" err="1"/>
              <a:t>quem</a:t>
            </a:r>
            <a:r>
              <a:rPr lang="en-US" altLang="pt-BR" sz="2600" i="1" dirty="0"/>
              <a:t> </a:t>
            </a:r>
            <a:r>
              <a:rPr lang="en-US" altLang="pt-BR" sz="2600" i="1" dirty="0" err="1"/>
              <a:t>não</a:t>
            </a:r>
            <a:r>
              <a:rPr lang="en-US" altLang="pt-BR" sz="2600" i="1" dirty="0"/>
              <a:t> se </a:t>
            </a:r>
            <a:r>
              <a:rPr lang="en-US" altLang="pt-BR" sz="2600" i="1" dirty="0" err="1"/>
              <a:t>importa</a:t>
            </a:r>
            <a:r>
              <a:rPr lang="en-US" altLang="pt-BR" sz="2600" i="1" dirty="0"/>
              <a:t> que </a:t>
            </a:r>
            <a:r>
              <a:rPr lang="en-US" altLang="pt-BR" sz="2600" i="1" dirty="0" err="1"/>
              <a:t>façam</a:t>
            </a:r>
            <a:r>
              <a:rPr lang="en-US" altLang="pt-BR" sz="2600" i="1" dirty="0"/>
              <a:t>;</a:t>
            </a:r>
          </a:p>
          <a:p>
            <a:pPr indent="-228594"/>
            <a:r>
              <a:rPr lang="en-US" altLang="pt-BR" sz="2600" i="1" dirty="0" err="1"/>
              <a:t>quem</a:t>
            </a:r>
            <a:r>
              <a:rPr lang="en-US" altLang="pt-BR" sz="2600" i="1" dirty="0"/>
              <a:t> </a:t>
            </a:r>
            <a:r>
              <a:rPr lang="en-US" altLang="pt-BR" sz="2600" i="1" dirty="0" err="1"/>
              <a:t>financia</a:t>
            </a:r>
            <a:r>
              <a:rPr lang="en-US" altLang="pt-BR" sz="2600" i="1" dirty="0"/>
              <a:t> para que </a:t>
            </a:r>
            <a:r>
              <a:rPr lang="en-US" altLang="pt-BR" sz="2600" i="1" dirty="0" err="1"/>
              <a:t>façam</a:t>
            </a:r>
            <a:r>
              <a:rPr lang="en-US" altLang="pt-BR" sz="2600" i="1" dirty="0"/>
              <a:t>, e </a:t>
            </a:r>
          </a:p>
          <a:p>
            <a:pPr indent="-228594"/>
            <a:r>
              <a:rPr lang="en-US" altLang="pt-BR" sz="2600" i="1" dirty="0" err="1"/>
              <a:t>quem</a:t>
            </a:r>
            <a:r>
              <a:rPr lang="en-US" altLang="pt-BR" sz="2600" i="1" dirty="0"/>
              <a:t> se beneficia </a:t>
            </a:r>
            <a:r>
              <a:rPr lang="en-US" altLang="pt-BR" sz="2600" i="1" dirty="0" err="1"/>
              <a:t>quando</a:t>
            </a:r>
            <a:r>
              <a:rPr lang="en-US" altLang="pt-BR" sz="2600" i="1" dirty="0"/>
              <a:t> outros </a:t>
            </a:r>
            <a:r>
              <a:rPr lang="en-US" altLang="pt-BR" sz="2600" i="1" dirty="0" err="1"/>
              <a:t>fazem</a:t>
            </a:r>
            <a:r>
              <a:rPr lang="en-US" altLang="pt-BR" sz="2600" i="1" dirty="0"/>
              <a:t>.</a:t>
            </a:r>
          </a:p>
        </p:txBody>
      </p:sp>
      <p:pic>
        <p:nvPicPr>
          <p:cNvPr id="8" name="Espaço Reservado para Conteúdo 7" descr="Jardim de uma casa&#10;&#10;Descrição gerada automaticamente">
            <a:extLst>
              <a:ext uri="{FF2B5EF4-FFF2-40B4-BE49-F238E27FC236}">
                <a16:creationId xmlns:a16="http://schemas.microsoft.com/office/drawing/2014/main" id="{730FD15C-EAC0-4E3E-B557-B1A3B87D5692}"/>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5532" r="9771" b="2"/>
          <a:stretch/>
        </p:blipFill>
        <p:spPr>
          <a:xfrm>
            <a:off x="7484533" y="824441"/>
            <a:ext cx="4707467" cy="5209117"/>
          </a:xfrm>
          <a:prstGeom prst="rect">
            <a:avLst/>
          </a:prstGeom>
        </p:spPr>
      </p:pic>
    </p:spTree>
    <p:extLst>
      <p:ext uri="{BB962C8B-B14F-4D97-AF65-F5344CB8AC3E}">
        <p14:creationId xmlns:p14="http://schemas.microsoft.com/office/powerpoint/2010/main" val="314584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26504" y="738232"/>
            <a:ext cx="4916998" cy="4984144"/>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altLang="pt-BR" sz="2400" b="1" dirty="0">
                <a:solidFill>
                  <a:schemeClr val="accent1">
                    <a:lumMod val="75000"/>
                  </a:schemeClr>
                </a:solidFill>
              </a:rPr>
              <a:t>MODALIDADE DO RISCO CRIADO OU RISCO DA ATIVIDADE </a:t>
            </a:r>
          </a:p>
          <a:p>
            <a:pPr algn="ctr"/>
            <a:r>
              <a:rPr lang="pt-BR" altLang="pt-BR" sz="2400" dirty="0">
                <a:solidFill>
                  <a:schemeClr val="tx1"/>
                </a:solidFill>
              </a:rPr>
              <a:t>admite excludente de responsabilidade (caso fortuito ou força maior)</a:t>
            </a:r>
          </a:p>
          <a:p>
            <a:pPr algn="ctr"/>
            <a:endParaRPr lang="pt-BR" sz="2400" dirty="0">
              <a:solidFill>
                <a:schemeClr val="tx1"/>
              </a:solidFill>
            </a:endParaRPr>
          </a:p>
        </p:txBody>
      </p:sp>
      <p:sp>
        <p:nvSpPr>
          <p:cNvPr id="6" name="Multiplicar 5"/>
          <p:cNvSpPr/>
          <p:nvPr/>
        </p:nvSpPr>
        <p:spPr>
          <a:xfrm>
            <a:off x="5254460" y="2705237"/>
            <a:ext cx="1219200" cy="121920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p>
        </p:txBody>
      </p:sp>
      <p:sp>
        <p:nvSpPr>
          <p:cNvPr id="7" name="Retângulo 6"/>
          <p:cNvSpPr/>
          <p:nvPr/>
        </p:nvSpPr>
        <p:spPr>
          <a:xfrm>
            <a:off x="6584621" y="708139"/>
            <a:ext cx="5134799" cy="4984143"/>
          </a:xfrm>
          <a:prstGeom prst="rect">
            <a:avLst/>
          </a:prstGeom>
          <a:solidFill>
            <a:schemeClr val="accent1">
              <a:lumMod val="20000"/>
              <a:lumOff val="80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b="1" dirty="0">
                <a:solidFill>
                  <a:schemeClr val="accent1">
                    <a:lumMod val="75000"/>
                  </a:schemeClr>
                </a:solidFill>
              </a:rPr>
              <a:t>MODALIDADE DO RISCO INTEGRAL</a:t>
            </a:r>
          </a:p>
          <a:p>
            <a:pPr algn="ctr"/>
            <a:r>
              <a:rPr lang="pt-BR" sz="2400" dirty="0">
                <a:solidFill>
                  <a:schemeClr val="tx1"/>
                </a:solidFill>
              </a:rPr>
              <a:t>(posicionamento majoritário) responsabilidade objetiva agravada, extremada, que não admite a existência de excludentes do nexo causal </a:t>
            </a:r>
          </a:p>
        </p:txBody>
      </p:sp>
    </p:spTree>
    <p:extLst>
      <p:ext uri="{BB962C8B-B14F-4D97-AF65-F5344CB8AC3E}">
        <p14:creationId xmlns:p14="http://schemas.microsoft.com/office/powerpoint/2010/main" val="310142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BEEF7A-D4CB-40B9-A635-5249BA34FA07}"/>
              </a:ext>
            </a:extLst>
          </p:cNvPr>
          <p:cNvSpPr>
            <a:spLocks noGrp="1"/>
          </p:cNvSpPr>
          <p:nvPr>
            <p:ph type="ctrTitle" idx="4294967295"/>
          </p:nvPr>
        </p:nvSpPr>
        <p:spPr>
          <a:xfrm>
            <a:off x="848785" y="2060576"/>
            <a:ext cx="4976284" cy="2736849"/>
          </a:xfrm>
          <a:solidFill>
            <a:schemeClr val="accent1">
              <a:lumMod val="20000"/>
              <a:lumOff val="80000"/>
            </a:schemeClr>
          </a:solidFill>
        </p:spPr>
        <p:txBody>
          <a:bodyPr spcFirstLastPara="1" vert="horz" wrap="square" lIns="91440" tIns="45720" rIns="91440" bIns="45720" rtlCol="0" anchor="ctr" anchorCtr="0">
            <a:normAutofit/>
          </a:bodyPr>
          <a:lstStyle/>
          <a:p>
            <a:pPr algn="r"/>
            <a:r>
              <a:rPr lang="en-US" sz="3700" b="1" dirty="0"/>
              <a:t>RESPONSABILIDADE CIVIL AMBIENTAL </a:t>
            </a:r>
          </a:p>
        </p:txBody>
      </p:sp>
      <p:sp>
        <p:nvSpPr>
          <p:cNvPr id="3" name="Espaço Reservado para Conteúdo 2"/>
          <p:cNvSpPr>
            <a:spLocks noGrp="1"/>
          </p:cNvSpPr>
          <p:nvPr>
            <p:ph type="subTitle" idx="4294967295"/>
          </p:nvPr>
        </p:nvSpPr>
        <p:spPr>
          <a:xfrm>
            <a:off x="5919257" y="1249893"/>
            <a:ext cx="5825067" cy="4025900"/>
          </a:xfrm>
          <a:prstGeom prst="rect">
            <a:avLst/>
          </a:prstGeom>
        </p:spPr>
        <p:txBody>
          <a:bodyPr spcFirstLastPara="1" vert="horz" wrap="square" lIns="91440" tIns="45720" rIns="91440" bIns="45720" rtlCol="0" anchor="ctr" anchorCtr="0">
            <a:normAutofit/>
          </a:bodyPr>
          <a:lstStyle/>
          <a:p>
            <a:pPr lvl="0">
              <a:buFont typeface="Wingdings" panose="05000000000000000000" pitchFamily="2" charset="2"/>
              <a:buChar char="q"/>
            </a:pPr>
            <a:r>
              <a:rPr lang="en-US" sz="3200" b="1" dirty="0"/>
              <a:t> </a:t>
            </a:r>
            <a:r>
              <a:rPr lang="en-US" sz="3200" b="1" dirty="0" err="1"/>
              <a:t>Excludentes</a:t>
            </a:r>
            <a:r>
              <a:rPr lang="en-US" sz="3200" b="1" dirty="0"/>
              <a:t> do </a:t>
            </a:r>
            <a:r>
              <a:rPr lang="en-US" sz="3200" b="1" dirty="0" err="1"/>
              <a:t>direito</a:t>
            </a:r>
            <a:r>
              <a:rPr lang="en-US" sz="3200" b="1" dirty="0"/>
              <a:t> </a:t>
            </a:r>
            <a:r>
              <a:rPr lang="en-US" sz="3200" b="1" dirty="0" err="1"/>
              <a:t>tradicional</a:t>
            </a:r>
            <a:r>
              <a:rPr lang="en-US" sz="3200" b="1" dirty="0"/>
              <a:t> </a:t>
            </a:r>
            <a:r>
              <a:rPr lang="en-US" sz="3200" b="1" dirty="0" err="1"/>
              <a:t>não</a:t>
            </a:r>
            <a:r>
              <a:rPr lang="en-US" sz="3200" b="1" dirty="0"/>
              <a:t> </a:t>
            </a:r>
            <a:r>
              <a:rPr lang="en-US" sz="3200" b="1" dirty="0" err="1"/>
              <a:t>serão</a:t>
            </a:r>
            <a:r>
              <a:rPr lang="en-US" sz="3200" b="1" dirty="0"/>
              <a:t> </a:t>
            </a:r>
            <a:r>
              <a:rPr lang="en-US" sz="3200" b="1" dirty="0" err="1"/>
              <a:t>aplicadas</a:t>
            </a:r>
            <a:r>
              <a:rPr lang="en-US" sz="3200" b="1" dirty="0"/>
              <a:t>. </a:t>
            </a:r>
          </a:p>
          <a:p>
            <a:r>
              <a:rPr lang="en-US" sz="3200" dirty="0"/>
              <a:t>Caso </a:t>
            </a:r>
            <a:r>
              <a:rPr lang="en-US" sz="3200" dirty="0" err="1"/>
              <a:t>fortuito</a:t>
            </a:r>
            <a:r>
              <a:rPr lang="en-US" sz="3200" dirty="0"/>
              <a:t> e </a:t>
            </a:r>
            <a:r>
              <a:rPr lang="en-US" sz="3200" dirty="0" err="1"/>
              <a:t>força</a:t>
            </a:r>
            <a:r>
              <a:rPr lang="en-US" sz="3200" dirty="0"/>
              <a:t> </a:t>
            </a:r>
            <a:r>
              <a:rPr lang="en-US" sz="3200" dirty="0" err="1"/>
              <a:t>maior</a:t>
            </a:r>
            <a:endParaRPr lang="en-US" sz="3200" dirty="0"/>
          </a:p>
          <a:p>
            <a:r>
              <a:rPr lang="en-US" sz="3200" dirty="0" err="1"/>
              <a:t>Fato</a:t>
            </a:r>
            <a:r>
              <a:rPr lang="en-US" sz="3200" dirty="0"/>
              <a:t> de </a:t>
            </a:r>
            <a:r>
              <a:rPr lang="en-US" sz="3200" dirty="0" err="1"/>
              <a:t>terceiro</a:t>
            </a:r>
            <a:endParaRPr lang="en-US" sz="3200" dirty="0"/>
          </a:p>
          <a:p>
            <a:r>
              <a:rPr lang="en-US" sz="3200" dirty="0" err="1"/>
              <a:t>Licitude</a:t>
            </a:r>
            <a:r>
              <a:rPr lang="en-US" sz="3200" dirty="0"/>
              <a:t> da </a:t>
            </a:r>
            <a:r>
              <a:rPr lang="en-US" sz="3200" dirty="0" err="1"/>
              <a:t>conduta</a:t>
            </a:r>
            <a:endParaRPr lang="en-US" b="1" dirty="0"/>
          </a:p>
        </p:txBody>
      </p:sp>
    </p:spTree>
    <p:extLst>
      <p:ext uri="{BB962C8B-B14F-4D97-AF65-F5344CB8AC3E}">
        <p14:creationId xmlns:p14="http://schemas.microsoft.com/office/powerpoint/2010/main" val="40144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Espaço Reservado para Conteúdo 4">
            <a:extLst>
              <a:ext uri="{FF2B5EF4-FFF2-40B4-BE49-F238E27FC236}">
                <a16:creationId xmlns:a16="http://schemas.microsoft.com/office/drawing/2014/main" id="{FFD4777B-FC38-4084-9E62-AD3F9B752563}"/>
              </a:ext>
            </a:extLst>
          </p:cNvPr>
          <p:cNvPicPr>
            <a:picLocks noChangeAspect="1"/>
          </p:cNvPicPr>
          <p:nvPr/>
        </p:nvPicPr>
        <p:blipFill rotWithShape="1">
          <a:blip r:embed="rId2"/>
          <a:srcRect l="18167" r="19608"/>
          <a:stretch/>
        </p:blipFill>
        <p:spPr>
          <a:xfrm>
            <a:off x="636043" y="176272"/>
            <a:ext cx="5884136" cy="6492605"/>
          </a:xfrm>
          <a:prstGeom prst="rect">
            <a:avLst/>
          </a:prstGeom>
        </p:spPr>
      </p:pic>
      <p:sp>
        <p:nvSpPr>
          <p:cNvPr id="2" name="Título 1">
            <a:extLst>
              <a:ext uri="{FF2B5EF4-FFF2-40B4-BE49-F238E27FC236}">
                <a16:creationId xmlns:a16="http://schemas.microsoft.com/office/drawing/2014/main" id="{4A9BCCAC-BED2-4B67-8EC0-F62A8172F83D}"/>
              </a:ext>
            </a:extLst>
          </p:cNvPr>
          <p:cNvSpPr>
            <a:spLocks noGrp="1"/>
          </p:cNvSpPr>
          <p:nvPr>
            <p:ph type="ctrTitle" idx="4294967295"/>
          </p:nvPr>
        </p:nvSpPr>
        <p:spPr>
          <a:xfrm>
            <a:off x="6520179" y="176272"/>
            <a:ext cx="5127912" cy="2736849"/>
          </a:xfrm>
          <a:solidFill>
            <a:schemeClr val="accent1">
              <a:lumMod val="40000"/>
              <a:lumOff val="60000"/>
            </a:schemeClr>
          </a:solidFill>
        </p:spPr>
        <p:txBody>
          <a:bodyPr spcFirstLastPara="1" vert="horz" wrap="square" lIns="91440" tIns="45720" rIns="91440" bIns="45720" rtlCol="0" anchor="ctr" anchorCtr="0">
            <a:normAutofit/>
          </a:bodyPr>
          <a:lstStyle/>
          <a:p>
            <a:pPr algn="l">
              <a:lnSpc>
                <a:spcPct val="90000"/>
              </a:lnSpc>
            </a:pPr>
            <a:r>
              <a:rPr lang="en-US" sz="3600" b="1" dirty="0"/>
              <a:t>ROMPIMENTO DE BARRAGEM DE MARIANA 2015</a:t>
            </a:r>
          </a:p>
        </p:txBody>
      </p:sp>
      <p:sp>
        <p:nvSpPr>
          <p:cNvPr id="6" name="Content Placeholder 9">
            <a:extLst>
              <a:ext uri="{FF2B5EF4-FFF2-40B4-BE49-F238E27FC236}">
                <a16:creationId xmlns:a16="http://schemas.microsoft.com/office/drawing/2014/main" id="{60359C56-E87D-4873-9E40-9B06D79FCD89}"/>
              </a:ext>
            </a:extLst>
          </p:cNvPr>
          <p:cNvSpPr txBox="1">
            <a:spLocks/>
          </p:cNvSpPr>
          <p:nvPr/>
        </p:nvSpPr>
        <p:spPr>
          <a:xfrm>
            <a:off x="6538779" y="2925972"/>
            <a:ext cx="5127912" cy="3742905"/>
          </a:xfrm>
          <a:prstGeom prst="rect">
            <a:avLst/>
          </a:prstGeom>
          <a:solidFill>
            <a:schemeClr val="accent1">
              <a:lumMod val="20000"/>
              <a:lumOff val="80000"/>
            </a:schemeClr>
          </a:solidFill>
        </p:spPr>
        <p:txBody>
          <a:bodyPr vert="horz" lIns="121920" tIns="60960" rIns="121920" bIns="6096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Arial"/>
              <a:buChar char="•"/>
            </a:pPr>
            <a:r>
              <a:rPr lang="en-US" sz="2667" dirty="0" err="1"/>
              <a:t>Maior</a:t>
            </a:r>
            <a:r>
              <a:rPr lang="en-US" sz="2667" dirty="0"/>
              <a:t> </a:t>
            </a:r>
            <a:r>
              <a:rPr lang="en-US" sz="2667" dirty="0" err="1"/>
              <a:t>acidente</a:t>
            </a:r>
            <a:r>
              <a:rPr lang="en-US" sz="2667" dirty="0"/>
              <a:t> </a:t>
            </a:r>
            <a:r>
              <a:rPr lang="en-US" sz="2667" dirty="0" err="1"/>
              <a:t>ambiental</a:t>
            </a:r>
            <a:r>
              <a:rPr lang="en-US" sz="2667" dirty="0"/>
              <a:t> </a:t>
            </a:r>
            <a:r>
              <a:rPr lang="en-US" sz="2667" dirty="0" err="1"/>
              <a:t>envolvendo</a:t>
            </a:r>
            <a:r>
              <a:rPr lang="en-US" sz="2667" dirty="0"/>
              <a:t> </a:t>
            </a:r>
            <a:r>
              <a:rPr lang="en-US" sz="2667" dirty="0" err="1"/>
              <a:t>barragens</a:t>
            </a:r>
            <a:r>
              <a:rPr lang="en-US" sz="2667" dirty="0"/>
              <a:t>: 62 </a:t>
            </a:r>
            <a:r>
              <a:rPr lang="en-US" sz="2667" dirty="0" err="1"/>
              <a:t>milhões</a:t>
            </a:r>
            <a:r>
              <a:rPr lang="en-US" sz="2667" dirty="0"/>
              <a:t> m³ de </a:t>
            </a:r>
            <a:r>
              <a:rPr lang="en-US" sz="2667" dirty="0" err="1"/>
              <a:t>rejeitos</a:t>
            </a:r>
            <a:endParaRPr lang="en-US" sz="2667" dirty="0"/>
          </a:p>
          <a:p>
            <a:pPr marL="0" indent="0">
              <a:buClrTx/>
              <a:buNone/>
            </a:pPr>
            <a:endParaRPr lang="en-US" sz="2667" dirty="0"/>
          </a:p>
          <a:p>
            <a:pPr>
              <a:buClrTx/>
              <a:buFont typeface="Arial"/>
              <a:buChar char="•"/>
            </a:pPr>
            <a:r>
              <a:rPr lang="en-US" sz="2667" dirty="0"/>
              <a:t>Sem </a:t>
            </a:r>
            <a:r>
              <a:rPr lang="en-US" sz="2667" dirty="0" err="1"/>
              <a:t>significativa</a:t>
            </a:r>
            <a:r>
              <a:rPr lang="en-US" sz="2667" dirty="0"/>
              <a:t> </a:t>
            </a:r>
            <a:r>
              <a:rPr lang="en-US" sz="2667" dirty="0" err="1"/>
              <a:t>reparação</a:t>
            </a:r>
            <a:endParaRPr lang="en-US" sz="2667" dirty="0"/>
          </a:p>
        </p:txBody>
      </p:sp>
    </p:spTree>
    <p:extLst>
      <p:ext uri="{BB962C8B-B14F-4D97-AF65-F5344CB8AC3E}">
        <p14:creationId xmlns:p14="http://schemas.microsoft.com/office/powerpoint/2010/main" val="37032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arn(inVertical)">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Conteúdo 2"/>
          <p:cNvSpPr>
            <a:spLocks noGrp="1"/>
          </p:cNvSpPr>
          <p:nvPr>
            <p:ph idx="4294967295"/>
          </p:nvPr>
        </p:nvSpPr>
        <p:spPr bwMode="auto">
          <a:xfrm>
            <a:off x="671119" y="1424797"/>
            <a:ext cx="8153400" cy="2619375"/>
          </a:xfrm>
          <a:prstGeom prst="rect">
            <a:avLst/>
          </a:prstGeom>
          <a:solidFill>
            <a:schemeClr val="accent3">
              <a:lumMod val="40000"/>
              <a:lumOff val="60000"/>
            </a:schemeClr>
          </a:solidFill>
          <a:ln>
            <a:noFill/>
          </a:ln>
        </p:spPr>
        <p:style>
          <a:lnRef idx="1">
            <a:schemeClr val="dk1"/>
          </a:lnRef>
          <a:fillRef idx="2">
            <a:schemeClr val="dk1"/>
          </a:fillRef>
          <a:effectRef idx="1">
            <a:schemeClr val="dk1"/>
          </a:effectRef>
          <a:fontRef idx="minor">
            <a:schemeClr val="dk1"/>
          </a:fontRef>
        </p:style>
        <p:txBody>
          <a:bodyPr vert="horz" wrap="square" lIns="121920" tIns="60960" rIns="121920" bIns="60960" numCol="1" rtlCol="0" anchor="t" anchorCtr="0" compatLnSpc="1">
            <a:prstTxWarp prst="textNoShape">
              <a:avLst/>
            </a:prstTxWarp>
            <a:normAutofit/>
          </a:bodyPr>
          <a:lstStyle/>
          <a:p>
            <a:pPr marL="0" indent="0" algn="just">
              <a:buNone/>
            </a:pPr>
            <a:r>
              <a:rPr lang="pt-BR" altLang="pt-BR" b="1" dirty="0"/>
              <a:t>SÚMULA 623 DO STJ</a:t>
            </a:r>
          </a:p>
          <a:p>
            <a:pPr marL="0" indent="0" algn="just">
              <a:buNone/>
            </a:pPr>
            <a:r>
              <a:rPr lang="pt-BR" sz="3333" dirty="0"/>
              <a:t>As obrigações ambientais possuem natureza </a:t>
            </a:r>
            <a:r>
              <a:rPr lang="pt-BR" sz="3333" i="1" dirty="0" err="1"/>
              <a:t>propter</a:t>
            </a:r>
            <a:r>
              <a:rPr lang="pt-BR" sz="3333" i="1" dirty="0"/>
              <a:t> rem</a:t>
            </a:r>
            <a:r>
              <a:rPr lang="pt-BR" sz="3333" dirty="0"/>
              <a:t>, sendo admissível cobrá-las do proprietário ou possuidor atual e/ou dos anteriores, à escolha do credor.</a:t>
            </a:r>
            <a:endParaRPr lang="pt-BR" altLang="pt-BR" sz="3333" dirty="0"/>
          </a:p>
          <a:p>
            <a:pPr marL="0" indent="0" algn="just">
              <a:buNone/>
            </a:pPr>
            <a:endParaRPr lang="pt-BR" altLang="pt-BR" sz="2667" dirty="0"/>
          </a:p>
        </p:txBody>
      </p:sp>
      <p:sp>
        <p:nvSpPr>
          <p:cNvPr id="3" name="CaixaDeTexto 2">
            <a:extLst>
              <a:ext uri="{FF2B5EF4-FFF2-40B4-BE49-F238E27FC236}">
                <a16:creationId xmlns:a16="http://schemas.microsoft.com/office/drawing/2014/main" id="{A0E2D53B-DEC5-4863-AECE-87658FA37150}"/>
              </a:ext>
            </a:extLst>
          </p:cNvPr>
          <p:cNvSpPr txBox="1"/>
          <p:nvPr/>
        </p:nvSpPr>
        <p:spPr>
          <a:xfrm>
            <a:off x="502357" y="4602206"/>
            <a:ext cx="3569729" cy="892552"/>
          </a:xfrm>
          <a:prstGeom prst="rect">
            <a:avLst/>
          </a:prstGeom>
          <a:solidFill>
            <a:schemeClr val="accent3">
              <a:lumMod val="20000"/>
              <a:lumOff val="80000"/>
            </a:schemeClr>
          </a:solidFill>
        </p:spPr>
        <p:txBody>
          <a:bodyPr wrap="square" rtlCol="0">
            <a:spAutoFit/>
          </a:bodyPr>
          <a:lstStyle/>
          <a:p>
            <a:pPr algn="ctr"/>
            <a:r>
              <a:rPr lang="pt-BR" sz="2600" b="1" dirty="0"/>
              <a:t>OBRIGAÇÃO (DEVER) </a:t>
            </a:r>
            <a:r>
              <a:rPr lang="pt-BR" sz="2600" b="1" i="1" dirty="0"/>
              <a:t>PROPTER REM</a:t>
            </a:r>
            <a:r>
              <a:rPr lang="pt-BR" sz="2600" b="1" dirty="0"/>
              <a:t> </a:t>
            </a:r>
          </a:p>
        </p:txBody>
      </p:sp>
      <p:sp>
        <p:nvSpPr>
          <p:cNvPr id="4" name="Diferente de 3">
            <a:extLst>
              <a:ext uri="{FF2B5EF4-FFF2-40B4-BE49-F238E27FC236}">
                <a16:creationId xmlns:a16="http://schemas.microsoft.com/office/drawing/2014/main" id="{04AC6DD6-5063-41E7-AEE5-41BFA7F9FABF}"/>
              </a:ext>
            </a:extLst>
          </p:cNvPr>
          <p:cNvSpPr/>
          <p:nvPr/>
        </p:nvSpPr>
        <p:spPr>
          <a:xfrm>
            <a:off x="4219719" y="4635261"/>
            <a:ext cx="718141" cy="696587"/>
          </a:xfrm>
          <a:prstGeom prst="mathNotEqual">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sz="2400">
              <a:solidFill>
                <a:schemeClr val="tx1"/>
              </a:solidFill>
            </a:endParaRPr>
          </a:p>
        </p:txBody>
      </p:sp>
      <p:sp>
        <p:nvSpPr>
          <p:cNvPr id="6" name="CaixaDeTexto 5">
            <a:extLst>
              <a:ext uri="{FF2B5EF4-FFF2-40B4-BE49-F238E27FC236}">
                <a16:creationId xmlns:a16="http://schemas.microsoft.com/office/drawing/2014/main" id="{A3A32590-AC22-4201-884F-ACBF62688214}"/>
              </a:ext>
            </a:extLst>
          </p:cNvPr>
          <p:cNvSpPr txBox="1"/>
          <p:nvPr/>
        </p:nvSpPr>
        <p:spPr>
          <a:xfrm>
            <a:off x="5085494" y="4602205"/>
            <a:ext cx="3739025" cy="954107"/>
          </a:xfrm>
          <a:prstGeom prst="rect">
            <a:avLst/>
          </a:prstGeom>
          <a:solidFill>
            <a:schemeClr val="accent3">
              <a:lumMod val="20000"/>
              <a:lumOff val="80000"/>
            </a:schemeClr>
          </a:solidFill>
        </p:spPr>
        <p:txBody>
          <a:bodyPr wrap="square" rtlCol="0">
            <a:spAutoFit/>
          </a:bodyPr>
          <a:lstStyle/>
          <a:p>
            <a:pPr algn="ctr"/>
            <a:r>
              <a:rPr lang="pt-BR" sz="2800" b="1" dirty="0">
                <a:solidFill>
                  <a:schemeClr val="accent1">
                    <a:lumMod val="75000"/>
                  </a:schemeClr>
                </a:solidFill>
              </a:rPr>
              <a:t>RESPONSABILIDADE CIVIL</a:t>
            </a:r>
          </a:p>
        </p:txBody>
      </p:sp>
      <p:pic>
        <p:nvPicPr>
          <p:cNvPr id="7" name="Imagem 6" descr="Código QR&#10;&#10;Descrição gerada automaticamente">
            <a:extLst>
              <a:ext uri="{FF2B5EF4-FFF2-40B4-BE49-F238E27FC236}">
                <a16:creationId xmlns:a16="http://schemas.microsoft.com/office/drawing/2014/main" id="{2538A77E-2056-4C61-9AE6-E07E0506FE24}"/>
              </a:ext>
            </a:extLst>
          </p:cNvPr>
          <p:cNvPicPr>
            <a:picLocks noChangeAspect="1"/>
          </p:cNvPicPr>
          <p:nvPr/>
        </p:nvPicPr>
        <p:blipFill>
          <a:blip r:embed="rId2"/>
          <a:stretch>
            <a:fillRect/>
          </a:stretch>
        </p:blipFill>
        <p:spPr>
          <a:xfrm>
            <a:off x="9585642" y="1681627"/>
            <a:ext cx="1935239" cy="1935239"/>
          </a:xfrm>
          <a:prstGeom prst="rect">
            <a:avLst/>
          </a:prstGeom>
        </p:spPr>
      </p:pic>
      <p:sp>
        <p:nvSpPr>
          <p:cNvPr id="5" name="Título 1">
            <a:extLst>
              <a:ext uri="{FF2B5EF4-FFF2-40B4-BE49-F238E27FC236}">
                <a16:creationId xmlns:a16="http://schemas.microsoft.com/office/drawing/2014/main" id="{D23F0187-CA9F-F6A3-592F-9AA2A744F283}"/>
              </a:ext>
            </a:extLst>
          </p:cNvPr>
          <p:cNvSpPr txBox="1">
            <a:spLocks/>
          </p:cNvSpPr>
          <p:nvPr/>
        </p:nvSpPr>
        <p:spPr>
          <a:xfrm>
            <a:off x="0" y="67579"/>
            <a:ext cx="12192000" cy="628708"/>
          </a:xfrm>
          <a:prstGeom prst="rect">
            <a:avLst/>
          </a:prstGeom>
          <a:solidFill>
            <a:schemeClr val="accent1">
              <a:lumMod val="75000"/>
            </a:schemeClr>
          </a:solidFill>
        </p:spPr>
        <p:txBody>
          <a:bodyPr spcFirstLastPara="1" vert="horz" wrap="square"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a:t>NEXO DE CAUSALIDADE</a:t>
            </a:r>
            <a:endParaRPr lang="en-US" sz="4000" b="1" dirty="0"/>
          </a:p>
        </p:txBody>
      </p:sp>
    </p:spTree>
    <p:extLst>
      <p:ext uri="{BB962C8B-B14F-4D97-AF65-F5344CB8AC3E}">
        <p14:creationId xmlns:p14="http://schemas.microsoft.com/office/powerpoint/2010/main" val="276405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Conteúdo 2"/>
          <p:cNvSpPr>
            <a:spLocks noGrp="1"/>
          </p:cNvSpPr>
          <p:nvPr>
            <p:ph type="subTitle" idx="4294967295"/>
          </p:nvPr>
        </p:nvSpPr>
        <p:spPr bwMode="auto">
          <a:xfrm>
            <a:off x="724429" y="903816"/>
            <a:ext cx="10743141" cy="5050367"/>
          </a:xfrm>
          <a:prstGeom prst="rect">
            <a:avLst/>
          </a:prstGeom>
          <a:noFill/>
          <a:ln>
            <a:noFill/>
          </a:ln>
        </p:spPr>
        <p:style>
          <a:lnRef idx="1">
            <a:schemeClr val="dk1"/>
          </a:lnRef>
          <a:fillRef idx="2">
            <a:schemeClr val="dk1"/>
          </a:fillRef>
          <a:effectRef idx="1">
            <a:schemeClr val="dk1"/>
          </a:effectRef>
          <a:fontRef idx="minor">
            <a:schemeClr val="dk1"/>
          </a:fontRef>
        </p:style>
        <p:txBody>
          <a:bodyPr spcFirstLastPara="1" vert="horz" wrap="square" lIns="121920" tIns="60960" rIns="121920" bIns="60960" numCol="1" rtlCol="0" anchor="t" anchorCtr="0" compatLnSpc="1">
            <a:prstTxWarp prst="textNoShape">
              <a:avLst/>
            </a:prstTxWarp>
            <a:normAutofit/>
          </a:bodyPr>
          <a:lstStyle/>
          <a:p>
            <a:pPr marL="0" indent="0" algn="just">
              <a:buNone/>
            </a:pPr>
            <a:r>
              <a:rPr lang="pt-BR" altLang="pt-BR" sz="2667" dirty="0">
                <a:solidFill>
                  <a:schemeClr val="tx1"/>
                </a:solidFill>
              </a:rPr>
              <a:t>PROCESSUAL CIVIL E AMBIENTAL AÇÃO CIVIL PÚBLICA DANO AMBIENTAL CONSTRUÇÃO DE HIDRELÉTRICA RESPONSABILIDADE OBJETIVA E SOLIDÁRIA ARTS. 3º, INC. IV, E 14, § 1º, DA LEI 6.398/1981 IRRETROATIVIDADE DA LEI PREQUESTIONAMENTO AUSENTE: SÚMULA 282/STF PRESCRIÇÃO DEFICIÊNCIA NA FUNDAMENTAÇÃO: SÚMULA 284/STF INADMISSIBILIDADE. 1. A responsabilidade por danos ambientais é objetiva e, como tal, não exige a comprovação de culpa, bastando a constatação do dano e do nexo de causalidade. 2. </a:t>
            </a:r>
            <a:r>
              <a:rPr lang="pt-BR" altLang="pt-BR" sz="2667" b="1" dirty="0">
                <a:solidFill>
                  <a:schemeClr val="tx1"/>
                </a:solidFill>
              </a:rPr>
              <a:t>Excetuam-se à regra, dispensando a prova do nexo de causalidade, a responsabilidade de adquirente de imóvel já danificado porque, independentemente de ter sido ele ou o dono anterior o real causador dos estragos, imputa-se ao novo proprietário a responsabilidade pelos danos. Precedentes do STJ. </a:t>
            </a:r>
          </a:p>
        </p:txBody>
      </p:sp>
    </p:spTree>
    <p:extLst>
      <p:ext uri="{BB962C8B-B14F-4D97-AF65-F5344CB8AC3E}">
        <p14:creationId xmlns:p14="http://schemas.microsoft.com/office/powerpoint/2010/main" val="290419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randombar(horizontal)">
                                      <p:cBhvr>
                                        <p:cTn id="7" dur="5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Conteúdo 2"/>
          <p:cNvSpPr>
            <a:spLocks noGrp="1"/>
          </p:cNvSpPr>
          <p:nvPr>
            <p:ph type="subTitle" idx="4294967295"/>
          </p:nvPr>
        </p:nvSpPr>
        <p:spPr bwMode="auto">
          <a:xfrm>
            <a:off x="762000" y="649252"/>
            <a:ext cx="10708795" cy="4224867"/>
          </a:xfrm>
          <a:prstGeom prst="rect">
            <a:avLst/>
          </a:prstGeom>
          <a:noFill/>
          <a:ln>
            <a:noFill/>
          </a:ln>
        </p:spPr>
        <p:style>
          <a:lnRef idx="1">
            <a:schemeClr val="dk1"/>
          </a:lnRef>
          <a:fillRef idx="2">
            <a:schemeClr val="dk1"/>
          </a:fillRef>
          <a:effectRef idx="1">
            <a:schemeClr val="dk1"/>
          </a:effectRef>
          <a:fontRef idx="minor">
            <a:schemeClr val="dk1"/>
          </a:fontRef>
        </p:style>
        <p:txBody>
          <a:bodyPr spcFirstLastPara="1" vert="horz" wrap="square" lIns="121920" tIns="60960" rIns="121920" bIns="60960" numCol="1" rtlCol="0" anchor="t" anchorCtr="0" compatLnSpc="1">
            <a:prstTxWarp prst="textNoShape">
              <a:avLst/>
            </a:prstTxWarp>
            <a:normAutofit/>
          </a:bodyPr>
          <a:lstStyle/>
          <a:p>
            <a:pPr marL="0" indent="0" algn="just">
              <a:buNone/>
            </a:pPr>
            <a:r>
              <a:rPr lang="pt-BR" altLang="pt-BR" sz="2667" dirty="0">
                <a:solidFill>
                  <a:schemeClr val="tx1"/>
                </a:solidFill>
              </a:rPr>
              <a:t>3. A solidariedade nessa hipótese decorre da dicção dos </a:t>
            </a:r>
            <a:r>
              <a:rPr lang="pt-BR" altLang="pt-BR" sz="2667" dirty="0" err="1">
                <a:solidFill>
                  <a:schemeClr val="tx1"/>
                </a:solidFill>
              </a:rPr>
              <a:t>arts</a:t>
            </a:r>
            <a:r>
              <a:rPr lang="pt-BR" altLang="pt-BR" sz="2667" dirty="0">
                <a:solidFill>
                  <a:schemeClr val="tx1"/>
                </a:solidFill>
              </a:rPr>
              <a:t>. 3º, inc. IV, e 14, § 1º, da Lei 6.398/1981 (Lei da Política Nacional do Meio Ambiente). 4. Se possível identificar o real causador do desastre ambiental, a ele cabe a responsabilidade de reparar o dano, </a:t>
            </a:r>
            <a:r>
              <a:rPr lang="pt-BR" altLang="pt-BR" sz="2667" b="1" dirty="0">
                <a:solidFill>
                  <a:schemeClr val="tx1"/>
                </a:solidFill>
              </a:rPr>
              <a:t>ainda que solidariamente com o atual proprietário do imóvel danificado</a:t>
            </a:r>
            <a:r>
              <a:rPr lang="pt-BR" altLang="pt-BR" sz="2667" dirty="0">
                <a:solidFill>
                  <a:schemeClr val="tx1"/>
                </a:solidFill>
              </a:rPr>
              <a:t>. 5. Comprovado que a empresa Furnas foi responsável pelo ato lesivo ao meio ambiente a ela cabe a reparação, </a:t>
            </a:r>
            <a:r>
              <a:rPr lang="pt-BR" altLang="pt-BR" sz="2667" b="1" dirty="0">
                <a:solidFill>
                  <a:schemeClr val="tx1"/>
                </a:solidFill>
              </a:rPr>
              <a:t>apesar de o imóvel já ser de propriedade de outra pessoa jurídica</a:t>
            </a:r>
            <a:r>
              <a:rPr lang="pt-BR" altLang="pt-BR" sz="2667" dirty="0">
                <a:solidFill>
                  <a:schemeClr val="tx1"/>
                </a:solidFill>
              </a:rPr>
              <a:t>. ... 8. Recurso especial parcialmente conhecido e não provido. </a:t>
            </a:r>
          </a:p>
        </p:txBody>
      </p:sp>
      <p:sp>
        <p:nvSpPr>
          <p:cNvPr id="2" name="Retângulo 1"/>
          <p:cNvSpPr/>
          <p:nvPr/>
        </p:nvSpPr>
        <p:spPr>
          <a:xfrm>
            <a:off x="762000" y="5131021"/>
            <a:ext cx="10708795" cy="1200329"/>
          </a:xfrm>
          <a:prstGeom prst="rect">
            <a:avLst/>
          </a:prstGeom>
          <a:solidFill>
            <a:schemeClr val="accent1">
              <a:lumMod val="20000"/>
              <a:lumOff val="80000"/>
            </a:schemeClr>
          </a:solidFill>
        </p:spPr>
        <p:txBody>
          <a:bodyPr wrap="square">
            <a:spAutoFit/>
          </a:bodyPr>
          <a:lstStyle/>
          <a:p>
            <a:pPr algn="just"/>
            <a:r>
              <a:rPr lang="pt-BR" altLang="pt-BR" sz="2400" dirty="0"/>
              <a:t>(STJ - </a:t>
            </a:r>
            <a:r>
              <a:rPr lang="pt-BR" altLang="pt-BR" sz="2400" dirty="0" err="1"/>
              <a:t>REsp</a:t>
            </a:r>
            <a:r>
              <a:rPr lang="pt-BR" altLang="pt-BR" sz="2400" dirty="0"/>
              <a:t>: 1056540 GO 2008/0102625-1, Relator: Ministra ELIANA CALMON, Data de Julgamento: 25/08/2009, T2 - SEGUNDA TURMA, Data de Publicação:  </a:t>
            </a:r>
            <a:r>
              <a:rPr lang="pt-BR" altLang="pt-BR" sz="2400" dirty="0" err="1"/>
              <a:t>DJe</a:t>
            </a:r>
            <a:r>
              <a:rPr lang="pt-BR" altLang="pt-BR" sz="2400" dirty="0"/>
              <a:t> 14/09/2009)</a:t>
            </a:r>
          </a:p>
        </p:txBody>
      </p:sp>
    </p:spTree>
    <p:extLst>
      <p:ext uri="{BB962C8B-B14F-4D97-AF65-F5344CB8AC3E}">
        <p14:creationId xmlns:p14="http://schemas.microsoft.com/office/powerpoint/2010/main" val="17027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randombar(horizontal)">
                                      <p:cBhvr>
                                        <p:cTn id="7" dur="500"/>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8411B86-F84F-4C3B-A02F-F59B35588F69}"/>
              </a:ext>
            </a:extLst>
          </p:cNvPr>
          <p:cNvSpPr txBox="1"/>
          <p:nvPr/>
        </p:nvSpPr>
        <p:spPr>
          <a:xfrm>
            <a:off x="733425" y="2054227"/>
            <a:ext cx="10506075" cy="2400657"/>
          </a:xfrm>
          <a:prstGeom prst="rect">
            <a:avLst/>
          </a:prstGeom>
          <a:solidFill>
            <a:schemeClr val="accent1">
              <a:lumMod val="20000"/>
              <a:lumOff val="80000"/>
            </a:schemeClr>
          </a:solidFill>
        </p:spPr>
        <p:txBody>
          <a:bodyPr wrap="square" rtlCol="0">
            <a:spAutoFit/>
          </a:bodyPr>
          <a:lstStyle/>
          <a:p>
            <a:pPr algn="ctr"/>
            <a:r>
              <a:rPr lang="pt-BR" sz="5000" b="1" dirty="0">
                <a:solidFill>
                  <a:schemeClr val="accent1">
                    <a:lumMod val="75000"/>
                  </a:schemeClr>
                </a:solidFill>
              </a:rPr>
              <a:t>FUNÇÃO SOCIOAMBIENTAL DA RESPONSABILIDADE CIVIL AMBIENTAL?</a:t>
            </a:r>
          </a:p>
        </p:txBody>
      </p:sp>
      <p:sp>
        <p:nvSpPr>
          <p:cNvPr id="7" name="CaixaDeTexto 6">
            <a:extLst>
              <a:ext uri="{FF2B5EF4-FFF2-40B4-BE49-F238E27FC236}">
                <a16:creationId xmlns:a16="http://schemas.microsoft.com/office/drawing/2014/main" id="{B661B1A6-8B1C-403A-8C66-0A2A37F07305}"/>
              </a:ext>
            </a:extLst>
          </p:cNvPr>
          <p:cNvSpPr txBox="1"/>
          <p:nvPr/>
        </p:nvSpPr>
        <p:spPr>
          <a:xfrm>
            <a:off x="5782816" y="4721973"/>
            <a:ext cx="5377923" cy="1477328"/>
          </a:xfrm>
          <a:prstGeom prst="rect">
            <a:avLst/>
          </a:prstGeom>
          <a:noFill/>
        </p:spPr>
        <p:txBody>
          <a:bodyPr wrap="square" rtlCol="0">
            <a:spAutoFit/>
          </a:bodyPr>
          <a:lstStyle/>
          <a:p>
            <a:pPr marL="457189" indent="-457189" algn="ctr">
              <a:buFont typeface="Wingdings" panose="05000000000000000000" pitchFamily="2" charset="2"/>
              <a:buChar char="§"/>
            </a:pPr>
            <a:r>
              <a:rPr lang="pt-BR" sz="3000" dirty="0">
                <a:solidFill>
                  <a:schemeClr val="accent1">
                    <a:lumMod val="75000"/>
                  </a:schemeClr>
                </a:solidFill>
              </a:rPr>
              <a:t>Responsabilidade civil em prol da </a:t>
            </a:r>
            <a:r>
              <a:rPr lang="pt-BR" sz="3000" b="1" dirty="0">
                <a:solidFill>
                  <a:schemeClr val="accent1">
                    <a:lumMod val="75000"/>
                  </a:schemeClr>
                </a:solidFill>
              </a:rPr>
              <a:t>prevenção</a:t>
            </a:r>
            <a:r>
              <a:rPr lang="pt-BR" sz="3000" dirty="0">
                <a:solidFill>
                  <a:schemeClr val="accent1">
                    <a:lumMod val="75000"/>
                  </a:schemeClr>
                </a:solidFill>
              </a:rPr>
              <a:t> dos danos ambientais?</a:t>
            </a:r>
          </a:p>
        </p:txBody>
      </p:sp>
      <p:sp>
        <p:nvSpPr>
          <p:cNvPr id="8" name="CaixaDeTexto 7">
            <a:extLst>
              <a:ext uri="{FF2B5EF4-FFF2-40B4-BE49-F238E27FC236}">
                <a16:creationId xmlns:a16="http://schemas.microsoft.com/office/drawing/2014/main" id="{51159470-ED03-4787-BE49-79B6E70053B7}"/>
              </a:ext>
            </a:extLst>
          </p:cNvPr>
          <p:cNvSpPr txBox="1"/>
          <p:nvPr/>
        </p:nvSpPr>
        <p:spPr>
          <a:xfrm>
            <a:off x="581891" y="309809"/>
            <a:ext cx="6720639" cy="1477328"/>
          </a:xfrm>
          <a:prstGeom prst="rect">
            <a:avLst/>
          </a:prstGeom>
          <a:noFill/>
        </p:spPr>
        <p:txBody>
          <a:bodyPr wrap="square">
            <a:spAutoFit/>
          </a:bodyPr>
          <a:lstStyle/>
          <a:p>
            <a:pPr marL="342891" indent="-342891" algn="ctr">
              <a:buFont typeface="Wingdings" panose="05000000000000000000" pitchFamily="2" charset="2"/>
              <a:buChar char="v"/>
            </a:pPr>
            <a:r>
              <a:rPr lang="pt-BR" sz="3000" dirty="0">
                <a:solidFill>
                  <a:schemeClr val="accent1">
                    <a:lumMod val="75000"/>
                  </a:schemeClr>
                </a:solidFill>
              </a:rPr>
              <a:t>Se o dano ambiental é </a:t>
            </a:r>
            <a:r>
              <a:rPr lang="pt-BR" sz="3000" b="1" dirty="0">
                <a:solidFill>
                  <a:schemeClr val="accent1">
                    <a:lumMod val="75000"/>
                  </a:schemeClr>
                </a:solidFill>
              </a:rPr>
              <a:t>irreversível</a:t>
            </a:r>
            <a:r>
              <a:rPr lang="pt-BR" sz="3000" dirty="0">
                <a:solidFill>
                  <a:schemeClr val="accent1">
                    <a:lumMod val="75000"/>
                  </a:schemeClr>
                </a:solidFill>
              </a:rPr>
              <a:t> e </a:t>
            </a:r>
            <a:r>
              <a:rPr lang="pt-BR" sz="3000" b="1" dirty="0">
                <a:solidFill>
                  <a:schemeClr val="accent1">
                    <a:lumMod val="75000"/>
                  </a:schemeClr>
                </a:solidFill>
              </a:rPr>
              <a:t>grave</a:t>
            </a:r>
            <a:r>
              <a:rPr lang="pt-BR" sz="3000" dirty="0">
                <a:solidFill>
                  <a:schemeClr val="accent1">
                    <a:lumMod val="75000"/>
                  </a:schemeClr>
                </a:solidFill>
              </a:rPr>
              <a:t>, qual a função da responsabilidade civil? </a:t>
            </a:r>
          </a:p>
        </p:txBody>
      </p:sp>
    </p:spTree>
    <p:extLst>
      <p:ext uri="{BB962C8B-B14F-4D97-AF65-F5344CB8AC3E}">
        <p14:creationId xmlns:p14="http://schemas.microsoft.com/office/powerpoint/2010/main" val="4392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F8411B86-F84F-4C3B-A02F-F59B35588F69}"/>
              </a:ext>
            </a:extLst>
          </p:cNvPr>
          <p:cNvSpPr txBox="1"/>
          <p:nvPr/>
        </p:nvSpPr>
        <p:spPr>
          <a:xfrm>
            <a:off x="702804" y="743695"/>
            <a:ext cx="6586491" cy="1286160"/>
          </a:xfrm>
          <a:prstGeom prst="rect">
            <a:avLst/>
          </a:prstGeom>
        </p:spPr>
        <p:txBody>
          <a:bodyPr vert="horz" lIns="91440" tIns="45720" rIns="91440" bIns="45720" rtlCol="0" anchor="b">
            <a:normAutofit/>
          </a:bodyPr>
          <a:lstStyle/>
          <a:p>
            <a:pPr marL="685783" indent="-685783" algn="ctr" defTabSz="914377">
              <a:lnSpc>
                <a:spcPct val="90000"/>
              </a:lnSpc>
              <a:spcBef>
                <a:spcPct val="0"/>
              </a:spcBef>
              <a:spcAft>
                <a:spcPts val="600"/>
              </a:spcAft>
              <a:buClr>
                <a:schemeClr val="accent1"/>
              </a:buClr>
            </a:pPr>
            <a:r>
              <a:rPr lang="en-US" sz="4100" b="1" dirty="0">
                <a:solidFill>
                  <a:schemeClr val="tx2">
                    <a:lumMod val="10000"/>
                  </a:schemeClr>
                </a:solidFill>
                <a:latin typeface="+mj-lt"/>
                <a:ea typeface="+mj-ea"/>
                <a:cs typeface="+mj-cs"/>
              </a:rPr>
              <a:t>A QUE </a:t>
            </a:r>
            <a:r>
              <a:rPr lang="en-US" sz="4100" b="1" dirty="0">
                <a:solidFill>
                  <a:schemeClr val="accent1">
                    <a:lumMod val="75000"/>
                  </a:schemeClr>
                </a:solidFill>
                <a:latin typeface="+mj-lt"/>
                <a:ea typeface="+mj-ea"/>
                <a:cs typeface="+mj-cs"/>
              </a:rPr>
              <a:t>SERVEM </a:t>
            </a:r>
            <a:r>
              <a:rPr lang="en-US" sz="4100" b="1" dirty="0">
                <a:solidFill>
                  <a:schemeClr val="tx2">
                    <a:lumMod val="10000"/>
                  </a:schemeClr>
                </a:solidFill>
                <a:latin typeface="+mj-lt"/>
                <a:ea typeface="+mj-ea"/>
                <a:cs typeface="+mj-cs"/>
              </a:rPr>
              <a:t>OS INSTITUTOS JURÍDICOS?</a:t>
            </a:r>
          </a:p>
        </p:txBody>
      </p:sp>
      <p:sp>
        <p:nvSpPr>
          <p:cNvPr id="9" name="CaixaDeTexto 8">
            <a:extLst>
              <a:ext uri="{FF2B5EF4-FFF2-40B4-BE49-F238E27FC236}">
                <a16:creationId xmlns:a16="http://schemas.microsoft.com/office/drawing/2014/main" id="{4369C588-FA08-4632-9CE7-EE32CF32C638}"/>
              </a:ext>
            </a:extLst>
          </p:cNvPr>
          <p:cNvSpPr txBox="1"/>
          <p:nvPr/>
        </p:nvSpPr>
        <p:spPr>
          <a:xfrm>
            <a:off x="451933" y="2784282"/>
            <a:ext cx="6921769" cy="2227119"/>
          </a:xfrm>
          <a:prstGeom prst="rect">
            <a:avLst/>
          </a:prstGeom>
        </p:spPr>
        <p:txBody>
          <a:bodyPr vert="horz" lIns="91440" tIns="45720" rIns="91440" bIns="45720" rtlCol="0">
            <a:normAutofit/>
          </a:bodyPr>
          <a:lstStyle/>
          <a:p>
            <a:pPr indent="-228594" algn="ctr" defTabSz="914377">
              <a:lnSpc>
                <a:spcPct val="90000"/>
              </a:lnSpc>
              <a:spcAft>
                <a:spcPts val="600"/>
              </a:spcAft>
              <a:buFont typeface="Arial" panose="020B0604020202020204" pitchFamily="34" charset="0"/>
              <a:buChar char="•"/>
            </a:pPr>
            <a:r>
              <a:rPr lang="en-US" sz="4500" dirty="0">
                <a:solidFill>
                  <a:schemeClr val="tx2">
                    <a:lumMod val="10000"/>
                  </a:schemeClr>
                </a:solidFill>
                <a:latin typeface="+mj-lt"/>
              </a:rPr>
              <a:t> FUNÇÃO SOCIAL DA RESPONSABILIDADE </a:t>
            </a:r>
            <a:r>
              <a:rPr lang="en-US" sz="4500" dirty="0">
                <a:latin typeface="+mj-lt"/>
              </a:rPr>
              <a:t>CIVIL</a:t>
            </a:r>
          </a:p>
        </p:txBody>
      </p:sp>
      <p:pic>
        <p:nvPicPr>
          <p:cNvPr id="105" name="Picture 11" descr="Um grupo de figuras de madeira multicoloridas">
            <a:extLst>
              <a:ext uri="{FF2B5EF4-FFF2-40B4-BE49-F238E27FC236}">
                <a16:creationId xmlns:a16="http://schemas.microsoft.com/office/drawing/2014/main" id="{1333E118-298B-4CBE-95C0-A9A0609F9578}"/>
              </a:ext>
            </a:extLst>
          </p:cNvPr>
          <p:cNvPicPr>
            <a:picLocks noChangeAspect="1"/>
          </p:cNvPicPr>
          <p:nvPr/>
        </p:nvPicPr>
        <p:blipFill rotWithShape="1">
          <a:blip r:embed="rId2"/>
          <a:srcRect l="19530" r="33661"/>
          <a:stretch/>
        </p:blipFill>
        <p:spPr>
          <a:xfrm>
            <a:off x="8195953" y="1386775"/>
            <a:ext cx="3428977" cy="5072924"/>
          </a:xfrm>
          <a:prstGeom prst="rect">
            <a:avLst/>
          </a:prstGeom>
          <a:effectLst/>
        </p:spPr>
      </p:pic>
    </p:spTree>
    <p:extLst>
      <p:ext uri="{BB962C8B-B14F-4D97-AF65-F5344CB8AC3E}">
        <p14:creationId xmlns:p14="http://schemas.microsoft.com/office/powerpoint/2010/main" val="245357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chemeClr val="accent2"/>
                                      </p:to>
                                    </p:animClr>
                                    <p:animClr clrSpc="rgb" dir="cw">
                                      <p:cBhvr>
                                        <p:cTn id="7" dur="500" fill="hold"/>
                                        <p:tgtEl>
                                          <p:spTgt spid="4">
                                            <p:txEl>
                                              <p:pRg st="0" end="0"/>
                                            </p:txEl>
                                          </p:spTgt>
                                        </p:tgtEl>
                                        <p:attrNameLst>
                                          <p:attrName>fillcolor</p:attrName>
                                        </p:attrNameLst>
                                      </p:cBhvr>
                                      <p:to>
                                        <a:schemeClr val="accent2"/>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ela de celular com texto preto sobre fundo branco&#10;&#10;Descrição gerada automaticamente">
            <a:extLst>
              <a:ext uri="{FF2B5EF4-FFF2-40B4-BE49-F238E27FC236}">
                <a16:creationId xmlns:a16="http://schemas.microsoft.com/office/drawing/2014/main" id="{EE5F4713-7A34-4D49-9B5F-8A3394A2C4E5}"/>
              </a:ext>
            </a:extLst>
          </p:cNvPr>
          <p:cNvPicPr>
            <a:picLocks noChangeAspect="1"/>
          </p:cNvPicPr>
          <p:nvPr/>
        </p:nvPicPr>
        <p:blipFill>
          <a:blip r:embed="rId3"/>
          <a:stretch>
            <a:fillRect/>
          </a:stretch>
        </p:blipFill>
        <p:spPr>
          <a:xfrm>
            <a:off x="1208189" y="797283"/>
            <a:ext cx="10113924" cy="5513747"/>
          </a:xfrm>
          <a:prstGeom prst="rect">
            <a:avLst/>
          </a:prstGeom>
        </p:spPr>
      </p:pic>
      <p:sp>
        <p:nvSpPr>
          <p:cNvPr id="4" name="Retângulo 3">
            <a:extLst>
              <a:ext uri="{FF2B5EF4-FFF2-40B4-BE49-F238E27FC236}">
                <a16:creationId xmlns:a16="http://schemas.microsoft.com/office/drawing/2014/main" id="{F21F13C0-DED0-4425-BA66-DAEDAF6D78CB}"/>
              </a:ext>
            </a:extLst>
          </p:cNvPr>
          <p:cNvSpPr/>
          <p:nvPr/>
        </p:nvSpPr>
        <p:spPr>
          <a:xfrm>
            <a:off x="8905893" y="5972476"/>
            <a:ext cx="2020105" cy="307777"/>
          </a:xfrm>
          <a:prstGeom prst="rect">
            <a:avLst/>
          </a:prstGeom>
        </p:spPr>
        <p:txBody>
          <a:bodyPr wrap="none">
            <a:spAutoFit/>
          </a:bodyPr>
          <a:lstStyle/>
          <a:p>
            <a:r>
              <a:rPr lang="pt-BR" sz="1400" i="1" dirty="0">
                <a:latin typeface="Times New Roman" panose="02020603050405020304" pitchFamily="18" charset="0"/>
              </a:rPr>
              <a:t>Agência Brasil/Infogr.am</a:t>
            </a:r>
            <a:endParaRPr lang="pt-BR" sz="1400" dirty="0"/>
          </a:p>
        </p:txBody>
      </p:sp>
    </p:spTree>
    <p:extLst>
      <p:ext uri="{BB962C8B-B14F-4D97-AF65-F5344CB8AC3E}">
        <p14:creationId xmlns:p14="http://schemas.microsoft.com/office/powerpoint/2010/main" val="19255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8592FA-1C61-43C7-9525-46C15B37414C}"/>
              </a:ext>
            </a:extLst>
          </p:cNvPr>
          <p:cNvSpPr>
            <a:spLocks noGrp="1"/>
          </p:cNvSpPr>
          <p:nvPr>
            <p:ph type="ctrTitle" idx="4294967295"/>
          </p:nvPr>
        </p:nvSpPr>
        <p:spPr>
          <a:xfrm>
            <a:off x="7205220" y="267271"/>
            <a:ext cx="4745567" cy="2736849"/>
          </a:xfrm>
          <a:solidFill>
            <a:schemeClr val="accent1">
              <a:lumMod val="40000"/>
              <a:lumOff val="60000"/>
            </a:schemeClr>
          </a:solidFill>
        </p:spPr>
        <p:txBody>
          <a:bodyPr spcFirstLastPara="1" vert="horz" wrap="square" lIns="91440" tIns="45720" rIns="91440" bIns="45720" rtlCol="0" anchor="ctr" anchorCtr="0">
            <a:normAutofit/>
          </a:bodyPr>
          <a:lstStyle/>
          <a:p>
            <a:pPr algn="ctr"/>
            <a:r>
              <a:rPr lang="en-US" sz="4800" b="1" dirty="0"/>
              <a:t>BRUMADINHO (2019)</a:t>
            </a:r>
          </a:p>
        </p:txBody>
      </p:sp>
      <p:pic>
        <p:nvPicPr>
          <p:cNvPr id="8" name="Espaço Reservado para Conteúdo 4" descr="Uma imagem contendo vale, chão, natureza, ao ar livre&#10;&#10;Descrição gerada automaticamente">
            <a:extLst>
              <a:ext uri="{FF2B5EF4-FFF2-40B4-BE49-F238E27FC236}">
                <a16:creationId xmlns:a16="http://schemas.microsoft.com/office/drawing/2014/main" id="{18C5A116-2EB7-4237-954A-A24A1A43E781}"/>
              </a:ext>
            </a:extLst>
          </p:cNvPr>
          <p:cNvPicPr>
            <a:picLocks noChangeAspect="1"/>
          </p:cNvPicPr>
          <p:nvPr/>
        </p:nvPicPr>
        <p:blipFill rotWithShape="1">
          <a:blip r:embed="rId2"/>
          <a:srcRect l="37927" r="124"/>
          <a:stretch/>
        </p:blipFill>
        <p:spPr>
          <a:xfrm>
            <a:off x="685801" y="267272"/>
            <a:ext cx="6519420" cy="6323456"/>
          </a:xfrm>
          <a:prstGeom prst="rect">
            <a:avLst/>
          </a:prstGeom>
        </p:spPr>
      </p:pic>
      <p:sp>
        <p:nvSpPr>
          <p:cNvPr id="6" name="Content Placeholder 9">
            <a:extLst>
              <a:ext uri="{FF2B5EF4-FFF2-40B4-BE49-F238E27FC236}">
                <a16:creationId xmlns:a16="http://schemas.microsoft.com/office/drawing/2014/main" id="{29683484-0963-49C5-95F0-15CD01D338CF}"/>
              </a:ext>
            </a:extLst>
          </p:cNvPr>
          <p:cNvSpPr txBox="1">
            <a:spLocks/>
          </p:cNvSpPr>
          <p:nvPr/>
        </p:nvSpPr>
        <p:spPr>
          <a:xfrm>
            <a:off x="7205220" y="3004120"/>
            <a:ext cx="4745567" cy="3586609"/>
          </a:xfrm>
          <a:prstGeom prst="rect">
            <a:avLst/>
          </a:prstGeom>
          <a:solidFill>
            <a:schemeClr val="accent1">
              <a:lumMod val="20000"/>
              <a:lumOff val="80000"/>
            </a:schemeClr>
          </a:solidFill>
        </p:spPr>
        <p:txBody>
          <a:bodyPr vert="horz" lIns="121920" tIns="60960" rIns="121920" bIns="6096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667" dirty="0"/>
              <a:t>FALHA</a:t>
            </a:r>
          </a:p>
          <a:p>
            <a:pPr>
              <a:buClrTx/>
            </a:pPr>
            <a:r>
              <a:rPr lang="en-US" sz="2667" dirty="0"/>
              <a:t>REPETIÇÃO DE DANOS: ABUSO DE DIREITO?</a:t>
            </a:r>
          </a:p>
        </p:txBody>
      </p:sp>
    </p:spTree>
    <p:extLst>
      <p:ext uri="{BB962C8B-B14F-4D97-AF65-F5344CB8AC3E}">
        <p14:creationId xmlns:p14="http://schemas.microsoft.com/office/powerpoint/2010/main" val="33674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34EA3-9DF8-4ABC-8DD9-B55657418A1E}"/>
              </a:ext>
            </a:extLst>
          </p:cNvPr>
          <p:cNvSpPr>
            <a:spLocks noGrp="1"/>
          </p:cNvSpPr>
          <p:nvPr>
            <p:ph type="ctrTitle" idx="4294967295"/>
          </p:nvPr>
        </p:nvSpPr>
        <p:spPr>
          <a:xfrm>
            <a:off x="7201786" y="236650"/>
            <a:ext cx="4466340" cy="3192351"/>
          </a:xfrm>
          <a:solidFill>
            <a:schemeClr val="accent1">
              <a:lumMod val="40000"/>
              <a:lumOff val="60000"/>
            </a:schemeClr>
          </a:solidFill>
        </p:spPr>
        <p:txBody>
          <a:bodyPr spcFirstLastPara="1" vert="horz" wrap="square" lIns="91440" tIns="45720" rIns="91440" bIns="45720" rtlCol="0" anchor="ctr" anchorCtr="0">
            <a:normAutofit/>
          </a:bodyPr>
          <a:lstStyle/>
          <a:p>
            <a:pPr algn="ctr"/>
            <a:r>
              <a:rPr lang="en-US" b="1" dirty="0"/>
              <a:t>PANDEMIA COVID-19</a:t>
            </a:r>
          </a:p>
        </p:txBody>
      </p:sp>
      <p:pic>
        <p:nvPicPr>
          <p:cNvPr id="5" name="Espaço Reservado para Conteúdo 4" descr="Padrão do plano de fundo&#10;&#10;Descrição gerada automaticamente">
            <a:extLst>
              <a:ext uri="{FF2B5EF4-FFF2-40B4-BE49-F238E27FC236}">
                <a16:creationId xmlns:a16="http://schemas.microsoft.com/office/drawing/2014/main" id="{661AD137-F3CF-41B8-B05D-09FC04D89319}"/>
              </a:ext>
            </a:extLst>
          </p:cNvPr>
          <p:cNvPicPr>
            <a:picLocks noChangeAspect="1"/>
          </p:cNvPicPr>
          <p:nvPr/>
        </p:nvPicPr>
        <p:blipFill rotWithShape="1">
          <a:blip r:embed="rId2"/>
          <a:srcRect r="33920"/>
          <a:stretch/>
        </p:blipFill>
        <p:spPr>
          <a:xfrm>
            <a:off x="685800" y="236651"/>
            <a:ext cx="6515987" cy="6384699"/>
          </a:xfrm>
          <a:prstGeom prst="rect">
            <a:avLst/>
          </a:prstGeom>
        </p:spPr>
      </p:pic>
      <p:sp>
        <p:nvSpPr>
          <p:cNvPr id="6" name="Content Placeholder 8">
            <a:extLst>
              <a:ext uri="{FF2B5EF4-FFF2-40B4-BE49-F238E27FC236}">
                <a16:creationId xmlns:a16="http://schemas.microsoft.com/office/drawing/2014/main" id="{8445F8FF-96F1-4BE9-AE91-C02B1344C595}"/>
              </a:ext>
            </a:extLst>
          </p:cNvPr>
          <p:cNvSpPr txBox="1">
            <a:spLocks/>
          </p:cNvSpPr>
          <p:nvPr/>
        </p:nvSpPr>
        <p:spPr>
          <a:xfrm>
            <a:off x="7201784" y="3429000"/>
            <a:ext cx="4467302" cy="3192349"/>
          </a:xfrm>
          <a:prstGeom prst="rect">
            <a:avLst/>
          </a:prstGeom>
          <a:solidFill>
            <a:schemeClr val="accent1">
              <a:lumMod val="20000"/>
              <a:lumOff val="80000"/>
            </a:schemeClr>
          </a:solidFill>
        </p:spPr>
        <p:txBody>
          <a:bodyPr vert="horz" lIns="121920" tIns="60960" rIns="121920" bIns="6096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400" dirty="0"/>
              <a:t>MEIO AMBIENTE E SAÚDE</a:t>
            </a:r>
          </a:p>
          <a:p>
            <a:pPr>
              <a:buClrTx/>
            </a:pPr>
            <a:r>
              <a:rPr lang="en-US" sz="2400" dirty="0"/>
              <a:t>SOCIEDADE DE RISCO: GLOBALIZAÇÃO </a:t>
            </a:r>
          </a:p>
          <a:p>
            <a:pPr>
              <a:buClrTx/>
            </a:pPr>
            <a:r>
              <a:rPr lang="en-US" sz="2400" dirty="0"/>
              <a:t>GERENCIAMENTO DOS RISCOS </a:t>
            </a:r>
          </a:p>
        </p:txBody>
      </p:sp>
    </p:spTree>
    <p:extLst>
      <p:ext uri="{BB962C8B-B14F-4D97-AF65-F5344CB8AC3E}">
        <p14:creationId xmlns:p14="http://schemas.microsoft.com/office/powerpoint/2010/main" val="29397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ítulo 1">
            <a:extLst>
              <a:ext uri="{FF2B5EF4-FFF2-40B4-BE49-F238E27FC236}">
                <a16:creationId xmlns:a16="http://schemas.microsoft.com/office/drawing/2014/main" id="{B53BE093-A9F2-49DE-9619-8BE649744A78}"/>
              </a:ext>
            </a:extLst>
          </p:cNvPr>
          <p:cNvSpPr txBox="1">
            <a:spLocks/>
          </p:cNvSpPr>
          <p:nvPr/>
        </p:nvSpPr>
        <p:spPr>
          <a:xfrm>
            <a:off x="685799" y="604007"/>
            <a:ext cx="4451048" cy="4924338"/>
          </a:xfrm>
          <a:prstGeom prst="rect">
            <a:avLst/>
          </a:prstGeom>
          <a:solidFill>
            <a:schemeClr val="accent1">
              <a:lumMod val="75000"/>
            </a:schemeClr>
          </a:solidFill>
        </p:spPr>
        <p:txBody>
          <a:bodyPr vert="horz" lIns="91440" tIns="45720" rIns="91440" bIns="45720" rtlCol="0" anchor="ct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000" b="1" cap="all" dirty="0">
                <a:ln w="3175" cmpd="sng">
                  <a:noFill/>
                </a:ln>
                <a:solidFill>
                  <a:schemeClr val="tx1"/>
                </a:solidFill>
              </a:rPr>
              <a:t>EVOLUÇÃO DO SISTEMA DE RESPONSABILIDADE CIVIL</a:t>
            </a:r>
          </a:p>
        </p:txBody>
      </p:sp>
      <p:sp>
        <p:nvSpPr>
          <p:cNvPr id="47" name="Espaço Reservado para Conteúdo 10">
            <a:extLst>
              <a:ext uri="{FF2B5EF4-FFF2-40B4-BE49-F238E27FC236}">
                <a16:creationId xmlns:a16="http://schemas.microsoft.com/office/drawing/2014/main" id="{A9554AB6-595C-4B83-B609-F1DC768F28C9}"/>
              </a:ext>
            </a:extLst>
          </p:cNvPr>
          <p:cNvSpPr txBox="1">
            <a:spLocks/>
          </p:cNvSpPr>
          <p:nvPr/>
        </p:nvSpPr>
        <p:spPr>
          <a:xfrm>
            <a:off x="5205791" y="604007"/>
            <a:ext cx="6916301" cy="5103919"/>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spcBef>
                <a:spcPts val="0"/>
              </a:spcBef>
              <a:spcAft>
                <a:spcPts val="1000"/>
              </a:spcAft>
              <a:buClr>
                <a:schemeClr val="tx1"/>
              </a:buClr>
              <a:buSzPct val="100000"/>
              <a:buFont typeface="Wingdings" panose="05000000000000000000" pitchFamily="2" charset="2"/>
              <a:buChar char="q"/>
            </a:pPr>
            <a:r>
              <a:rPr lang="en-US" sz="3200" dirty="0">
                <a:solidFill>
                  <a:schemeClr val="tx1"/>
                </a:solidFill>
              </a:rPr>
              <a:t>PUNITIVA, COLETIVA</a:t>
            </a:r>
          </a:p>
          <a:p>
            <a:pPr>
              <a:spcBef>
                <a:spcPts val="0"/>
              </a:spcBef>
              <a:spcAft>
                <a:spcPts val="1000"/>
              </a:spcAft>
              <a:buClr>
                <a:schemeClr val="tx1"/>
              </a:buClr>
              <a:buSzPct val="100000"/>
              <a:buFont typeface="Wingdings" panose="05000000000000000000" pitchFamily="2" charset="2"/>
              <a:buChar char="q"/>
            </a:pPr>
            <a:r>
              <a:rPr lang="en-US" sz="3200" dirty="0">
                <a:solidFill>
                  <a:schemeClr val="tx1"/>
                </a:solidFill>
              </a:rPr>
              <a:t>PUNITIVA, PESSOAL</a:t>
            </a:r>
          </a:p>
          <a:p>
            <a:pPr>
              <a:spcBef>
                <a:spcPts val="0"/>
              </a:spcBef>
              <a:spcAft>
                <a:spcPts val="1000"/>
              </a:spcAft>
              <a:buClr>
                <a:schemeClr val="tx1"/>
              </a:buClr>
              <a:buSzPct val="100000"/>
              <a:buFont typeface="Wingdings" panose="05000000000000000000" pitchFamily="2" charset="2"/>
              <a:buChar char="q"/>
            </a:pPr>
            <a:r>
              <a:rPr lang="en-US" sz="3200" dirty="0">
                <a:solidFill>
                  <a:schemeClr val="tx1"/>
                </a:solidFill>
              </a:rPr>
              <a:t>PUNITIVA, PESSOAL, LIMITADA </a:t>
            </a:r>
          </a:p>
          <a:p>
            <a:pPr>
              <a:spcBef>
                <a:spcPts val="0"/>
              </a:spcBef>
              <a:spcAft>
                <a:spcPts val="1000"/>
              </a:spcAft>
              <a:buClr>
                <a:schemeClr val="tx1"/>
              </a:buClr>
              <a:buSzPct val="100000"/>
              <a:buFont typeface="Wingdings" panose="05000000000000000000" pitchFamily="2" charset="2"/>
              <a:buChar char="q"/>
            </a:pPr>
            <a:r>
              <a:rPr lang="en-US" sz="3200" dirty="0">
                <a:solidFill>
                  <a:schemeClr val="tx1"/>
                </a:solidFill>
              </a:rPr>
              <a:t>PUNITIVA, </a:t>
            </a:r>
            <a:r>
              <a:rPr lang="en-US" sz="3200" dirty="0" err="1">
                <a:solidFill>
                  <a:schemeClr val="tx1"/>
                </a:solidFill>
              </a:rPr>
              <a:t>recuperação</a:t>
            </a:r>
            <a:r>
              <a:rPr lang="en-US" sz="3200" dirty="0">
                <a:solidFill>
                  <a:schemeClr val="tx1"/>
                </a:solidFill>
              </a:rPr>
              <a:t> do </a:t>
            </a:r>
            <a:r>
              <a:rPr lang="en-US" sz="3200" dirty="0" err="1">
                <a:solidFill>
                  <a:schemeClr val="tx1"/>
                </a:solidFill>
              </a:rPr>
              <a:t>direito</a:t>
            </a:r>
            <a:r>
              <a:rPr lang="en-US" sz="3200" dirty="0">
                <a:solidFill>
                  <a:schemeClr val="tx1"/>
                </a:solidFill>
              </a:rPr>
              <a:t> do </a:t>
            </a:r>
            <a:r>
              <a:rPr lang="en-US" sz="3200" dirty="0" err="1">
                <a:solidFill>
                  <a:schemeClr val="tx1"/>
                </a:solidFill>
              </a:rPr>
              <a:t>lesado</a:t>
            </a:r>
            <a:endParaRPr lang="en-US" sz="3200" dirty="0">
              <a:solidFill>
                <a:schemeClr val="tx1"/>
              </a:solidFill>
            </a:endParaRPr>
          </a:p>
        </p:txBody>
      </p:sp>
    </p:spTree>
    <p:extLst>
      <p:ext uri="{BB962C8B-B14F-4D97-AF65-F5344CB8AC3E}">
        <p14:creationId xmlns:p14="http://schemas.microsoft.com/office/powerpoint/2010/main" val="8815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7">
                                            <p:txEl>
                                              <p:pRg st="0" end="0"/>
                                            </p:txEl>
                                          </p:spTgt>
                                        </p:tgtEl>
                                        <p:attrNameLst>
                                          <p:attrName>style.visibility</p:attrName>
                                        </p:attrNameLst>
                                      </p:cBhvr>
                                      <p:to>
                                        <p:strVal val="visible"/>
                                      </p:to>
                                    </p:set>
                                    <p:animEffect transition="in" filter="wipe(down)">
                                      <p:cBhvr>
                                        <p:cTn id="19" dur="500"/>
                                        <p:tgtEl>
                                          <p:spTgt spid="4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7">
                                            <p:txEl>
                                              <p:pRg st="1" end="1"/>
                                            </p:txEl>
                                          </p:spTgt>
                                        </p:tgtEl>
                                        <p:attrNameLst>
                                          <p:attrName>style.visibility</p:attrName>
                                        </p:attrNameLst>
                                      </p:cBhvr>
                                      <p:to>
                                        <p:strVal val="visible"/>
                                      </p:to>
                                    </p:set>
                                    <p:animEffect transition="in" filter="wipe(down)">
                                      <p:cBhvr>
                                        <p:cTn id="24" dur="500"/>
                                        <p:tgtEl>
                                          <p:spTgt spid="4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Effect transition="in" filter="wipe(down)">
                                      <p:cBhvr>
                                        <p:cTn id="29" dur="500"/>
                                        <p:tgtEl>
                                          <p:spTgt spid="4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7">
                                            <p:txEl>
                                              <p:pRg st="3" end="3"/>
                                            </p:txEl>
                                          </p:spTgt>
                                        </p:tgtEl>
                                        <p:attrNameLst>
                                          <p:attrName>style.visibility</p:attrName>
                                        </p:attrNameLst>
                                      </p:cBhvr>
                                      <p:to>
                                        <p:strVal val="visible"/>
                                      </p:to>
                                    </p:set>
                                    <p:animEffect transition="in" filter="wipe(down)">
                                      <p:cBhvr>
                                        <p:cTn id="34" dur="5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4">
            <a:extLst>
              <a:ext uri="{FF2B5EF4-FFF2-40B4-BE49-F238E27FC236}">
                <a16:creationId xmlns:a16="http://schemas.microsoft.com/office/drawing/2014/main" id="{013B8550-8CCA-4F8F-90ED-A1A2EA5DC696}"/>
              </a:ext>
            </a:extLst>
          </p:cNvPr>
          <p:cNvPicPr>
            <a:picLocks noChangeAspect="1"/>
          </p:cNvPicPr>
          <p:nvPr/>
        </p:nvPicPr>
        <p:blipFill rotWithShape="1">
          <a:blip r:embed="rId3"/>
          <a:srcRect r="14859" b="-2"/>
          <a:stretch/>
        </p:blipFill>
        <p:spPr>
          <a:xfrm>
            <a:off x="6363014" y="1567544"/>
            <a:ext cx="5812465" cy="5181275"/>
          </a:xfrm>
          <a:prstGeom prst="rect">
            <a:avLst/>
          </a:prstGeom>
        </p:spPr>
      </p:pic>
      <p:sp>
        <p:nvSpPr>
          <p:cNvPr id="47" name="Espaço Reservado para Conteúdo 10">
            <a:extLst>
              <a:ext uri="{FF2B5EF4-FFF2-40B4-BE49-F238E27FC236}">
                <a16:creationId xmlns:a16="http://schemas.microsoft.com/office/drawing/2014/main" id="{A9554AB6-595C-4B83-B609-F1DC768F28C9}"/>
              </a:ext>
            </a:extLst>
          </p:cNvPr>
          <p:cNvSpPr txBox="1">
            <a:spLocks/>
          </p:cNvSpPr>
          <p:nvPr/>
        </p:nvSpPr>
        <p:spPr>
          <a:xfrm>
            <a:off x="581025" y="1567544"/>
            <a:ext cx="5302099" cy="3678315"/>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pt-BR" sz="3467" dirty="0">
                <a:solidFill>
                  <a:schemeClr val="accent1">
                    <a:lumMod val="75000"/>
                  </a:schemeClr>
                </a:solidFill>
              </a:rPr>
              <a:t> </a:t>
            </a:r>
            <a:r>
              <a:rPr lang="pt-BR" sz="3467" dirty="0">
                <a:solidFill>
                  <a:schemeClr val="accent1">
                    <a:lumMod val="50000"/>
                  </a:schemeClr>
                </a:solidFill>
              </a:rPr>
              <a:t>Modelo tradicional (CC/16)</a:t>
            </a:r>
          </a:p>
          <a:p>
            <a:pPr>
              <a:buFont typeface="Wingdings" panose="05000000000000000000" pitchFamily="2" charset="2"/>
              <a:buChar char="§"/>
            </a:pPr>
            <a:r>
              <a:rPr lang="pt-BR" sz="3467" dirty="0">
                <a:solidFill>
                  <a:schemeClr val="accent1">
                    <a:lumMod val="50000"/>
                  </a:schemeClr>
                </a:solidFill>
              </a:rPr>
              <a:t>Individualizada</a:t>
            </a:r>
          </a:p>
          <a:p>
            <a:pPr>
              <a:buFont typeface="Wingdings" panose="05000000000000000000" pitchFamily="2" charset="2"/>
              <a:buChar char="§"/>
            </a:pPr>
            <a:r>
              <a:rPr lang="pt-BR" sz="3467" dirty="0">
                <a:solidFill>
                  <a:schemeClr val="accent1">
                    <a:lumMod val="50000"/>
                  </a:schemeClr>
                </a:solidFill>
              </a:rPr>
              <a:t>Culpa</a:t>
            </a:r>
          </a:p>
          <a:p>
            <a:pPr>
              <a:buFont typeface="Wingdings" panose="05000000000000000000" pitchFamily="2" charset="2"/>
              <a:buChar char="§"/>
            </a:pPr>
            <a:r>
              <a:rPr lang="pt-BR" sz="3467" dirty="0">
                <a:solidFill>
                  <a:schemeClr val="accent1">
                    <a:lumMod val="50000"/>
                  </a:schemeClr>
                </a:solidFill>
              </a:rPr>
              <a:t>Prejuízo patrimonial (dano material)</a:t>
            </a:r>
          </a:p>
        </p:txBody>
      </p:sp>
      <p:sp>
        <p:nvSpPr>
          <p:cNvPr id="8" name="Título 1">
            <a:extLst>
              <a:ext uri="{FF2B5EF4-FFF2-40B4-BE49-F238E27FC236}">
                <a16:creationId xmlns:a16="http://schemas.microsoft.com/office/drawing/2014/main" id="{BF9DE46C-44B0-44EA-8E26-EA8D03730C88}"/>
              </a:ext>
            </a:extLst>
          </p:cNvPr>
          <p:cNvSpPr txBox="1">
            <a:spLocks/>
          </p:cNvSpPr>
          <p:nvPr/>
        </p:nvSpPr>
        <p:spPr>
          <a:xfrm>
            <a:off x="70165" y="64584"/>
            <a:ext cx="12105314" cy="682036"/>
          </a:xfrm>
          <a:prstGeom prst="rect">
            <a:avLst/>
          </a:prstGeom>
          <a:solidFill>
            <a:schemeClr val="accent1">
              <a:lumMod val="7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US" sz="3733" b="1" dirty="0"/>
              <a:t>EVOLUÇÃO DO SISTEMA DE RESPONSABILIDADE CIVIL</a:t>
            </a:r>
          </a:p>
        </p:txBody>
      </p:sp>
    </p:spTree>
    <p:extLst>
      <p:ext uri="{BB962C8B-B14F-4D97-AF65-F5344CB8AC3E}">
        <p14:creationId xmlns:p14="http://schemas.microsoft.com/office/powerpoint/2010/main" val="25375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7">
                                            <p:txEl>
                                              <p:pRg st="0" end="0"/>
                                            </p:txEl>
                                          </p:spTgt>
                                        </p:tgtEl>
                                        <p:attrNameLst>
                                          <p:attrName>style.visibility</p:attrName>
                                        </p:attrNameLst>
                                      </p:cBhvr>
                                      <p:to>
                                        <p:strVal val="visible"/>
                                      </p:to>
                                    </p:set>
                                    <p:animEffect transition="in" filter="wipe(down)">
                                      <p:cBhvr>
                                        <p:cTn id="26" dur="500"/>
                                        <p:tgtEl>
                                          <p:spTgt spid="4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animEffect transition="in" filter="barn(inVertical)">
                                      <p:cBhvr>
                                        <p:cTn id="31" dur="500"/>
                                        <p:tgtEl>
                                          <p:spTgt spid="4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7">
                                            <p:txEl>
                                              <p:pRg st="2" end="2"/>
                                            </p:txEl>
                                          </p:spTgt>
                                        </p:tgtEl>
                                        <p:attrNameLst>
                                          <p:attrName>style.visibility</p:attrName>
                                        </p:attrNameLst>
                                      </p:cBhvr>
                                      <p:to>
                                        <p:strVal val="visible"/>
                                      </p:to>
                                    </p:set>
                                    <p:animEffect transition="in" filter="barn(inVertical)">
                                      <p:cBhvr>
                                        <p:cTn id="36" dur="500"/>
                                        <p:tgtEl>
                                          <p:spTgt spid="4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7">
                                            <p:txEl>
                                              <p:pRg st="3" end="3"/>
                                            </p:txEl>
                                          </p:spTgt>
                                        </p:tgtEl>
                                        <p:attrNameLst>
                                          <p:attrName>style.visibility</p:attrName>
                                        </p:attrNameLst>
                                      </p:cBhvr>
                                      <p:to>
                                        <p:strVal val="visible"/>
                                      </p:to>
                                    </p:set>
                                    <p:animEffect transition="in" filter="barn(inVertical)">
                                      <p:cBhvr>
                                        <p:cTn id="41" dur="5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Espaço Reservado para Conteúdo 7">
            <a:extLst>
              <a:ext uri="{FF2B5EF4-FFF2-40B4-BE49-F238E27FC236}">
                <a16:creationId xmlns:a16="http://schemas.microsoft.com/office/drawing/2014/main" id="{B503AACB-C5DD-4A88-82B1-C184A042C8A0}"/>
              </a:ext>
            </a:extLst>
          </p:cNvPr>
          <p:cNvPicPr>
            <a:picLocks noChangeAspect="1"/>
          </p:cNvPicPr>
          <p:nvPr/>
        </p:nvPicPr>
        <p:blipFill rotWithShape="1">
          <a:blip r:embed="rId2"/>
          <a:srcRect l="15571" r="5811" b="1"/>
          <a:stretch/>
        </p:blipFill>
        <p:spPr>
          <a:xfrm>
            <a:off x="5733129" y="813733"/>
            <a:ext cx="6288295" cy="5985104"/>
          </a:xfrm>
          <a:prstGeom prst="rect">
            <a:avLst/>
          </a:prstGeom>
        </p:spPr>
      </p:pic>
      <p:sp>
        <p:nvSpPr>
          <p:cNvPr id="27" name="Retângulo 26">
            <a:extLst>
              <a:ext uri="{FF2B5EF4-FFF2-40B4-BE49-F238E27FC236}">
                <a16:creationId xmlns:a16="http://schemas.microsoft.com/office/drawing/2014/main" id="{18A6102E-C46F-4B6C-A9DC-AEF4F77D5660}"/>
              </a:ext>
            </a:extLst>
          </p:cNvPr>
          <p:cNvSpPr/>
          <p:nvPr/>
        </p:nvSpPr>
        <p:spPr>
          <a:xfrm>
            <a:off x="5733128" y="1446839"/>
            <a:ext cx="3457998" cy="553998"/>
          </a:xfrm>
          <a:prstGeom prst="rect">
            <a:avLst/>
          </a:prstGeom>
          <a:solidFill>
            <a:schemeClr val="accent2">
              <a:lumMod val="20000"/>
              <a:lumOff val="80000"/>
            </a:schemeClr>
          </a:solidFill>
        </p:spPr>
        <p:txBody>
          <a:bodyPr wrap="none">
            <a:spAutoFit/>
          </a:bodyPr>
          <a:lstStyle/>
          <a:p>
            <a:pPr lvl="0"/>
            <a:r>
              <a:rPr lang="pt-BR" sz="3000" b="1" dirty="0">
                <a:solidFill>
                  <a:schemeClr val="accent1">
                    <a:lumMod val="50000"/>
                  </a:schemeClr>
                </a:solidFill>
              </a:rPr>
              <a:t>ERA DOS ACIDENTES</a:t>
            </a:r>
          </a:p>
        </p:txBody>
      </p:sp>
      <p:sp>
        <p:nvSpPr>
          <p:cNvPr id="30" name="Espaço Reservado para Conteúdo 29">
            <a:extLst>
              <a:ext uri="{FF2B5EF4-FFF2-40B4-BE49-F238E27FC236}">
                <a16:creationId xmlns:a16="http://schemas.microsoft.com/office/drawing/2014/main" id="{0A3F84CE-EC3C-40FD-8F3C-2A9519D3DFBF}"/>
              </a:ext>
            </a:extLst>
          </p:cNvPr>
          <p:cNvSpPr>
            <a:spLocks noGrp="1"/>
          </p:cNvSpPr>
          <p:nvPr>
            <p:ph type="subTitle" idx="4294967295"/>
          </p:nvPr>
        </p:nvSpPr>
        <p:spPr>
          <a:xfrm>
            <a:off x="212760" y="1060605"/>
            <a:ext cx="5389033" cy="3929281"/>
          </a:xfrm>
          <a:prstGeom prst="rect">
            <a:avLst/>
          </a:prstGeom>
        </p:spPr>
        <p:txBody>
          <a:bodyPr wrap="square">
            <a:spAutoFit/>
          </a:bodyPr>
          <a:lstStyle/>
          <a:p>
            <a:pPr marL="285744" indent="-285744">
              <a:buFont typeface="Wingdings" panose="05000000000000000000" pitchFamily="2" charset="2"/>
              <a:buChar char="§"/>
            </a:pPr>
            <a:r>
              <a:rPr lang="pt-BR" sz="3000" dirty="0"/>
              <a:t>Invenção das máquinas (danos decorrentes de acidentes de trabalho e maquinários)</a:t>
            </a:r>
          </a:p>
          <a:p>
            <a:pPr marL="285744" indent="-285744">
              <a:buFont typeface="Wingdings" panose="05000000000000000000" pitchFamily="2" charset="2"/>
              <a:buChar char="§"/>
            </a:pPr>
            <a:r>
              <a:rPr lang="pt-BR" sz="3000" dirty="0"/>
              <a:t>Direito Francês(final Sec. XIX)</a:t>
            </a:r>
          </a:p>
          <a:p>
            <a:pPr marL="285744" indent="-285744">
              <a:buFont typeface="Wingdings" panose="05000000000000000000" pitchFamily="2" charset="2"/>
              <a:buChar char="§"/>
            </a:pPr>
            <a:r>
              <a:rPr lang="pt-BR" sz="3000" dirty="0"/>
              <a:t>Culpa: elemento insuficiente</a:t>
            </a:r>
          </a:p>
          <a:p>
            <a:pPr marL="285744" indent="-285744">
              <a:buFont typeface="Wingdings" panose="05000000000000000000" pitchFamily="2" charset="2"/>
              <a:buChar char="§"/>
            </a:pPr>
            <a:r>
              <a:rPr lang="pt-BR" sz="3000" dirty="0"/>
              <a:t>Vítima enfraquecida </a:t>
            </a:r>
            <a:r>
              <a:rPr lang="pt-BR" sz="3000" b="1" dirty="0"/>
              <a:t>(hipossuficiente)</a:t>
            </a:r>
          </a:p>
          <a:p>
            <a:pPr marL="285744" indent="-285744">
              <a:buFont typeface="Wingdings" panose="05000000000000000000" pitchFamily="2" charset="2"/>
              <a:buChar char="§"/>
            </a:pPr>
            <a:r>
              <a:rPr lang="pt-BR" sz="3000" b="1" dirty="0"/>
              <a:t>Sociedade de risco</a:t>
            </a:r>
          </a:p>
        </p:txBody>
      </p:sp>
      <p:sp>
        <p:nvSpPr>
          <p:cNvPr id="35" name="CaixaDeTexto 34">
            <a:extLst>
              <a:ext uri="{FF2B5EF4-FFF2-40B4-BE49-F238E27FC236}">
                <a16:creationId xmlns:a16="http://schemas.microsoft.com/office/drawing/2014/main" id="{9B131287-957A-41F1-B55A-D85514475FE6}"/>
              </a:ext>
            </a:extLst>
          </p:cNvPr>
          <p:cNvSpPr txBox="1"/>
          <p:nvPr/>
        </p:nvSpPr>
        <p:spPr>
          <a:xfrm>
            <a:off x="5733129" y="2031615"/>
            <a:ext cx="4757767" cy="477054"/>
          </a:xfrm>
          <a:prstGeom prst="rect">
            <a:avLst/>
          </a:prstGeom>
          <a:solidFill>
            <a:schemeClr val="accent2">
              <a:lumMod val="60000"/>
              <a:lumOff val="40000"/>
            </a:schemeClr>
          </a:solidFill>
        </p:spPr>
        <p:txBody>
          <a:bodyPr wrap="square" rtlCol="0">
            <a:spAutoFit/>
          </a:bodyPr>
          <a:lstStyle/>
          <a:p>
            <a:pPr algn="ctr"/>
            <a:r>
              <a:rPr lang="pt-BR" sz="2500" b="1" dirty="0">
                <a:solidFill>
                  <a:schemeClr val="bg1"/>
                </a:solidFill>
              </a:rPr>
              <a:t>TEORIAS DO RISCO</a:t>
            </a:r>
          </a:p>
        </p:txBody>
      </p:sp>
      <p:sp>
        <p:nvSpPr>
          <p:cNvPr id="3" name="Título 1">
            <a:extLst>
              <a:ext uri="{FF2B5EF4-FFF2-40B4-BE49-F238E27FC236}">
                <a16:creationId xmlns:a16="http://schemas.microsoft.com/office/drawing/2014/main" id="{5A36DEC5-C5A1-29C9-F500-09D3239A2872}"/>
              </a:ext>
            </a:extLst>
          </p:cNvPr>
          <p:cNvSpPr txBox="1">
            <a:spLocks/>
          </p:cNvSpPr>
          <p:nvPr/>
        </p:nvSpPr>
        <p:spPr>
          <a:xfrm>
            <a:off x="70165" y="64584"/>
            <a:ext cx="12105314" cy="682036"/>
          </a:xfrm>
          <a:prstGeom prst="rect">
            <a:avLst/>
          </a:prstGeom>
          <a:solidFill>
            <a:schemeClr val="accent1">
              <a:lumMod val="75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US" sz="3733" b="1" dirty="0"/>
              <a:t>EVOLUÇÃO DO SISTEMA DE RESPONSABILIDADE CIVIL</a:t>
            </a:r>
          </a:p>
        </p:txBody>
      </p:sp>
    </p:spTree>
    <p:extLst>
      <p:ext uri="{BB962C8B-B14F-4D97-AF65-F5344CB8AC3E}">
        <p14:creationId xmlns:p14="http://schemas.microsoft.com/office/powerpoint/2010/main" val="12864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barn(inVertical)">
                                      <p:cBhvr>
                                        <p:cTn id="19" dur="500"/>
                                        <p:tgtEl>
                                          <p:spTgt spid="3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xEl>
                                              <p:pRg st="1" end="1"/>
                                            </p:txEl>
                                          </p:spTgt>
                                        </p:tgtEl>
                                        <p:attrNameLst>
                                          <p:attrName>style.visibility</p:attrName>
                                        </p:attrNameLst>
                                      </p:cBhvr>
                                      <p:to>
                                        <p:strVal val="visible"/>
                                      </p:to>
                                    </p:set>
                                    <p:animEffect transition="in" filter="barn(inVertical)">
                                      <p:cBhvr>
                                        <p:cTn id="29" dur="500"/>
                                        <p:tgtEl>
                                          <p:spTgt spid="3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
                                            <p:txEl>
                                              <p:pRg st="2" end="2"/>
                                            </p:txEl>
                                          </p:spTgt>
                                        </p:tgtEl>
                                        <p:attrNameLst>
                                          <p:attrName>style.visibility</p:attrName>
                                        </p:attrNameLst>
                                      </p:cBhvr>
                                      <p:to>
                                        <p:strVal val="visible"/>
                                      </p:to>
                                    </p:set>
                                    <p:animEffect transition="in" filter="barn(inVertical)">
                                      <p:cBhvr>
                                        <p:cTn id="34" dur="500"/>
                                        <p:tgtEl>
                                          <p:spTgt spid="3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0">
                                            <p:txEl>
                                              <p:pRg st="3" end="3"/>
                                            </p:txEl>
                                          </p:spTgt>
                                        </p:tgtEl>
                                        <p:attrNameLst>
                                          <p:attrName>style.visibility</p:attrName>
                                        </p:attrNameLst>
                                      </p:cBhvr>
                                      <p:to>
                                        <p:strVal val="visible"/>
                                      </p:to>
                                    </p:set>
                                    <p:animEffect transition="in" filter="barn(inVertical)">
                                      <p:cBhvr>
                                        <p:cTn id="39" dur="500"/>
                                        <p:tgtEl>
                                          <p:spTgt spid="30">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0">
                                            <p:txEl>
                                              <p:pRg st="4" end="4"/>
                                            </p:txEl>
                                          </p:spTgt>
                                        </p:tgtEl>
                                        <p:attrNameLst>
                                          <p:attrName>style.visibility</p:attrName>
                                        </p:attrNameLst>
                                      </p:cBhvr>
                                      <p:to>
                                        <p:strVal val="visible"/>
                                      </p:to>
                                    </p:set>
                                    <p:animEffect transition="in" filter="barn(inVertical)">
                                      <p:cBhvr>
                                        <p:cTn id="44" dur="500"/>
                                        <p:tgtEl>
                                          <p:spTgt spid="3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p:bldP spid="35" grpId="0" animBg="1"/>
      <p:bldP spid="3" grpId="0" animBg="1"/>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5ED35F41B505D46BF9B04FD84D10126" ma:contentTypeVersion="13" ma:contentTypeDescription="Crie um novo documento." ma:contentTypeScope="" ma:versionID="e98fe69787606a5684dd4878142fcfad">
  <xsd:schema xmlns:xsd="http://www.w3.org/2001/XMLSchema" xmlns:xs="http://www.w3.org/2001/XMLSchema" xmlns:p="http://schemas.microsoft.com/office/2006/metadata/properties" xmlns:ns3="95271425-bb6a-421a-99be-8bbb50d2958e" xmlns:ns4="cd16391d-0c4d-4e24-a5e0-03d9f58d3cef" targetNamespace="http://schemas.microsoft.com/office/2006/metadata/properties" ma:root="true" ma:fieldsID="cec2d5125346416654698d516147de74" ns3:_="" ns4:_="">
    <xsd:import namespace="95271425-bb6a-421a-99be-8bbb50d2958e"/>
    <xsd:import namespace="cd16391d-0c4d-4e24-a5e0-03d9f58d3ce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271425-bb6a-421a-99be-8bbb50d295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16391d-0c4d-4e24-a5e0-03d9f58d3cef"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SharingHintHash" ma:index="12"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5271425-bb6a-421a-99be-8bbb50d2958e" xsi:nil="true"/>
  </documentManagement>
</p:properties>
</file>

<file path=customXml/itemProps1.xml><?xml version="1.0" encoding="utf-8"?>
<ds:datastoreItem xmlns:ds="http://schemas.openxmlformats.org/officeDocument/2006/customXml" ds:itemID="{0C4D7817-5917-4A17-ABE6-B56BCA908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271425-bb6a-421a-99be-8bbb50d2958e"/>
    <ds:schemaRef ds:uri="cd16391d-0c4d-4e24-a5e0-03d9f58d3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58E7C-2BB5-4D50-8EB4-AEE252C6707C}">
  <ds:schemaRefs>
    <ds:schemaRef ds:uri="http://schemas.microsoft.com/sharepoint/v3/contenttype/forms"/>
  </ds:schemaRefs>
</ds:datastoreItem>
</file>

<file path=customXml/itemProps3.xml><?xml version="1.0" encoding="utf-8"?>
<ds:datastoreItem xmlns:ds="http://schemas.openxmlformats.org/officeDocument/2006/customXml" ds:itemID="{9D5B07F5-EADF-4702-95A8-D19798CBEA7F}">
  <ds:schemaRef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cd16391d-0c4d-4e24-a5e0-03d9f58d3cef"/>
    <ds:schemaRef ds:uri="95271425-bb6a-421a-99be-8bbb50d2958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TotalTime>
  <Words>1638</Words>
  <Application>Microsoft Office PowerPoint</Application>
  <PresentationFormat>Widescreen</PresentationFormat>
  <Paragraphs>167</Paragraphs>
  <Slides>34</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34</vt:i4>
      </vt:variant>
    </vt:vector>
  </HeadingPairs>
  <TitlesOfParts>
    <vt:vector size="41" baseType="lpstr">
      <vt:lpstr>Arial</vt:lpstr>
      <vt:lpstr>Calibri</vt:lpstr>
      <vt:lpstr>Calibri Light</vt:lpstr>
      <vt:lpstr>Times New Roman</vt:lpstr>
      <vt:lpstr>Wingdings</vt:lpstr>
      <vt:lpstr>Wingdings 3</vt:lpstr>
      <vt:lpstr>Tema do Office</vt:lpstr>
      <vt:lpstr>Apresentação do PowerPoint</vt:lpstr>
      <vt:lpstr>ELEMENTOS DA RESPONSABILIDADE CIVIL AMBIENTAL</vt:lpstr>
      <vt:lpstr>ROMPIMENTO DE BARRAGEM DE MARIANA 2015</vt:lpstr>
      <vt:lpstr>Apresentação do PowerPoint</vt:lpstr>
      <vt:lpstr>BRUMADINHO (2019)</vt:lpstr>
      <vt:lpstr>PANDEMIA COVID-19</vt:lpstr>
      <vt:lpstr>Apresentação do PowerPoint</vt:lpstr>
      <vt:lpstr>Apresentação do PowerPoint</vt:lpstr>
      <vt:lpstr>Apresentação do PowerPoint</vt:lpstr>
      <vt:lpstr>Apresentação do PowerPoint</vt:lpstr>
      <vt:lpstr>Apresentação do PowerPoint</vt:lpstr>
      <vt:lpstr>CLÁUSULA GERAL – ART. 927, PAR.ÚNICO DO CC</vt:lpstr>
      <vt:lpstr>Apresentação do PowerPoint</vt:lpstr>
      <vt:lpstr>SISTEMA DA LEI Nº 6.938/81 - PNMA</vt:lpstr>
      <vt:lpstr>Apresentação do PowerPoint</vt:lpstr>
      <vt:lpstr>RESPONSABILIDADE CIVIL AMBIENTAL</vt:lpstr>
      <vt:lpstr>DANO AMBIENTAL</vt:lpstr>
      <vt:lpstr>Apresentação do PowerPoint</vt:lpstr>
      <vt:lpstr>POLUIÇÃO</vt:lpstr>
      <vt:lpstr>LIMITE DE TOLERABILIDADE</vt:lpstr>
      <vt:lpstr>Apresentação do PowerPoint</vt:lpstr>
      <vt:lpstr>Apresentação do PowerPoint</vt:lpstr>
      <vt:lpstr>Apresentação do PowerPoint</vt:lpstr>
      <vt:lpstr>POLUIDOR</vt:lpstr>
      <vt:lpstr>SOLIDARIEDADE </vt:lpstr>
      <vt:lpstr>Multiplicidade de causas  Nexo causal normativo em detrimento do nexo físico   Imputação pelo descumprimento de deveres de proteção </vt:lpstr>
      <vt:lpstr>NEXO DE CAUSALIDADE</vt:lpstr>
      <vt:lpstr>Apresentação do PowerPoint</vt:lpstr>
      <vt:lpstr>RESPONSABILIDADE CIVIL AMBIENTAL </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Vanessa Ferrari</dc:creator>
  <cp:lastModifiedBy>VANESSA CAROLINA FERNANDES FERRARI</cp:lastModifiedBy>
  <cp:revision>1</cp:revision>
  <dcterms:created xsi:type="dcterms:W3CDTF">2023-04-26T13:26:15Z</dcterms:created>
  <dcterms:modified xsi:type="dcterms:W3CDTF">2023-04-26T13:27:20Z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0x010100F5ED35F41B505D46BF9B04FD84D10126</vt:lpwstr>
  </property>
</Properties>
</file>