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2" r:id="rId4"/>
    <p:sldId id="257" r:id="rId5"/>
    <p:sldId id="293" r:id="rId6"/>
    <p:sldId id="270" r:id="rId7"/>
    <p:sldId id="260" r:id="rId8"/>
    <p:sldId id="265" r:id="rId9"/>
    <p:sldId id="266" r:id="rId10"/>
    <p:sldId id="267" r:id="rId11"/>
    <p:sldId id="261" r:id="rId12"/>
    <p:sldId id="271" r:id="rId13"/>
    <p:sldId id="284" r:id="rId14"/>
    <p:sldId id="285" r:id="rId15"/>
    <p:sldId id="286" r:id="rId16"/>
    <p:sldId id="287" r:id="rId17"/>
    <p:sldId id="288" r:id="rId18"/>
    <p:sldId id="289" r:id="rId19"/>
    <p:sldId id="290" r:id="rId20"/>
    <p:sldId id="291" r:id="rId21"/>
    <p:sldId id="283" r:id="rId22"/>
    <p:sldId id="292" r:id="rId23"/>
    <p:sldId id="273" r:id="rId24"/>
    <p:sldId id="276" r:id="rId25"/>
    <p:sldId id="272" r:id="rId26"/>
    <p:sldId id="258"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EA46CD2-EF91-48C0-B427-C7D56B7EF267}" type="datetimeFigureOut">
              <a:rPr lang="pt-BR" smtClean="0"/>
              <a:t>20/04/2018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295090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46CD2-EF91-48C0-B427-C7D56B7EF267}" type="datetimeFigureOut">
              <a:rPr lang="pt-BR" smtClean="0"/>
              <a:t>20/04/2018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278069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46CD2-EF91-48C0-B427-C7D56B7EF267}" type="datetimeFigureOut">
              <a:rPr lang="pt-BR" smtClean="0"/>
              <a:t>20/04/2018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242065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EA46CD2-EF91-48C0-B427-C7D56B7EF267}" type="datetimeFigureOut">
              <a:rPr lang="pt-BR" smtClean="0"/>
              <a:t>20/04/2018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85078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EA46CD2-EF91-48C0-B427-C7D56B7EF267}" type="datetimeFigureOut">
              <a:rPr lang="pt-BR" smtClean="0"/>
              <a:t>20/04/2018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58936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EA46CD2-EF91-48C0-B427-C7D56B7EF267}" type="datetimeFigureOut">
              <a:rPr lang="pt-BR" smtClean="0"/>
              <a:t>20/04/2018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353557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EA46CD2-EF91-48C0-B427-C7D56B7EF267}" type="datetimeFigureOut">
              <a:rPr lang="pt-BR" smtClean="0"/>
              <a:t>20/04/2018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139210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EA46CD2-EF91-48C0-B427-C7D56B7EF267}" type="datetimeFigureOut">
              <a:rPr lang="pt-BR" smtClean="0"/>
              <a:t>20/04/2018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142557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EA46CD2-EF91-48C0-B427-C7D56B7EF267}" type="datetimeFigureOut">
              <a:rPr lang="pt-BR" smtClean="0"/>
              <a:t>20/04/2018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49242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EA46CD2-EF91-48C0-B427-C7D56B7EF267}" type="datetimeFigureOut">
              <a:rPr lang="pt-BR" smtClean="0"/>
              <a:t>20/04/2018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76643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EA46CD2-EF91-48C0-B427-C7D56B7EF267}" type="datetimeFigureOut">
              <a:rPr lang="pt-BR" smtClean="0"/>
              <a:t>20/04/2018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298B83-7163-4904-BDEC-77E60FF4987A}" type="slidenum">
              <a:rPr lang="pt-BR" smtClean="0"/>
              <a:t>‹nº›</a:t>
            </a:fld>
            <a:endParaRPr lang="pt-BR"/>
          </a:p>
        </p:txBody>
      </p:sp>
    </p:spTree>
    <p:extLst>
      <p:ext uri="{BB962C8B-B14F-4D97-AF65-F5344CB8AC3E}">
        <p14:creationId xmlns:p14="http://schemas.microsoft.com/office/powerpoint/2010/main" val="75692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46CD2-EF91-48C0-B427-C7D56B7EF267}" type="datetimeFigureOut">
              <a:rPr lang="pt-BR" smtClean="0"/>
              <a:t>20/04/2018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98B83-7163-4904-BDEC-77E60FF4987A}" type="slidenum">
              <a:rPr lang="pt-BR" smtClean="0"/>
              <a:t>‹nº›</a:t>
            </a:fld>
            <a:endParaRPr lang="pt-BR"/>
          </a:p>
        </p:txBody>
      </p:sp>
    </p:spTree>
    <p:extLst>
      <p:ext uri="{BB962C8B-B14F-4D97-AF65-F5344CB8AC3E}">
        <p14:creationId xmlns:p14="http://schemas.microsoft.com/office/powerpoint/2010/main" val="400771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etic.br/media/docs/publicacoes/6/panorama_setorial_ano-ix_n_3_e-participacao.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etic.br/publicacao/ano-ix-n-3-participacao-cidada-na-era-digital-e-participacao/" TargetMode="External"/><Relationship Id="rId2" Type="http://schemas.openxmlformats.org/officeDocument/2006/relationships/hyperlink" Target="https://www.revistas.usp.br/Rumores/article/download/124273/12426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nottrack-doc.com/en/intr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vimeo.com/1615114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nternetlivestat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5DPZQ8L74w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bc.com/portuguese/geral-4290849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u="sng" dirty="0" smtClean="0"/>
              <a:t>Informação e sociedade no contexto da internet</a:t>
            </a:r>
            <a:br>
              <a:rPr lang="pt-BR" u="sng" dirty="0" smtClean="0"/>
            </a:br>
            <a:endParaRPr lang="pt-BR" dirty="0"/>
          </a:p>
        </p:txBody>
      </p:sp>
      <p:sp>
        <p:nvSpPr>
          <p:cNvPr id="3" name="Subtítulo 2"/>
          <p:cNvSpPr>
            <a:spLocks noGrp="1"/>
          </p:cNvSpPr>
          <p:nvPr>
            <p:ph type="subTitle" idx="1"/>
          </p:nvPr>
        </p:nvSpPr>
        <p:spPr/>
        <p:txBody>
          <a:bodyPr/>
          <a:lstStyle/>
          <a:p>
            <a:pPr algn="r"/>
            <a:endParaRPr lang="pt-BR" dirty="0" smtClean="0"/>
          </a:p>
          <a:p>
            <a:pPr algn="r"/>
            <a:endParaRPr lang="pt-BR" dirty="0"/>
          </a:p>
          <a:p>
            <a:pPr algn="r"/>
            <a:r>
              <a:rPr lang="pt-BR" sz="3200" dirty="0" smtClean="0"/>
              <a:t>AULA 7</a:t>
            </a:r>
            <a:endParaRPr lang="pt-BR" sz="3200" dirty="0"/>
          </a:p>
        </p:txBody>
      </p:sp>
    </p:spTree>
    <p:extLst>
      <p:ext uri="{BB962C8B-B14F-4D97-AF65-F5344CB8AC3E}">
        <p14:creationId xmlns:p14="http://schemas.microsoft.com/office/powerpoint/2010/main" val="168702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SMART: uma pesquisa sobre as internets</a:t>
            </a:r>
            <a:br>
              <a:rPr lang="pt-BR" dirty="0" smtClean="0"/>
            </a:br>
            <a:r>
              <a:rPr lang="pt-BR" sz="3600" dirty="0" smtClean="0">
                <a:solidFill>
                  <a:srgbClr val="C00000"/>
                </a:solidFill>
              </a:rPr>
              <a:t>Frédéric Martel</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solidFill>
                  <a:srgbClr val="C00000"/>
                </a:solidFill>
              </a:rPr>
              <a:t>BRASIL: </a:t>
            </a:r>
            <a:r>
              <a:rPr lang="pt-BR" dirty="0"/>
              <a:t>f</a:t>
            </a:r>
            <a:r>
              <a:rPr lang="pt-BR" dirty="0" smtClean="0"/>
              <a:t>orças e fraquezas</a:t>
            </a:r>
          </a:p>
          <a:p>
            <a:pPr marL="0" indent="0">
              <a:buNone/>
            </a:pPr>
            <a:r>
              <a:rPr lang="pt-BR" u="sng" dirty="0" smtClean="0"/>
              <a:t>Fraquezas</a:t>
            </a:r>
            <a:r>
              <a:rPr lang="pt-BR" dirty="0" smtClean="0"/>
              <a:t>: regulação (Marco Civil da Internet) + privacidade - confronto com os EUA ao invés de trabalho conjunto. </a:t>
            </a:r>
          </a:p>
          <a:p>
            <a:r>
              <a:rPr lang="pt-BR" dirty="0" smtClean="0"/>
              <a:t>Elevado preço da internet (ação governamental).</a:t>
            </a:r>
          </a:p>
          <a:p>
            <a:r>
              <a:rPr lang="pt-BR" dirty="0" smtClean="0"/>
              <a:t>Condições de emprego: diminuição – substituição: investimento em educação</a:t>
            </a:r>
          </a:p>
          <a:p>
            <a:pPr marL="0" indent="0">
              <a:buNone/>
            </a:pPr>
            <a:r>
              <a:rPr lang="pt-BR" u="sng" dirty="0" smtClean="0"/>
              <a:t>Forças</a:t>
            </a:r>
            <a:r>
              <a:rPr lang="pt-BR" dirty="0" smtClean="0"/>
              <a:t>: saber-fazer – </a:t>
            </a:r>
            <a:r>
              <a:rPr lang="pt-BR" dirty="0" err="1" smtClean="0"/>
              <a:t>empoderamento</a:t>
            </a:r>
            <a:r>
              <a:rPr lang="pt-BR" dirty="0" smtClean="0"/>
              <a:t> das pessoas – experiências de </a:t>
            </a:r>
            <a:r>
              <a:rPr lang="pt-BR" i="1" dirty="0" err="1" smtClean="0"/>
              <a:t>smart</a:t>
            </a:r>
            <a:r>
              <a:rPr lang="pt-BR" i="1" dirty="0" smtClean="0"/>
              <a:t> </a:t>
            </a:r>
            <a:r>
              <a:rPr lang="pt-BR" i="1" dirty="0" err="1" smtClean="0"/>
              <a:t>cities</a:t>
            </a:r>
            <a:r>
              <a:rPr lang="pt-BR" i="1" dirty="0" smtClean="0"/>
              <a:t> </a:t>
            </a:r>
            <a:r>
              <a:rPr lang="pt-BR" dirty="0" smtClean="0"/>
              <a:t>– desenvolvimento de conteúdos culturais – direitos autorais (Gil) – problematização do meio ambiente.</a:t>
            </a:r>
          </a:p>
          <a:p>
            <a:r>
              <a:rPr lang="pt-BR" dirty="0" smtClean="0"/>
              <a:t>“Quero terminar com isso, que é no que tenho mais confiança em relação ao Brasil: na força de inovação da juventude brasileira, de todos aqueles que criam </a:t>
            </a:r>
            <a:r>
              <a:rPr lang="pt-BR" i="1" dirty="0" smtClean="0"/>
              <a:t>startups</a:t>
            </a:r>
            <a:r>
              <a:rPr lang="pt-BR" dirty="0" smtClean="0"/>
              <a:t>, que inovam, que têm uma energia incrível” (p.25)</a:t>
            </a:r>
          </a:p>
        </p:txBody>
      </p:sp>
    </p:spTree>
    <p:extLst>
      <p:ext uri="{BB962C8B-B14F-4D97-AF65-F5344CB8AC3E}">
        <p14:creationId xmlns:p14="http://schemas.microsoft.com/office/powerpoint/2010/main" val="251431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t>Panorama setorial da Internet</a:t>
            </a:r>
            <a:r>
              <a:rPr lang="pt-BR" dirty="0" smtClean="0"/>
              <a:t/>
            </a:r>
            <a:br>
              <a:rPr lang="pt-BR" dirty="0" smtClean="0"/>
            </a:br>
            <a:r>
              <a:rPr lang="pt-BR" sz="2200" dirty="0" smtClean="0"/>
              <a:t>e-Participação: oportunidades, desafios, e relação com os Objetivos de Desenvolvimento Sustentável</a:t>
            </a:r>
            <a:r>
              <a:rPr lang="pt-BR" dirty="0" smtClean="0"/>
              <a:t/>
            </a:r>
            <a:br>
              <a:rPr lang="pt-BR" dirty="0" smtClean="0"/>
            </a:br>
            <a:r>
              <a:rPr lang="pt-BR" sz="3200" dirty="0" smtClean="0">
                <a:solidFill>
                  <a:srgbClr val="C00000"/>
                </a:solidFill>
              </a:rPr>
              <a:t>CETIC – Dezembro 2017</a:t>
            </a:r>
            <a:endParaRPr lang="pt-BR" dirty="0"/>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hlinkClick r:id="rId2"/>
              </a:rPr>
              <a:t>http://cetic.br/media/docs/publicacoes/6/panorama_setorial_ano-ix_n_3_e-participacao.pdf</a:t>
            </a:r>
            <a:endParaRPr lang="pt-BR" dirty="0" smtClean="0"/>
          </a:p>
          <a:p>
            <a:pPr marL="0" indent="0" algn="ctr">
              <a:buNone/>
            </a:pPr>
            <a:r>
              <a:rPr lang="pt-BR" u="sng" dirty="0" smtClean="0"/>
              <a:t>Potencial da Internet para ampliação da participação política</a:t>
            </a:r>
          </a:p>
          <a:p>
            <a:pPr marL="0" indent="0">
              <a:buNone/>
            </a:pPr>
            <a:r>
              <a:rPr lang="pt-BR" dirty="0" smtClean="0"/>
              <a:t>Conceitos utilizados:</a:t>
            </a:r>
          </a:p>
          <a:p>
            <a:r>
              <a:rPr lang="pt-BR" dirty="0" smtClean="0">
                <a:solidFill>
                  <a:srgbClr val="C00000"/>
                </a:solidFill>
              </a:rPr>
              <a:t>Democracia</a:t>
            </a:r>
            <a:r>
              <a:rPr lang="pt-BR" dirty="0" smtClean="0"/>
              <a:t>: conjunto de procedimentos e direitos de acordo com o qual os cidadãos: i. escolhem aqueles que os governam; </a:t>
            </a:r>
            <a:r>
              <a:rPr lang="pt-BR" dirty="0" err="1" smtClean="0"/>
              <a:t>ii</a:t>
            </a:r>
            <a:r>
              <a:rPr lang="pt-BR" dirty="0" smtClean="0"/>
              <a:t>. influenciam nas decisões desses eleitos; </a:t>
            </a:r>
            <a:r>
              <a:rPr lang="pt-BR" dirty="0" err="1" smtClean="0"/>
              <a:t>iii</a:t>
            </a:r>
            <a:r>
              <a:rPr lang="pt-BR" dirty="0" smtClean="0"/>
              <a:t>. </a:t>
            </a:r>
            <a:r>
              <a:rPr lang="pt-BR" dirty="0" err="1" smtClean="0"/>
              <a:t>Mantêm-os</a:t>
            </a:r>
            <a:r>
              <a:rPr lang="pt-BR" dirty="0" smtClean="0"/>
              <a:t> </a:t>
            </a:r>
            <a:r>
              <a:rPr lang="pt-BR" i="1" dirty="0" err="1" smtClean="0"/>
              <a:t>accountable</a:t>
            </a:r>
            <a:r>
              <a:rPr lang="pt-BR" dirty="0" smtClean="0"/>
              <a:t>.</a:t>
            </a:r>
          </a:p>
          <a:p>
            <a:r>
              <a:rPr lang="pt-BR" dirty="0" smtClean="0">
                <a:solidFill>
                  <a:srgbClr val="C00000"/>
                </a:solidFill>
              </a:rPr>
              <a:t>Participação política</a:t>
            </a:r>
            <a:r>
              <a:rPr lang="pt-BR" dirty="0" smtClean="0"/>
              <a:t>: qualquer atividade que vise influenciar a ação do governo.</a:t>
            </a:r>
          </a:p>
          <a:p>
            <a:r>
              <a:rPr lang="pt-BR" dirty="0" smtClean="0"/>
              <a:t>“Numa democracia, a participação oferece aos cidadãos uma oportunidade de comunicar sobre suas preocupações e preferências aos representantes políticos, pressionando-os a responder” (p.1).</a:t>
            </a:r>
          </a:p>
          <a:p>
            <a:r>
              <a:rPr lang="pt-BR" dirty="0" smtClean="0">
                <a:solidFill>
                  <a:srgbClr val="C00000"/>
                </a:solidFill>
              </a:rPr>
              <a:t>Tecnologias de Informação e Comunicação </a:t>
            </a:r>
            <a:r>
              <a:rPr lang="pt-BR" dirty="0" smtClean="0"/>
              <a:t>(TIC): têm grande potencial para trazer ganhos democráticos em qualquer âmbito do governo.</a:t>
            </a:r>
          </a:p>
          <a:p>
            <a:r>
              <a:rPr lang="pt-BR" dirty="0" smtClean="0">
                <a:solidFill>
                  <a:srgbClr val="C00000"/>
                </a:solidFill>
              </a:rPr>
              <a:t>Internet</a:t>
            </a:r>
            <a:r>
              <a:rPr lang="pt-BR" dirty="0" smtClean="0"/>
              <a:t>: potencializa de forma significativa e eficiente as possibilidades e alternativas de contato entre os cidadãos e entre estes e o governo, criando e recriando espaços de discussão e deliberação de assuntos públicos.</a:t>
            </a:r>
          </a:p>
          <a:p>
            <a:r>
              <a:rPr lang="pt-BR" dirty="0" smtClean="0">
                <a:solidFill>
                  <a:srgbClr val="C00000"/>
                </a:solidFill>
              </a:rPr>
              <a:t>E-Participação/Participação Digital/Participação </a:t>
            </a:r>
            <a:r>
              <a:rPr lang="pt-BR" i="1" dirty="0" smtClean="0">
                <a:solidFill>
                  <a:srgbClr val="C00000"/>
                </a:solidFill>
              </a:rPr>
              <a:t>on-line</a:t>
            </a:r>
            <a:r>
              <a:rPr lang="pt-BR" dirty="0" smtClean="0"/>
              <a:t>: interação mediada pelas TIC entre a esfera da sociedade civil e a esfera política formal, e entre a sociedade civil e a administração pública visando a influência dos cidadãos nos resultados das decisões públicas.</a:t>
            </a:r>
          </a:p>
        </p:txBody>
      </p:sp>
    </p:spTree>
    <p:extLst>
      <p:ext uri="{BB962C8B-B14F-4D97-AF65-F5344CB8AC3E}">
        <p14:creationId xmlns:p14="http://schemas.microsoft.com/office/powerpoint/2010/main" val="20275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t>Panorama setorial da Internet</a:t>
            </a:r>
            <a:r>
              <a:rPr lang="pt-BR" dirty="0" smtClean="0"/>
              <a:t/>
            </a:r>
            <a:br>
              <a:rPr lang="pt-BR" dirty="0" smtClean="0"/>
            </a:br>
            <a:r>
              <a:rPr lang="pt-BR" sz="2200" dirty="0" smtClean="0"/>
              <a:t>e-Participação: oportunidades, desafios, e relação com os Objetivos de Desenvolvimento Sustentável</a:t>
            </a:r>
            <a:r>
              <a:rPr lang="pt-BR" dirty="0" smtClean="0"/>
              <a:t/>
            </a:r>
            <a:br>
              <a:rPr lang="pt-BR" dirty="0" smtClean="0"/>
            </a:br>
            <a:r>
              <a:rPr lang="pt-BR" sz="3200" dirty="0" smtClean="0">
                <a:solidFill>
                  <a:srgbClr val="C00000"/>
                </a:solidFill>
              </a:rPr>
              <a:t>CETIC – Dezembro 2017</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dirty="0" smtClean="0"/>
              <a:t>Debate em torno do potencial das TIC: </a:t>
            </a:r>
            <a:r>
              <a:rPr lang="pt-BR" i="1" dirty="0" err="1" smtClean="0"/>
              <a:t>mobilization</a:t>
            </a:r>
            <a:r>
              <a:rPr lang="pt-BR" i="1" dirty="0" smtClean="0"/>
              <a:t> </a:t>
            </a:r>
            <a:r>
              <a:rPr lang="pt-BR" i="1" dirty="0" err="1" smtClean="0"/>
              <a:t>thesis</a:t>
            </a:r>
            <a:r>
              <a:rPr lang="pt-BR" i="1" dirty="0" smtClean="0"/>
              <a:t> </a:t>
            </a:r>
            <a:r>
              <a:rPr lang="pt-BR" dirty="0" smtClean="0"/>
              <a:t>X </a:t>
            </a:r>
            <a:r>
              <a:rPr lang="pt-BR" i="1" dirty="0" err="1" smtClean="0"/>
              <a:t>reinforcement</a:t>
            </a:r>
            <a:r>
              <a:rPr lang="pt-BR" i="1" dirty="0" smtClean="0"/>
              <a:t> </a:t>
            </a:r>
            <a:r>
              <a:rPr lang="pt-BR" i="1" dirty="0" err="1" smtClean="0"/>
              <a:t>thesis</a:t>
            </a:r>
            <a:r>
              <a:rPr lang="pt-BR" dirty="0" smtClean="0"/>
              <a:t>.</a:t>
            </a:r>
          </a:p>
          <a:p>
            <a:r>
              <a:rPr lang="pt-BR" dirty="0" smtClean="0"/>
              <a:t>Fato é que a Internet facilita o acesso à informação.</a:t>
            </a:r>
          </a:p>
          <a:p>
            <a:r>
              <a:rPr lang="pt-BR" dirty="0" smtClean="0"/>
              <a:t>Mais canais de participação disponíveis.</a:t>
            </a:r>
          </a:p>
          <a:p>
            <a:r>
              <a:rPr lang="pt-BR" dirty="0" smtClean="0"/>
              <a:t>Combate à </a:t>
            </a:r>
            <a:r>
              <a:rPr lang="pt-BR" dirty="0" smtClean="0">
                <a:solidFill>
                  <a:srgbClr val="C00000"/>
                </a:solidFill>
              </a:rPr>
              <a:t>exclusão digital </a:t>
            </a:r>
            <a:r>
              <a:rPr lang="pt-BR" dirty="0" smtClean="0"/>
              <a:t>(61% dos domicílios brasileiros conectados à Internet – TIC Domicílios 2016) – 66% da população brasileira acessa a Internet via celular (CGI.br, 2017).</a:t>
            </a:r>
          </a:p>
          <a:p>
            <a:r>
              <a:rPr lang="pt-BR" dirty="0" smtClean="0"/>
              <a:t>Dificuldades de e-participação cidadã (ver p.4).</a:t>
            </a:r>
          </a:p>
          <a:p>
            <a:r>
              <a:rPr lang="pt-BR" dirty="0" smtClean="0"/>
              <a:t>Uma das expectativas em relação ao uso das TIC no setor público é a ampliação de iniciativas que promovam a </a:t>
            </a:r>
            <a:r>
              <a:rPr lang="pt-BR" dirty="0" smtClean="0">
                <a:solidFill>
                  <a:srgbClr val="C00000"/>
                </a:solidFill>
              </a:rPr>
              <a:t>colaboração e a participação </a:t>
            </a:r>
            <a:r>
              <a:rPr lang="pt-BR" dirty="0" smtClean="0"/>
              <a:t>da sociedade na tomada de decisões (ver gráfico p.5).</a:t>
            </a:r>
          </a:p>
          <a:p>
            <a:r>
              <a:rPr lang="pt-BR" dirty="0" smtClean="0">
                <a:solidFill>
                  <a:srgbClr val="C00000"/>
                </a:solidFill>
              </a:rPr>
              <a:t>Desigualdade</a:t>
            </a:r>
            <a:r>
              <a:rPr lang="pt-BR" dirty="0" smtClean="0"/>
              <a:t> na participação através de governo eletrônico (ver gráfico p.6) – dinâmica que leve em consideração a opinião pública.</a:t>
            </a:r>
          </a:p>
          <a:p>
            <a:r>
              <a:rPr lang="pt-BR" dirty="0" smtClean="0">
                <a:solidFill>
                  <a:srgbClr val="C00000"/>
                </a:solidFill>
              </a:rPr>
              <a:t>Internet</a:t>
            </a:r>
            <a:r>
              <a:rPr lang="pt-BR" dirty="0" smtClean="0"/>
              <a:t>: aprimoramento da participação em espaços convencionais e também novas ferramental para a participação on-line (ver entrevista plataforma Mudamos ao final).</a:t>
            </a:r>
            <a:endParaRPr lang="pt-BR" dirty="0"/>
          </a:p>
        </p:txBody>
      </p:sp>
    </p:spTree>
    <p:extLst>
      <p:ext uri="{BB962C8B-B14F-4D97-AF65-F5344CB8AC3E}">
        <p14:creationId xmlns:p14="http://schemas.microsoft.com/office/powerpoint/2010/main" val="39279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solidFill>
                  <a:srgbClr val="C00000"/>
                </a:solidFill>
              </a:rPr>
              <a:t>Liquid</a:t>
            </a:r>
            <a:r>
              <a:rPr lang="pt-BR" b="1" dirty="0" smtClean="0">
                <a:solidFill>
                  <a:srgbClr val="C00000"/>
                </a:solidFill>
              </a:rPr>
              <a:t> </a:t>
            </a:r>
            <a:r>
              <a:rPr lang="pt-BR" b="1" dirty="0" err="1" smtClean="0">
                <a:solidFill>
                  <a:srgbClr val="C00000"/>
                </a:solidFill>
              </a:rPr>
              <a:t>Democracy</a:t>
            </a:r>
            <a:endParaRPr lang="pt-BR" b="1" dirty="0">
              <a:solidFill>
                <a:srgbClr val="C00000"/>
              </a:solidFill>
            </a:endParaRPr>
          </a:p>
        </p:txBody>
      </p:sp>
      <p:pic>
        <p:nvPicPr>
          <p:cNvPr id="4" name="Espaço Reservado para Conteúdo 3"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283" y="1825625"/>
            <a:ext cx="8105434" cy="4351338"/>
          </a:xfrm>
        </p:spPr>
      </p:pic>
      <p:sp>
        <p:nvSpPr>
          <p:cNvPr id="5" name="CaixaDeTexto 4"/>
          <p:cNvSpPr txBox="1"/>
          <p:nvPr/>
        </p:nvSpPr>
        <p:spPr>
          <a:xfrm>
            <a:off x="186813" y="6488668"/>
            <a:ext cx="471949"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26679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smtClean="0">
                <a:solidFill>
                  <a:srgbClr val="C00000"/>
                </a:solidFill>
              </a:rPr>
              <a:t>E-</a:t>
            </a:r>
            <a:r>
              <a:rPr lang="pt-BR" b="1" dirty="0" err="1" smtClean="0">
                <a:solidFill>
                  <a:srgbClr val="C00000"/>
                </a:solidFill>
              </a:rPr>
              <a:t>Democracy</a:t>
            </a:r>
            <a:endParaRPr lang="pt-BR" b="1" dirty="0">
              <a:solidFill>
                <a:srgbClr val="C00000"/>
              </a:solidFill>
            </a:endParaRPr>
          </a:p>
        </p:txBody>
      </p:sp>
      <p:pic>
        <p:nvPicPr>
          <p:cNvPr id="10" name="Espaço Reservado para Conteúdo 9"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8004" y="1825625"/>
            <a:ext cx="7995992" cy="4351338"/>
          </a:xfrm>
        </p:spPr>
      </p:pic>
      <p:sp>
        <p:nvSpPr>
          <p:cNvPr id="4" name="CaixaDeTexto 3"/>
          <p:cNvSpPr txBox="1"/>
          <p:nvPr/>
        </p:nvSpPr>
        <p:spPr>
          <a:xfrm>
            <a:off x="137652" y="6341806"/>
            <a:ext cx="403122" cy="646331"/>
          </a:xfrm>
          <a:prstGeom prst="rect">
            <a:avLst/>
          </a:prstGeom>
          <a:noFill/>
        </p:spPr>
        <p:txBody>
          <a:bodyPr wrap="square" rtlCol="0">
            <a:spAutoFit/>
          </a:bodyPr>
          <a:lstStyle/>
          <a:p>
            <a:r>
              <a:rPr lang="pt-BR" b="1" dirty="0" smtClean="0">
                <a:solidFill>
                  <a:srgbClr val="FF0000"/>
                </a:solidFill>
              </a:rPr>
              <a:t>??</a:t>
            </a:r>
          </a:p>
          <a:p>
            <a:endParaRPr lang="pt-BR" dirty="0"/>
          </a:p>
        </p:txBody>
      </p:sp>
    </p:spTree>
    <p:extLst>
      <p:ext uri="{BB962C8B-B14F-4D97-AF65-F5344CB8AC3E}">
        <p14:creationId xmlns:p14="http://schemas.microsoft.com/office/powerpoint/2010/main" val="3190963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pPr algn="ctr"/>
            <a:r>
              <a:rPr lang="pt-BR" dirty="0" err="1" smtClean="0">
                <a:solidFill>
                  <a:srgbClr val="C00000"/>
                </a:solidFill>
              </a:rPr>
              <a:t>MediaLab</a:t>
            </a:r>
            <a:r>
              <a:rPr lang="pt-BR" dirty="0" smtClean="0">
                <a:solidFill>
                  <a:srgbClr val="C00000"/>
                </a:solidFill>
              </a:rPr>
              <a:t> Prado - Madrid</a:t>
            </a:r>
            <a:endParaRPr lang="pt-BR" dirty="0">
              <a:solidFill>
                <a:srgbClr val="C00000"/>
              </a:solidFill>
            </a:endParaRPr>
          </a:p>
        </p:txBody>
      </p:sp>
      <p:pic>
        <p:nvPicPr>
          <p:cNvPr id="15" name="Espaço Reservado para Conteúdo 14"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108" y="1825625"/>
            <a:ext cx="7265784" cy="4351338"/>
          </a:xfrm>
        </p:spPr>
      </p:pic>
      <p:sp>
        <p:nvSpPr>
          <p:cNvPr id="16" name="CaixaDeTexto 15"/>
          <p:cNvSpPr txBox="1"/>
          <p:nvPr/>
        </p:nvSpPr>
        <p:spPr>
          <a:xfrm>
            <a:off x="9852338" y="141669"/>
            <a:ext cx="2086377" cy="6740307"/>
          </a:xfrm>
          <a:prstGeom prst="rect">
            <a:avLst/>
          </a:prstGeom>
          <a:noFill/>
        </p:spPr>
        <p:txBody>
          <a:bodyPr wrap="square" rtlCol="0">
            <a:spAutoFit/>
          </a:bodyPr>
          <a:lstStyle/>
          <a:p>
            <a:endParaRPr lang="en-US" dirty="0" smtClean="0"/>
          </a:p>
          <a:p>
            <a:endParaRPr lang="en-US" dirty="0"/>
          </a:p>
          <a:p>
            <a:r>
              <a:rPr lang="en-US" dirty="0" smtClean="0"/>
              <a:t>This </a:t>
            </a:r>
            <a:r>
              <a:rPr lang="en-US" dirty="0"/>
              <a:t>is the call for projects of  the international workshop Collective Intelligence for Democracy from November 3th to November 18th. Come with us to have two weeks of collaborative work, of multidisciplinary teams around projects related to commons, oriented democracy citizen participation and the tools and methodologies that facilitate these processes.</a:t>
            </a:r>
          </a:p>
          <a:p>
            <a:r>
              <a:rPr lang="en-US" dirty="0"/>
              <a:t> </a:t>
            </a:r>
          </a:p>
        </p:txBody>
      </p:sp>
      <p:sp>
        <p:nvSpPr>
          <p:cNvPr id="17" name="CaixaDeTexto 16"/>
          <p:cNvSpPr txBox="1"/>
          <p:nvPr/>
        </p:nvSpPr>
        <p:spPr>
          <a:xfrm>
            <a:off x="463639" y="418667"/>
            <a:ext cx="1999469" cy="6186309"/>
          </a:xfrm>
          <a:prstGeom prst="rect">
            <a:avLst/>
          </a:prstGeom>
          <a:noFill/>
        </p:spPr>
        <p:txBody>
          <a:bodyPr wrap="square" rtlCol="0">
            <a:spAutoFit/>
          </a:bodyPr>
          <a:lstStyle/>
          <a:p>
            <a:r>
              <a:rPr lang="es-ES" b="1" dirty="0" err="1"/>
              <a:t>Medialab</a:t>
            </a:r>
            <a:r>
              <a:rPr lang="es-ES" b="1" dirty="0"/>
              <a:t>-Prado </a:t>
            </a:r>
            <a:r>
              <a:rPr lang="es-ES" dirty="0"/>
              <a:t>es un laboratorio ciudadano de producción, investigación y difusión de proyectos culturales que explora las formas de experimentación y aprendizaje colaborativo que han surgido de las redes digitales. Es un proyecto perteneciente al Área de Gobierno de Cultura y Deportes </a:t>
            </a:r>
            <a:r>
              <a:rPr lang="es-ES" dirty="0" smtClean="0"/>
              <a:t>del</a:t>
            </a:r>
            <a:r>
              <a:rPr lang="es-ES" dirty="0"/>
              <a:t> Ayuntamiento de Madrid. </a:t>
            </a:r>
            <a:endParaRPr lang="pt-BR" dirty="0"/>
          </a:p>
        </p:txBody>
      </p:sp>
      <p:sp>
        <p:nvSpPr>
          <p:cNvPr id="6" name="CaixaDeTexto 5"/>
          <p:cNvSpPr txBox="1"/>
          <p:nvPr/>
        </p:nvSpPr>
        <p:spPr>
          <a:xfrm>
            <a:off x="0" y="6479458"/>
            <a:ext cx="403123" cy="37854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2636006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smtClean="0">
                <a:solidFill>
                  <a:srgbClr val="C00000"/>
                </a:solidFill>
              </a:rPr>
              <a:t>Open </a:t>
            </a:r>
            <a:r>
              <a:rPr lang="pt-BR" b="1" dirty="0" err="1" smtClean="0">
                <a:solidFill>
                  <a:srgbClr val="C00000"/>
                </a:solidFill>
              </a:rPr>
              <a:t>Ministry</a:t>
            </a:r>
            <a:endParaRPr lang="pt-BR" b="1" dirty="0">
              <a:solidFill>
                <a:srgbClr val="C00000"/>
              </a:solidFill>
            </a:endParaRPr>
          </a:p>
        </p:txBody>
      </p:sp>
      <p:pic>
        <p:nvPicPr>
          <p:cNvPr id="9" name="Espaço Reservado para Conteúdo 8"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333" y="1825625"/>
            <a:ext cx="8955334" cy="4351338"/>
          </a:xfrm>
        </p:spPr>
      </p:pic>
      <p:sp>
        <p:nvSpPr>
          <p:cNvPr id="4" name="CaixaDeTexto 3"/>
          <p:cNvSpPr txBox="1"/>
          <p:nvPr/>
        </p:nvSpPr>
        <p:spPr>
          <a:xfrm>
            <a:off x="0" y="6263148"/>
            <a:ext cx="580103"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4107704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pt-BR" b="1" dirty="0" err="1" smtClean="0">
                <a:solidFill>
                  <a:srgbClr val="C00000"/>
                </a:solidFill>
              </a:rPr>
              <a:t>Your</a:t>
            </a:r>
            <a:r>
              <a:rPr lang="pt-BR" b="1" dirty="0" smtClean="0">
                <a:solidFill>
                  <a:srgbClr val="C00000"/>
                </a:solidFill>
              </a:rPr>
              <a:t> </a:t>
            </a:r>
            <a:r>
              <a:rPr lang="pt-BR" b="1" dirty="0" err="1" smtClean="0">
                <a:solidFill>
                  <a:srgbClr val="C00000"/>
                </a:solidFill>
              </a:rPr>
              <a:t>Priorities</a:t>
            </a:r>
            <a:endParaRPr lang="pt-BR" b="1" dirty="0">
              <a:solidFill>
                <a:srgbClr val="C00000"/>
              </a:solidFill>
            </a:endParaRPr>
          </a:p>
        </p:txBody>
      </p:sp>
      <p:pic>
        <p:nvPicPr>
          <p:cNvPr id="9" name="Espaço Reservado para Conteúdo 8"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1832" y="1825625"/>
            <a:ext cx="8988336" cy="4351338"/>
          </a:xfrm>
        </p:spPr>
      </p:pic>
      <p:sp>
        <p:nvSpPr>
          <p:cNvPr id="4" name="CaixaDeTexto 3"/>
          <p:cNvSpPr txBox="1"/>
          <p:nvPr/>
        </p:nvSpPr>
        <p:spPr>
          <a:xfrm>
            <a:off x="117986" y="6243484"/>
            <a:ext cx="560439"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884451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WAGL – </a:t>
            </a:r>
            <a:r>
              <a:rPr lang="pt-BR" b="1" dirty="0" err="1" smtClean="0">
                <a:solidFill>
                  <a:srgbClr val="C00000"/>
                </a:solidFill>
              </a:rPr>
              <a:t>We</a:t>
            </a:r>
            <a:r>
              <a:rPr lang="pt-BR" b="1" dirty="0" smtClean="0">
                <a:solidFill>
                  <a:srgbClr val="C00000"/>
                </a:solidFill>
              </a:rPr>
              <a:t> </a:t>
            </a:r>
            <a:r>
              <a:rPr lang="pt-BR" b="1" dirty="0" err="1" smtClean="0">
                <a:solidFill>
                  <a:srgbClr val="C00000"/>
                </a:solidFill>
              </a:rPr>
              <a:t>all</a:t>
            </a:r>
            <a:r>
              <a:rPr lang="pt-BR" b="1" dirty="0" smtClean="0">
                <a:solidFill>
                  <a:srgbClr val="C00000"/>
                </a:solidFill>
              </a:rPr>
              <a:t> </a:t>
            </a:r>
            <a:r>
              <a:rPr lang="pt-BR" b="1" dirty="0" err="1" smtClean="0">
                <a:solidFill>
                  <a:srgbClr val="C00000"/>
                </a:solidFill>
              </a:rPr>
              <a:t>govern</a:t>
            </a:r>
            <a:r>
              <a:rPr lang="pt-BR" b="1" dirty="0" smtClean="0">
                <a:solidFill>
                  <a:srgbClr val="C00000"/>
                </a:solidFill>
              </a:rPr>
              <a:t> </a:t>
            </a:r>
            <a:r>
              <a:rPr lang="pt-BR" b="1" dirty="0" err="1" smtClean="0">
                <a:solidFill>
                  <a:srgbClr val="C00000"/>
                </a:solidFill>
              </a:rPr>
              <a:t>lab</a:t>
            </a:r>
            <a:endParaRPr lang="pt-BR" b="1" dirty="0">
              <a:solidFill>
                <a:srgbClr val="C00000"/>
              </a:solidFill>
            </a:endParaRPr>
          </a:p>
        </p:txBody>
      </p:sp>
      <p:pic>
        <p:nvPicPr>
          <p:cNvPr id="4" name="Espaço Reservado para Conteúdo 3"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829" y="1825625"/>
            <a:ext cx="9222341" cy="4351338"/>
          </a:xfrm>
        </p:spPr>
      </p:pic>
      <p:sp>
        <p:nvSpPr>
          <p:cNvPr id="5" name="CaixaDeTexto 4"/>
          <p:cNvSpPr txBox="1"/>
          <p:nvPr/>
        </p:nvSpPr>
        <p:spPr>
          <a:xfrm>
            <a:off x="157316" y="6548284"/>
            <a:ext cx="619432"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3886661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solidFill>
                  <a:srgbClr val="C00000"/>
                </a:solidFill>
              </a:rPr>
              <a:t>POL.IS</a:t>
            </a:r>
            <a:endParaRPr lang="pt-BR" b="1" dirty="0">
              <a:solidFill>
                <a:srgbClr val="C00000"/>
              </a:solidFill>
            </a:endParaRPr>
          </a:p>
        </p:txBody>
      </p:sp>
      <p:pic>
        <p:nvPicPr>
          <p:cNvPr id="8" name="Espaço Reservado para Conteúdo 7" descr="Recorte de Tel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36913" y="3688869"/>
            <a:ext cx="5181600" cy="2326327"/>
          </a:xfrm>
        </p:spPr>
      </p:pic>
      <p:pic>
        <p:nvPicPr>
          <p:cNvPr id="9" name="Espaço Reservado para Conteúdo 8" descr="Recorte de Tela"/>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406" y="1987391"/>
            <a:ext cx="5181600" cy="1701478"/>
          </a:xfrm>
        </p:spPr>
      </p:pic>
      <p:sp>
        <p:nvSpPr>
          <p:cNvPr id="5" name="CaixaDeTexto 4"/>
          <p:cNvSpPr txBox="1"/>
          <p:nvPr/>
        </p:nvSpPr>
        <p:spPr>
          <a:xfrm>
            <a:off x="157316" y="6518787"/>
            <a:ext cx="599768" cy="646331"/>
          </a:xfrm>
          <a:prstGeom prst="rect">
            <a:avLst/>
          </a:prstGeom>
          <a:noFill/>
        </p:spPr>
        <p:txBody>
          <a:bodyPr wrap="square" rtlCol="0">
            <a:spAutoFit/>
          </a:bodyPr>
          <a:lstStyle/>
          <a:p>
            <a:r>
              <a:rPr lang="pt-BR" b="1" dirty="0" smtClean="0">
                <a:solidFill>
                  <a:srgbClr val="FF0000"/>
                </a:solidFill>
              </a:rPr>
              <a:t>??</a:t>
            </a:r>
          </a:p>
          <a:p>
            <a:endParaRPr lang="pt-BR" dirty="0"/>
          </a:p>
        </p:txBody>
      </p:sp>
    </p:spTree>
    <p:extLst>
      <p:ext uri="{BB962C8B-B14F-4D97-AF65-F5344CB8AC3E}">
        <p14:creationId xmlns:p14="http://schemas.microsoft.com/office/powerpoint/2010/main" val="428411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Textos indicados</a:t>
            </a:r>
            <a:endParaRPr lang="pt-BR" dirty="0"/>
          </a:p>
        </p:txBody>
      </p:sp>
      <p:sp>
        <p:nvSpPr>
          <p:cNvPr id="3" name="Espaço Reservado para Conteúdo 2"/>
          <p:cNvSpPr>
            <a:spLocks noGrp="1"/>
          </p:cNvSpPr>
          <p:nvPr>
            <p:ph idx="1"/>
          </p:nvPr>
        </p:nvSpPr>
        <p:spPr/>
        <p:txBody>
          <a:bodyPr/>
          <a:lstStyle/>
          <a:p>
            <a:pPr lvl="0"/>
            <a:r>
              <a:rPr lang="pt-BR" dirty="0" smtClean="0"/>
              <a:t>MARTEL, F. </a:t>
            </a:r>
            <a:r>
              <a:rPr lang="pt-BR" b="1" dirty="0" err="1" smtClean="0"/>
              <a:t>Smart</a:t>
            </a:r>
            <a:r>
              <a:rPr lang="pt-BR" dirty="0" smtClean="0"/>
              <a:t>: uma pesquisa sobre as internets. In: </a:t>
            </a:r>
            <a:r>
              <a:rPr lang="pt-BR" b="1" dirty="0" err="1" smtClean="0"/>
              <a:t>RuMoRes</a:t>
            </a:r>
            <a:r>
              <a:rPr lang="pt-BR" dirty="0" smtClean="0"/>
              <a:t>. N.20, v.10, julho-dez 2016. Acessível em </a:t>
            </a:r>
            <a:r>
              <a:rPr lang="pt-BR" u="sng" dirty="0" smtClean="0">
                <a:hlinkClick r:id="rId2"/>
              </a:rPr>
              <a:t>https://www.revistas.usp.br/Rumores/article/download/124273/124261</a:t>
            </a:r>
            <a:endParaRPr lang="pt-BR" dirty="0" smtClean="0"/>
          </a:p>
          <a:p>
            <a:pPr lvl="0"/>
            <a:r>
              <a:rPr lang="pt-BR" dirty="0" smtClean="0"/>
              <a:t>CETIC. </a:t>
            </a:r>
            <a:r>
              <a:rPr lang="pt-BR" b="1" dirty="0" smtClean="0"/>
              <a:t>Panorama setorial da Internet</a:t>
            </a:r>
            <a:r>
              <a:rPr lang="pt-BR" dirty="0" smtClean="0"/>
              <a:t>. Participação cidadã na era digital: e-Participação. Ano 9 – Número 3, Dezembro 2017. Acessível em </a:t>
            </a:r>
            <a:r>
              <a:rPr lang="pt-BR" u="sng" dirty="0" smtClean="0">
                <a:hlinkClick r:id="rId3"/>
              </a:rPr>
              <a:t>http://cetic.br/publicacao/ano-ix-n-3-participacao-cidada-na-era-digital-e-participacao/</a:t>
            </a:r>
            <a:endParaRPr lang="pt-BR" u="sng" dirty="0" smtClean="0"/>
          </a:p>
          <a:p>
            <a:pPr marL="0" lvl="0" indent="0">
              <a:buNone/>
            </a:pPr>
            <a:endParaRPr lang="pt-BR" u="sng" dirty="0" smtClean="0"/>
          </a:p>
          <a:p>
            <a:endParaRPr lang="pt-BR" dirty="0"/>
          </a:p>
        </p:txBody>
      </p:sp>
    </p:spTree>
    <p:extLst>
      <p:ext uri="{BB962C8B-B14F-4D97-AF65-F5344CB8AC3E}">
        <p14:creationId xmlns:p14="http://schemas.microsoft.com/office/powerpoint/2010/main" val="509498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solidFill>
                  <a:srgbClr val="C00000"/>
                </a:solidFill>
              </a:rPr>
              <a:t>CO Bologna</a:t>
            </a:r>
            <a:endParaRPr lang="pt-BR" b="1" dirty="0">
              <a:solidFill>
                <a:srgbClr val="C00000"/>
              </a:solidFill>
            </a:endParaRPr>
          </a:p>
        </p:txBody>
      </p:sp>
      <p:pic>
        <p:nvPicPr>
          <p:cNvPr id="6" name="Espaço Reservado para Conteúdo 5"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780" y="1825625"/>
            <a:ext cx="9772440" cy="4351338"/>
          </a:xfrm>
        </p:spPr>
      </p:pic>
      <p:sp>
        <p:nvSpPr>
          <p:cNvPr id="5" name="CaixaDeTexto 4"/>
          <p:cNvSpPr txBox="1"/>
          <p:nvPr/>
        </p:nvSpPr>
        <p:spPr>
          <a:xfrm>
            <a:off x="147484" y="6459794"/>
            <a:ext cx="491613"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1256131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i="1" dirty="0">
                <a:solidFill>
                  <a:srgbClr val="C00000"/>
                </a:solidFill>
              </a:rPr>
              <a:t>Do </a:t>
            </a:r>
            <a:r>
              <a:rPr lang="pt-BR" i="1" dirty="0" err="1">
                <a:solidFill>
                  <a:srgbClr val="C00000"/>
                </a:solidFill>
              </a:rPr>
              <a:t>Not</a:t>
            </a:r>
            <a:r>
              <a:rPr lang="pt-BR" i="1" dirty="0">
                <a:solidFill>
                  <a:srgbClr val="C00000"/>
                </a:solidFill>
              </a:rPr>
              <a:t> </a:t>
            </a:r>
            <a:r>
              <a:rPr lang="pt-BR" i="1" dirty="0" err="1">
                <a:solidFill>
                  <a:srgbClr val="C00000"/>
                </a:solidFill>
              </a:rPr>
              <a:t>Track</a:t>
            </a:r>
            <a:r>
              <a:rPr lang="pt-BR" dirty="0">
                <a:solidFill>
                  <a:srgbClr val="C00000"/>
                </a:solidFill>
              </a:rPr>
              <a:t> (</a:t>
            </a:r>
            <a:r>
              <a:rPr lang="pt-BR" dirty="0" err="1">
                <a:solidFill>
                  <a:srgbClr val="C00000"/>
                </a:solidFill>
              </a:rPr>
              <a:t>documentary</a:t>
            </a:r>
            <a:r>
              <a:rPr lang="pt-BR" dirty="0">
                <a:solidFill>
                  <a:srgbClr val="C00000"/>
                </a:solidFill>
              </a:rPr>
              <a:t>)</a:t>
            </a:r>
            <a:br>
              <a:rPr lang="pt-BR" dirty="0">
                <a:solidFill>
                  <a:srgbClr val="C00000"/>
                </a:solidFill>
              </a:rPr>
            </a:br>
            <a:endParaRPr lang="pt-BR"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buNone/>
            </a:pPr>
            <a:r>
              <a:rPr lang="en-US" b="1" i="1" dirty="0"/>
              <a:t>Do Not Track</a:t>
            </a:r>
            <a:r>
              <a:rPr lang="en-US" dirty="0"/>
              <a:t> </a:t>
            </a:r>
            <a:r>
              <a:rPr lang="en-US" dirty="0" smtClean="0"/>
              <a:t>is </a:t>
            </a:r>
            <a:r>
              <a:rPr lang="en-US" dirty="0"/>
              <a:t>a 2015 online interactive documentary series about internet privacy, conceived and directed by Brett </a:t>
            </a:r>
            <a:r>
              <a:rPr lang="en-US" dirty="0" err="1" smtClean="0"/>
              <a:t>Gaylor</a:t>
            </a:r>
            <a:r>
              <a:rPr lang="en-US" dirty="0"/>
              <a:t>. The series, which combines short videos and interactive elements, seeks to educate people about who may be tracking them online and the amount of private information that may be extrapolated from their Internet activities</a:t>
            </a:r>
            <a:r>
              <a:rPr lang="en-US" dirty="0" smtClean="0"/>
              <a:t>.</a:t>
            </a:r>
            <a:r>
              <a:rPr lang="en-US" dirty="0"/>
              <a:t> It interviews experts and </a:t>
            </a:r>
            <a:r>
              <a:rPr lang="en-US" dirty="0" smtClean="0"/>
              <a:t>activists about </a:t>
            </a:r>
            <a:r>
              <a:rPr lang="en-US" dirty="0"/>
              <a:t>how personal online data is being collected and used, and allows users see in real-time how their own personal data is being tracked</a:t>
            </a:r>
            <a:r>
              <a:rPr lang="en-US" dirty="0" smtClean="0"/>
              <a:t>.</a:t>
            </a:r>
            <a:r>
              <a:rPr lang="en-US" baseline="30000" dirty="0" smtClean="0"/>
              <a:t> </a:t>
            </a:r>
            <a:r>
              <a:rPr lang="en-US" dirty="0" smtClean="0"/>
              <a:t>This </a:t>
            </a:r>
            <a:r>
              <a:rPr lang="en-US" dirty="0"/>
              <a:t>web documentary is an international co-production of the National Film Board of Canada, Arte, </a:t>
            </a:r>
            <a:r>
              <a:rPr lang="en-US" dirty="0" err="1"/>
              <a:t>Bayerischer</a:t>
            </a:r>
            <a:r>
              <a:rPr lang="en-US" dirty="0"/>
              <a:t> </a:t>
            </a:r>
            <a:r>
              <a:rPr lang="en-US" dirty="0" err="1"/>
              <a:t>Rundfunk</a:t>
            </a:r>
            <a:r>
              <a:rPr lang="en-US" dirty="0"/>
              <a:t> and </a:t>
            </a:r>
            <a:r>
              <a:rPr lang="en-US" dirty="0" err="1" smtClean="0"/>
              <a:t>Upian</a:t>
            </a:r>
            <a:r>
              <a:rPr lang="en-US" dirty="0" smtClean="0"/>
              <a:t>.</a:t>
            </a:r>
          </a:p>
          <a:p>
            <a:pPr marL="0" indent="0">
              <a:buNone/>
            </a:pPr>
            <a:r>
              <a:rPr lang="pt-BR" dirty="0">
                <a:hlinkClick r:id="rId2"/>
              </a:rPr>
              <a:t>https://donottrack-doc.com/en/intro</a:t>
            </a:r>
            <a:r>
              <a:rPr lang="pt-BR" dirty="0" smtClean="0">
                <a:hlinkClick r:id="rId2"/>
              </a:rPr>
              <a:t>/</a:t>
            </a:r>
            <a:endParaRPr lang="pt-BR" dirty="0" smtClean="0"/>
          </a:p>
          <a:p>
            <a:pPr marL="0" indent="0">
              <a:buNone/>
            </a:pPr>
            <a:endParaRPr lang="pt-BR" dirty="0"/>
          </a:p>
        </p:txBody>
      </p:sp>
    </p:spTree>
    <p:extLst>
      <p:ext uri="{BB962C8B-B14F-4D97-AF65-F5344CB8AC3E}">
        <p14:creationId xmlns:p14="http://schemas.microsoft.com/office/powerpoint/2010/main" val="415337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FF0000"/>
                </a:solidFill>
              </a:rPr>
              <a:t>CAMPO DE TENSÃO</a:t>
            </a:r>
            <a:endParaRPr lang="pt-BR" dirty="0">
              <a:solidFill>
                <a:srgbClr val="FF0000"/>
              </a:solidFill>
            </a:endParaRPr>
          </a:p>
        </p:txBody>
      </p:sp>
      <p:sp>
        <p:nvSpPr>
          <p:cNvPr id="3" name="Espaço Reservado para Conteúdo 2"/>
          <p:cNvSpPr>
            <a:spLocks noGrp="1"/>
          </p:cNvSpPr>
          <p:nvPr>
            <p:ph idx="1"/>
          </p:nvPr>
        </p:nvSpPr>
        <p:spPr/>
        <p:txBody>
          <a:bodyPr>
            <a:normAutofit fontScale="70000" lnSpcReduction="20000"/>
          </a:bodyPr>
          <a:lstStyle/>
          <a:p>
            <a:pPr lvl="0"/>
            <a:r>
              <a:rPr lang="pt-BR" sz="4300" dirty="0"/>
              <a:t>Internet como campo de tensão - Possibilidades democráticas e autoritárias - Condições de liberdade.</a:t>
            </a:r>
          </a:p>
          <a:p>
            <a:pPr lvl="0"/>
            <a:r>
              <a:rPr lang="pt-BR" sz="4300" dirty="0"/>
              <a:t>Liberdade de expressão, privacidade e diversidade cultural são elementos centrais para a democracia.</a:t>
            </a:r>
          </a:p>
          <a:p>
            <a:r>
              <a:rPr lang="pt-BR" sz="4300" dirty="0"/>
              <a:t>Parra e Abdo: “</a:t>
            </a:r>
            <a:r>
              <a:rPr lang="pt-BR" sz="4300" dirty="0">
                <a:solidFill>
                  <a:srgbClr val="C00000"/>
                </a:solidFill>
              </a:rPr>
              <a:t>Não se trata mais de opor liberdade e controle, mas de pensar quais são as formas e as condições da liberdade produzidas por meio do controle imanente a esse ambiente </a:t>
            </a:r>
            <a:r>
              <a:rPr lang="pt-BR" sz="4300" dirty="0" err="1">
                <a:solidFill>
                  <a:srgbClr val="C00000"/>
                </a:solidFill>
              </a:rPr>
              <a:t>sociotécnico</a:t>
            </a:r>
            <a:r>
              <a:rPr lang="pt-BR" sz="4300" dirty="0">
                <a:solidFill>
                  <a:srgbClr val="C00000"/>
                </a:solidFill>
              </a:rPr>
              <a:t>. Quais as continuidades e rupturas, modulações e saturações?"</a:t>
            </a:r>
          </a:p>
          <a:p>
            <a:r>
              <a:rPr lang="pt-BR" sz="4300" dirty="0"/>
              <a:t>“</a:t>
            </a:r>
            <a:r>
              <a:rPr lang="pt-BR" sz="4300" dirty="0">
                <a:solidFill>
                  <a:srgbClr val="C00000"/>
                </a:solidFill>
              </a:rPr>
              <a:t>Os embates sobre a regulação do mercado de dados e a definição dos níveis de privacidade que transformaremos em legislação definirá o tipo de sociedade em que viveremos</a:t>
            </a:r>
            <a:r>
              <a:rPr lang="pt-BR" sz="4300" dirty="0"/>
              <a:t>.”</a:t>
            </a:r>
          </a:p>
          <a:p>
            <a:endParaRPr lang="pt-BR" sz="4300" dirty="0"/>
          </a:p>
        </p:txBody>
      </p:sp>
    </p:spTree>
    <p:extLst>
      <p:ext uri="{BB962C8B-B14F-4D97-AF65-F5344CB8AC3E}">
        <p14:creationId xmlns:p14="http://schemas.microsoft.com/office/powerpoint/2010/main" val="1213806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1800" dirty="0"/>
              <a:t>PARRA, </a:t>
            </a:r>
            <a:r>
              <a:rPr lang="pt-BR" sz="1800" dirty="0" err="1"/>
              <a:t>H.Z.M.</a:t>
            </a:r>
            <a:r>
              <a:rPr lang="pt-BR" sz="1800" dirty="0"/>
              <a:t> e ABDO, </a:t>
            </a:r>
            <a:r>
              <a:rPr lang="pt-BR" sz="1800" dirty="0" err="1"/>
              <a:t>A.H.</a:t>
            </a:r>
            <a:r>
              <a:rPr lang="pt-BR" sz="1800" dirty="0"/>
              <a:t>  Tendências democráticas e autoritárias, arquiteturas distribuídas e centralizadas. </a:t>
            </a:r>
            <a:r>
              <a:rPr lang="pt-BR" sz="1800" i="1" dirty="0" err="1">
                <a:solidFill>
                  <a:srgbClr val="FF0000"/>
                </a:solidFill>
              </a:rPr>
              <a:t>Liinc</a:t>
            </a:r>
            <a:r>
              <a:rPr lang="pt-BR" sz="1800" i="1" dirty="0">
                <a:solidFill>
                  <a:srgbClr val="FF0000"/>
                </a:solidFill>
              </a:rPr>
              <a:t> em Revista</a:t>
            </a:r>
            <a:r>
              <a:rPr lang="pt-BR" sz="1800" dirty="0"/>
              <a:t>. Rio de janeiro, v.12, n.2, novembro 2016.</a:t>
            </a:r>
          </a:p>
        </p:txBody>
      </p:sp>
      <p:sp>
        <p:nvSpPr>
          <p:cNvPr id="3" name="Espaço Reservado para Conteúdo 2"/>
          <p:cNvSpPr>
            <a:spLocks noGrp="1"/>
          </p:cNvSpPr>
          <p:nvPr>
            <p:ph idx="1"/>
          </p:nvPr>
        </p:nvSpPr>
        <p:spPr/>
        <p:txBody>
          <a:bodyPr>
            <a:normAutofit fontScale="92500" lnSpcReduction="10000"/>
          </a:bodyPr>
          <a:lstStyle/>
          <a:p>
            <a:r>
              <a:rPr lang="pt-BR" sz="1800" b="1" i="1" dirty="0"/>
              <a:t>Privacidade e vigilância nos meios digitais</a:t>
            </a:r>
            <a:r>
              <a:rPr lang="pt-BR" sz="1800" b="1" dirty="0"/>
              <a:t>. </a:t>
            </a:r>
            <a:r>
              <a:rPr lang="pt-BR" sz="1800" dirty="0"/>
              <a:t>Organizada por Jorge Machado, Márcio Ribeiro e Pablo </a:t>
            </a:r>
            <a:r>
              <a:rPr lang="pt-BR" sz="1800" dirty="0" err="1"/>
              <a:t>Ortellado</a:t>
            </a:r>
            <a:r>
              <a:rPr lang="pt-BR" sz="1800" dirty="0"/>
              <a:t> – Publicação interdisciplinar – abarca desde aspectos éticos e (</a:t>
            </a:r>
            <a:r>
              <a:rPr lang="pt-BR" sz="1800" dirty="0" err="1"/>
              <a:t>tecno</a:t>
            </a:r>
            <a:r>
              <a:rPr lang="pt-BR" sz="1800" dirty="0"/>
              <a:t>)políticos envolvidos nos novos dispositivos, até a emergência de novos mercados (de dados, de equipamentos e de tecnologias), e a conformação de novos modelos de negócios.</a:t>
            </a:r>
          </a:p>
          <a:p>
            <a:r>
              <a:rPr lang="pt-BR" sz="1800" dirty="0">
                <a:solidFill>
                  <a:srgbClr val="FF0000"/>
                </a:solidFill>
              </a:rPr>
              <a:t>Objetivo do dossiê</a:t>
            </a:r>
            <a:r>
              <a:rPr lang="pt-BR" sz="1800" dirty="0"/>
              <a:t>: estimular a reflexão crítica sobre práticas políticas e possíveis </a:t>
            </a:r>
            <a:r>
              <a:rPr lang="pt-BR" sz="1800" dirty="0" err="1"/>
              <a:t>consequências</a:t>
            </a:r>
            <a:r>
              <a:rPr lang="pt-BR" sz="1800" dirty="0"/>
              <a:t> da vigilância privada e estatal, assim como sobre as ferramentas utilizadas na violação da privacidade.</a:t>
            </a:r>
          </a:p>
          <a:p>
            <a:r>
              <a:rPr lang="pt-BR" sz="1800" dirty="0"/>
              <a:t>Cerne da apresentação:</a:t>
            </a:r>
            <a:r>
              <a:rPr lang="pt-BR" sz="1800" dirty="0">
                <a:solidFill>
                  <a:srgbClr val="FF0000"/>
                </a:solidFill>
              </a:rPr>
              <a:t> privacidade </a:t>
            </a:r>
            <a:r>
              <a:rPr lang="pt-BR" sz="1800" dirty="0"/>
              <a:t>– direito civil de primeira geração – proteção da vida privada permitiu que os cidadãos se organizassem e agissem politicamente. </a:t>
            </a:r>
          </a:p>
          <a:p>
            <a:pPr>
              <a:buNone/>
            </a:pPr>
            <a:r>
              <a:rPr lang="pt-BR" sz="1800" dirty="0"/>
              <a:t>        [Declaração dos Direitos Humanos de </a:t>
            </a:r>
            <a:r>
              <a:rPr lang="pt-BR" sz="1800" dirty="0">
                <a:solidFill>
                  <a:schemeClr val="accent2">
                    <a:lumMod val="75000"/>
                  </a:schemeClr>
                </a:solidFill>
              </a:rPr>
              <a:t>1948</a:t>
            </a:r>
            <a:r>
              <a:rPr lang="pt-BR" sz="1800" dirty="0"/>
              <a:t>: artigo 12: Ninguém sofrerá intromissões arbitrárias na sua vida privada, na sua família no seu domicílio ou na sua correspondência, nem ataques à sua honra e </a:t>
            </a:r>
            <a:r>
              <a:rPr lang="pt-BR" sz="1800" dirty="0" smtClean="0"/>
              <a:t>reputação.]</a:t>
            </a:r>
            <a:endParaRPr lang="pt-BR" sz="1800" dirty="0"/>
          </a:p>
          <a:p>
            <a:pPr>
              <a:buNone/>
            </a:pPr>
            <a:endParaRPr lang="pt-BR" sz="1800" dirty="0"/>
          </a:p>
          <a:p>
            <a:pPr>
              <a:buNone/>
            </a:pPr>
            <a:r>
              <a:rPr lang="pt-BR" sz="1800" dirty="0"/>
              <a:t>Portanto, é enquanto direito civil que a </a:t>
            </a:r>
            <a:r>
              <a:rPr lang="pt-BR" sz="1800" dirty="0">
                <a:solidFill>
                  <a:srgbClr val="FF0000"/>
                </a:solidFill>
              </a:rPr>
              <a:t>garantia de privacidade garante os direitos políticos </a:t>
            </a:r>
            <a:r>
              <a:rPr lang="pt-BR" sz="1800" dirty="0"/>
              <a:t>– relevância do debate contemporâneo – corrosão do direito à privacidade – disseminação de práticas de vigilância – embates em torno da privacidade.</a:t>
            </a:r>
          </a:p>
          <a:p>
            <a:pPr>
              <a:buNone/>
            </a:pPr>
            <a:r>
              <a:rPr lang="pt-BR" sz="1800" dirty="0"/>
              <a:t>“</a:t>
            </a:r>
            <a:r>
              <a:rPr lang="pt-BR" sz="1800" dirty="0">
                <a:solidFill>
                  <a:srgbClr val="FF0000"/>
                </a:solidFill>
              </a:rPr>
              <a:t>Os embates sobre a regulação do mercado de dados e a definição dos níveis de privacidade que transformaremos em legislação definirá o tipo de sociedade em que viveremos.</a:t>
            </a:r>
            <a:r>
              <a:rPr lang="pt-BR" sz="1800" dirty="0"/>
              <a:t>”</a:t>
            </a:r>
          </a:p>
        </p:txBody>
      </p:sp>
    </p:spTree>
    <p:extLst>
      <p:ext uri="{BB962C8B-B14F-4D97-AF65-F5344CB8AC3E}">
        <p14:creationId xmlns:p14="http://schemas.microsoft.com/office/powerpoint/2010/main" val="597501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a:t>PARRA, H.Z.M. e ABDO, A.H.  </a:t>
            </a:r>
            <a:r>
              <a:rPr lang="pt-BR" sz="1800" dirty="0">
                <a:solidFill>
                  <a:srgbClr val="FF0000"/>
                </a:solidFill>
              </a:rPr>
              <a:t>Tendências democráticas e autoritárias, arquiteturas distribuídas e centralizadas</a:t>
            </a:r>
            <a:r>
              <a:rPr lang="pt-BR" sz="1800" dirty="0"/>
              <a:t>. </a:t>
            </a:r>
            <a:r>
              <a:rPr lang="pt-BR" sz="1800" i="1" dirty="0" err="1"/>
              <a:t>Liinc</a:t>
            </a:r>
            <a:r>
              <a:rPr lang="pt-BR" sz="1800" i="1" dirty="0"/>
              <a:t> em Revista</a:t>
            </a:r>
            <a:r>
              <a:rPr lang="pt-BR" sz="1800" dirty="0"/>
              <a:t>. Rio de janeiro, v.12, n.2, novembro 2016</a:t>
            </a:r>
          </a:p>
        </p:txBody>
      </p:sp>
      <p:sp>
        <p:nvSpPr>
          <p:cNvPr id="3" name="Espaço Reservado para Conteúdo 2"/>
          <p:cNvSpPr>
            <a:spLocks noGrp="1"/>
          </p:cNvSpPr>
          <p:nvPr>
            <p:ph idx="1"/>
          </p:nvPr>
        </p:nvSpPr>
        <p:spPr/>
        <p:txBody>
          <a:bodyPr>
            <a:normAutofit fontScale="47500" lnSpcReduction="20000"/>
          </a:bodyPr>
          <a:lstStyle/>
          <a:p>
            <a:pPr lvl="0"/>
            <a:r>
              <a:rPr lang="pt-BR" u="sng" dirty="0"/>
              <a:t>Objetivo</a:t>
            </a:r>
            <a:r>
              <a:rPr lang="pt-BR" dirty="0"/>
              <a:t>: explorar a tensão entre </a:t>
            </a:r>
            <a:r>
              <a:rPr lang="pt-BR" dirty="0">
                <a:solidFill>
                  <a:srgbClr val="FF0000"/>
                </a:solidFill>
              </a:rPr>
              <a:t>tendências </a:t>
            </a:r>
            <a:r>
              <a:rPr lang="pt-BR" dirty="0"/>
              <a:t>[≠determinismo] de controle democrático e autoritário nos arranjos </a:t>
            </a:r>
            <a:r>
              <a:rPr lang="pt-BR" dirty="0" err="1">
                <a:solidFill>
                  <a:srgbClr val="FF0000"/>
                </a:solidFill>
              </a:rPr>
              <a:t>sociotécnicos</a:t>
            </a:r>
            <a:r>
              <a:rPr lang="pt-BR" dirty="0"/>
              <a:t> que conformam o ambiente tecnológico </a:t>
            </a:r>
            <a:r>
              <a:rPr lang="pt-BR" dirty="0" err="1"/>
              <a:t>cibercultural</a:t>
            </a:r>
            <a:r>
              <a:rPr lang="pt-BR" dirty="0"/>
              <a:t>.</a:t>
            </a:r>
          </a:p>
          <a:p>
            <a:pPr lvl="0"/>
            <a:r>
              <a:rPr lang="pt-BR" u="sng" dirty="0"/>
              <a:t>Dupla operação</a:t>
            </a:r>
            <a:r>
              <a:rPr lang="pt-BR" dirty="0"/>
              <a:t>: </a:t>
            </a:r>
            <a:r>
              <a:rPr lang="pt-BR" u="sng" dirty="0"/>
              <a:t>Argumentação teórica</a:t>
            </a:r>
            <a:r>
              <a:rPr lang="pt-BR" dirty="0"/>
              <a:t>, em </a:t>
            </a:r>
            <a:r>
              <a:rPr lang="pt-BR" dirty="0">
                <a:solidFill>
                  <a:srgbClr val="FF0000"/>
                </a:solidFill>
              </a:rPr>
              <a:t>diálogo com autores clássicos </a:t>
            </a:r>
            <a:r>
              <a:rPr lang="pt-BR" dirty="0"/>
              <a:t>sobre as configurações políticas inscritas nos aparatos tecnológicos +  </a:t>
            </a:r>
            <a:r>
              <a:rPr lang="pt-BR" u="sng" dirty="0"/>
              <a:t>Efeitos práticos </a:t>
            </a:r>
            <a:r>
              <a:rPr lang="pt-BR" dirty="0"/>
              <a:t>objetivando </a:t>
            </a:r>
            <a:r>
              <a:rPr lang="pt-BR" dirty="0">
                <a:solidFill>
                  <a:srgbClr val="FF0000"/>
                </a:solidFill>
              </a:rPr>
              <a:t>enunciar alguns desafios políticos</a:t>
            </a:r>
            <a:r>
              <a:rPr lang="pt-BR" dirty="0"/>
              <a:t> relativos à vigilância de massa, à liberdade de expressão e às novas formas de exercício do poder.</a:t>
            </a:r>
          </a:p>
          <a:p>
            <a:pPr marL="0" lvl="0" indent="0">
              <a:buNone/>
            </a:pPr>
            <a:endParaRPr lang="pt-BR" dirty="0" smtClean="0"/>
          </a:p>
          <a:p>
            <a:pPr lvl="0"/>
            <a:r>
              <a:rPr lang="pt-BR" dirty="0" smtClean="0"/>
              <a:t>"</a:t>
            </a:r>
            <a:r>
              <a:rPr lang="pt-BR" dirty="0"/>
              <a:t>A interatividade distribuída, a produção colateral intensiva de dados e o engajamento em redes de comunicação digital, inauguram novas formas de colaboração e simetricamente, de controle." - novas possibilidades emancipatórias e novas formas de sujeição social e servidão </a:t>
            </a:r>
            <a:r>
              <a:rPr lang="pt-BR" dirty="0" err="1"/>
              <a:t>maquínica</a:t>
            </a:r>
            <a:r>
              <a:rPr lang="pt-BR" dirty="0"/>
              <a:t>. </a:t>
            </a:r>
          </a:p>
          <a:p>
            <a:pPr lvl="0"/>
            <a:r>
              <a:rPr lang="pt-BR" dirty="0"/>
              <a:t>Não se trata mais de opor liberdade e controle, mas de pensar quais são as formas e as condições da liberdade produzidas por meio do controle imanente a esse ambiente </a:t>
            </a:r>
            <a:r>
              <a:rPr lang="pt-BR" dirty="0" err="1"/>
              <a:t>sociotécnico</a:t>
            </a:r>
            <a:r>
              <a:rPr lang="pt-BR" dirty="0" smtClean="0"/>
              <a:t>?</a:t>
            </a:r>
          </a:p>
          <a:p>
            <a:pPr lvl="0"/>
            <a:r>
              <a:rPr lang="pt-BR" dirty="0" smtClean="0"/>
              <a:t>Como defender os ganhos sociais e democráticos que a internet tem promovido e como minimizar ou evitar a emergência de poderes autoritários no interior da rede e no uso que dela é feito? – Resposta é eminentemente política e depende do ambiente institucional e </a:t>
            </a:r>
            <a:r>
              <a:rPr lang="pt-BR" dirty="0" err="1" smtClean="0"/>
              <a:t>tecnopolítico</a:t>
            </a:r>
            <a:r>
              <a:rPr lang="pt-BR" dirty="0" smtClean="0"/>
              <a:t> que iremos estabelecer para o funcionamento da rede.</a:t>
            </a:r>
            <a:endParaRPr lang="pt-BR" dirty="0"/>
          </a:p>
          <a:p>
            <a:pPr lvl="0"/>
            <a:r>
              <a:rPr lang="pt-BR" dirty="0"/>
              <a:t>Quais mundos queremos construir? Controle democrático ou controle autoritário</a:t>
            </a:r>
            <a:r>
              <a:rPr lang="pt-BR" dirty="0" smtClean="0"/>
              <a:t>?</a:t>
            </a:r>
            <a:endParaRPr lang="pt-BR" dirty="0"/>
          </a:p>
          <a:p>
            <a:pPr lvl="0"/>
            <a:r>
              <a:rPr lang="pt-BR" dirty="0" smtClean="0"/>
              <a:t>Qual o papel do Estado, da sociedade civil e do mercado?</a:t>
            </a:r>
          </a:p>
          <a:p>
            <a:pPr lvl="0"/>
            <a:endParaRPr lang="pt-BR" dirty="0"/>
          </a:p>
          <a:p>
            <a:pPr lvl="0"/>
            <a:r>
              <a:rPr lang="pt-BR" dirty="0" smtClean="0"/>
              <a:t>“Descentralizar, em si, é o grande caminho para prevenir a vigilância sistemática e universal das informações – dados e </a:t>
            </a:r>
            <a:r>
              <a:rPr lang="pt-BR" dirty="0" err="1" smtClean="0"/>
              <a:t>metadados</a:t>
            </a:r>
            <a:r>
              <a:rPr lang="pt-BR" dirty="0" smtClean="0"/>
              <a:t> – e a possibilidade de manipulação concertada dos seus usos pela sociedade” (p.347) – aprimoramento da gestão dos serviços descentralizados, produção do anonimato, gestão de recursos comuns e até moedas.</a:t>
            </a:r>
            <a:endParaRPr lang="pt-BR" dirty="0"/>
          </a:p>
          <a:p>
            <a:endParaRPr lang="pt-BR" dirty="0"/>
          </a:p>
        </p:txBody>
      </p:sp>
    </p:spTree>
    <p:extLst>
      <p:ext uri="{BB962C8B-B14F-4D97-AF65-F5344CB8AC3E}">
        <p14:creationId xmlns:p14="http://schemas.microsoft.com/office/powerpoint/2010/main" val="390054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2596" y="214290"/>
            <a:ext cx="8229600" cy="1143000"/>
          </a:xfrm>
        </p:spPr>
        <p:txBody>
          <a:bodyPr>
            <a:normAutofit/>
          </a:bodyPr>
          <a:lstStyle/>
          <a:p>
            <a:r>
              <a:rPr lang="pt-BR" sz="2800" b="1" i="1" dirty="0">
                <a:solidFill>
                  <a:srgbClr val="FF0000"/>
                </a:solidFill>
              </a:rPr>
              <a:t>FREENET?</a:t>
            </a:r>
            <a:r>
              <a:rPr lang="pt-BR" sz="2800" dirty="0"/>
              <a:t>, Brasil, 86', 2012. Documentário colaborativo sobre o futuro da liberdade na Internet</a:t>
            </a:r>
          </a:p>
        </p:txBody>
      </p:sp>
      <p:sp>
        <p:nvSpPr>
          <p:cNvPr id="3" name="Espaço Reservado para Conteúdo 2"/>
          <p:cNvSpPr>
            <a:spLocks noGrp="1"/>
          </p:cNvSpPr>
          <p:nvPr>
            <p:ph idx="1"/>
          </p:nvPr>
        </p:nvSpPr>
        <p:spPr/>
        <p:txBody>
          <a:bodyPr>
            <a:normAutofit fontScale="85000" lnSpcReduction="20000"/>
          </a:bodyPr>
          <a:lstStyle/>
          <a:p>
            <a:pPr fontAlgn="base"/>
            <a:r>
              <a:rPr lang="pt-BR" dirty="0" smtClean="0"/>
              <a:t>A</a:t>
            </a:r>
            <a:r>
              <a:rPr lang="pt-BR" dirty="0"/>
              <a:t> world </a:t>
            </a:r>
            <a:r>
              <a:rPr lang="pt-BR" dirty="0" err="1"/>
              <a:t>wide</a:t>
            </a:r>
            <a:r>
              <a:rPr lang="pt-BR" dirty="0"/>
              <a:t> web foi concebida e construída a partir de um fundamento principal: </a:t>
            </a:r>
            <a:r>
              <a:rPr lang="pt-BR" dirty="0">
                <a:solidFill>
                  <a:srgbClr val="C00000"/>
                </a:solidFill>
              </a:rPr>
              <a:t>a liberdade pela conexão em rede, e não demorou para se tornar o carro-chefe da liberdade de expressão do século XXI</a:t>
            </a:r>
            <a:r>
              <a:rPr lang="pt-BR" dirty="0"/>
              <a:t>. Com ela, não somos apenas consumidores de informação, somos também produtores. Mas o quanto somos realmente livres na internet para acessar conteúdos, e nos expressarmos? Quem governa a rede? Com quais interesses? Temos privacidade? Quem garante o direito de todos os cidadãos a uma conexão rápida e de baixo custo?</a:t>
            </a:r>
          </a:p>
          <a:p>
            <a:pPr fontAlgn="base"/>
            <a:r>
              <a:rPr lang="pt-BR" dirty="0"/>
              <a:t>I</a:t>
            </a:r>
            <a:r>
              <a:rPr lang="pt-BR" dirty="0" smtClean="0"/>
              <a:t>niciativas </a:t>
            </a:r>
            <a:r>
              <a:rPr lang="pt-BR" dirty="0"/>
              <a:t>e obstáculos para a democratização do acesso à internet e para a garantia de neutralidade da rede.</a:t>
            </a:r>
          </a:p>
          <a:p>
            <a:pPr fontAlgn="base"/>
            <a:r>
              <a:rPr lang="pt-BR" dirty="0">
                <a:solidFill>
                  <a:srgbClr val="C00000"/>
                </a:solidFill>
              </a:rPr>
              <a:t>FREENET </a:t>
            </a:r>
            <a:r>
              <a:rPr lang="pt-BR" dirty="0" smtClean="0"/>
              <a:t>: filme </a:t>
            </a:r>
            <a:r>
              <a:rPr lang="pt-BR" dirty="0"/>
              <a:t>que tem sua licença em </a:t>
            </a:r>
            <a:r>
              <a:rPr lang="pt-BR" dirty="0">
                <a:solidFill>
                  <a:srgbClr val="C00000"/>
                </a:solidFill>
              </a:rPr>
              <a:t>CREATIVE COMMONS </a:t>
            </a:r>
            <a:r>
              <a:rPr lang="pt-BR" dirty="0"/>
              <a:t>permitindo que outros distribuam, </a:t>
            </a:r>
            <a:r>
              <a:rPr lang="pt-BR" dirty="0" err="1"/>
              <a:t>remixem</a:t>
            </a:r>
            <a:r>
              <a:rPr lang="pt-BR" dirty="0"/>
              <a:t>, adaptem e criem a partir do seu trabalho, mesmo para fins comerciais, desde que lhe atribuam o devido crédito pela criação original. É a licença mais flexível de todas as licenças disponíveis pois pretendemos maximizar a disseminação e uso do conteúdo </a:t>
            </a:r>
            <a:r>
              <a:rPr lang="pt-BR" dirty="0" smtClean="0"/>
              <a:t>licenciado.</a:t>
            </a:r>
          </a:p>
          <a:p>
            <a:pPr marL="0" indent="0" fontAlgn="base">
              <a:buNone/>
            </a:pPr>
            <a:endParaRPr lang="pt-BR" dirty="0" smtClean="0"/>
          </a:p>
        </p:txBody>
      </p:sp>
    </p:spTree>
    <p:extLst>
      <p:ext uri="{BB962C8B-B14F-4D97-AF65-F5344CB8AC3E}">
        <p14:creationId xmlns:p14="http://schemas.microsoft.com/office/powerpoint/2010/main" val="3986203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FREENET</a:t>
            </a:r>
            <a:endParaRPr lang="pt-BR" b="1"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b="1" dirty="0" smtClean="0"/>
              <a:t>FREENET?</a:t>
            </a:r>
            <a:r>
              <a:rPr lang="pt-BR" dirty="0" smtClean="0"/>
              <a:t>,</a:t>
            </a:r>
            <a:r>
              <a:rPr lang="pt-BR" b="1" dirty="0" smtClean="0"/>
              <a:t> </a:t>
            </a:r>
            <a:r>
              <a:rPr lang="pt-BR" dirty="0" smtClean="0"/>
              <a:t>Brasil, 94’, 2012. Documentário colaborativo sobre o futuro da liberdade na Internet. </a:t>
            </a:r>
            <a:r>
              <a:rPr lang="pt-BR" u="sng" dirty="0" smtClean="0">
                <a:hlinkClick r:id="rId2"/>
              </a:rPr>
              <a:t>https://vimeo.com/161511483</a:t>
            </a:r>
            <a:endParaRPr lang="pt-BR" dirty="0"/>
          </a:p>
          <a:p>
            <a:pPr marL="0" indent="0">
              <a:buNone/>
            </a:pPr>
            <a:endParaRPr lang="pt-BR" dirty="0" smtClean="0"/>
          </a:p>
          <a:p>
            <a:pPr marL="0" indent="0">
              <a:buNone/>
            </a:pP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184064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pPr algn="ctr"/>
            <a:r>
              <a:rPr lang="pt-BR" dirty="0" smtClean="0"/>
              <a:t>Internet Live </a:t>
            </a:r>
            <a:r>
              <a:rPr lang="pt-BR" dirty="0" err="1" smtClean="0"/>
              <a:t>Stats</a:t>
            </a:r>
            <a:endParaRPr lang="pt-BR" dirty="0"/>
          </a:p>
        </p:txBody>
      </p:sp>
      <p:sp>
        <p:nvSpPr>
          <p:cNvPr id="3" name="Espaço Reservado para Conteúdo 2"/>
          <p:cNvSpPr>
            <a:spLocks noGrp="1"/>
          </p:cNvSpPr>
          <p:nvPr>
            <p:ph idx="1"/>
          </p:nvPr>
        </p:nvSpPr>
        <p:spPr/>
        <p:txBody>
          <a:bodyPr/>
          <a:lstStyle/>
          <a:p>
            <a:pPr marL="0" indent="0">
              <a:buNone/>
            </a:pPr>
            <a:r>
              <a:rPr lang="pt-BR" dirty="0">
                <a:hlinkClick r:id="rId2"/>
              </a:rPr>
              <a:t>http://www.internetlivestats.com</a:t>
            </a:r>
            <a:r>
              <a:rPr lang="pt-BR" dirty="0" smtClean="0">
                <a:hlinkClick r:id="rId2"/>
              </a:rPr>
              <a:t>/</a:t>
            </a:r>
            <a:endParaRPr lang="pt-BR" dirty="0" smtClean="0"/>
          </a:p>
          <a:p>
            <a:pPr marL="0" indent="0">
              <a:buNone/>
            </a:pPr>
            <a:endParaRPr lang="pt-BR" dirty="0"/>
          </a:p>
        </p:txBody>
      </p:sp>
      <p:sp>
        <p:nvSpPr>
          <p:cNvPr id="5" name="Retângulo 4"/>
          <p:cNvSpPr/>
          <p:nvPr/>
        </p:nvSpPr>
        <p:spPr>
          <a:xfrm>
            <a:off x="953729" y="3105835"/>
            <a:ext cx="8190271" cy="646331"/>
          </a:xfrm>
          <a:prstGeom prst="rect">
            <a:avLst/>
          </a:prstGeom>
        </p:spPr>
        <p:txBody>
          <a:bodyPr wrap="square">
            <a:spAutoFit/>
          </a:bodyPr>
          <a:lstStyle/>
          <a:p>
            <a:r>
              <a:rPr lang="pt-BR" altLang="pt-BR" dirty="0">
                <a:latin typeface="Arial" panose="020B0604020202020204" pitchFamily="34" charset="0"/>
              </a:rPr>
              <a:t>Número de usuários da internet em tempo </a:t>
            </a:r>
            <a:r>
              <a:rPr lang="pt-BR" altLang="pt-BR" dirty="0" smtClean="0">
                <a:latin typeface="Arial" panose="020B0604020202020204" pitchFamily="34" charset="0"/>
              </a:rPr>
              <a:t>real no mundo:</a:t>
            </a:r>
            <a:r>
              <a:rPr lang="pt-BR" altLang="pt-BR" dirty="0" smtClean="0">
                <a:solidFill>
                  <a:srgbClr val="C00000"/>
                </a:solidFill>
                <a:latin typeface="Arial" panose="020B0604020202020204" pitchFamily="34" charset="0"/>
              </a:rPr>
              <a:t> </a:t>
            </a:r>
            <a:r>
              <a:rPr lang="pt-BR" altLang="pt-BR" b="1" dirty="0" smtClean="0">
                <a:solidFill>
                  <a:srgbClr val="C00000"/>
                </a:solidFill>
                <a:latin typeface="Arial" panose="020B0604020202020204" pitchFamily="34" charset="0"/>
              </a:rPr>
              <a:t>3.897.337.670</a:t>
            </a:r>
            <a:r>
              <a:rPr lang="pt-BR" altLang="pt-BR" dirty="0" smtClean="0">
                <a:solidFill>
                  <a:srgbClr val="C00000"/>
                </a:solidFill>
                <a:latin typeface="Arial" panose="020B0604020202020204" pitchFamily="34" charset="0"/>
              </a:rPr>
              <a:t> </a:t>
            </a:r>
            <a:r>
              <a:rPr lang="pt-BR" altLang="pt-BR" dirty="0">
                <a:latin typeface="Arial" panose="020B0604020202020204" pitchFamily="34" charset="0"/>
              </a:rPr>
              <a:t>Acesso </a:t>
            </a:r>
            <a:r>
              <a:rPr lang="pt-BR" altLang="pt-BR" dirty="0" smtClean="0">
                <a:latin typeface="Arial" panose="020B0604020202020204" pitchFamily="34" charset="0"/>
              </a:rPr>
              <a:t>em 17/04/2018, 13:23h </a:t>
            </a:r>
            <a:endParaRPr lang="pt-BR" dirty="0"/>
          </a:p>
        </p:txBody>
      </p:sp>
    </p:spTree>
    <p:extLst>
      <p:ext uri="{BB962C8B-B14F-4D97-AF65-F5344CB8AC3E}">
        <p14:creationId xmlns:p14="http://schemas.microsoft.com/office/powerpoint/2010/main" val="133847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La </a:t>
            </a:r>
            <a:r>
              <a:rPr lang="pt-BR" dirty="0" err="1" smtClean="0"/>
              <a:t>noche</a:t>
            </a:r>
            <a:r>
              <a:rPr lang="pt-BR" dirty="0" smtClean="0"/>
              <a:t> de </a:t>
            </a:r>
            <a:r>
              <a:rPr lang="pt-BR" dirty="0" err="1" smtClean="0"/>
              <a:t>la</a:t>
            </a:r>
            <a:r>
              <a:rPr lang="pt-BR" dirty="0" smtClean="0"/>
              <a:t> </a:t>
            </a:r>
            <a:r>
              <a:rPr lang="pt-BR" dirty="0" err="1" smtClean="0"/>
              <a:t>filosofía</a:t>
            </a:r>
            <a:endParaRPr lang="pt-BR" dirty="0"/>
          </a:p>
        </p:txBody>
      </p:sp>
      <p:sp>
        <p:nvSpPr>
          <p:cNvPr id="3" name="Espaço Reservado para Conteúdo 2"/>
          <p:cNvSpPr>
            <a:spLocks noGrp="1"/>
          </p:cNvSpPr>
          <p:nvPr>
            <p:ph idx="1"/>
          </p:nvPr>
        </p:nvSpPr>
        <p:spPr/>
        <p:txBody>
          <a:bodyPr/>
          <a:lstStyle/>
          <a:p>
            <a:pPr marL="0" indent="0">
              <a:buNone/>
            </a:pPr>
            <a:r>
              <a:rPr lang="pt-BR" dirty="0" smtClean="0">
                <a:hlinkClick r:id="rId2"/>
              </a:rPr>
              <a:t>https</a:t>
            </a:r>
            <a:r>
              <a:rPr lang="pt-BR" dirty="0">
                <a:hlinkClick r:id="rId2"/>
              </a:rPr>
              <a:t>://</a:t>
            </a:r>
            <a:r>
              <a:rPr lang="pt-BR" dirty="0" smtClean="0">
                <a:hlinkClick r:id="rId2"/>
              </a:rPr>
              <a:t>www.youtube.com/watch?v=5DPZQ8L74wE</a:t>
            </a:r>
            <a:endParaRPr lang="pt-BR" dirty="0" smtClean="0"/>
          </a:p>
          <a:p>
            <a:pPr marL="0" indent="0">
              <a:buNone/>
            </a:pPr>
            <a:r>
              <a:rPr lang="pt-BR" dirty="0" smtClean="0"/>
              <a:t>El poder digital</a:t>
            </a:r>
            <a:endParaRPr lang="pt-BR" dirty="0"/>
          </a:p>
        </p:txBody>
      </p:sp>
    </p:spTree>
    <p:extLst>
      <p:ext uri="{BB962C8B-B14F-4D97-AF65-F5344CB8AC3E}">
        <p14:creationId xmlns:p14="http://schemas.microsoft.com/office/powerpoint/2010/main" val="153175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fontAlgn="base"/>
            <a:r>
              <a:rPr lang="pt-BR" sz="2400" b="1" dirty="0"/>
              <a:t>Nove algoritmos que podem estar tomando decisões sobre sua vida - sem você saber</a:t>
            </a:r>
            <a:br>
              <a:rPr lang="pt-BR" sz="2400" b="1" dirty="0"/>
            </a:br>
            <a:r>
              <a:rPr lang="pt-BR" sz="2400"/>
              <a:t>Fernando </a:t>
            </a:r>
            <a:r>
              <a:rPr lang="pt-BR" sz="2400" smtClean="0"/>
              <a:t>Duarte - BBC</a:t>
            </a:r>
            <a:r>
              <a:rPr lang="pt-BR" sz="2400" dirty="0"/>
              <a:t/>
            </a:r>
            <a:br>
              <a:rPr lang="pt-BR" sz="2400" dirty="0"/>
            </a:br>
            <a:r>
              <a:rPr lang="pt-BR" sz="2400" dirty="0"/>
              <a:t>4 fevereiro 2018</a:t>
            </a:r>
            <a:br>
              <a:rPr lang="pt-BR" sz="2400" dirty="0"/>
            </a:br>
            <a:endParaRPr lang="pt-BR" sz="2400" dirty="0"/>
          </a:p>
        </p:txBody>
      </p:sp>
      <p:sp>
        <p:nvSpPr>
          <p:cNvPr id="3" name="Espaço Reservado para Conteúdo 2"/>
          <p:cNvSpPr>
            <a:spLocks noGrp="1"/>
          </p:cNvSpPr>
          <p:nvPr>
            <p:ph idx="1"/>
          </p:nvPr>
        </p:nvSpPr>
        <p:spPr/>
        <p:txBody>
          <a:bodyPr/>
          <a:lstStyle/>
          <a:p>
            <a:pPr marL="0" indent="0">
              <a:buNone/>
            </a:pPr>
            <a:r>
              <a:rPr lang="pt-BR" dirty="0">
                <a:hlinkClick r:id="rId2"/>
              </a:rPr>
              <a:t>http://</a:t>
            </a:r>
            <a:r>
              <a:rPr lang="pt-BR" dirty="0" smtClean="0">
                <a:hlinkClick r:id="rId2"/>
              </a:rPr>
              <a:t>www.bbc.com/portuguese/geral-42908496</a:t>
            </a:r>
            <a:endParaRPr lang="pt-BR" dirty="0" smtClean="0"/>
          </a:p>
          <a:p>
            <a:pPr marL="0" indent="0">
              <a:buNone/>
            </a:pPr>
            <a:endParaRPr lang="pt-BR" dirty="0"/>
          </a:p>
        </p:txBody>
      </p:sp>
    </p:spTree>
    <p:extLst>
      <p:ext uri="{BB962C8B-B14F-4D97-AF65-F5344CB8AC3E}">
        <p14:creationId xmlns:p14="http://schemas.microsoft.com/office/powerpoint/2010/main" val="151904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SMART: uma pesquisa sobre as internets</a:t>
            </a:r>
            <a:br>
              <a:rPr lang="pt-BR" dirty="0" smtClean="0"/>
            </a:br>
            <a:r>
              <a:rPr lang="pt-BR" sz="3600" dirty="0" smtClean="0">
                <a:solidFill>
                  <a:srgbClr val="C00000"/>
                </a:solidFill>
              </a:rPr>
              <a:t>Frédéric Martel</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t>Baseada em três pesquisas desenvolvidas pelo autor:</a:t>
            </a:r>
          </a:p>
          <a:p>
            <a:pPr marL="514350" indent="-514350">
              <a:buAutoNum type="arabicPeriod"/>
            </a:pPr>
            <a:r>
              <a:rPr lang="pt-BR" dirty="0" err="1" smtClean="0"/>
              <a:t>Mainstream</a:t>
            </a:r>
            <a:r>
              <a:rPr lang="pt-BR" dirty="0" smtClean="0"/>
              <a:t>: a era global das mídias e das culturas – cultura na era da globalização </a:t>
            </a:r>
            <a:r>
              <a:rPr lang="pt-BR" dirty="0" smtClean="0">
                <a:solidFill>
                  <a:srgbClr val="C00000"/>
                </a:solidFill>
              </a:rPr>
              <a:t>→</a:t>
            </a:r>
            <a:r>
              <a:rPr lang="pt-BR" dirty="0" smtClean="0"/>
              <a:t> países emergentes não crescem apenas em relação à economia e à demografia, crescem pela cultura.</a:t>
            </a:r>
          </a:p>
          <a:p>
            <a:pPr marL="514350" indent="-514350">
              <a:buAutoNum type="arabicPeriod"/>
            </a:pPr>
            <a:r>
              <a:rPr lang="pt-BR" dirty="0" smtClean="0"/>
              <a:t>Identidade, gênero e causa gay na globalização </a:t>
            </a:r>
            <a:r>
              <a:rPr lang="pt-BR" dirty="0" smtClean="0">
                <a:solidFill>
                  <a:srgbClr val="C00000"/>
                </a:solidFill>
              </a:rPr>
              <a:t>→</a:t>
            </a:r>
            <a:r>
              <a:rPr lang="pt-BR" dirty="0" smtClean="0"/>
              <a:t> países guardam suas especificidades em seus valores, ideias, lutas.</a:t>
            </a:r>
          </a:p>
          <a:p>
            <a:pPr marL="514350" indent="-514350">
              <a:buAutoNum type="arabicPeriod"/>
            </a:pPr>
            <a:r>
              <a:rPr lang="pt-BR" dirty="0" err="1" smtClean="0"/>
              <a:t>Smart</a:t>
            </a:r>
            <a:r>
              <a:rPr lang="pt-BR" dirty="0" smtClean="0"/>
              <a:t>: o que você não sabe sobre a internet – internet e processo de globalização acelerado (50 países – curadoria</a:t>
            </a:r>
            <a:r>
              <a:rPr lang="pt-BR" i="1" dirty="0" smtClean="0"/>
              <a:t> </a:t>
            </a:r>
            <a:r>
              <a:rPr lang="pt-BR" i="1" dirty="0" err="1" smtClean="0"/>
              <a:t>smart</a:t>
            </a:r>
            <a:r>
              <a:rPr lang="pt-BR" dirty="0" smtClean="0"/>
              <a:t>) </a:t>
            </a:r>
            <a:r>
              <a:rPr lang="pt-BR" dirty="0" smtClean="0">
                <a:solidFill>
                  <a:srgbClr val="C00000"/>
                </a:solidFill>
              </a:rPr>
              <a:t>→</a:t>
            </a:r>
            <a:r>
              <a:rPr lang="pt-BR" dirty="0" smtClean="0"/>
              <a:t> países também emergem de alguma forma junto com a era digital.</a:t>
            </a:r>
            <a:endParaRPr lang="pt-BR" dirty="0"/>
          </a:p>
        </p:txBody>
      </p:sp>
    </p:spTree>
    <p:extLst>
      <p:ext uri="{BB962C8B-B14F-4D97-AF65-F5344CB8AC3E}">
        <p14:creationId xmlns:p14="http://schemas.microsoft.com/office/powerpoint/2010/main" val="255421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SMART: uma pesquisa sobre as internets</a:t>
            </a:r>
            <a:br>
              <a:rPr lang="pt-BR" dirty="0" smtClean="0"/>
            </a:br>
            <a:r>
              <a:rPr lang="pt-BR" sz="3600" dirty="0" smtClean="0">
                <a:solidFill>
                  <a:srgbClr val="C00000"/>
                </a:solidFill>
              </a:rPr>
              <a:t>Frédéric Martel</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Programa semanal na Radio France – cantor Mohammad Assaf – música “Ali al-</a:t>
            </a:r>
            <a:r>
              <a:rPr lang="pt-BR" dirty="0" err="1" smtClean="0"/>
              <a:t>keffiyeh</a:t>
            </a:r>
            <a:r>
              <a:rPr lang="pt-BR" dirty="0" smtClean="0"/>
              <a:t>” (ter orgulho do seu </a:t>
            </a:r>
            <a:r>
              <a:rPr lang="pt-BR" dirty="0" err="1" smtClean="0"/>
              <a:t>Keffiyeh</a:t>
            </a:r>
            <a:r>
              <a:rPr lang="pt-BR" dirty="0" smtClean="0"/>
              <a:t>) – </a:t>
            </a:r>
            <a:r>
              <a:rPr lang="pt-BR" dirty="0" err="1" smtClean="0"/>
              <a:t>Arab</a:t>
            </a:r>
            <a:r>
              <a:rPr lang="pt-BR" dirty="0" smtClean="0"/>
              <a:t> </a:t>
            </a:r>
            <a:r>
              <a:rPr lang="pt-BR" dirty="0" err="1" smtClean="0"/>
              <a:t>Idol</a:t>
            </a:r>
            <a:r>
              <a:rPr lang="pt-BR" dirty="0" smtClean="0"/>
              <a:t> -resposta imediata através de </a:t>
            </a:r>
            <a:r>
              <a:rPr lang="pt-BR" dirty="0" err="1" smtClean="0"/>
              <a:t>likes</a:t>
            </a:r>
            <a:r>
              <a:rPr lang="pt-BR" dirty="0" smtClean="0"/>
              <a:t> e </a:t>
            </a:r>
            <a:r>
              <a:rPr lang="pt-BR" dirty="0" err="1" smtClean="0"/>
              <a:t>retuítes</a:t>
            </a:r>
            <a:r>
              <a:rPr lang="pt-BR" dirty="0" smtClean="0"/>
              <a:t>.</a:t>
            </a:r>
          </a:p>
          <a:p>
            <a:r>
              <a:rPr lang="pt-BR" dirty="0" smtClean="0"/>
              <a:t>História descrita evidencia a </a:t>
            </a:r>
            <a:r>
              <a:rPr lang="pt-BR" dirty="0" err="1" smtClean="0">
                <a:solidFill>
                  <a:srgbClr val="C00000"/>
                </a:solidFill>
              </a:rPr>
              <a:t>territorialização</a:t>
            </a:r>
            <a:r>
              <a:rPr lang="pt-BR" dirty="0" smtClean="0"/>
              <a:t> da internet.</a:t>
            </a:r>
          </a:p>
          <a:p>
            <a:r>
              <a:rPr lang="pt-BR" dirty="0" smtClean="0"/>
              <a:t>“As internets, no plural, são todas fragmentadas, muito distintas umas das outras, muito </a:t>
            </a:r>
            <a:r>
              <a:rPr lang="pt-BR" dirty="0" err="1" smtClean="0"/>
              <a:t>territorializadas</a:t>
            </a:r>
            <a:r>
              <a:rPr lang="pt-BR" dirty="0" smtClean="0"/>
              <a:t> e as fronteiras se mantêm” (contrário à ideia de conversa global significativa).</a:t>
            </a:r>
          </a:p>
          <a:p>
            <a:r>
              <a:rPr lang="pt-BR" dirty="0" smtClean="0"/>
              <a:t>“A internet, na minha opinião, é</a:t>
            </a:r>
            <a:r>
              <a:rPr lang="pt-BR" dirty="0" smtClean="0">
                <a:solidFill>
                  <a:srgbClr val="C00000"/>
                </a:solidFill>
              </a:rPr>
              <a:t> </a:t>
            </a:r>
            <a:r>
              <a:rPr lang="pt-BR" dirty="0" err="1" smtClean="0">
                <a:solidFill>
                  <a:srgbClr val="C00000"/>
                </a:solidFill>
              </a:rPr>
              <a:t>geolocalizada</a:t>
            </a:r>
            <a:r>
              <a:rPr lang="pt-BR" dirty="0" smtClean="0">
                <a:solidFill>
                  <a:srgbClr val="C00000"/>
                </a:solidFill>
              </a:rPr>
              <a:t> </a:t>
            </a:r>
            <a:r>
              <a:rPr lang="pt-BR" dirty="0" smtClean="0"/>
              <a:t>e as </a:t>
            </a:r>
            <a:r>
              <a:rPr lang="pt-BR" dirty="0" smtClean="0">
                <a:solidFill>
                  <a:srgbClr val="C00000"/>
                </a:solidFill>
              </a:rPr>
              <a:t>fronteiras</a:t>
            </a:r>
            <a:r>
              <a:rPr lang="pt-BR" dirty="0" smtClean="0"/>
              <a:t> permanecem”.</a:t>
            </a:r>
          </a:p>
          <a:p>
            <a:r>
              <a:rPr lang="pt-BR" dirty="0" err="1" smtClean="0"/>
              <a:t>Border</a:t>
            </a:r>
            <a:r>
              <a:rPr lang="pt-BR" dirty="0" smtClean="0"/>
              <a:t> (física) X </a:t>
            </a:r>
            <a:r>
              <a:rPr lang="pt-BR" dirty="0" err="1" smtClean="0"/>
              <a:t>Frontier</a:t>
            </a:r>
            <a:r>
              <a:rPr lang="pt-BR" dirty="0" smtClean="0"/>
              <a:t> (simbólico) – “</a:t>
            </a:r>
            <a:r>
              <a:rPr lang="pt-BR" dirty="0" smtClean="0">
                <a:solidFill>
                  <a:srgbClr val="C00000"/>
                </a:solidFill>
              </a:rPr>
              <a:t>a internet não tem bordas, tem fronteiras</a:t>
            </a:r>
            <a:r>
              <a:rPr lang="pt-BR" dirty="0" smtClean="0"/>
              <a:t>” (línguas, esfera cultural à qual se pertence, comunidade a qual se pertence, o território em que moramos) – </a:t>
            </a:r>
            <a:r>
              <a:rPr lang="pt-BR" dirty="0" err="1" smtClean="0"/>
              <a:t>geolocalização</a:t>
            </a:r>
            <a:r>
              <a:rPr lang="pt-BR" dirty="0" smtClean="0"/>
              <a:t>.</a:t>
            </a:r>
            <a:endParaRPr lang="pt-BR" dirty="0"/>
          </a:p>
        </p:txBody>
      </p:sp>
    </p:spTree>
    <p:extLst>
      <p:ext uri="{BB962C8B-B14F-4D97-AF65-F5344CB8AC3E}">
        <p14:creationId xmlns:p14="http://schemas.microsoft.com/office/powerpoint/2010/main" val="408196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SMART: uma pesquisa sobre as internets</a:t>
            </a:r>
            <a:br>
              <a:rPr lang="pt-BR" dirty="0" smtClean="0"/>
            </a:br>
            <a:r>
              <a:rPr lang="pt-BR" sz="3600" dirty="0" smtClean="0">
                <a:solidFill>
                  <a:srgbClr val="C00000"/>
                </a:solidFill>
              </a:rPr>
              <a:t>Frédéric Martel</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Categoria </a:t>
            </a:r>
            <a:r>
              <a:rPr lang="pt-BR" dirty="0" err="1" smtClean="0">
                <a:solidFill>
                  <a:srgbClr val="C00000"/>
                </a:solidFill>
              </a:rPr>
              <a:t>BRICs</a:t>
            </a:r>
            <a:r>
              <a:rPr lang="pt-BR" dirty="0" smtClean="0"/>
              <a:t> para os países emergentes não mais se aplica – economia digital é muito diferente entre os países emergentes. Há países que não se encaixam na categoria dos </a:t>
            </a:r>
            <a:r>
              <a:rPr lang="pt-BR" dirty="0" err="1" smtClean="0"/>
              <a:t>BRICs</a:t>
            </a:r>
            <a:r>
              <a:rPr lang="pt-BR" dirty="0" smtClean="0"/>
              <a:t> e que são muito pulsantes em relação à vida digital (México, Colômbia, Egito, Irã, Turquia, Quênia).</a:t>
            </a:r>
          </a:p>
          <a:p>
            <a:r>
              <a:rPr lang="pt-BR" dirty="0" smtClean="0"/>
              <a:t>Caso da </a:t>
            </a:r>
            <a:r>
              <a:rPr lang="pt-BR" dirty="0" smtClean="0">
                <a:solidFill>
                  <a:srgbClr val="C00000"/>
                </a:solidFill>
              </a:rPr>
              <a:t>China</a:t>
            </a:r>
            <a:r>
              <a:rPr lang="pt-BR" dirty="0" smtClean="0"/>
              <a:t>: RENREN (equivalente ao </a:t>
            </a:r>
            <a:r>
              <a:rPr lang="pt-BR" dirty="0" err="1"/>
              <a:t>F</a:t>
            </a:r>
            <a:r>
              <a:rPr lang="pt-BR" dirty="0" err="1" smtClean="0"/>
              <a:t>acebook</a:t>
            </a:r>
            <a:r>
              <a:rPr lang="pt-BR" dirty="0" smtClean="0"/>
              <a:t>), WEIBO (</a:t>
            </a:r>
            <a:r>
              <a:rPr lang="pt-BR" dirty="0" err="1" smtClean="0"/>
              <a:t>Twitter</a:t>
            </a:r>
            <a:r>
              <a:rPr lang="pt-BR" dirty="0" smtClean="0"/>
              <a:t>), BAIDU (Google), YOUKU TUDOU (</a:t>
            </a:r>
            <a:r>
              <a:rPr lang="pt-BR" dirty="0" err="1" smtClean="0"/>
              <a:t>Youtube</a:t>
            </a:r>
            <a:r>
              <a:rPr lang="pt-BR" dirty="0" smtClean="0"/>
              <a:t>), WECHAT (</a:t>
            </a:r>
            <a:r>
              <a:rPr lang="pt-BR" dirty="0" err="1" smtClean="0"/>
              <a:t>Whatsapp</a:t>
            </a:r>
            <a:r>
              <a:rPr lang="pt-BR" dirty="0" smtClean="0"/>
              <a:t>) – censura – expansão.</a:t>
            </a:r>
          </a:p>
          <a:p>
            <a:r>
              <a:rPr lang="pt-BR" dirty="0" smtClean="0">
                <a:solidFill>
                  <a:srgbClr val="C00000"/>
                </a:solidFill>
              </a:rPr>
              <a:t>Europa</a:t>
            </a:r>
            <a:r>
              <a:rPr lang="pt-BR" dirty="0" smtClean="0"/>
              <a:t>: maior mercado digital – regulação da internet – plataformas, aplicativos, vídeos, streaming, </a:t>
            </a:r>
            <a:r>
              <a:rPr lang="pt-BR" dirty="0" err="1" smtClean="0"/>
              <a:t>cloud</a:t>
            </a:r>
            <a:r>
              <a:rPr lang="pt-BR" dirty="0" smtClean="0"/>
              <a:t>.  O que não vai bem? 86% do mercado europeu é do Google. Startups que se tornam empresas norte-americanas ou japonesas (Nokia e Skype, por exemplo) </a:t>
            </a:r>
            <a:r>
              <a:rPr lang="pt-BR" dirty="0" smtClean="0">
                <a:solidFill>
                  <a:srgbClr val="C00000"/>
                </a:solidFill>
              </a:rPr>
              <a:t>→ </a:t>
            </a:r>
            <a:r>
              <a:rPr lang="pt-BR" dirty="0" smtClean="0"/>
              <a:t>dificuldade de continuar existindo no mundo digital.</a:t>
            </a:r>
          </a:p>
        </p:txBody>
      </p:sp>
    </p:spTree>
    <p:extLst>
      <p:ext uri="{BB962C8B-B14F-4D97-AF65-F5344CB8AC3E}">
        <p14:creationId xmlns:p14="http://schemas.microsoft.com/office/powerpoint/2010/main" val="191769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SMART: uma pesquisa sobre as internets</a:t>
            </a:r>
            <a:br>
              <a:rPr lang="pt-BR" dirty="0" smtClean="0"/>
            </a:br>
            <a:r>
              <a:rPr lang="pt-BR" sz="3600" dirty="0" smtClean="0">
                <a:solidFill>
                  <a:srgbClr val="C00000"/>
                </a:solidFill>
              </a:rPr>
              <a:t>Frédéric Martel</a:t>
            </a:r>
            <a:endParaRPr lang="pt-BR" sz="36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r>
              <a:rPr lang="pt-BR" i="1" dirty="0" err="1" smtClean="0">
                <a:solidFill>
                  <a:srgbClr val="C00000"/>
                </a:solidFill>
              </a:rPr>
              <a:t>Smart</a:t>
            </a:r>
            <a:r>
              <a:rPr lang="pt-BR" i="1" dirty="0" smtClean="0">
                <a:solidFill>
                  <a:srgbClr val="C00000"/>
                </a:solidFill>
              </a:rPr>
              <a:t> </a:t>
            </a:r>
            <a:r>
              <a:rPr lang="pt-BR" i="1" dirty="0" err="1" smtClean="0">
                <a:solidFill>
                  <a:srgbClr val="C00000"/>
                </a:solidFill>
              </a:rPr>
              <a:t>cities</a:t>
            </a:r>
            <a:r>
              <a:rPr lang="pt-BR" dirty="0" smtClean="0"/>
              <a:t>: cidades que já existem e que querem entrar no mundo digital e as que nascem digitais – </a:t>
            </a:r>
            <a:r>
              <a:rPr lang="pt-BR" dirty="0" err="1" smtClean="0"/>
              <a:t>Skolkovo</a:t>
            </a:r>
            <a:r>
              <a:rPr lang="pt-BR" dirty="0" smtClean="0"/>
              <a:t> (Rússia), </a:t>
            </a:r>
            <a:r>
              <a:rPr lang="pt-BR" dirty="0" err="1" smtClean="0"/>
              <a:t>Konza</a:t>
            </a:r>
            <a:r>
              <a:rPr lang="pt-BR" dirty="0" smtClean="0"/>
              <a:t> City (Quênia), Porto Digital de Recife (Brasil), </a:t>
            </a:r>
            <a:r>
              <a:rPr lang="pt-BR" dirty="0" err="1" smtClean="0"/>
              <a:t>Silicon</a:t>
            </a:r>
            <a:r>
              <a:rPr lang="pt-BR" dirty="0" smtClean="0"/>
              <a:t> Valley </a:t>
            </a:r>
            <a:r>
              <a:rPr lang="pt-BR" dirty="0" err="1" smtClean="0"/>
              <a:t>Tel</a:t>
            </a:r>
            <a:r>
              <a:rPr lang="pt-BR" dirty="0" smtClean="0"/>
              <a:t> </a:t>
            </a:r>
            <a:r>
              <a:rPr lang="pt-BR" dirty="0" err="1" smtClean="0"/>
              <a:t>Aviv</a:t>
            </a:r>
            <a:r>
              <a:rPr lang="pt-BR" dirty="0" smtClean="0"/>
              <a:t> (Israel). Problemas: concepção top-</a:t>
            </a:r>
            <a:r>
              <a:rPr lang="pt-BR" dirty="0" err="1" smtClean="0"/>
              <a:t>down</a:t>
            </a:r>
            <a:r>
              <a:rPr lang="pt-BR" dirty="0" smtClean="0"/>
              <a:t> ou </a:t>
            </a:r>
            <a:r>
              <a:rPr lang="pt-BR" dirty="0" err="1" smtClean="0"/>
              <a:t>bottom-up</a:t>
            </a:r>
            <a:endParaRPr lang="pt-BR" dirty="0" smtClean="0"/>
          </a:p>
          <a:p>
            <a:r>
              <a:rPr lang="pt-BR" dirty="0" smtClean="0"/>
              <a:t>Uso da internet nos bairros pobres: criação e desenvolvimento de iniciativas locais. Lan </a:t>
            </a:r>
            <a:r>
              <a:rPr lang="pt-BR" dirty="0" err="1" smtClean="0"/>
              <a:t>houses</a:t>
            </a:r>
            <a:r>
              <a:rPr lang="pt-BR" dirty="0" smtClean="0"/>
              <a:t>, mapeamentos, M-PESA – estratégias para ampliar o acesso – jovens </a:t>
            </a:r>
          </a:p>
          <a:p>
            <a:r>
              <a:rPr lang="pt-BR" dirty="0" smtClean="0"/>
              <a:t>Futuro da cultura e do jornalismo na era digital – efeito da abundância </a:t>
            </a:r>
            <a:r>
              <a:rPr lang="pt-BR" dirty="0" smtClean="0">
                <a:solidFill>
                  <a:srgbClr val="C00000"/>
                </a:solidFill>
              </a:rPr>
              <a:t>→</a:t>
            </a:r>
            <a:r>
              <a:rPr lang="pt-BR" dirty="0" smtClean="0"/>
              <a:t> curadoria digital </a:t>
            </a:r>
            <a:r>
              <a:rPr lang="pt-BR" dirty="0" smtClean="0">
                <a:solidFill>
                  <a:srgbClr val="C00000"/>
                </a:solidFill>
              </a:rPr>
              <a:t>X</a:t>
            </a:r>
            <a:r>
              <a:rPr lang="pt-BR" dirty="0" smtClean="0"/>
              <a:t> crítica tradicional – recomendações feitas por algoritmos (não mais pertinentes).</a:t>
            </a:r>
          </a:p>
          <a:p>
            <a:r>
              <a:rPr lang="pt-BR" i="1" dirty="0" err="1" smtClean="0">
                <a:solidFill>
                  <a:srgbClr val="C00000"/>
                </a:solidFill>
              </a:rPr>
              <a:t>Smart</a:t>
            </a:r>
            <a:r>
              <a:rPr lang="pt-BR" i="1" dirty="0" smtClean="0">
                <a:solidFill>
                  <a:srgbClr val="C00000"/>
                </a:solidFill>
              </a:rPr>
              <a:t> </a:t>
            </a:r>
            <a:r>
              <a:rPr lang="pt-BR" i="1" dirty="0" err="1" smtClean="0">
                <a:solidFill>
                  <a:srgbClr val="C00000"/>
                </a:solidFill>
              </a:rPr>
              <a:t>curation</a:t>
            </a:r>
            <a:r>
              <a:rPr lang="pt-BR" i="1" dirty="0" smtClean="0">
                <a:solidFill>
                  <a:srgbClr val="C00000"/>
                </a:solidFill>
              </a:rPr>
              <a:t> </a:t>
            </a:r>
            <a:r>
              <a:rPr lang="pt-BR" dirty="0" smtClean="0"/>
              <a:t>= processo de junção da curadoria e da algoritmia.</a:t>
            </a:r>
            <a:endParaRPr lang="pt-BR" dirty="0"/>
          </a:p>
        </p:txBody>
      </p:sp>
    </p:spTree>
    <p:extLst>
      <p:ext uri="{BB962C8B-B14F-4D97-AF65-F5344CB8AC3E}">
        <p14:creationId xmlns:p14="http://schemas.microsoft.com/office/powerpoint/2010/main" val="79890470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1899</Words>
  <Application>Microsoft Office PowerPoint</Application>
  <PresentationFormat>Widescreen</PresentationFormat>
  <Paragraphs>117</Paragraphs>
  <Slides>26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26</vt:i4>
      </vt:variant>
    </vt:vector>
  </HeadingPairs>
  <TitlesOfParts>
    <vt:vector size="30" baseType="lpstr">
      <vt:lpstr>Arial</vt:lpstr>
      <vt:lpstr>Calibri</vt:lpstr>
      <vt:lpstr>Calibri Light</vt:lpstr>
      <vt:lpstr>Tema do Office</vt:lpstr>
      <vt:lpstr>Informação e sociedade no contexto da internet </vt:lpstr>
      <vt:lpstr>Textos indicados</vt:lpstr>
      <vt:lpstr>Internet Live Stats</vt:lpstr>
      <vt:lpstr>La noche de la filosofía</vt:lpstr>
      <vt:lpstr>Nove algoritmos que podem estar tomando decisões sobre sua vida - sem você saber Fernando Duarte - BBC 4 fevereiro 2018 </vt:lpstr>
      <vt:lpstr>SMART: uma pesquisa sobre as internets Frédéric Martel</vt:lpstr>
      <vt:lpstr>SMART: uma pesquisa sobre as internets Frédéric Martel</vt:lpstr>
      <vt:lpstr>SMART: uma pesquisa sobre as internets Frédéric Martel</vt:lpstr>
      <vt:lpstr>SMART: uma pesquisa sobre as internets Frédéric Martel</vt:lpstr>
      <vt:lpstr>SMART: uma pesquisa sobre as internets Frédéric Martel</vt:lpstr>
      <vt:lpstr>Panorama setorial da Internet e-Participação: oportunidades, desafios, e relação com os Objetivos de Desenvolvimento Sustentável CETIC – Dezembro 2017</vt:lpstr>
      <vt:lpstr>Panorama setorial da Internet e-Participação: oportunidades, desafios, e relação com os Objetivos de Desenvolvimento Sustentável CETIC – Dezembro 2017</vt:lpstr>
      <vt:lpstr>Liquid Democracy</vt:lpstr>
      <vt:lpstr>E-Democracy</vt:lpstr>
      <vt:lpstr>MediaLab Prado - Madrid</vt:lpstr>
      <vt:lpstr>Open Ministry</vt:lpstr>
      <vt:lpstr>Your Priorities</vt:lpstr>
      <vt:lpstr>WAGL – We all govern lab</vt:lpstr>
      <vt:lpstr>POL.IS</vt:lpstr>
      <vt:lpstr>CO Bologna</vt:lpstr>
      <vt:lpstr>Do Not Track (documentary) </vt:lpstr>
      <vt:lpstr>CAMPO DE TENSÃO</vt:lpstr>
      <vt:lpstr>PARRA, H.Z.M. e ABDO, A.H.  Tendências democráticas e autoritárias, arquiteturas distribuídas e centralizadas. Liinc em Revista. Rio de janeiro, v.12, n.2, novembro 2016.</vt:lpstr>
      <vt:lpstr>PARRA, H.Z.M. e ABDO, A.H.  Tendências democráticas e autoritárias, arquiteturas distribuídas e centralizadas. Liinc em Revista. Rio de janeiro, v.12, n.2, novembro 2016</vt:lpstr>
      <vt:lpstr>FREENET?, Brasil, 86', 2012. Documentário colaborativo sobre o futuro da liberdade na Internet</vt:lpstr>
      <vt:lpstr>FREENET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 maciel barbosa de oliveira</dc:creator>
  <cp:lastModifiedBy>lucia</cp:lastModifiedBy>
  <cp:revision>29</cp:revision>
  <dcterms:created xsi:type="dcterms:W3CDTF">2018-04-16T15:37:41Z</dcterms:created>
  <dcterms:modified xsi:type="dcterms:W3CDTF">2018-04-20T16:02:54Z</dcterms:modified>
</cp:coreProperties>
</file>