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648" r:id="rId2"/>
  </p:sldMasterIdLst>
  <p:notesMasterIdLst>
    <p:notesMasterId r:id="rId24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78" r:id="rId14"/>
    <p:sldId id="280" r:id="rId15"/>
    <p:sldId id="281" r:id="rId16"/>
    <p:sldId id="282" r:id="rId17"/>
    <p:sldId id="284" r:id="rId18"/>
    <p:sldId id="283" r:id="rId19"/>
    <p:sldId id="287" r:id="rId20"/>
    <p:sldId id="288" r:id="rId21"/>
    <p:sldId id="290" r:id="rId22"/>
    <p:sldId id="291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1CAF7-C4B9-4DA8-9446-5206F4D0DEE3}" v="1059" dt="2023-03-15T02:51:31.799"/>
    <p1510:client id="{6EB9C8A7-6961-41A0-A19B-FEEA80D316A7}" v="370" dt="2023-03-14T23:26:49.445"/>
    <p1510:client id="{89B35CD0-1DE9-4E75-991A-FDC4C339DA51}" v="1515" dt="2023-03-15T23:41:12.100"/>
    <p1510:client id="{C51247F3-C72C-44DD-AC04-330C42AECEBE}" v="39" dt="2023-03-15T23:43:30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20544-8713-4B29-891F-50D23BCF2FA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D884E7-7164-4C6D-A7E8-E068BD441CFD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A produção animal depende de muitos fatores;</a:t>
          </a:r>
          <a:endParaRPr lang="en-US"/>
        </a:p>
      </dgm:t>
    </dgm:pt>
    <dgm:pt modelId="{0CF3F5F7-4482-4DDD-872B-352EBA71B370}" type="parTrans" cxnId="{D1E1698E-0850-4D6A-880F-1BA1EEE7A31C}">
      <dgm:prSet/>
      <dgm:spPr/>
      <dgm:t>
        <a:bodyPr/>
        <a:lstStyle/>
        <a:p>
          <a:endParaRPr lang="en-US"/>
        </a:p>
      </dgm:t>
    </dgm:pt>
    <dgm:pt modelId="{6770D115-FF78-47DC-8154-792DC90B070B}" type="sibTrans" cxnId="{D1E1698E-0850-4D6A-880F-1BA1EEE7A31C}">
      <dgm:prSet/>
      <dgm:spPr/>
      <dgm:t>
        <a:bodyPr/>
        <a:lstStyle/>
        <a:p>
          <a:endParaRPr lang="en-US"/>
        </a:p>
      </dgm:t>
    </dgm:pt>
    <dgm:pt modelId="{31EACEBF-F2E5-41FA-8FB6-C465B179430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O tipo de sistema pode alterar a disponibilidade de animais para abate;</a:t>
          </a:r>
          <a:endParaRPr lang="en-US"/>
        </a:p>
      </dgm:t>
    </dgm:pt>
    <dgm:pt modelId="{78FE209A-BB51-4E23-9C3B-21782C1F0690}" type="parTrans" cxnId="{FF0BF780-CB5E-49D0-9A36-F71A2F69D60D}">
      <dgm:prSet/>
      <dgm:spPr/>
      <dgm:t>
        <a:bodyPr/>
        <a:lstStyle/>
        <a:p>
          <a:endParaRPr lang="en-US"/>
        </a:p>
      </dgm:t>
    </dgm:pt>
    <dgm:pt modelId="{6FACD410-97C2-43B2-8B04-555D719363B0}" type="sibTrans" cxnId="{FF0BF780-CB5E-49D0-9A36-F71A2F69D60D}">
      <dgm:prSet/>
      <dgm:spPr/>
      <dgm:t>
        <a:bodyPr/>
        <a:lstStyle/>
        <a:p>
          <a:endParaRPr lang="en-US"/>
        </a:p>
      </dgm:t>
    </dgm:pt>
    <dgm:pt modelId="{994C692B-B963-4237-84B3-5E75999A98A4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Ciclos produtivos diferentes = dinâmicas diferentes;</a:t>
          </a:r>
          <a:endParaRPr lang="en-US"/>
        </a:p>
      </dgm:t>
    </dgm:pt>
    <dgm:pt modelId="{81E3BD34-DCEE-4541-B71E-CEDF6A27797D}" type="parTrans" cxnId="{CE1698F0-4786-4959-BC8C-F39D3760478B}">
      <dgm:prSet/>
      <dgm:spPr/>
      <dgm:t>
        <a:bodyPr/>
        <a:lstStyle/>
        <a:p>
          <a:endParaRPr lang="en-US"/>
        </a:p>
      </dgm:t>
    </dgm:pt>
    <dgm:pt modelId="{1052F983-5534-4AB2-B799-30EA7DD71AD2}" type="sibTrans" cxnId="{CE1698F0-4786-4959-BC8C-F39D3760478B}">
      <dgm:prSet/>
      <dgm:spPr/>
      <dgm:t>
        <a:bodyPr/>
        <a:lstStyle/>
        <a:p>
          <a:endParaRPr lang="en-US"/>
        </a:p>
      </dgm:t>
    </dgm:pt>
    <dgm:pt modelId="{283DB55C-0562-4159-BA4C-70AD6CB29486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Toda alteração no modo de produção do animal impacta na qualidade do produto final;</a:t>
          </a:r>
          <a:endParaRPr lang="en-US"/>
        </a:p>
      </dgm:t>
    </dgm:pt>
    <dgm:pt modelId="{E23DD14B-F0B0-48F4-BE98-9FFD2D313816}" type="parTrans" cxnId="{A88FAE63-277E-496E-B404-BCAC3837B108}">
      <dgm:prSet/>
      <dgm:spPr/>
      <dgm:t>
        <a:bodyPr/>
        <a:lstStyle/>
        <a:p>
          <a:endParaRPr lang="en-US"/>
        </a:p>
      </dgm:t>
    </dgm:pt>
    <dgm:pt modelId="{13F1A414-E5D5-4C06-B976-80B6C1504EC1}" type="sibTrans" cxnId="{A88FAE63-277E-496E-B404-BCAC3837B108}">
      <dgm:prSet/>
      <dgm:spPr/>
      <dgm:t>
        <a:bodyPr/>
        <a:lstStyle/>
        <a:p>
          <a:endParaRPr lang="en-US"/>
        </a:p>
      </dgm:t>
    </dgm:pt>
    <dgm:pt modelId="{5CE2B565-051C-44DC-BD3B-147EBA3ED53B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Não existe modelo ideal, depende do objetivo;</a:t>
          </a:r>
          <a:endParaRPr lang="en-US"/>
        </a:p>
      </dgm:t>
    </dgm:pt>
    <dgm:pt modelId="{DDD6A612-864A-4CE9-A435-D113E2250757}" type="parTrans" cxnId="{38E08C20-A775-4D12-A3B1-27871C3E8571}">
      <dgm:prSet/>
      <dgm:spPr/>
      <dgm:t>
        <a:bodyPr/>
        <a:lstStyle/>
        <a:p>
          <a:endParaRPr lang="en-US"/>
        </a:p>
      </dgm:t>
    </dgm:pt>
    <dgm:pt modelId="{0741EF46-0283-4CB4-B68D-62D8EFA3320A}" type="sibTrans" cxnId="{38E08C20-A775-4D12-A3B1-27871C3E8571}">
      <dgm:prSet/>
      <dgm:spPr/>
      <dgm:t>
        <a:bodyPr/>
        <a:lstStyle/>
        <a:p>
          <a:endParaRPr lang="en-US"/>
        </a:p>
      </dgm:t>
    </dgm:pt>
    <dgm:pt modelId="{78720D51-24A4-4C82-9D4E-C282A9B6301A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Bem-estar animal está em melhoria contínua, através de legislações;</a:t>
          </a:r>
          <a:endParaRPr lang="en-US"/>
        </a:p>
      </dgm:t>
    </dgm:pt>
    <dgm:pt modelId="{F3AB807B-4B51-4939-B449-C53F5CA2B6DE}" type="parTrans" cxnId="{ACAEC7E0-432E-4A2E-9C4B-D54A0955F090}">
      <dgm:prSet/>
      <dgm:spPr/>
      <dgm:t>
        <a:bodyPr/>
        <a:lstStyle/>
        <a:p>
          <a:endParaRPr lang="en-US"/>
        </a:p>
      </dgm:t>
    </dgm:pt>
    <dgm:pt modelId="{23C6F855-22D8-4E0C-AC53-262FBCBCDC7A}" type="sibTrans" cxnId="{ACAEC7E0-432E-4A2E-9C4B-D54A0955F090}">
      <dgm:prSet/>
      <dgm:spPr/>
      <dgm:t>
        <a:bodyPr/>
        <a:lstStyle/>
        <a:p>
          <a:endParaRPr lang="en-US"/>
        </a:p>
      </dgm:t>
    </dgm:pt>
    <dgm:pt modelId="{A68B365E-5CCC-4734-8A94-F873B3E9C16A}" type="pres">
      <dgm:prSet presAssocID="{68D20544-8713-4B29-891F-50D23BCF2FA1}" presName="root" presStyleCnt="0">
        <dgm:presLayoutVars>
          <dgm:dir/>
          <dgm:resizeHandles val="exact"/>
        </dgm:presLayoutVars>
      </dgm:prSet>
      <dgm:spPr/>
    </dgm:pt>
    <dgm:pt modelId="{E8ECE157-7A12-40DA-823C-EC85B31E3C55}" type="pres">
      <dgm:prSet presAssocID="{EDD884E7-7164-4C6D-A7E8-E068BD441CFD}" presName="compNode" presStyleCnt="0"/>
      <dgm:spPr/>
    </dgm:pt>
    <dgm:pt modelId="{94148D09-B6E4-4F41-8DF5-2405285B3F90}" type="pres">
      <dgm:prSet presAssocID="{EDD884E7-7164-4C6D-A7E8-E068BD441CF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aca"/>
        </a:ext>
      </dgm:extLst>
    </dgm:pt>
    <dgm:pt modelId="{A95752A1-C681-4303-8EDC-6D114F249571}" type="pres">
      <dgm:prSet presAssocID="{EDD884E7-7164-4C6D-A7E8-E068BD441CFD}" presName="spaceRect" presStyleCnt="0"/>
      <dgm:spPr/>
    </dgm:pt>
    <dgm:pt modelId="{64EA36AC-71A4-428D-AE34-B1AE8916C899}" type="pres">
      <dgm:prSet presAssocID="{EDD884E7-7164-4C6D-A7E8-E068BD441CFD}" presName="textRect" presStyleLbl="revTx" presStyleIdx="0" presStyleCnt="6">
        <dgm:presLayoutVars>
          <dgm:chMax val="1"/>
          <dgm:chPref val="1"/>
        </dgm:presLayoutVars>
      </dgm:prSet>
      <dgm:spPr/>
    </dgm:pt>
    <dgm:pt modelId="{B40098B3-EFB8-4E5F-B65B-C483239D11C6}" type="pres">
      <dgm:prSet presAssocID="{6770D115-FF78-47DC-8154-792DC90B070B}" presName="sibTrans" presStyleCnt="0"/>
      <dgm:spPr/>
    </dgm:pt>
    <dgm:pt modelId="{FECEC710-25B6-4582-82E2-097F2CB23069}" type="pres">
      <dgm:prSet presAssocID="{31EACEBF-F2E5-41FA-8FB6-C465B179430E}" presName="compNode" presStyleCnt="0"/>
      <dgm:spPr/>
    </dgm:pt>
    <dgm:pt modelId="{1E5FDE5D-E675-4F4B-8962-D9A2F4183E61}" type="pres">
      <dgm:prSet presAssocID="{31EACEBF-F2E5-41FA-8FB6-C465B179430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rco"/>
        </a:ext>
      </dgm:extLst>
    </dgm:pt>
    <dgm:pt modelId="{1B3E0483-6FCF-48B9-BA7C-5BF41B96364C}" type="pres">
      <dgm:prSet presAssocID="{31EACEBF-F2E5-41FA-8FB6-C465B179430E}" presName="spaceRect" presStyleCnt="0"/>
      <dgm:spPr/>
    </dgm:pt>
    <dgm:pt modelId="{5C957605-17AB-4156-ADB3-4F19A095147A}" type="pres">
      <dgm:prSet presAssocID="{31EACEBF-F2E5-41FA-8FB6-C465B179430E}" presName="textRect" presStyleLbl="revTx" presStyleIdx="1" presStyleCnt="6">
        <dgm:presLayoutVars>
          <dgm:chMax val="1"/>
          <dgm:chPref val="1"/>
        </dgm:presLayoutVars>
      </dgm:prSet>
      <dgm:spPr/>
    </dgm:pt>
    <dgm:pt modelId="{FE65ACA9-5D11-4257-A531-2E7CDA35FF40}" type="pres">
      <dgm:prSet presAssocID="{6FACD410-97C2-43B2-8B04-555D719363B0}" presName="sibTrans" presStyleCnt="0"/>
      <dgm:spPr/>
    </dgm:pt>
    <dgm:pt modelId="{05A5519B-8E81-4BF1-823A-221677C4F286}" type="pres">
      <dgm:prSet presAssocID="{994C692B-B963-4237-84B3-5E75999A98A4}" presName="compNode" presStyleCnt="0"/>
      <dgm:spPr/>
    </dgm:pt>
    <dgm:pt modelId="{23D0CD49-DE69-4A03-9175-E235D7D8B83D}" type="pres">
      <dgm:prSet presAssocID="{994C692B-B963-4237-84B3-5E75999A98A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FB02B108-91D5-487B-B5EF-50ED5E6861C4}" type="pres">
      <dgm:prSet presAssocID="{994C692B-B963-4237-84B3-5E75999A98A4}" presName="spaceRect" presStyleCnt="0"/>
      <dgm:spPr/>
    </dgm:pt>
    <dgm:pt modelId="{3F84E093-3873-45BE-9C0C-11AD882CCF7E}" type="pres">
      <dgm:prSet presAssocID="{994C692B-B963-4237-84B3-5E75999A98A4}" presName="textRect" presStyleLbl="revTx" presStyleIdx="2" presStyleCnt="6">
        <dgm:presLayoutVars>
          <dgm:chMax val="1"/>
          <dgm:chPref val="1"/>
        </dgm:presLayoutVars>
      </dgm:prSet>
      <dgm:spPr/>
    </dgm:pt>
    <dgm:pt modelId="{800F230B-372F-447A-91D8-44D6C852D47B}" type="pres">
      <dgm:prSet presAssocID="{1052F983-5534-4AB2-B799-30EA7DD71AD2}" presName="sibTrans" presStyleCnt="0"/>
      <dgm:spPr/>
    </dgm:pt>
    <dgm:pt modelId="{695CDE67-EA43-49CF-8595-E2366F25986D}" type="pres">
      <dgm:prSet presAssocID="{283DB55C-0562-4159-BA4C-70AD6CB29486}" presName="compNode" presStyleCnt="0"/>
      <dgm:spPr/>
    </dgm:pt>
    <dgm:pt modelId="{208904A4-192A-4D4E-B10C-BDD5D85E6990}" type="pres">
      <dgm:prSet presAssocID="{283DB55C-0562-4159-BA4C-70AD6CB2948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AEED444E-738A-46F5-99C3-BEB91BFED8DD}" type="pres">
      <dgm:prSet presAssocID="{283DB55C-0562-4159-BA4C-70AD6CB29486}" presName="spaceRect" presStyleCnt="0"/>
      <dgm:spPr/>
    </dgm:pt>
    <dgm:pt modelId="{BE0D6F1E-4AFE-4C31-AEA0-E25E0D13CBB6}" type="pres">
      <dgm:prSet presAssocID="{283DB55C-0562-4159-BA4C-70AD6CB29486}" presName="textRect" presStyleLbl="revTx" presStyleIdx="3" presStyleCnt="6">
        <dgm:presLayoutVars>
          <dgm:chMax val="1"/>
          <dgm:chPref val="1"/>
        </dgm:presLayoutVars>
      </dgm:prSet>
      <dgm:spPr/>
    </dgm:pt>
    <dgm:pt modelId="{E13AF1F1-92BF-4F03-9A56-9C96A6577EED}" type="pres">
      <dgm:prSet presAssocID="{13F1A414-E5D5-4C06-B976-80B6C1504EC1}" presName="sibTrans" presStyleCnt="0"/>
      <dgm:spPr/>
    </dgm:pt>
    <dgm:pt modelId="{313CE925-F359-4679-AFE2-E17579344A6D}" type="pres">
      <dgm:prSet presAssocID="{5CE2B565-051C-44DC-BD3B-147EBA3ED53B}" presName="compNode" presStyleCnt="0"/>
      <dgm:spPr/>
    </dgm:pt>
    <dgm:pt modelId="{FB004914-06EF-4C5E-A798-50D46F0FD7DE}" type="pres">
      <dgm:prSet presAssocID="{5CE2B565-051C-44DC-BD3B-147EBA3ED53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a mosca"/>
        </a:ext>
      </dgm:extLst>
    </dgm:pt>
    <dgm:pt modelId="{8555E8B8-B00A-4310-8589-3778ACBEC481}" type="pres">
      <dgm:prSet presAssocID="{5CE2B565-051C-44DC-BD3B-147EBA3ED53B}" presName="spaceRect" presStyleCnt="0"/>
      <dgm:spPr/>
    </dgm:pt>
    <dgm:pt modelId="{46BD0AE7-2BC3-4A37-820E-B2B7A0343454}" type="pres">
      <dgm:prSet presAssocID="{5CE2B565-051C-44DC-BD3B-147EBA3ED53B}" presName="textRect" presStyleLbl="revTx" presStyleIdx="4" presStyleCnt="6">
        <dgm:presLayoutVars>
          <dgm:chMax val="1"/>
          <dgm:chPref val="1"/>
        </dgm:presLayoutVars>
      </dgm:prSet>
      <dgm:spPr/>
    </dgm:pt>
    <dgm:pt modelId="{75A7FB87-4DD0-4C6E-9C31-E747EC7F3327}" type="pres">
      <dgm:prSet presAssocID="{0741EF46-0283-4CB4-B68D-62D8EFA3320A}" presName="sibTrans" presStyleCnt="0"/>
      <dgm:spPr/>
    </dgm:pt>
    <dgm:pt modelId="{7F66D056-F21A-41E4-A153-3BBEB2D4DB79}" type="pres">
      <dgm:prSet presAssocID="{78720D51-24A4-4C82-9D4E-C282A9B6301A}" presName="compNode" presStyleCnt="0"/>
      <dgm:spPr/>
    </dgm:pt>
    <dgm:pt modelId="{609F0E6E-E8F7-4CF1-8C57-BA6A7C3EF95B}" type="pres">
      <dgm:prSet presAssocID="{78720D51-24A4-4C82-9D4E-C282A9B6301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9AA3751A-D478-47D6-9A77-1C054CC2794C}" type="pres">
      <dgm:prSet presAssocID="{78720D51-24A4-4C82-9D4E-C282A9B6301A}" presName="spaceRect" presStyleCnt="0"/>
      <dgm:spPr/>
    </dgm:pt>
    <dgm:pt modelId="{B883E1DB-0206-4A0A-B5D0-F697873D91E2}" type="pres">
      <dgm:prSet presAssocID="{78720D51-24A4-4C82-9D4E-C282A9B6301A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38E08C20-A775-4D12-A3B1-27871C3E8571}" srcId="{68D20544-8713-4B29-891F-50D23BCF2FA1}" destId="{5CE2B565-051C-44DC-BD3B-147EBA3ED53B}" srcOrd="4" destOrd="0" parTransId="{DDD6A612-864A-4CE9-A435-D113E2250757}" sibTransId="{0741EF46-0283-4CB4-B68D-62D8EFA3320A}"/>
    <dgm:cxn modelId="{A88FAE63-277E-496E-B404-BCAC3837B108}" srcId="{68D20544-8713-4B29-891F-50D23BCF2FA1}" destId="{283DB55C-0562-4159-BA4C-70AD6CB29486}" srcOrd="3" destOrd="0" parTransId="{E23DD14B-F0B0-48F4-BE98-9FFD2D313816}" sibTransId="{13F1A414-E5D5-4C06-B976-80B6C1504EC1}"/>
    <dgm:cxn modelId="{13E51651-5EBC-495A-B111-C4C729A6DAB2}" type="presOf" srcId="{5CE2B565-051C-44DC-BD3B-147EBA3ED53B}" destId="{46BD0AE7-2BC3-4A37-820E-B2B7A0343454}" srcOrd="0" destOrd="0" presId="urn:microsoft.com/office/officeart/2018/2/layout/IconLabelList"/>
    <dgm:cxn modelId="{D8F58B53-C321-4B18-8DC7-25810753B7E8}" type="presOf" srcId="{78720D51-24A4-4C82-9D4E-C282A9B6301A}" destId="{B883E1DB-0206-4A0A-B5D0-F697873D91E2}" srcOrd="0" destOrd="0" presId="urn:microsoft.com/office/officeart/2018/2/layout/IconLabelList"/>
    <dgm:cxn modelId="{FF0BF780-CB5E-49D0-9A36-F71A2F69D60D}" srcId="{68D20544-8713-4B29-891F-50D23BCF2FA1}" destId="{31EACEBF-F2E5-41FA-8FB6-C465B179430E}" srcOrd="1" destOrd="0" parTransId="{78FE209A-BB51-4E23-9C3B-21782C1F0690}" sibTransId="{6FACD410-97C2-43B2-8B04-555D719363B0}"/>
    <dgm:cxn modelId="{D1E1698E-0850-4D6A-880F-1BA1EEE7A31C}" srcId="{68D20544-8713-4B29-891F-50D23BCF2FA1}" destId="{EDD884E7-7164-4C6D-A7E8-E068BD441CFD}" srcOrd="0" destOrd="0" parTransId="{0CF3F5F7-4482-4DDD-872B-352EBA71B370}" sibTransId="{6770D115-FF78-47DC-8154-792DC90B070B}"/>
    <dgm:cxn modelId="{8E7BB892-4512-481F-BD28-2007C0C8BD4D}" type="presOf" srcId="{68D20544-8713-4B29-891F-50D23BCF2FA1}" destId="{A68B365E-5CCC-4734-8A94-F873B3E9C16A}" srcOrd="0" destOrd="0" presId="urn:microsoft.com/office/officeart/2018/2/layout/IconLabelList"/>
    <dgm:cxn modelId="{E15969A4-6629-49BE-B2C0-0A6EE41448CB}" type="presOf" srcId="{994C692B-B963-4237-84B3-5E75999A98A4}" destId="{3F84E093-3873-45BE-9C0C-11AD882CCF7E}" srcOrd="0" destOrd="0" presId="urn:microsoft.com/office/officeart/2018/2/layout/IconLabelList"/>
    <dgm:cxn modelId="{86B25DB1-9A43-4171-B090-C9254468AF59}" type="presOf" srcId="{31EACEBF-F2E5-41FA-8FB6-C465B179430E}" destId="{5C957605-17AB-4156-ADB3-4F19A095147A}" srcOrd="0" destOrd="0" presId="urn:microsoft.com/office/officeart/2018/2/layout/IconLabelList"/>
    <dgm:cxn modelId="{5107D9C2-1A42-4584-8DA0-6E508FCC19C0}" type="presOf" srcId="{283DB55C-0562-4159-BA4C-70AD6CB29486}" destId="{BE0D6F1E-4AFE-4C31-AEA0-E25E0D13CBB6}" srcOrd="0" destOrd="0" presId="urn:microsoft.com/office/officeart/2018/2/layout/IconLabelList"/>
    <dgm:cxn modelId="{8942F5DA-1A58-4E8D-A335-574BDD376E59}" type="presOf" srcId="{EDD884E7-7164-4C6D-A7E8-E068BD441CFD}" destId="{64EA36AC-71A4-428D-AE34-B1AE8916C899}" srcOrd="0" destOrd="0" presId="urn:microsoft.com/office/officeart/2018/2/layout/IconLabelList"/>
    <dgm:cxn modelId="{ACAEC7E0-432E-4A2E-9C4B-D54A0955F090}" srcId="{68D20544-8713-4B29-891F-50D23BCF2FA1}" destId="{78720D51-24A4-4C82-9D4E-C282A9B6301A}" srcOrd="5" destOrd="0" parTransId="{F3AB807B-4B51-4939-B449-C53F5CA2B6DE}" sibTransId="{23C6F855-22D8-4E0C-AC53-262FBCBCDC7A}"/>
    <dgm:cxn modelId="{CE1698F0-4786-4959-BC8C-F39D3760478B}" srcId="{68D20544-8713-4B29-891F-50D23BCF2FA1}" destId="{994C692B-B963-4237-84B3-5E75999A98A4}" srcOrd="2" destOrd="0" parTransId="{81E3BD34-DCEE-4541-B71E-CEDF6A27797D}" sibTransId="{1052F983-5534-4AB2-B799-30EA7DD71AD2}"/>
    <dgm:cxn modelId="{924B040F-C49D-4D6F-85AE-D78D85AE5EB8}" type="presParOf" srcId="{A68B365E-5CCC-4734-8A94-F873B3E9C16A}" destId="{E8ECE157-7A12-40DA-823C-EC85B31E3C55}" srcOrd="0" destOrd="0" presId="urn:microsoft.com/office/officeart/2018/2/layout/IconLabelList"/>
    <dgm:cxn modelId="{01E69631-6462-431D-A310-B74EBB85FCCC}" type="presParOf" srcId="{E8ECE157-7A12-40DA-823C-EC85B31E3C55}" destId="{94148D09-B6E4-4F41-8DF5-2405285B3F90}" srcOrd="0" destOrd="0" presId="urn:microsoft.com/office/officeart/2018/2/layout/IconLabelList"/>
    <dgm:cxn modelId="{82287438-7EA3-41B2-A6F4-1D8EBE315227}" type="presParOf" srcId="{E8ECE157-7A12-40DA-823C-EC85B31E3C55}" destId="{A95752A1-C681-4303-8EDC-6D114F249571}" srcOrd="1" destOrd="0" presId="urn:microsoft.com/office/officeart/2018/2/layout/IconLabelList"/>
    <dgm:cxn modelId="{4AD05B7F-11A6-42CB-847C-ACC5CA3BAFD6}" type="presParOf" srcId="{E8ECE157-7A12-40DA-823C-EC85B31E3C55}" destId="{64EA36AC-71A4-428D-AE34-B1AE8916C899}" srcOrd="2" destOrd="0" presId="urn:microsoft.com/office/officeart/2018/2/layout/IconLabelList"/>
    <dgm:cxn modelId="{54F0C7BB-1C66-4705-8610-346DD6127B22}" type="presParOf" srcId="{A68B365E-5CCC-4734-8A94-F873B3E9C16A}" destId="{B40098B3-EFB8-4E5F-B65B-C483239D11C6}" srcOrd="1" destOrd="0" presId="urn:microsoft.com/office/officeart/2018/2/layout/IconLabelList"/>
    <dgm:cxn modelId="{19210D3B-257C-4FEB-A50D-EF13A8CBD3A5}" type="presParOf" srcId="{A68B365E-5CCC-4734-8A94-F873B3E9C16A}" destId="{FECEC710-25B6-4582-82E2-097F2CB23069}" srcOrd="2" destOrd="0" presId="urn:microsoft.com/office/officeart/2018/2/layout/IconLabelList"/>
    <dgm:cxn modelId="{1ABB3919-FB0D-4C7B-A48E-D0C171A12F51}" type="presParOf" srcId="{FECEC710-25B6-4582-82E2-097F2CB23069}" destId="{1E5FDE5D-E675-4F4B-8962-D9A2F4183E61}" srcOrd="0" destOrd="0" presId="urn:microsoft.com/office/officeart/2018/2/layout/IconLabelList"/>
    <dgm:cxn modelId="{C52E1142-718E-4A13-98AF-83003ECB336E}" type="presParOf" srcId="{FECEC710-25B6-4582-82E2-097F2CB23069}" destId="{1B3E0483-6FCF-48B9-BA7C-5BF41B96364C}" srcOrd="1" destOrd="0" presId="urn:microsoft.com/office/officeart/2018/2/layout/IconLabelList"/>
    <dgm:cxn modelId="{B24EE16B-88F7-4080-AC67-5FE4BBFA3836}" type="presParOf" srcId="{FECEC710-25B6-4582-82E2-097F2CB23069}" destId="{5C957605-17AB-4156-ADB3-4F19A095147A}" srcOrd="2" destOrd="0" presId="urn:microsoft.com/office/officeart/2018/2/layout/IconLabelList"/>
    <dgm:cxn modelId="{FF03FACC-5BF4-4A13-BA72-7F3B05F83908}" type="presParOf" srcId="{A68B365E-5CCC-4734-8A94-F873B3E9C16A}" destId="{FE65ACA9-5D11-4257-A531-2E7CDA35FF40}" srcOrd="3" destOrd="0" presId="urn:microsoft.com/office/officeart/2018/2/layout/IconLabelList"/>
    <dgm:cxn modelId="{2E142DCD-30E8-41F0-819F-C2D79A5A772A}" type="presParOf" srcId="{A68B365E-5CCC-4734-8A94-F873B3E9C16A}" destId="{05A5519B-8E81-4BF1-823A-221677C4F286}" srcOrd="4" destOrd="0" presId="urn:microsoft.com/office/officeart/2018/2/layout/IconLabelList"/>
    <dgm:cxn modelId="{50B5F15F-E632-4709-812C-FDD4CE7D8235}" type="presParOf" srcId="{05A5519B-8E81-4BF1-823A-221677C4F286}" destId="{23D0CD49-DE69-4A03-9175-E235D7D8B83D}" srcOrd="0" destOrd="0" presId="urn:microsoft.com/office/officeart/2018/2/layout/IconLabelList"/>
    <dgm:cxn modelId="{1EE7B5DA-28F1-4DA1-BD5C-9D5E936834AB}" type="presParOf" srcId="{05A5519B-8E81-4BF1-823A-221677C4F286}" destId="{FB02B108-91D5-487B-B5EF-50ED5E6861C4}" srcOrd="1" destOrd="0" presId="urn:microsoft.com/office/officeart/2018/2/layout/IconLabelList"/>
    <dgm:cxn modelId="{E6CD2A61-7DFD-436A-8B8B-A5AF4B9D0EEC}" type="presParOf" srcId="{05A5519B-8E81-4BF1-823A-221677C4F286}" destId="{3F84E093-3873-45BE-9C0C-11AD882CCF7E}" srcOrd="2" destOrd="0" presId="urn:microsoft.com/office/officeart/2018/2/layout/IconLabelList"/>
    <dgm:cxn modelId="{C0A389A7-8455-41AB-9CF6-57FBCBB96C32}" type="presParOf" srcId="{A68B365E-5CCC-4734-8A94-F873B3E9C16A}" destId="{800F230B-372F-447A-91D8-44D6C852D47B}" srcOrd="5" destOrd="0" presId="urn:microsoft.com/office/officeart/2018/2/layout/IconLabelList"/>
    <dgm:cxn modelId="{2F29E4BB-4556-4352-8770-674C69AE907F}" type="presParOf" srcId="{A68B365E-5CCC-4734-8A94-F873B3E9C16A}" destId="{695CDE67-EA43-49CF-8595-E2366F25986D}" srcOrd="6" destOrd="0" presId="urn:microsoft.com/office/officeart/2018/2/layout/IconLabelList"/>
    <dgm:cxn modelId="{64F31FB1-2E43-44CE-AC7A-602590D10909}" type="presParOf" srcId="{695CDE67-EA43-49CF-8595-E2366F25986D}" destId="{208904A4-192A-4D4E-B10C-BDD5D85E6990}" srcOrd="0" destOrd="0" presId="urn:microsoft.com/office/officeart/2018/2/layout/IconLabelList"/>
    <dgm:cxn modelId="{46955FEE-9B09-4CAA-A116-317B5AC3D5CF}" type="presParOf" srcId="{695CDE67-EA43-49CF-8595-E2366F25986D}" destId="{AEED444E-738A-46F5-99C3-BEB91BFED8DD}" srcOrd="1" destOrd="0" presId="urn:microsoft.com/office/officeart/2018/2/layout/IconLabelList"/>
    <dgm:cxn modelId="{23CA256B-BA05-43D1-909F-9FFEAD0AA297}" type="presParOf" srcId="{695CDE67-EA43-49CF-8595-E2366F25986D}" destId="{BE0D6F1E-4AFE-4C31-AEA0-E25E0D13CBB6}" srcOrd="2" destOrd="0" presId="urn:microsoft.com/office/officeart/2018/2/layout/IconLabelList"/>
    <dgm:cxn modelId="{B3B6564A-DAE0-4B10-826B-119DD8292E94}" type="presParOf" srcId="{A68B365E-5CCC-4734-8A94-F873B3E9C16A}" destId="{E13AF1F1-92BF-4F03-9A56-9C96A6577EED}" srcOrd="7" destOrd="0" presId="urn:microsoft.com/office/officeart/2018/2/layout/IconLabelList"/>
    <dgm:cxn modelId="{C1DE66A5-4AA3-46BF-9077-3E37A03CE211}" type="presParOf" srcId="{A68B365E-5CCC-4734-8A94-F873B3E9C16A}" destId="{313CE925-F359-4679-AFE2-E17579344A6D}" srcOrd="8" destOrd="0" presId="urn:microsoft.com/office/officeart/2018/2/layout/IconLabelList"/>
    <dgm:cxn modelId="{D35E5D5B-264A-420A-939B-4A758E6FE2BA}" type="presParOf" srcId="{313CE925-F359-4679-AFE2-E17579344A6D}" destId="{FB004914-06EF-4C5E-A798-50D46F0FD7DE}" srcOrd="0" destOrd="0" presId="urn:microsoft.com/office/officeart/2018/2/layout/IconLabelList"/>
    <dgm:cxn modelId="{71A231EB-4FB9-4323-8E93-8824C3C41CAC}" type="presParOf" srcId="{313CE925-F359-4679-AFE2-E17579344A6D}" destId="{8555E8B8-B00A-4310-8589-3778ACBEC481}" srcOrd="1" destOrd="0" presId="urn:microsoft.com/office/officeart/2018/2/layout/IconLabelList"/>
    <dgm:cxn modelId="{F75FAAAD-25DF-4431-BD37-AC0B62C76E48}" type="presParOf" srcId="{313CE925-F359-4679-AFE2-E17579344A6D}" destId="{46BD0AE7-2BC3-4A37-820E-B2B7A0343454}" srcOrd="2" destOrd="0" presId="urn:microsoft.com/office/officeart/2018/2/layout/IconLabelList"/>
    <dgm:cxn modelId="{B4CA6440-D7EA-4FD3-B3BD-FFD56FCA547F}" type="presParOf" srcId="{A68B365E-5CCC-4734-8A94-F873B3E9C16A}" destId="{75A7FB87-4DD0-4C6E-9C31-E747EC7F3327}" srcOrd="9" destOrd="0" presId="urn:microsoft.com/office/officeart/2018/2/layout/IconLabelList"/>
    <dgm:cxn modelId="{BE60116D-0B4E-43D7-AB64-2A1D9564590C}" type="presParOf" srcId="{A68B365E-5CCC-4734-8A94-F873B3E9C16A}" destId="{7F66D056-F21A-41E4-A153-3BBEB2D4DB79}" srcOrd="10" destOrd="0" presId="urn:microsoft.com/office/officeart/2018/2/layout/IconLabelList"/>
    <dgm:cxn modelId="{7296DAD2-7BC5-417F-BC9C-71835A08E00E}" type="presParOf" srcId="{7F66D056-F21A-41E4-A153-3BBEB2D4DB79}" destId="{609F0E6E-E8F7-4CF1-8C57-BA6A7C3EF95B}" srcOrd="0" destOrd="0" presId="urn:microsoft.com/office/officeart/2018/2/layout/IconLabelList"/>
    <dgm:cxn modelId="{05E3EA0B-2592-4C3F-88F7-5032E332C4EA}" type="presParOf" srcId="{7F66D056-F21A-41E4-A153-3BBEB2D4DB79}" destId="{9AA3751A-D478-47D6-9A77-1C054CC2794C}" srcOrd="1" destOrd="0" presId="urn:microsoft.com/office/officeart/2018/2/layout/IconLabelList"/>
    <dgm:cxn modelId="{BA198B7A-28E8-4FF7-8CA2-17A4FFBB6DB8}" type="presParOf" srcId="{7F66D056-F21A-41E4-A153-3BBEB2D4DB79}" destId="{B883E1DB-0206-4A0A-B5D0-F697873D91E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48D09-B6E4-4F41-8DF5-2405285B3F90}">
      <dsp:nvSpPr>
        <dsp:cNvPr id="0" name=""/>
        <dsp:cNvSpPr/>
      </dsp:nvSpPr>
      <dsp:spPr>
        <a:xfrm>
          <a:off x="606224" y="473788"/>
          <a:ext cx="961788" cy="9617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A36AC-71A4-428D-AE34-B1AE8916C899}">
      <dsp:nvSpPr>
        <dsp:cNvPr id="0" name=""/>
        <dsp:cNvSpPr/>
      </dsp:nvSpPr>
      <dsp:spPr>
        <a:xfrm>
          <a:off x="18464" y="1765950"/>
          <a:ext cx="213730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A produção animal depende de muitos fatores;</a:t>
          </a:r>
          <a:endParaRPr lang="en-US" sz="1200" kern="1200"/>
        </a:p>
      </dsp:txBody>
      <dsp:txXfrm>
        <a:off x="18464" y="1765950"/>
        <a:ext cx="2137306" cy="720000"/>
      </dsp:txXfrm>
    </dsp:sp>
    <dsp:sp modelId="{1E5FDE5D-E675-4F4B-8962-D9A2F4183E61}">
      <dsp:nvSpPr>
        <dsp:cNvPr id="0" name=""/>
        <dsp:cNvSpPr/>
      </dsp:nvSpPr>
      <dsp:spPr>
        <a:xfrm>
          <a:off x="3117559" y="473788"/>
          <a:ext cx="961788" cy="9617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57605-17AB-4156-ADB3-4F19A095147A}">
      <dsp:nvSpPr>
        <dsp:cNvPr id="0" name=""/>
        <dsp:cNvSpPr/>
      </dsp:nvSpPr>
      <dsp:spPr>
        <a:xfrm>
          <a:off x="2529800" y="1765950"/>
          <a:ext cx="213730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O tipo de sistema pode alterar a disponibilidade de animais para abate;</a:t>
          </a:r>
          <a:endParaRPr lang="en-US" sz="1200" kern="1200"/>
        </a:p>
      </dsp:txBody>
      <dsp:txXfrm>
        <a:off x="2529800" y="1765950"/>
        <a:ext cx="2137306" cy="720000"/>
      </dsp:txXfrm>
    </dsp:sp>
    <dsp:sp modelId="{23D0CD49-DE69-4A03-9175-E235D7D8B83D}">
      <dsp:nvSpPr>
        <dsp:cNvPr id="0" name=""/>
        <dsp:cNvSpPr/>
      </dsp:nvSpPr>
      <dsp:spPr>
        <a:xfrm>
          <a:off x="5628894" y="473788"/>
          <a:ext cx="961788" cy="9617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4E093-3873-45BE-9C0C-11AD882CCF7E}">
      <dsp:nvSpPr>
        <dsp:cNvPr id="0" name=""/>
        <dsp:cNvSpPr/>
      </dsp:nvSpPr>
      <dsp:spPr>
        <a:xfrm>
          <a:off x="5041135" y="1765950"/>
          <a:ext cx="213730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Ciclos produtivos diferentes = dinâmicas diferentes;</a:t>
          </a:r>
          <a:endParaRPr lang="en-US" sz="1200" kern="1200"/>
        </a:p>
      </dsp:txBody>
      <dsp:txXfrm>
        <a:off x="5041135" y="1765950"/>
        <a:ext cx="2137306" cy="720000"/>
      </dsp:txXfrm>
    </dsp:sp>
    <dsp:sp modelId="{208904A4-192A-4D4E-B10C-BDD5D85E6990}">
      <dsp:nvSpPr>
        <dsp:cNvPr id="0" name=""/>
        <dsp:cNvSpPr/>
      </dsp:nvSpPr>
      <dsp:spPr>
        <a:xfrm>
          <a:off x="606224" y="3020277"/>
          <a:ext cx="961788" cy="9617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D6F1E-4AFE-4C31-AEA0-E25E0D13CBB6}">
      <dsp:nvSpPr>
        <dsp:cNvPr id="0" name=""/>
        <dsp:cNvSpPr/>
      </dsp:nvSpPr>
      <dsp:spPr>
        <a:xfrm>
          <a:off x="18464" y="4312439"/>
          <a:ext cx="213730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Toda alteração no modo de produção do animal impacta na qualidade do produto final;</a:t>
          </a:r>
          <a:endParaRPr lang="en-US" sz="1200" kern="1200"/>
        </a:p>
      </dsp:txBody>
      <dsp:txXfrm>
        <a:off x="18464" y="4312439"/>
        <a:ext cx="2137306" cy="720000"/>
      </dsp:txXfrm>
    </dsp:sp>
    <dsp:sp modelId="{FB004914-06EF-4C5E-A798-50D46F0FD7DE}">
      <dsp:nvSpPr>
        <dsp:cNvPr id="0" name=""/>
        <dsp:cNvSpPr/>
      </dsp:nvSpPr>
      <dsp:spPr>
        <a:xfrm>
          <a:off x="3117559" y="3020277"/>
          <a:ext cx="961788" cy="96178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D0AE7-2BC3-4A37-820E-B2B7A0343454}">
      <dsp:nvSpPr>
        <dsp:cNvPr id="0" name=""/>
        <dsp:cNvSpPr/>
      </dsp:nvSpPr>
      <dsp:spPr>
        <a:xfrm>
          <a:off x="2529800" y="4312439"/>
          <a:ext cx="213730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Não existe modelo ideal, depende do objetivo;</a:t>
          </a:r>
          <a:endParaRPr lang="en-US" sz="1200" kern="1200"/>
        </a:p>
      </dsp:txBody>
      <dsp:txXfrm>
        <a:off x="2529800" y="4312439"/>
        <a:ext cx="2137306" cy="720000"/>
      </dsp:txXfrm>
    </dsp:sp>
    <dsp:sp modelId="{609F0E6E-E8F7-4CF1-8C57-BA6A7C3EF95B}">
      <dsp:nvSpPr>
        <dsp:cNvPr id="0" name=""/>
        <dsp:cNvSpPr/>
      </dsp:nvSpPr>
      <dsp:spPr>
        <a:xfrm>
          <a:off x="5628894" y="3020277"/>
          <a:ext cx="961788" cy="96178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3E1DB-0206-4A0A-B5D0-F697873D91E2}">
      <dsp:nvSpPr>
        <dsp:cNvPr id="0" name=""/>
        <dsp:cNvSpPr/>
      </dsp:nvSpPr>
      <dsp:spPr>
        <a:xfrm>
          <a:off x="5041135" y="4312439"/>
          <a:ext cx="213730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Bem-estar animal está em melhoria contínua, através de legislações;</a:t>
          </a:r>
          <a:endParaRPr lang="en-US" sz="1200" kern="1200"/>
        </a:p>
      </dsp:txBody>
      <dsp:txXfrm>
        <a:off x="5041135" y="4312439"/>
        <a:ext cx="213730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3C1F9-399A-4B5A-BD7F-429D3FE57996}" type="datetimeFigureOut">
              <a:t>16/03/2023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B471F-6F61-4D20-B2A6-CA61B13ACA3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04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3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19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8E5CAEC-9B92-4DC0-AACC-E8660DEC0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5882" y="5217620"/>
            <a:ext cx="1517343" cy="12823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548C99F-3425-434C-846F-25E7433EB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5882" y="5217620"/>
            <a:ext cx="1517343" cy="12823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14EEE5A-D269-4234-8076-961CBE970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5882" y="5217620"/>
            <a:ext cx="1517343" cy="12823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39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4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9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8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0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8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0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10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90">
            <a:extLst>
              <a:ext uri="{FF2B5EF4-FFF2-40B4-BE49-F238E27FC236}">
                <a16:creationId xmlns:a16="http://schemas.microsoft.com/office/drawing/2014/main" id="{511C99DC-C3C5-4EBE-91DD-345109C3D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4615" y="1116890"/>
            <a:ext cx="5386803" cy="3452234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e-DE" sz="4000" dirty="0" err="1">
                <a:solidFill>
                  <a:srgbClr val="C00000"/>
                </a:solidFill>
              </a:rPr>
              <a:t>Introdução</a:t>
            </a:r>
            <a:r>
              <a:rPr lang="de-DE" sz="4000" dirty="0">
                <a:solidFill>
                  <a:srgbClr val="C00000"/>
                </a:solidFill>
              </a:rPr>
              <a:t> à </a:t>
            </a:r>
            <a:r>
              <a:rPr lang="de-DE" sz="4000" dirty="0" err="1">
                <a:solidFill>
                  <a:srgbClr val="C00000"/>
                </a:solidFill>
              </a:rPr>
              <a:t>produção</a:t>
            </a:r>
            <a:r>
              <a:rPr lang="de-DE" sz="4000" dirty="0">
                <a:solidFill>
                  <a:srgbClr val="C00000"/>
                </a:solidFill>
              </a:rPr>
              <a:t> </a:t>
            </a:r>
            <a:r>
              <a:rPr lang="de-DE" sz="4000" dirty="0" err="1">
                <a:solidFill>
                  <a:srgbClr val="C00000"/>
                </a:solidFill>
              </a:rPr>
              <a:t>animal</a:t>
            </a:r>
            <a:endParaRPr lang="pt-BR" dirty="0" err="1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1171" y="4399472"/>
            <a:ext cx="4461692" cy="1268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de-DE" b="1" dirty="0"/>
              <a:t>Bruna Alves </a:t>
            </a:r>
            <a:r>
              <a:rPr lang="de-DE" b="1" dirty="0" err="1"/>
              <a:t>Malheiros</a:t>
            </a:r>
            <a:endParaRPr lang="de-DE" b="1"/>
          </a:p>
          <a:p>
            <a:pPr algn="ctr"/>
            <a:endParaRPr lang="de-DE" dirty="0"/>
          </a:p>
        </p:txBody>
      </p:sp>
      <p:cxnSp>
        <p:nvCxnSpPr>
          <p:cNvPr id="106" name="Straight Connector 92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84" y="118679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3" descr="Gado em área cercada&#10;&#10;Descrição gerada automaticamente">
            <a:extLst>
              <a:ext uri="{FF2B5EF4-FFF2-40B4-BE49-F238E27FC236}">
                <a16:creationId xmlns:a16="http://schemas.microsoft.com/office/drawing/2014/main" id="{8EB6E465-7596-704E-6491-59EAEC8AB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80"/>
          <a:stretch/>
        </p:blipFill>
        <p:spPr>
          <a:xfrm>
            <a:off x="6705601" y="-1"/>
            <a:ext cx="5486402" cy="3434755"/>
          </a:xfrm>
          <a:prstGeom prst="rect">
            <a:avLst/>
          </a:prstGeom>
        </p:spPr>
      </p:pic>
      <p:pic>
        <p:nvPicPr>
          <p:cNvPr id="12" name="Imagem 12" descr="Pedaço de carne&#10;&#10;Descrição gerada automaticamente">
            <a:extLst>
              <a:ext uri="{FF2B5EF4-FFF2-40B4-BE49-F238E27FC236}">
                <a16:creationId xmlns:a16="http://schemas.microsoft.com/office/drawing/2014/main" id="{BAD49813-6C6D-CC35-2736-6F7E557B5C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" r="9951"/>
          <a:stretch/>
        </p:blipFill>
        <p:spPr>
          <a:xfrm>
            <a:off x="6705601" y="3429001"/>
            <a:ext cx="5486402" cy="3429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571CC59-8B69-2C6E-39A4-309F3AAC3C4E}"/>
              </a:ext>
            </a:extLst>
          </p:cNvPr>
          <p:cNvSpPr txBox="1"/>
          <p:nvPr/>
        </p:nvSpPr>
        <p:spPr>
          <a:xfrm>
            <a:off x="698742" y="3171646"/>
            <a:ext cx="61362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="1" dirty="0" err="1"/>
              <a:t>Disciplina</a:t>
            </a:r>
            <a:r>
              <a:rPr lang="de-DE" b="1" dirty="0"/>
              <a:t>: LAN 318 – </a:t>
            </a:r>
            <a:r>
              <a:rPr lang="de-DE" b="1" dirty="0" err="1"/>
              <a:t>Produtos</a:t>
            </a:r>
            <a:r>
              <a:rPr lang="de-DE" b="1" dirty="0"/>
              <a:t> de </a:t>
            </a:r>
            <a:r>
              <a:rPr lang="de-DE" b="1" dirty="0" err="1"/>
              <a:t>Origem</a:t>
            </a:r>
            <a:r>
              <a:rPr lang="de-DE" b="1" dirty="0"/>
              <a:t> Animal I </a:t>
            </a:r>
            <a:endParaRPr lang="pt-BR" b="1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3FB29EA-CBC8-DDBA-EEA1-AB2F9384929B}"/>
              </a:ext>
            </a:extLst>
          </p:cNvPr>
          <p:cNvSpPr txBox="1"/>
          <p:nvPr/>
        </p:nvSpPr>
        <p:spPr>
          <a:xfrm>
            <a:off x="2754702" y="643530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/>
              <a:t>16.03.2023</a:t>
            </a:r>
            <a:r>
              <a:rPr lang="pt-BR"/>
              <a:t>​</a:t>
            </a:r>
          </a:p>
        </p:txBody>
      </p:sp>
      <p:pic>
        <p:nvPicPr>
          <p:cNvPr id="19" name="Imagem 19">
            <a:extLst>
              <a:ext uri="{FF2B5EF4-FFF2-40B4-BE49-F238E27FC236}">
                <a16:creationId xmlns:a16="http://schemas.microsoft.com/office/drawing/2014/main" id="{48DF054D-7D1E-E880-9617-900BD7805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151" y="5819686"/>
            <a:ext cx="1121434" cy="92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0">
            <a:extLst>
              <a:ext uri="{FF2B5EF4-FFF2-40B4-BE49-F238E27FC236}">
                <a16:creationId xmlns:a16="http://schemas.microsoft.com/office/drawing/2014/main" id="{4B6C6491-4A25-4638-B352-7708F0A2A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96125ED7-F0CF-40D9-8C60-51E188053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0BA527-58C7-0208-619A-EEB74FC6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617" y="5764645"/>
            <a:ext cx="9958754" cy="29664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cap="all" dirty="0">
                <a:solidFill>
                  <a:schemeClr val="bg1"/>
                </a:solidFill>
              </a:rPr>
              <a:t>DÚVIDAS?</a:t>
            </a:r>
          </a:p>
        </p:txBody>
      </p:sp>
      <p:cxnSp>
        <p:nvCxnSpPr>
          <p:cNvPr id="30" name="Straight Connector 24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614"/>
            <a:ext cx="804195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9" descr="Prato com rosquinha&#10;&#10;Descrição gerada automaticamente">
            <a:extLst>
              <a:ext uri="{FF2B5EF4-FFF2-40B4-BE49-F238E27FC236}">
                <a16:creationId xmlns:a16="http://schemas.microsoft.com/office/drawing/2014/main" id="{00159B57-BAC8-8148-EDDF-031F8ED38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0" r="6505"/>
          <a:stretch/>
        </p:blipFill>
        <p:spPr>
          <a:xfrm>
            <a:off x="1000665" y="11"/>
            <a:ext cx="6015487" cy="68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0923FF-2452-437F-8025-CEC713971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F368C3-94A6-3420-C113-AB49AB492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342" y="769188"/>
            <a:ext cx="5406886" cy="5143502"/>
          </a:xfrm>
        </p:spPr>
        <p:txBody>
          <a:bodyPr anchor="b">
            <a:normAutofit/>
          </a:bodyPr>
          <a:lstStyle/>
          <a:p>
            <a:pPr algn="r"/>
            <a:r>
              <a:rPr lang="pt-BR" sz="6000" dirty="0">
                <a:solidFill>
                  <a:srgbClr val="C00000"/>
                </a:solidFill>
              </a:rPr>
              <a:t>SISTEMAS DE CRIAÇÃO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F660D6-C55E-4DF1-AF29-73E2AB54F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2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EC8545-9837-94B1-8A90-1BFFCE8A6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192" y="982319"/>
            <a:ext cx="3951512" cy="5095458"/>
          </a:xfrm>
        </p:spPr>
        <p:txBody>
          <a:bodyPr>
            <a:normAutofit/>
          </a:bodyPr>
          <a:lstStyle/>
          <a:p>
            <a:endParaRPr lang="pt-BR"/>
          </a:p>
        </p:txBody>
      </p:sp>
      <p:pic>
        <p:nvPicPr>
          <p:cNvPr id="5" name="Imagem 19">
            <a:extLst>
              <a:ext uri="{FF2B5EF4-FFF2-40B4-BE49-F238E27FC236}">
                <a16:creationId xmlns:a16="http://schemas.microsoft.com/office/drawing/2014/main" id="{04A9525A-62EA-EABB-D735-947A3C6F2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245" y="5560896"/>
            <a:ext cx="1452113" cy="11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1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1CC1FBA-66BE-437A-BCBC-ED8178A68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D21E38-EBE8-14EC-48D9-CD430B1F6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740" y="3567529"/>
            <a:ext cx="6315504" cy="2339168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C00000"/>
                </a:solidFill>
              </a:rPr>
              <a:t>BOVINO - </a:t>
            </a:r>
            <a:br>
              <a:rPr lang="pt-BR" sz="4000" dirty="0">
                <a:solidFill>
                  <a:srgbClr val="C00000"/>
                </a:solidFill>
              </a:rPr>
            </a:br>
            <a:r>
              <a:rPr lang="pt-BR" sz="4000" dirty="0">
                <a:solidFill>
                  <a:srgbClr val="C00000"/>
                </a:solidFill>
              </a:rPr>
              <a:t>EXTENSIVO</a:t>
            </a:r>
          </a:p>
        </p:txBody>
      </p:sp>
      <p:pic>
        <p:nvPicPr>
          <p:cNvPr id="5" name="Imagem 4" descr="Rebanho de gado pastando na grama&#10;&#10;Descrição gerada automaticamente">
            <a:extLst>
              <a:ext uri="{FF2B5EF4-FFF2-40B4-BE49-F238E27FC236}">
                <a16:creationId xmlns:a16="http://schemas.microsoft.com/office/drawing/2014/main" id="{7896409B-65A5-55EC-819F-E3DF7DDDD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1" b="14123"/>
          <a:stretch/>
        </p:blipFill>
        <p:spPr>
          <a:xfrm>
            <a:off x="20" y="1"/>
            <a:ext cx="12191980" cy="3428999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29BA74B-ECB4-4E0C-ADC9-17655FFE1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05226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67856C-ABC8-BDC8-9B3E-8017A5F3D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312" y="3418749"/>
            <a:ext cx="4505954" cy="248831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buFont typeface="Courier New" panose="020B0504020202020204" pitchFamily="34" charset="0"/>
              <a:buChar char="o"/>
            </a:pPr>
            <a:r>
              <a:rPr lang="pt-BR" sz="2000" dirty="0"/>
              <a:t>Grandes áreas de pasto</a:t>
            </a:r>
          </a:p>
          <a:p>
            <a:pPr>
              <a:lnSpc>
                <a:spcPct val="120000"/>
              </a:lnSpc>
              <a:buFont typeface="Courier New" panose="020B0504020202020204" pitchFamily="34" charset="0"/>
              <a:buChar char="o"/>
            </a:pPr>
            <a:r>
              <a:rPr lang="pt-BR" sz="2000" dirty="0"/>
              <a:t>Pastagem nativa</a:t>
            </a:r>
          </a:p>
          <a:p>
            <a:pPr>
              <a:lnSpc>
                <a:spcPct val="120000"/>
              </a:lnSpc>
              <a:buFont typeface="Courier New" panose="020B0504020202020204" pitchFamily="34" charset="0"/>
              <a:buChar char="o"/>
            </a:pPr>
            <a:r>
              <a:rPr lang="pt-BR" sz="2000" dirty="0"/>
              <a:t>Menor dependência humana</a:t>
            </a:r>
          </a:p>
          <a:p>
            <a:pPr>
              <a:lnSpc>
                <a:spcPct val="120000"/>
              </a:lnSpc>
              <a:buFont typeface="Courier New" panose="020B0504020202020204" pitchFamily="34" charset="0"/>
              <a:buChar char="o"/>
            </a:pPr>
            <a:r>
              <a:rPr lang="pt-BR" sz="2000" dirty="0"/>
              <a:t>Dependência climática</a:t>
            </a:r>
          </a:p>
          <a:p>
            <a:pPr>
              <a:lnSpc>
                <a:spcPct val="120000"/>
              </a:lnSpc>
              <a:buFont typeface="Courier New" panose="020B0504020202020204" pitchFamily="34" charset="0"/>
              <a:buChar char="o"/>
            </a:pPr>
            <a:r>
              <a:rPr lang="pt-BR" sz="2000" dirty="0"/>
              <a:t>Sustentabilidade</a:t>
            </a:r>
          </a:p>
          <a:p>
            <a:pPr>
              <a:lnSpc>
                <a:spcPct val="120000"/>
              </a:lnSpc>
              <a:buFont typeface="Courier New" panose="020B0504020202020204" pitchFamily="34" charset="0"/>
              <a:buChar char="o"/>
            </a:pPr>
            <a:r>
              <a:rPr lang="pt-BR" sz="2000" dirty="0"/>
              <a:t>Ciclo longo: 24-48 meses</a:t>
            </a:r>
          </a:p>
          <a:p>
            <a:pPr>
              <a:lnSpc>
                <a:spcPct val="120000"/>
              </a:lnSpc>
              <a:buFont typeface="Courier New" panose="020B0504020202020204" pitchFamily="34" charset="0"/>
              <a:buChar char="o"/>
            </a:pPr>
            <a:r>
              <a:rPr lang="pt-BR" sz="2000" dirty="0"/>
              <a:t>Impactos na qualidade da carne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187FCB7-1161-487B-D83B-1E7F40203D7A}"/>
              </a:ext>
            </a:extLst>
          </p:cNvPr>
          <p:cNvGrpSpPr/>
          <p:nvPr/>
        </p:nvGrpSpPr>
        <p:grpSpPr>
          <a:xfrm>
            <a:off x="2953109" y="4951375"/>
            <a:ext cx="3748614" cy="1913224"/>
            <a:chOff x="3398807" y="4893866"/>
            <a:chExt cx="3748614" cy="1913224"/>
          </a:xfrm>
        </p:grpSpPr>
        <p:sp>
          <p:nvSpPr>
            <p:cNvPr id="7" name="Seta: para a Esquerda 6">
              <a:extLst>
                <a:ext uri="{FF2B5EF4-FFF2-40B4-BE49-F238E27FC236}">
                  <a16:creationId xmlns:a16="http://schemas.microsoft.com/office/drawing/2014/main" id="{0DD6DD60-4389-FA94-48DD-D2A05BDDE526}"/>
                </a:ext>
              </a:extLst>
            </p:cNvPr>
            <p:cNvSpPr/>
            <p:nvPr/>
          </p:nvSpPr>
          <p:spPr>
            <a:xfrm>
              <a:off x="6442931" y="5465271"/>
              <a:ext cx="704490" cy="28754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spaço Reservado para Conteúdo 2">
              <a:extLst>
                <a:ext uri="{FF2B5EF4-FFF2-40B4-BE49-F238E27FC236}">
                  <a16:creationId xmlns:a16="http://schemas.microsoft.com/office/drawing/2014/main" id="{C13364C1-6FD5-1691-7EDF-68F6A2DCDC3D}"/>
                </a:ext>
              </a:extLst>
            </p:cNvPr>
            <p:cNvSpPr txBox="1">
              <a:spLocks/>
            </p:cNvSpPr>
            <p:nvPr/>
          </p:nvSpPr>
          <p:spPr>
            <a:xfrm>
              <a:off x="3398807" y="4893866"/>
              <a:ext cx="2938822" cy="191322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"/>
            </a:ln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Neue Haas Grotesk Text Pro" panose="020B050402020202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2920" indent="-22860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Neue Haas Grotesk Text Pro" panose="020B050402020202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Neue Haas Grotesk Text Pro" panose="020B0504020202020204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22860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Neue Haas Grotesk Text Pro" panose="020B050402020202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22860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Neue Haas Grotesk Text Pro" panose="020B050402020202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buFont typeface="Courier New" panose="020B0504020202020204" pitchFamily="34" charset="0"/>
                <a:buChar char="o"/>
              </a:pPr>
              <a:r>
                <a:rPr lang="pt-BR" sz="2000" dirty="0"/>
                <a:t>Custo de produção</a:t>
              </a:r>
            </a:p>
            <a:p>
              <a:pPr>
                <a:lnSpc>
                  <a:spcPct val="120000"/>
                </a:lnSpc>
                <a:buFont typeface="Courier New" panose="020B0504020202020204" pitchFamily="34" charset="0"/>
                <a:buChar char="o"/>
              </a:pPr>
              <a:r>
                <a:rPr lang="pt-BR" sz="2000" dirty="0"/>
                <a:t>Carne verde</a:t>
              </a:r>
            </a:p>
            <a:p>
              <a:pPr>
                <a:lnSpc>
                  <a:spcPct val="120000"/>
                </a:lnSpc>
                <a:buFont typeface="Courier New" panose="020B0504020202020204" pitchFamily="34" charset="0"/>
                <a:buChar char="o"/>
              </a:pPr>
              <a:r>
                <a:rPr lang="pt-BR" sz="2000" dirty="0"/>
                <a:t>Selos de ambientais</a:t>
              </a:r>
            </a:p>
            <a:p>
              <a:pPr>
                <a:lnSpc>
                  <a:spcPct val="120000"/>
                </a:lnSpc>
                <a:buFont typeface="Courier New" panose="020B0504020202020204" pitchFamily="34" charset="0"/>
                <a:buChar char="o"/>
              </a:pPr>
              <a:r>
                <a:rPr lang="pt-BR" sz="2000" dirty="0"/>
                <a:t>Valor agregado</a:t>
              </a:r>
            </a:p>
          </p:txBody>
        </p:sp>
      </p:grpSp>
      <p:pic>
        <p:nvPicPr>
          <p:cNvPr id="16" name="Imagem 19">
            <a:extLst>
              <a:ext uri="{FF2B5EF4-FFF2-40B4-BE49-F238E27FC236}">
                <a16:creationId xmlns:a16="http://schemas.microsoft.com/office/drawing/2014/main" id="{37413514-43A4-22E0-928E-A0157B1E5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245" y="5560896"/>
            <a:ext cx="1452113" cy="11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0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F368C3-94A6-3420-C113-AB49AB492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1091868"/>
            <a:ext cx="3785596" cy="2042160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C00000"/>
                </a:solidFill>
              </a:rPr>
              <a:t>BOVINO - INTENSIVO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EC8545-9837-94B1-8A90-1BFFCE8A6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375" y="2457132"/>
            <a:ext cx="4265297" cy="321629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ourier New"/>
              <a:buChar char="o"/>
            </a:pPr>
            <a:r>
              <a:rPr lang="pt-BR" sz="2000" dirty="0"/>
              <a:t>Maior dependência humana</a:t>
            </a:r>
            <a:r>
              <a:rPr lang="en-US" sz="2000" dirty="0"/>
              <a:t>​</a:t>
            </a:r>
            <a:endParaRPr lang="pt-BR" sz="2000" dirty="0"/>
          </a:p>
          <a:p>
            <a:pPr>
              <a:buFont typeface="Courier New"/>
              <a:buChar char="o"/>
            </a:pPr>
            <a:r>
              <a:rPr lang="pt-BR" sz="2000" dirty="0"/>
              <a:t>Maior densidade animal por área</a:t>
            </a:r>
            <a:r>
              <a:rPr lang="en-US" sz="2000" dirty="0"/>
              <a:t>​</a:t>
            </a:r>
          </a:p>
          <a:p>
            <a:pPr>
              <a:buFont typeface="Courier New"/>
              <a:buChar char="o"/>
            </a:pPr>
            <a:r>
              <a:rPr lang="pt-BR" sz="2000" dirty="0"/>
              <a:t>Alimentação formulada</a:t>
            </a:r>
            <a:r>
              <a:rPr lang="en-US" sz="2000" dirty="0"/>
              <a:t>​</a:t>
            </a:r>
          </a:p>
          <a:p>
            <a:pPr>
              <a:buFont typeface="Courier New"/>
              <a:buChar char="o"/>
            </a:pPr>
            <a:r>
              <a:rPr lang="pt-BR" sz="2000" dirty="0"/>
              <a:t>Ciclo curto: 12-24 meses</a:t>
            </a:r>
            <a:r>
              <a:rPr lang="en-US" sz="2000" dirty="0"/>
              <a:t>​</a:t>
            </a:r>
          </a:p>
          <a:p>
            <a:pPr>
              <a:buFont typeface="Courier New"/>
              <a:buChar char="o"/>
            </a:pPr>
            <a:r>
              <a:rPr lang="en-US" sz="2000" dirty="0"/>
              <a:t>Custo </a:t>
            </a:r>
            <a:r>
              <a:rPr lang="en-US" sz="2000" dirty="0" err="1"/>
              <a:t>variável</a:t>
            </a:r>
          </a:p>
          <a:p>
            <a:pPr>
              <a:buFont typeface="Courier New"/>
              <a:buChar char="o"/>
            </a:pPr>
            <a:r>
              <a:rPr lang="pt-BR" sz="2000" dirty="0"/>
              <a:t>Impactos na qualidade da carne</a:t>
            </a:r>
          </a:p>
        </p:txBody>
      </p:sp>
      <p:pic>
        <p:nvPicPr>
          <p:cNvPr id="5" name="Imagem 4" descr="Uma imagem contendo edifício, tábua, truque, fazendo&#10;&#10;Descrição gerada automaticamente">
            <a:extLst>
              <a:ext uri="{FF2B5EF4-FFF2-40B4-BE49-F238E27FC236}">
                <a16:creationId xmlns:a16="http://schemas.microsoft.com/office/drawing/2014/main" id="{0D8AF403-E18E-C851-AB03-4EF9B9DFA6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r="26587"/>
          <a:stretch/>
        </p:blipFill>
        <p:spPr>
          <a:xfrm>
            <a:off x="5524500" y="10"/>
            <a:ext cx="6667501" cy="6857990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8795C8D-288D-1599-1207-E3D41B522FF9}"/>
              </a:ext>
            </a:extLst>
          </p:cNvPr>
          <p:cNvGrpSpPr/>
          <p:nvPr/>
        </p:nvGrpSpPr>
        <p:grpSpPr>
          <a:xfrm>
            <a:off x="1698403" y="5680931"/>
            <a:ext cx="3474660" cy="968008"/>
            <a:chOff x="2575422" y="4890177"/>
            <a:chExt cx="3474660" cy="968008"/>
          </a:xfrm>
        </p:grpSpPr>
        <p:sp>
          <p:nvSpPr>
            <p:cNvPr id="9" name="Seta: para a Esquerda 8">
              <a:extLst>
                <a:ext uri="{FF2B5EF4-FFF2-40B4-BE49-F238E27FC236}">
                  <a16:creationId xmlns:a16="http://schemas.microsoft.com/office/drawing/2014/main" id="{F878F9A7-EB2F-A5F6-F633-171CC9F39FCF}"/>
                </a:ext>
              </a:extLst>
            </p:cNvPr>
            <p:cNvSpPr/>
            <p:nvPr/>
          </p:nvSpPr>
          <p:spPr>
            <a:xfrm rot="13440000">
              <a:off x="2575422" y="4890177"/>
              <a:ext cx="704490" cy="28754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spaço Reservado para Conteúdo 2">
              <a:extLst>
                <a:ext uri="{FF2B5EF4-FFF2-40B4-BE49-F238E27FC236}">
                  <a16:creationId xmlns:a16="http://schemas.microsoft.com/office/drawing/2014/main" id="{EB8BBA63-E34A-D688-03FB-8DD9A940B6FE}"/>
                </a:ext>
              </a:extLst>
            </p:cNvPr>
            <p:cNvSpPr txBox="1">
              <a:spLocks/>
            </p:cNvSpPr>
            <p:nvPr/>
          </p:nvSpPr>
          <p:spPr>
            <a:xfrm>
              <a:off x="3298165" y="4893866"/>
              <a:ext cx="2751917" cy="964319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"/>
            </a:ln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Neue Haas Grotesk Text Pro" panose="020B050402020202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2920" indent="-22860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Neue Haas Grotesk Text Pro" panose="020B050402020202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Neue Haas Grotesk Text Pro" panose="020B0504020202020204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22860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Neue Haas Grotesk Text Pro" panose="020B050402020202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22860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Neue Haas Grotesk Text Pro" panose="020B050402020202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buFont typeface="Courier New" panose="020B0504020202020204" pitchFamily="34" charset="0"/>
                <a:buChar char="o"/>
              </a:pPr>
              <a:r>
                <a:rPr lang="pt-BR" sz="2000" dirty="0"/>
                <a:t>Selos de qualidade</a:t>
              </a:r>
              <a:endParaRPr lang="pt-BR" dirty="0"/>
            </a:p>
            <a:p>
              <a:pPr>
                <a:lnSpc>
                  <a:spcPct val="120000"/>
                </a:lnSpc>
                <a:buFont typeface="Courier New" panose="020B0504020202020204" pitchFamily="34" charset="0"/>
                <a:buChar char="o"/>
              </a:pPr>
              <a:r>
                <a:rPr lang="pt-BR" sz="2000" dirty="0"/>
                <a:t>Valor agregado</a:t>
              </a:r>
            </a:p>
          </p:txBody>
        </p:sp>
      </p:grpSp>
      <p:pic>
        <p:nvPicPr>
          <p:cNvPr id="14" name="Imagem 19">
            <a:extLst>
              <a:ext uri="{FF2B5EF4-FFF2-40B4-BE49-F238E27FC236}">
                <a16:creationId xmlns:a16="http://schemas.microsoft.com/office/drawing/2014/main" id="{74264482-FA68-BEFD-7AE0-290724015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622" y="5575273"/>
            <a:ext cx="1452113" cy="11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8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6C433D98-67CA-4678-8F07-275230C07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F368C3-94A6-3420-C113-AB49AB492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7280"/>
            <a:ext cx="4436364" cy="303225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C00000"/>
                </a:solidFill>
              </a:rPr>
              <a:t>SUÍNO</a:t>
            </a:r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E29BA74B-ECB4-4E0C-ADC9-17655FFE1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822" y="118487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EC8545-9837-94B1-8A90-1BFFCE8A6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925" y="1114725"/>
            <a:ext cx="6501530" cy="309212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Courier New" panose="020B0504020202020204" pitchFamily="34" charset="0"/>
              <a:buChar char="o"/>
            </a:pPr>
            <a:r>
              <a:rPr lang="pt-BR" sz="2000" dirty="0"/>
              <a:t>Alimentação à base de grãos</a:t>
            </a:r>
          </a:p>
          <a:p>
            <a:pPr>
              <a:buFont typeface="Courier New" panose="020B0504020202020204" pitchFamily="34" charset="0"/>
              <a:buChar char="o"/>
            </a:pPr>
            <a:r>
              <a:rPr lang="pt-BR" sz="2000" dirty="0"/>
              <a:t>Ciclo médio: 130 dias</a:t>
            </a:r>
          </a:p>
          <a:p>
            <a:pPr>
              <a:buFont typeface="Courier New" panose="020B0504020202020204" pitchFamily="34" charset="0"/>
              <a:buChar char="o"/>
            </a:pPr>
            <a:r>
              <a:rPr lang="pt-BR" sz="2000" dirty="0"/>
              <a:t>Macho: atenção à idade de abate (gosto na carne)</a:t>
            </a:r>
          </a:p>
          <a:p>
            <a:pPr>
              <a:buFont typeface="Courier New" panose="020B0504020202020204" pitchFamily="34" charset="0"/>
              <a:buChar char="o"/>
            </a:pPr>
            <a:r>
              <a:rPr lang="pt-BR" sz="2000" dirty="0"/>
              <a:t>Impactos na qualidade da carne</a:t>
            </a:r>
          </a:p>
          <a:p>
            <a:pPr>
              <a:buFont typeface="Courier New" panose="020B0504020202020204" pitchFamily="34" charset="0"/>
              <a:buChar char="o"/>
            </a:pPr>
            <a:r>
              <a:rPr lang="pt-BR" sz="2000" dirty="0"/>
              <a:t>Espaço na gaiola por animal: IN 113/2020</a:t>
            </a:r>
          </a:p>
        </p:txBody>
      </p:sp>
      <p:pic>
        <p:nvPicPr>
          <p:cNvPr id="9" name="Imagem 8" descr="Uma imagem contendo no interior, edifício, grande, fileira&#10;&#10;Descrição gerada automaticamente">
            <a:extLst>
              <a:ext uri="{FF2B5EF4-FFF2-40B4-BE49-F238E27FC236}">
                <a16:creationId xmlns:a16="http://schemas.microsoft.com/office/drawing/2014/main" id="{6D5CB2AC-20C5-2DEB-A555-BC2EAFF08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912" b="30323"/>
          <a:stretch/>
        </p:blipFill>
        <p:spPr>
          <a:xfrm>
            <a:off x="10" y="4572000"/>
            <a:ext cx="6182261" cy="2289370"/>
          </a:xfrm>
          <a:prstGeom prst="rect">
            <a:avLst/>
          </a:prstGeom>
        </p:spPr>
      </p:pic>
      <p:pic>
        <p:nvPicPr>
          <p:cNvPr id="6" name="Imagem 5" descr="Gado em pasto verde&#10;&#10;Descrição gerada automaticamente">
            <a:extLst>
              <a:ext uri="{FF2B5EF4-FFF2-40B4-BE49-F238E27FC236}">
                <a16:creationId xmlns:a16="http://schemas.microsoft.com/office/drawing/2014/main" id="{8C330CF5-A06B-83BD-FA29-5656418D98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975" r="-1" b="4896"/>
          <a:stretch/>
        </p:blipFill>
        <p:spPr>
          <a:xfrm>
            <a:off x="6095993" y="4572000"/>
            <a:ext cx="6095998" cy="2289371"/>
          </a:xfrm>
          <a:prstGeom prst="rect">
            <a:avLst/>
          </a:prstGeom>
        </p:spPr>
      </p:pic>
      <p:pic>
        <p:nvPicPr>
          <p:cNvPr id="5" name="Imagem 19">
            <a:extLst>
              <a:ext uri="{FF2B5EF4-FFF2-40B4-BE49-F238E27FC236}">
                <a16:creationId xmlns:a16="http://schemas.microsoft.com/office/drawing/2014/main" id="{04A9525A-62EA-EABB-D735-947A3C6F2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622" y="3260519"/>
            <a:ext cx="1452113" cy="11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5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5C2445-A2BD-4CBE-922B-C487E1DF6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F368C3-94A6-3420-C113-AB49AB492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4"/>
            <a:ext cx="9895054" cy="1195755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C00000"/>
                </a:solidFill>
              </a:rPr>
              <a:t>AVES 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822" y="1188509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EC8545-9837-94B1-8A90-1BFFCE8A6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619" y="2488434"/>
            <a:ext cx="4117624" cy="371415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ourier New" panose="020B0504020202020204" pitchFamily="34" charset="0"/>
              <a:buChar char="o"/>
            </a:pPr>
            <a:r>
              <a:rPr lang="pt-BR" sz="2000" dirty="0"/>
              <a:t>Alimentação à base de grãos</a:t>
            </a:r>
            <a:endParaRPr lang="pt-BR" dirty="0"/>
          </a:p>
          <a:p>
            <a:pPr>
              <a:buFont typeface="Courier New" panose="020B0504020202020204" pitchFamily="34" charset="0"/>
              <a:buChar char="o"/>
            </a:pPr>
            <a:r>
              <a:rPr lang="pt-BR" sz="2000" b="1" dirty="0"/>
              <a:t>Corte:</a:t>
            </a:r>
            <a:r>
              <a:rPr lang="pt-BR" sz="2000" dirty="0"/>
              <a:t> 21-42 dias</a:t>
            </a:r>
          </a:p>
          <a:p>
            <a:pPr>
              <a:buFont typeface="Courier New" panose="020B0504020202020204" pitchFamily="34" charset="0"/>
              <a:buChar char="o"/>
            </a:pPr>
            <a:r>
              <a:rPr lang="pt-BR" sz="2000" b="1" dirty="0"/>
              <a:t>Poedeira:</a:t>
            </a:r>
            <a:r>
              <a:rPr lang="pt-BR" sz="2000" dirty="0"/>
              <a:t> 20 –72 semanas</a:t>
            </a:r>
          </a:p>
          <a:p>
            <a:pPr>
              <a:buFont typeface="Courier New" panose="020B0504020202020204" pitchFamily="34" charset="0"/>
              <a:buChar char="o"/>
            </a:pPr>
            <a:r>
              <a:rPr lang="pt-BR" sz="2000" dirty="0"/>
              <a:t>Nível de adaptação x bem-estar animal</a:t>
            </a:r>
          </a:p>
          <a:p>
            <a:pPr>
              <a:buFont typeface="Courier New" panose="020B0504020202020204" pitchFamily="34" charset="0"/>
              <a:buChar char="o"/>
            </a:pPr>
            <a:r>
              <a:rPr lang="pt-BR" sz="2000" dirty="0"/>
              <a:t>Diferenciação de produto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DC23728-45CB-0412-0C5E-977923219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85" r="1147" b="-3"/>
          <a:stretch/>
        </p:blipFill>
        <p:spPr>
          <a:xfrm>
            <a:off x="5524498" y="2665429"/>
            <a:ext cx="3333749" cy="2100262"/>
          </a:xfrm>
          <a:prstGeom prst="rect">
            <a:avLst/>
          </a:prstGeom>
        </p:spPr>
      </p:pic>
      <p:pic>
        <p:nvPicPr>
          <p:cNvPr id="6" name="Imagem 5" descr="Uma imagem contendo no interior, coberto, foto, neve&#10;&#10;Descrição gerada automaticamente">
            <a:extLst>
              <a:ext uri="{FF2B5EF4-FFF2-40B4-BE49-F238E27FC236}">
                <a16:creationId xmlns:a16="http://schemas.microsoft.com/office/drawing/2014/main" id="{0EE9519E-3E9F-3AE4-DE7F-0817DCB26F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84" r="-4" b="-4"/>
          <a:stretch/>
        </p:blipFill>
        <p:spPr>
          <a:xfrm>
            <a:off x="5524504" y="4758249"/>
            <a:ext cx="3333749" cy="21076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B3149DC-BF4F-1B6E-EEE2-59ECFF157F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8" r="19170" b="-1"/>
          <a:stretch/>
        </p:blipFill>
        <p:spPr>
          <a:xfrm>
            <a:off x="8858233" y="2665429"/>
            <a:ext cx="3333750" cy="2100263"/>
          </a:xfrm>
          <a:prstGeom prst="rect">
            <a:avLst/>
          </a:prstGeom>
        </p:spPr>
      </p:pic>
      <p:pic>
        <p:nvPicPr>
          <p:cNvPr id="12" name="Imagem 11" descr="Uma imagem contendo no interior, edifício, foto, guarda-chuva&#10;&#10;Descrição gerada automaticamente">
            <a:extLst>
              <a:ext uri="{FF2B5EF4-FFF2-40B4-BE49-F238E27FC236}">
                <a16:creationId xmlns:a16="http://schemas.microsoft.com/office/drawing/2014/main" id="{437EABCB-8170-8AA4-D32B-9104E75C3A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93" r="10371" b="3"/>
          <a:stretch/>
        </p:blipFill>
        <p:spPr>
          <a:xfrm>
            <a:off x="8858239" y="4758252"/>
            <a:ext cx="3333749" cy="2107698"/>
          </a:xfrm>
          <a:prstGeom prst="rect">
            <a:avLst/>
          </a:prstGeom>
        </p:spPr>
      </p:pic>
      <p:pic>
        <p:nvPicPr>
          <p:cNvPr id="5" name="Imagem 19">
            <a:extLst>
              <a:ext uri="{FF2B5EF4-FFF2-40B4-BE49-F238E27FC236}">
                <a16:creationId xmlns:a16="http://schemas.microsoft.com/office/drawing/2014/main" id="{04A9525A-62EA-EABB-D735-947A3C6F2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5019" y="5532141"/>
            <a:ext cx="1452113" cy="11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77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5C2445-A2BD-4CBE-922B-C487E1DF6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F368C3-94A6-3420-C113-AB49AB492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917716"/>
            <a:ext cx="9895054" cy="1195755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C00000"/>
                </a:solidFill>
              </a:rPr>
              <a:t>AVES - FRANGO 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822" y="1188509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EC8545-9837-94B1-8A90-1BFFCE8A6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618" y="1640169"/>
            <a:ext cx="8315811" cy="37141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2400" b="1" dirty="0"/>
              <a:t>NÃO É HORMÔNIO, É MELHORAMENTO GENÉTICO!</a:t>
            </a:r>
          </a:p>
        </p:txBody>
      </p:sp>
      <p:pic>
        <p:nvPicPr>
          <p:cNvPr id="5" name="Imagem 19">
            <a:extLst>
              <a:ext uri="{FF2B5EF4-FFF2-40B4-BE49-F238E27FC236}">
                <a16:creationId xmlns:a16="http://schemas.microsoft.com/office/drawing/2014/main" id="{04A9525A-62EA-EABB-D735-947A3C6F2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4301" y="5920330"/>
            <a:ext cx="1150189" cy="94081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1506ACF-9588-DE13-1D8D-8BDD417EF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929" y="2273137"/>
            <a:ext cx="5506602" cy="3562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 descr="Texto&#10;&#10;Descrição gerada automaticamente">
            <a:extLst>
              <a:ext uri="{FF2B5EF4-FFF2-40B4-BE49-F238E27FC236}">
                <a16:creationId xmlns:a16="http://schemas.microsoft.com/office/drawing/2014/main" id="{B218E038-E7D4-4752-DF75-7C4DE0F68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5" y="2267582"/>
            <a:ext cx="6167552" cy="37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0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F368C3-94A6-3420-C113-AB49AB492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1091868"/>
            <a:ext cx="4147804" cy="2042160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C00000"/>
                </a:solidFill>
              </a:rPr>
              <a:t>ORGÂNICO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08E43F5-9C83-1B02-440C-1CA99D17B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90" y="2356491"/>
            <a:ext cx="5484897" cy="4144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ourier New" panose="020B0504020202020204" pitchFamily="34" charset="0"/>
              <a:buChar char="o"/>
            </a:pPr>
            <a:r>
              <a:rPr lang="en-US" sz="2000" dirty="0"/>
              <a:t>Lei 10.831/2003;</a:t>
            </a:r>
          </a:p>
          <a:p>
            <a:pPr>
              <a:buFont typeface="Courier New" panose="020B0504020202020204" pitchFamily="34" charset="0"/>
              <a:buChar char="o"/>
            </a:pPr>
            <a:r>
              <a:rPr lang="en-US" sz="2000" dirty="0" err="1"/>
              <a:t>Requisitos</a:t>
            </a:r>
            <a:r>
              <a:rPr lang="en-US" sz="2000" dirty="0"/>
              <a:t> </a:t>
            </a:r>
            <a:r>
              <a:rPr lang="en-US" sz="2000" dirty="0" err="1"/>
              <a:t>específicos</a:t>
            </a:r>
            <a:r>
              <a:rPr lang="en-US" sz="2000" dirty="0"/>
              <a:t> e </a:t>
            </a:r>
            <a:r>
              <a:rPr lang="en-US" sz="2000" dirty="0" err="1"/>
              <a:t>obrigatórios</a:t>
            </a:r>
            <a:r>
              <a:rPr lang="en-US" sz="2000" dirty="0"/>
              <a:t> de </a:t>
            </a:r>
            <a:r>
              <a:rPr lang="en-US" sz="2000" dirty="0" err="1"/>
              <a:t>produção</a:t>
            </a:r>
            <a:r>
              <a:rPr lang="en-US" sz="2000" dirty="0"/>
              <a:t>;</a:t>
            </a:r>
          </a:p>
          <a:p>
            <a:pPr>
              <a:buFont typeface="Courier New" panose="020B0504020202020204" pitchFamily="34" charset="0"/>
              <a:buChar char="o"/>
            </a:pPr>
            <a:r>
              <a:rPr lang="en-US" sz="2000" dirty="0" err="1"/>
              <a:t>Premissas</a:t>
            </a:r>
            <a:r>
              <a:rPr lang="en-US" sz="2000" dirty="0"/>
              <a:t>: </a:t>
            </a:r>
            <a:r>
              <a:rPr lang="en-US" sz="2000" dirty="0" err="1"/>
              <a:t>menor</a:t>
            </a:r>
            <a:r>
              <a:rPr lang="en-US" sz="2000" dirty="0"/>
              <a:t> </a:t>
            </a:r>
            <a:r>
              <a:rPr lang="en-US" sz="2000" dirty="0" err="1"/>
              <a:t>uso</a:t>
            </a:r>
            <a:r>
              <a:rPr lang="en-US" sz="2000" dirty="0"/>
              <a:t> de </a:t>
            </a:r>
            <a:r>
              <a:rPr lang="en-US" sz="2000" dirty="0" err="1"/>
              <a:t>substâncias</a:t>
            </a:r>
            <a:r>
              <a:rPr lang="en-US" sz="2000" dirty="0"/>
              <a:t> </a:t>
            </a:r>
            <a:r>
              <a:rPr lang="en-US" sz="2000" dirty="0" err="1"/>
              <a:t>químicas</a:t>
            </a:r>
            <a:r>
              <a:rPr lang="en-US" sz="2000" dirty="0"/>
              <a:t>, </a:t>
            </a:r>
            <a:r>
              <a:rPr lang="en-US" sz="2000" dirty="0" err="1"/>
              <a:t>menor</a:t>
            </a:r>
            <a:r>
              <a:rPr lang="en-US" sz="2000" dirty="0"/>
              <a:t> </a:t>
            </a:r>
            <a:r>
              <a:rPr lang="en-US" sz="2000" dirty="0" err="1"/>
              <a:t>interferência</a:t>
            </a:r>
            <a:r>
              <a:rPr lang="en-US" sz="2000" dirty="0"/>
              <a:t> no </a:t>
            </a:r>
            <a:r>
              <a:rPr lang="en-US" sz="2000" dirty="0" err="1"/>
              <a:t>ciclo</a:t>
            </a:r>
            <a:r>
              <a:rPr lang="en-US" sz="2000" dirty="0"/>
              <a:t> natural, </a:t>
            </a:r>
            <a:r>
              <a:rPr lang="en-US" sz="2000" dirty="0" err="1"/>
              <a:t>homeopatia</a:t>
            </a:r>
            <a:r>
              <a:rPr lang="en-US" sz="2000" dirty="0"/>
              <a:t>;</a:t>
            </a:r>
          </a:p>
          <a:p>
            <a:pPr>
              <a:buFont typeface="Courier New" panose="020B0504020202020204" pitchFamily="34" charset="0"/>
              <a:buChar char="o"/>
            </a:pPr>
            <a:r>
              <a:rPr lang="en-US" sz="2000" dirty="0"/>
              <a:t>Selo </a:t>
            </a:r>
            <a:r>
              <a:rPr lang="en-US" sz="2000" dirty="0" err="1"/>
              <a:t>mediante</a:t>
            </a:r>
            <a:r>
              <a:rPr lang="en-US" sz="2000" dirty="0"/>
              <a:t> </a:t>
            </a:r>
            <a:r>
              <a:rPr lang="en-US" sz="2000" dirty="0" err="1"/>
              <a:t>certificação</a:t>
            </a:r>
            <a:r>
              <a:rPr lang="en-US" sz="2000" dirty="0"/>
              <a:t> e </a:t>
            </a:r>
            <a:r>
              <a:rPr lang="en-US" sz="2000" dirty="0" err="1"/>
              <a:t>auditorias</a:t>
            </a:r>
            <a:r>
              <a:rPr lang="en-US" sz="2000" dirty="0"/>
              <a:t>;</a:t>
            </a:r>
          </a:p>
          <a:p>
            <a:pPr>
              <a:buFont typeface="Courier New" panose="020B0504020202020204" pitchFamily="34" charset="0"/>
              <a:buChar char="o"/>
            </a:pPr>
            <a:r>
              <a:rPr lang="en-US" sz="2000" dirty="0"/>
              <a:t>Pode ser </a:t>
            </a:r>
            <a:r>
              <a:rPr lang="en-US" sz="2000" dirty="0" err="1"/>
              <a:t>aplicável</a:t>
            </a:r>
            <a:r>
              <a:rPr lang="en-US" sz="2000" dirty="0"/>
              <a:t> à </a:t>
            </a:r>
            <a:r>
              <a:rPr lang="en-US" sz="2000" dirty="0" err="1"/>
              <a:t>todas</a:t>
            </a:r>
            <a:r>
              <a:rPr lang="en-US" sz="2000" dirty="0"/>
              <a:t> </a:t>
            </a:r>
            <a:r>
              <a:rPr lang="en-US" sz="2000" dirty="0" err="1"/>
              <a:t>espécies</a:t>
            </a:r>
            <a:r>
              <a:rPr lang="en-US" sz="2000" dirty="0"/>
              <a:t> </a:t>
            </a:r>
            <a:r>
              <a:rPr lang="en-US" sz="2000" dirty="0" err="1"/>
              <a:t>animais</a:t>
            </a:r>
            <a:r>
              <a:rPr lang="en-US" sz="2000" dirty="0"/>
              <a:t>.</a:t>
            </a:r>
          </a:p>
        </p:txBody>
      </p:sp>
      <p:pic>
        <p:nvPicPr>
          <p:cNvPr id="4" name="Imagem 5" descr="Logotipo&#10;&#10;Descrição gerada automaticamente">
            <a:extLst>
              <a:ext uri="{FF2B5EF4-FFF2-40B4-BE49-F238E27FC236}">
                <a16:creationId xmlns:a16="http://schemas.microsoft.com/office/drawing/2014/main" id="{E05B679B-3232-CE73-DED0-E5139E8BA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43000"/>
            <a:ext cx="5492377" cy="3954511"/>
          </a:xfrm>
          <a:prstGeom prst="rect">
            <a:avLst/>
          </a:prstGeom>
        </p:spPr>
      </p:pic>
      <p:pic>
        <p:nvPicPr>
          <p:cNvPr id="5" name="Imagem 19">
            <a:extLst>
              <a:ext uri="{FF2B5EF4-FFF2-40B4-BE49-F238E27FC236}">
                <a16:creationId xmlns:a16="http://schemas.microsoft.com/office/drawing/2014/main" id="{04A9525A-62EA-EABB-D735-947A3C6F2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245" y="5560896"/>
            <a:ext cx="1452113" cy="118523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EE988D0-1AD8-1878-872A-AE738BF95700}"/>
              </a:ext>
            </a:extLst>
          </p:cNvPr>
          <p:cNvSpPr txBox="1"/>
          <p:nvPr/>
        </p:nvSpPr>
        <p:spPr>
          <a:xfrm>
            <a:off x="6564702" y="4321834"/>
            <a:ext cx="55324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https://www.gov.br/agricultura/pt-br/assuntos/sustentabilidade/organicos/legislacao/portugues-1</a:t>
            </a:r>
          </a:p>
        </p:txBody>
      </p:sp>
    </p:spTree>
    <p:extLst>
      <p:ext uri="{BB962C8B-B14F-4D97-AF65-F5344CB8AC3E}">
        <p14:creationId xmlns:p14="http://schemas.microsoft.com/office/powerpoint/2010/main" val="139610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5">
            <a:extLst>
              <a:ext uri="{FF2B5EF4-FFF2-40B4-BE49-F238E27FC236}">
                <a16:creationId xmlns:a16="http://schemas.microsoft.com/office/drawing/2014/main" id="{6AEFFBA0-05A2-4BB2-8F28-C23DA5ECA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0BA527-58C7-0208-619A-EEB74FC6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2627194"/>
            <a:ext cx="5614660" cy="33358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cap="all"/>
              <a:t>DÚVIDAS?</a:t>
            </a:r>
          </a:p>
        </p:txBody>
      </p:sp>
      <p:cxnSp>
        <p:nvCxnSpPr>
          <p:cNvPr id="51" name="Straight Connector 47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4800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6">
            <a:extLst>
              <a:ext uri="{FF2B5EF4-FFF2-40B4-BE49-F238E27FC236}">
                <a16:creationId xmlns:a16="http://schemas.microsoft.com/office/drawing/2014/main" id="{DB65583F-DD26-E765-6608-537C084CB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2565" y="1581"/>
            <a:ext cx="6525057" cy="6862822"/>
          </a:xfrm>
          <a:prstGeom prst="rect">
            <a:avLst/>
          </a:prstGeom>
        </p:spPr>
      </p:pic>
      <p:pic>
        <p:nvPicPr>
          <p:cNvPr id="10" name="Imagem 19">
            <a:extLst>
              <a:ext uri="{FF2B5EF4-FFF2-40B4-BE49-F238E27FC236}">
                <a16:creationId xmlns:a16="http://schemas.microsoft.com/office/drawing/2014/main" id="{1C921AF2-1641-4127-CA75-7BFDE10BE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245" y="5560896"/>
            <a:ext cx="1452113" cy="11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8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302F9B76-EAD0-4590-99F1-B6F64C0A8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0BA527-58C7-0208-619A-EEB74FC6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59" y="1000000"/>
            <a:ext cx="10604485" cy="11709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kern="1200" cap="none" baseline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ALIMENTAÇÃO ANIMAL X PRODUTOS DE ORIGEM ANIMAL</a:t>
            </a:r>
            <a:r>
              <a:rPr lang="en-US" sz="3200" dirty="0">
                <a:solidFill>
                  <a:srgbClr val="C00000"/>
                </a:solidFill>
              </a:rPr>
              <a:t> (POA)</a:t>
            </a:r>
            <a:endParaRPr lang="en-US" sz="3200" b="1" kern="1200" cap="none" baseline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791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6">
            <a:extLst>
              <a:ext uri="{FF2B5EF4-FFF2-40B4-BE49-F238E27FC236}">
                <a16:creationId xmlns:a16="http://schemas.microsoft.com/office/drawing/2014/main" id="{F9A0A8F1-51BC-0780-6E3F-F01BB8001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79" r="11619" b="-1"/>
          <a:stretch/>
        </p:blipFill>
        <p:spPr>
          <a:xfrm>
            <a:off x="1" y="2657474"/>
            <a:ext cx="4024009" cy="4215032"/>
          </a:xfrm>
          <a:prstGeom prst="rect">
            <a:avLst/>
          </a:prstGeom>
        </p:spPr>
      </p:pic>
      <p:pic>
        <p:nvPicPr>
          <p:cNvPr id="8" name="Imagem 8" descr="Ovo dentro de tigela&#10;&#10;Descrição gerada automaticamente">
            <a:extLst>
              <a:ext uri="{FF2B5EF4-FFF2-40B4-BE49-F238E27FC236}">
                <a16:creationId xmlns:a16="http://schemas.microsoft.com/office/drawing/2014/main" id="{949B01FD-7253-6DD9-CA4C-CFD827B9A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06" b="-6"/>
          <a:stretch/>
        </p:blipFill>
        <p:spPr>
          <a:xfrm>
            <a:off x="4024010" y="2657474"/>
            <a:ext cx="2464339" cy="2110062"/>
          </a:xfrm>
          <a:prstGeom prst="rect">
            <a:avLst/>
          </a:prstGeom>
        </p:spPr>
      </p:pic>
      <p:pic>
        <p:nvPicPr>
          <p:cNvPr id="7" name="Imagem 7">
            <a:extLst>
              <a:ext uri="{FF2B5EF4-FFF2-40B4-BE49-F238E27FC236}">
                <a16:creationId xmlns:a16="http://schemas.microsoft.com/office/drawing/2014/main" id="{122A341D-4407-09ED-81E5-B7407DB7B2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91" r="2153" b="2"/>
          <a:stretch/>
        </p:blipFill>
        <p:spPr>
          <a:xfrm>
            <a:off x="4024010" y="4762445"/>
            <a:ext cx="2464339" cy="2110062"/>
          </a:xfrm>
          <a:prstGeom prst="rect">
            <a:avLst/>
          </a:prstGeom>
        </p:spPr>
      </p:pic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3252752D-E46C-E043-3A40-1579CB27CFEF}"/>
              </a:ext>
            </a:extLst>
          </p:cNvPr>
          <p:cNvSpPr txBox="1">
            <a:spLocks/>
          </p:cNvSpPr>
          <p:nvPr/>
        </p:nvSpPr>
        <p:spPr>
          <a:xfrm>
            <a:off x="6881292" y="2128999"/>
            <a:ext cx="5409192" cy="3689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B0504020202020204" pitchFamily="34" charset="0"/>
              <a:buChar char="o"/>
            </a:pPr>
            <a:r>
              <a:rPr lang="en-US" sz="2000" dirty="0" err="1"/>
              <a:t>Qualidade</a:t>
            </a:r>
            <a:r>
              <a:rPr lang="en-US" sz="2000" dirty="0"/>
              <a:t> do POA </a:t>
            </a:r>
            <a:r>
              <a:rPr lang="en-US" sz="2000" dirty="0" err="1"/>
              <a:t>começa</a:t>
            </a:r>
            <a:r>
              <a:rPr lang="en-US" sz="2000" dirty="0"/>
              <a:t> com a </a:t>
            </a:r>
            <a:r>
              <a:rPr lang="en-US" sz="2000" dirty="0" err="1"/>
              <a:t>alimentação</a:t>
            </a:r>
            <a:r>
              <a:rPr lang="en-US" sz="2000" dirty="0"/>
              <a:t> do animal;</a:t>
            </a:r>
            <a:endParaRPr lang="pt-BR"/>
          </a:p>
          <a:p>
            <a:pPr>
              <a:buFont typeface="Courier New" panose="020B0504020202020204" pitchFamily="34" charset="0"/>
              <a:buChar char="o"/>
            </a:pPr>
            <a:r>
              <a:rPr lang="en-US" sz="2000" b="1" dirty="0"/>
              <a:t>Controle do MAPA:</a:t>
            </a:r>
            <a:r>
              <a:rPr lang="en-US" sz="2000" dirty="0"/>
              <a:t> de MPs, </a:t>
            </a:r>
            <a:r>
              <a:rPr lang="en-US" sz="2000" dirty="0" err="1"/>
              <a:t>medicamentos</a:t>
            </a:r>
            <a:r>
              <a:rPr lang="en-US" sz="2000" dirty="0"/>
              <a:t> e </a:t>
            </a:r>
            <a:r>
              <a:rPr lang="en-US" sz="2000" dirty="0" err="1"/>
              <a:t>aditivos</a:t>
            </a:r>
            <a:r>
              <a:rPr lang="en-US" sz="2000" dirty="0"/>
              <a:t> </a:t>
            </a:r>
            <a:r>
              <a:rPr lang="en-US" sz="2000" dirty="0" err="1"/>
              <a:t>usado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alimentação</a:t>
            </a:r>
            <a:r>
              <a:rPr lang="en-US" sz="2000" dirty="0"/>
              <a:t> animal; </a:t>
            </a:r>
          </a:p>
          <a:p>
            <a:pPr>
              <a:buFont typeface="Courier New" panose="020B0504020202020204" pitchFamily="34" charset="0"/>
              <a:buChar char="o"/>
            </a:pPr>
            <a:r>
              <a:rPr lang="en-US" sz="2000" dirty="0" err="1"/>
              <a:t>Prevenção</a:t>
            </a:r>
            <a:r>
              <a:rPr lang="en-US" sz="2000" dirty="0"/>
              <a:t> à </a:t>
            </a:r>
            <a:r>
              <a:rPr lang="en-US" sz="2000" dirty="0" err="1"/>
              <a:t>resistência</a:t>
            </a:r>
            <a:r>
              <a:rPr lang="en-US" sz="2000" dirty="0"/>
              <a:t> </a:t>
            </a:r>
            <a:r>
              <a:rPr lang="en-US" sz="2000" dirty="0" err="1"/>
              <a:t>bacteriana</a:t>
            </a:r>
            <a:r>
              <a:rPr lang="en-US" sz="2000" dirty="0"/>
              <a:t>;</a:t>
            </a:r>
          </a:p>
          <a:p>
            <a:pPr>
              <a:buFont typeface="Courier New" panose="020B0504020202020204" pitchFamily="34" charset="0"/>
              <a:buChar char="o"/>
            </a:pPr>
            <a:r>
              <a:rPr lang="en-US" sz="2000" dirty="0"/>
              <a:t>RDC 722/2022 - LMR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alimentos</a:t>
            </a:r>
            <a:r>
              <a:rPr lang="en-US" sz="2000" dirty="0"/>
              <a:t>.</a:t>
            </a:r>
          </a:p>
          <a:p>
            <a:endParaRPr lang="en-US"/>
          </a:p>
        </p:txBody>
      </p:sp>
      <p:pic>
        <p:nvPicPr>
          <p:cNvPr id="12" name="Imagem 19">
            <a:extLst>
              <a:ext uri="{FF2B5EF4-FFF2-40B4-BE49-F238E27FC236}">
                <a16:creationId xmlns:a16="http://schemas.microsoft.com/office/drawing/2014/main" id="{F9126F50-E080-9F29-013F-449A73760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9245" y="5560896"/>
            <a:ext cx="1452113" cy="11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9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8936D08E-1EEE-40A7-9B9D-E4199C637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D6E1AB-545C-6CCE-59EB-F4A941F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321651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C00000"/>
                </a:solidFill>
              </a:rPr>
              <a:t>AGENDA</a:t>
            </a:r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C478AAA5-4D2F-46A1-80DC-AF8E673E8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2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973538-02EE-C045-9C4C-8D539DEA7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8653" y="2330057"/>
            <a:ext cx="7456096" cy="46171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Wingdings" panose="020B0504020202020204" pitchFamily="34" charset="0"/>
              <a:buChar char="Ø"/>
            </a:pPr>
            <a:r>
              <a:rPr lang="pt-BR" sz="2400" dirty="0">
                <a:ea typeface="+mn-lt"/>
                <a:cs typeface="+mn-lt"/>
              </a:rPr>
              <a:t>Introdução</a:t>
            </a:r>
            <a:endParaRPr lang="en-US" sz="2400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" panose="020B0504020202020204" pitchFamily="34" charset="0"/>
              <a:buChar char="Ø"/>
            </a:pPr>
            <a:r>
              <a:rPr lang="pt-BR" sz="2400" dirty="0">
                <a:ea typeface="+mn-lt"/>
                <a:cs typeface="+mn-lt"/>
              </a:rPr>
              <a:t>Como funciona? </a:t>
            </a:r>
            <a:endParaRPr lang="en-US" sz="24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" panose="020B0504020202020204" pitchFamily="34" charset="0"/>
              <a:buChar char="Ø"/>
            </a:pPr>
            <a:r>
              <a:rPr lang="pt-BR" sz="2400" dirty="0">
                <a:ea typeface="+mn-lt"/>
                <a:cs typeface="+mn-lt"/>
              </a:rPr>
              <a:t>Fases de Criação</a:t>
            </a:r>
            <a:endParaRPr lang="en-US" sz="2400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" panose="020B0504020202020204" pitchFamily="34" charset="0"/>
              <a:buChar char="Ø"/>
            </a:pPr>
            <a:r>
              <a:rPr lang="pt-BR" sz="2400" dirty="0">
                <a:ea typeface="+mn-lt"/>
                <a:cs typeface="+mn-lt"/>
              </a:rPr>
              <a:t>Sistemas de Criação</a:t>
            </a:r>
            <a:endParaRPr lang="en-US" sz="2400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" panose="020B0504020202020204" pitchFamily="34" charset="0"/>
              <a:buChar char="Ø"/>
            </a:pPr>
            <a:r>
              <a:rPr lang="pt-BR" sz="2400" dirty="0">
                <a:ea typeface="+mn-lt"/>
                <a:cs typeface="+mn-lt"/>
              </a:rPr>
              <a:t> Alimentação Animal X Produto de origem animal</a:t>
            </a:r>
            <a:endParaRPr lang="en-US" sz="2400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" panose="020B0504020202020204" pitchFamily="34" charset="0"/>
              <a:buChar char="Ø"/>
            </a:pPr>
            <a:r>
              <a:rPr lang="pt-BR" sz="2400" dirty="0">
                <a:ea typeface="+mn-lt"/>
                <a:cs typeface="+mn-lt"/>
              </a:rPr>
              <a:t>Considerações Finais</a:t>
            </a:r>
            <a:endParaRPr lang="pt-BR" sz="2400" dirty="0"/>
          </a:p>
        </p:txBody>
      </p:sp>
      <p:pic>
        <p:nvPicPr>
          <p:cNvPr id="5" name="Imagem 19">
            <a:extLst>
              <a:ext uri="{FF2B5EF4-FFF2-40B4-BE49-F238E27FC236}">
                <a16:creationId xmlns:a16="http://schemas.microsoft.com/office/drawing/2014/main" id="{A8A22F22-3F65-F8EA-D77D-CFDC852B5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245" y="5560896"/>
            <a:ext cx="1452113" cy="11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7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1CEF030C-A95A-41CA-87AC-9AEA3338C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F9669AAE-CED6-46E3-B8B0-8813FF543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6722F0C-A0CD-4611-B215-6850DFE97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69046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19">
            <a:extLst>
              <a:ext uri="{FF2B5EF4-FFF2-40B4-BE49-F238E27FC236}">
                <a16:creationId xmlns:a16="http://schemas.microsoft.com/office/drawing/2014/main" id="{0D7B12E4-6F75-E0FE-8210-C3170CE29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245" y="5560896"/>
            <a:ext cx="1452113" cy="11852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A97515-CB3D-F15E-3DEE-DCF623A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76" y="231806"/>
            <a:ext cx="4878539" cy="1539985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C00000"/>
                </a:solidFill>
              </a:rPr>
              <a:t>CONSIDERAÇÕES FINAIS</a:t>
            </a:r>
          </a:p>
        </p:txBody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7A7DE279-77EE-46C4-57FA-F9D8CF71B4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649806"/>
              </p:ext>
            </p:extLst>
          </p:nvPr>
        </p:nvGraphicFramePr>
        <p:xfrm>
          <a:off x="3367897" y="994576"/>
          <a:ext cx="7196907" cy="550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1050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5">
            <a:extLst>
              <a:ext uri="{FF2B5EF4-FFF2-40B4-BE49-F238E27FC236}">
                <a16:creationId xmlns:a16="http://schemas.microsoft.com/office/drawing/2014/main" id="{6AEFFBA0-05A2-4BB2-8F28-C23DA5ECA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0BA527-58C7-0208-619A-EEB74FC6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2627194"/>
            <a:ext cx="5614660" cy="33358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cap="all" dirty="0">
                <a:solidFill>
                  <a:srgbClr val="C00000"/>
                </a:solidFill>
              </a:rPr>
              <a:t>OBRIGADA!</a:t>
            </a:r>
          </a:p>
        </p:txBody>
      </p:sp>
      <p:cxnSp>
        <p:nvCxnSpPr>
          <p:cNvPr id="51" name="Straight Connector 47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4800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19">
            <a:extLst>
              <a:ext uri="{FF2B5EF4-FFF2-40B4-BE49-F238E27FC236}">
                <a16:creationId xmlns:a16="http://schemas.microsoft.com/office/drawing/2014/main" id="{1C921AF2-1641-4127-CA75-7BFDE10BE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245" y="5560896"/>
            <a:ext cx="1452113" cy="118523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DE80842-38DD-D063-3BB0-AC4E1C0D4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117" y="5955853"/>
            <a:ext cx="9922764" cy="38387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b="1" dirty="0"/>
              <a:t>brumalheiros@outlook.com</a:t>
            </a:r>
          </a:p>
        </p:txBody>
      </p:sp>
    </p:spTree>
    <p:extLst>
      <p:ext uri="{BB962C8B-B14F-4D97-AF65-F5344CB8AC3E}">
        <p14:creationId xmlns:p14="http://schemas.microsoft.com/office/powerpoint/2010/main" val="245532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0">
            <a:extLst>
              <a:ext uri="{FF2B5EF4-FFF2-40B4-BE49-F238E27FC236}">
                <a16:creationId xmlns:a16="http://schemas.microsoft.com/office/drawing/2014/main" id="{4B6C6491-4A25-4638-B352-7708F0A2A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96125ED7-F0CF-40D9-8C60-51E188053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0BA527-58C7-0208-619A-EEB74FC6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146" y="1077626"/>
            <a:ext cx="9958754" cy="29664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cap="all" dirty="0">
                <a:solidFill>
                  <a:schemeClr val="bg1"/>
                </a:solidFill>
              </a:rPr>
              <a:t>INTRODUÇÃO</a:t>
            </a:r>
          </a:p>
        </p:txBody>
      </p:sp>
      <p:cxnSp>
        <p:nvCxnSpPr>
          <p:cNvPr id="30" name="Straight Connector 24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614"/>
            <a:ext cx="804195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93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0923FF-2452-437F-8025-CEC713971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86BA9B-911E-9A60-6CDD-974A9CCA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0" y="483710"/>
            <a:ext cx="7825409" cy="2438067"/>
          </a:xfrm>
        </p:spPr>
        <p:txBody>
          <a:bodyPr>
            <a:normAutofit/>
          </a:bodyPr>
          <a:lstStyle/>
          <a:p>
            <a:pPr algn="r"/>
            <a:r>
              <a:rPr lang="pt-BR" sz="6000" dirty="0">
                <a:solidFill>
                  <a:srgbClr val="C00000"/>
                </a:solidFill>
              </a:rPr>
              <a:t>Introdução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EC0111-225C-468A-9C17-A47A35E25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6626" y="3481221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4E2EC8-DD8F-4F2F-9A3E-A07A596A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532" y="2534093"/>
            <a:ext cx="7442741" cy="4085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504020202020204" pitchFamily="34" charset="0"/>
              <a:buChar char="•"/>
            </a:pPr>
            <a:r>
              <a:rPr lang="pt-BR" sz="2400" b="1" dirty="0"/>
              <a:t>Regras: legislações específicas</a:t>
            </a:r>
          </a:p>
        </p:txBody>
      </p:sp>
      <p:pic>
        <p:nvPicPr>
          <p:cNvPr id="5" name="Imagem 19">
            <a:extLst>
              <a:ext uri="{FF2B5EF4-FFF2-40B4-BE49-F238E27FC236}">
                <a16:creationId xmlns:a16="http://schemas.microsoft.com/office/drawing/2014/main" id="{54FD4EB3-261A-A6EE-4085-8811CDD83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245" y="5560896"/>
            <a:ext cx="1452113" cy="1185232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0B797922-67C7-1990-57EB-95CB75C56558}"/>
              </a:ext>
            </a:extLst>
          </p:cNvPr>
          <p:cNvSpPr txBox="1">
            <a:spLocks/>
          </p:cNvSpPr>
          <p:nvPr/>
        </p:nvSpPr>
        <p:spPr>
          <a:xfrm>
            <a:off x="1040932" y="3132191"/>
            <a:ext cx="7442741" cy="4085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504020202020204" pitchFamily="34" charset="0"/>
              <a:buChar char="•"/>
            </a:pPr>
            <a:r>
              <a:rPr lang="pt-BR" sz="2400" dirty="0"/>
              <a:t>Saúde animal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2BF17E20-08ED-E21E-C940-19AF7BC02EC6}"/>
              </a:ext>
            </a:extLst>
          </p:cNvPr>
          <p:cNvSpPr txBox="1">
            <a:spLocks/>
          </p:cNvSpPr>
          <p:nvPr/>
        </p:nvSpPr>
        <p:spPr>
          <a:xfrm>
            <a:off x="1040932" y="4742454"/>
            <a:ext cx="7442741" cy="4085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504020202020204" pitchFamily="34" charset="0"/>
              <a:buChar char="•"/>
            </a:pPr>
            <a:r>
              <a:rPr lang="pt-BR" sz="2400" dirty="0"/>
              <a:t>Alimentação Animal</a:t>
            </a:r>
            <a:endParaRPr lang="pt-BR" dirty="0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5CD61E5F-F24F-CB35-C64A-33A56671F8A2}"/>
              </a:ext>
            </a:extLst>
          </p:cNvPr>
          <p:cNvSpPr txBox="1">
            <a:spLocks/>
          </p:cNvSpPr>
          <p:nvPr/>
        </p:nvSpPr>
        <p:spPr>
          <a:xfrm>
            <a:off x="1040932" y="3678531"/>
            <a:ext cx="7442741" cy="4085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504020202020204" pitchFamily="34" charset="0"/>
              <a:buChar char="•"/>
            </a:pPr>
            <a:r>
              <a:rPr lang="pt-BR" sz="2400" dirty="0"/>
              <a:t>Alojamentos/ sistemas de criação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00F34342-13A6-5D71-F5F6-C04106DEA2BA}"/>
              </a:ext>
            </a:extLst>
          </p:cNvPr>
          <p:cNvSpPr txBox="1">
            <a:spLocks/>
          </p:cNvSpPr>
          <p:nvPr/>
        </p:nvSpPr>
        <p:spPr>
          <a:xfrm>
            <a:off x="1040931" y="5806379"/>
            <a:ext cx="7442741" cy="4085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504020202020204" pitchFamily="34" charset="0"/>
              <a:buChar char="•"/>
            </a:pPr>
            <a:r>
              <a:rPr lang="pt-BR" sz="2400" dirty="0"/>
              <a:t>Sustentabilidade</a:t>
            </a:r>
            <a:endParaRPr lang="pt-BR" dirty="0"/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EEAEA1BC-FA73-DB7F-6E4D-69E4DCEB5655}"/>
              </a:ext>
            </a:extLst>
          </p:cNvPr>
          <p:cNvSpPr txBox="1">
            <a:spLocks/>
          </p:cNvSpPr>
          <p:nvPr/>
        </p:nvSpPr>
        <p:spPr>
          <a:xfrm>
            <a:off x="1040932" y="4742454"/>
            <a:ext cx="7442741" cy="4085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504020202020204" pitchFamily="34" charset="0"/>
              <a:buChar char="•"/>
            </a:pPr>
            <a:endParaRPr lang="pt-BR" sz="2400" dirty="0"/>
          </a:p>
          <a:p>
            <a:pPr lvl="1">
              <a:buFont typeface="Arial" panose="020B0504020202020204" pitchFamily="34" charset="0"/>
              <a:buChar char="•"/>
            </a:pPr>
            <a:r>
              <a:rPr lang="pt-BR" sz="2400" dirty="0"/>
              <a:t>Abatedouros/ Laticínios/ Granjas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830B4EA9-87CD-E5ED-3B1A-C4814BA56ED3}"/>
              </a:ext>
            </a:extLst>
          </p:cNvPr>
          <p:cNvSpPr txBox="1">
            <a:spLocks/>
          </p:cNvSpPr>
          <p:nvPr/>
        </p:nvSpPr>
        <p:spPr>
          <a:xfrm>
            <a:off x="1040932" y="4210493"/>
            <a:ext cx="7442741" cy="4085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504020202020204" pitchFamily="34" charset="0"/>
              <a:buChar char="•"/>
            </a:pPr>
            <a:r>
              <a:rPr lang="pt-BR" sz="2400" dirty="0"/>
              <a:t>Bem-estar animal</a:t>
            </a:r>
          </a:p>
        </p:txBody>
      </p:sp>
      <p:pic>
        <p:nvPicPr>
          <p:cNvPr id="17" name="Imagem 17" descr="Foto editada de rosto de cachorro&#10;&#10;Descrição gerada automaticamente">
            <a:extLst>
              <a:ext uri="{FF2B5EF4-FFF2-40B4-BE49-F238E27FC236}">
                <a16:creationId xmlns:a16="http://schemas.microsoft.com/office/drawing/2014/main" id="{AFA75842-2B95-5E5B-934F-EF3A13936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080" y="1677884"/>
            <a:ext cx="5618671" cy="2768988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34D14F8-3ADA-E181-7AD5-95C63D1B7F39}"/>
              </a:ext>
            </a:extLst>
          </p:cNvPr>
          <p:cNvSpPr txBox="1"/>
          <p:nvPr/>
        </p:nvSpPr>
        <p:spPr>
          <a:xfrm>
            <a:off x="7168549" y="4436852"/>
            <a:ext cx="56186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https://www.gov.br/agricultura/pt-br/assuntos/insumos-agropecuarios/insumos-pecuarios</a:t>
            </a:r>
          </a:p>
        </p:txBody>
      </p:sp>
    </p:spTree>
    <p:extLst>
      <p:ext uri="{BB962C8B-B14F-4D97-AF65-F5344CB8AC3E}">
        <p14:creationId xmlns:p14="http://schemas.microsoft.com/office/powerpoint/2010/main" val="290516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0923FF-2452-437F-8025-CEC713971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86BA9B-911E-9A60-6CDD-974A9CCA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0" y="483710"/>
            <a:ext cx="7825409" cy="2438067"/>
          </a:xfrm>
        </p:spPr>
        <p:txBody>
          <a:bodyPr>
            <a:normAutofit/>
          </a:bodyPr>
          <a:lstStyle/>
          <a:p>
            <a:pPr algn="r"/>
            <a:r>
              <a:rPr lang="pt-BR" sz="6000" dirty="0">
                <a:solidFill>
                  <a:srgbClr val="C00000"/>
                </a:solidFill>
              </a:rPr>
              <a:t>Introdução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EC0111-225C-468A-9C17-A47A35E25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6626" y="3481221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4E2EC8-DD8F-4F2F-9A3E-A07A596A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230" y="1369527"/>
            <a:ext cx="7442741" cy="4085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504020202020204" pitchFamily="34" charset="0"/>
              <a:buChar char="•"/>
            </a:pPr>
            <a:r>
              <a:rPr lang="pt-BR" sz="2400" b="1" dirty="0"/>
              <a:t>Objetivos específicos</a:t>
            </a:r>
          </a:p>
        </p:txBody>
      </p:sp>
      <p:pic>
        <p:nvPicPr>
          <p:cNvPr id="5" name="Imagem 19">
            <a:extLst>
              <a:ext uri="{FF2B5EF4-FFF2-40B4-BE49-F238E27FC236}">
                <a16:creationId xmlns:a16="http://schemas.microsoft.com/office/drawing/2014/main" id="{54FD4EB3-261A-A6EE-4085-8811CDD83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245" y="5560896"/>
            <a:ext cx="1452113" cy="1185232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0B797922-67C7-1990-57EB-95CB75C56558}"/>
              </a:ext>
            </a:extLst>
          </p:cNvPr>
          <p:cNvSpPr txBox="1">
            <a:spLocks/>
          </p:cNvSpPr>
          <p:nvPr/>
        </p:nvSpPr>
        <p:spPr>
          <a:xfrm>
            <a:off x="782140" y="1938870"/>
            <a:ext cx="7442741" cy="4085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504020202020204" pitchFamily="34" charset="0"/>
              <a:buChar char="•"/>
            </a:pPr>
            <a:r>
              <a:rPr lang="pt-BR" sz="2400" dirty="0"/>
              <a:t>Ciclo do animal</a:t>
            </a:r>
          </a:p>
          <a:p>
            <a:pPr lvl="1">
              <a:buFont typeface="Arial" panose="020B0504020202020204" pitchFamily="34" charset="0"/>
              <a:buChar char="•"/>
            </a:pPr>
            <a:r>
              <a:rPr lang="pt-BR" sz="2400" dirty="0"/>
              <a:t>Aptidão da espécie</a:t>
            </a:r>
          </a:p>
          <a:p>
            <a:pPr lvl="1">
              <a:buFont typeface="Arial" panose="020B0504020202020204" pitchFamily="34" charset="0"/>
              <a:buChar char="•"/>
            </a:pPr>
            <a:r>
              <a:rPr lang="pt-BR" sz="2400" dirty="0"/>
              <a:t>Instalação adequada x espaço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C498645-4551-F698-E61F-CC35750D9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074" y="1446031"/>
            <a:ext cx="4020144" cy="2262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 descr="Uma imagem contendo no interior, galinha, animal, pássaro&#10;&#10;Descrição gerada automaticamente">
            <a:extLst>
              <a:ext uri="{FF2B5EF4-FFF2-40B4-BE49-F238E27FC236}">
                <a16:creationId xmlns:a16="http://schemas.microsoft.com/office/drawing/2014/main" id="{A83D4FB4-179C-6439-C5E2-EB8B08ADB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000" y="3970242"/>
            <a:ext cx="3620428" cy="2262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21DBFEA-585F-3764-1094-A960DE7FC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7170" y="3977894"/>
            <a:ext cx="3433523" cy="2267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Imagem 21" descr="Uma imagem contendo no interior, quarto, pequeno, mesa&#10;&#10;Descrição gerada automaticamente">
            <a:extLst>
              <a:ext uri="{FF2B5EF4-FFF2-40B4-BE49-F238E27FC236}">
                <a16:creationId xmlns:a16="http://schemas.microsoft.com/office/drawing/2014/main" id="{666552AC-3DA9-B91D-23D3-4DFAACCCEB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12" y="3975660"/>
            <a:ext cx="3425588" cy="2290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978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BAB60E1-3066-43D0-BDD2-96DC8AC58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67FB93-E092-450C-8675-960F10D5C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F8A61002-8D0F-56AD-3CE3-63F6A67CD3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197" b="2180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42E6FDC-E2F0-F1FF-5679-BA62DE96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94" y="710414"/>
            <a:ext cx="10084271" cy="1820488"/>
          </a:xfrm>
        </p:spPr>
        <p:txBody>
          <a:bodyPr>
            <a:normAutofit/>
          </a:bodyPr>
          <a:lstStyle/>
          <a:p>
            <a:r>
              <a:rPr lang="pt-BR" sz="6000">
                <a:solidFill>
                  <a:srgbClr val="FFFFFF"/>
                </a:solidFill>
              </a:rPr>
              <a:t>Como funciona?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3881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004756-8B6A-CC23-054D-FB8297B6A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5049" y="3792053"/>
            <a:ext cx="4457700" cy="2949676"/>
          </a:xfrm>
        </p:spPr>
        <p:txBody>
          <a:bodyPr anchor="b">
            <a:normAutofit/>
          </a:bodyPr>
          <a:lstStyle/>
          <a:p>
            <a:pPr>
              <a:buFont typeface="Arial" panose="020B0504020202020204" pitchFamily="34" charset="0"/>
              <a:buChar char="•"/>
            </a:pPr>
            <a:r>
              <a:rPr lang="pt-BR" sz="2400" b="1" dirty="0">
                <a:solidFill>
                  <a:srgbClr val="FFFFFF"/>
                </a:solidFill>
              </a:rPr>
              <a:t>Aptidão da raça ou espécie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pt-BR" sz="2400" b="1" dirty="0">
                <a:solidFill>
                  <a:srgbClr val="FFFFFF"/>
                </a:solidFill>
              </a:rPr>
              <a:t>Fases de criação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pt-BR" sz="2400" b="1" dirty="0">
                <a:solidFill>
                  <a:srgbClr val="FFFFFF"/>
                </a:solidFill>
              </a:rPr>
              <a:t>Sistemas de produção</a:t>
            </a:r>
            <a:endParaRPr lang="pt-BR" dirty="0"/>
          </a:p>
        </p:txBody>
      </p:sp>
      <p:pic>
        <p:nvPicPr>
          <p:cNvPr id="6" name="Imagem 19">
            <a:extLst>
              <a:ext uri="{FF2B5EF4-FFF2-40B4-BE49-F238E27FC236}">
                <a16:creationId xmlns:a16="http://schemas.microsoft.com/office/drawing/2014/main" id="{A3DA0B22-FEE7-3709-C955-B116261D5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245" y="5560896"/>
            <a:ext cx="1452113" cy="11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5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02D1A37-7C2A-4258-95A8-919D781C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353C55-DD23-E712-3994-F641138C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646" y="1092848"/>
            <a:ext cx="9958753" cy="6801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cap="all" dirty="0">
                <a:solidFill>
                  <a:srgbClr val="C00000"/>
                </a:solidFill>
              </a:rPr>
              <a:t>APTIDÃO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EAD2A1-9A33-C9EA-13A8-6CEC5E31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962" y="1772992"/>
            <a:ext cx="9268237" cy="878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Cada </a:t>
            </a:r>
            <a:r>
              <a:rPr lang="en-US" sz="2400" dirty="0" err="1"/>
              <a:t>espécie</a:t>
            </a:r>
            <a:r>
              <a:rPr lang="en-US" sz="2400" dirty="0"/>
              <a:t> </a:t>
            </a:r>
            <a:r>
              <a:rPr lang="en-US" sz="2400" dirty="0" err="1"/>
              <a:t>tem</a:t>
            </a:r>
            <a:r>
              <a:rPr lang="en-US" sz="2400" dirty="0"/>
              <a:t> </a:t>
            </a:r>
            <a:r>
              <a:rPr lang="en-US" sz="2400" dirty="0" err="1"/>
              <a:t>seu</a:t>
            </a:r>
            <a:r>
              <a:rPr lang="en-US" sz="2400" dirty="0"/>
              <a:t> </a:t>
            </a:r>
            <a:r>
              <a:rPr lang="en-US" sz="2400" dirty="0" err="1"/>
              <a:t>potencial</a:t>
            </a:r>
            <a:r>
              <a:rPr lang="en-US" sz="2400" dirty="0"/>
              <a:t> </a:t>
            </a:r>
            <a:r>
              <a:rPr lang="en-US" sz="2400" dirty="0" err="1"/>
              <a:t>fisiológico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6626" y="1185999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290C254-7148-2ABE-9067-315F6CA6FF57}"/>
              </a:ext>
            </a:extLst>
          </p:cNvPr>
          <p:cNvGrpSpPr/>
          <p:nvPr/>
        </p:nvGrpSpPr>
        <p:grpSpPr>
          <a:xfrm>
            <a:off x="227113" y="2846575"/>
            <a:ext cx="11882019" cy="3930954"/>
            <a:chOff x="227113" y="2846575"/>
            <a:chExt cx="11882019" cy="3930954"/>
          </a:xfrm>
        </p:grpSpPr>
        <p:pic>
          <p:nvPicPr>
            <p:cNvPr id="5" name="Imagem 5" descr="Uma imagem contendo no interior, comida, pequeno, cama&#10;&#10;Descrição gerada automaticamente">
              <a:extLst>
                <a:ext uri="{FF2B5EF4-FFF2-40B4-BE49-F238E27FC236}">
                  <a16:creationId xmlns:a16="http://schemas.microsoft.com/office/drawing/2014/main" id="{F6F67C76-3466-E925-A5DF-DA34EAB18B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323" r="3" b="37178"/>
            <a:stretch/>
          </p:blipFill>
          <p:spPr>
            <a:xfrm>
              <a:off x="227113" y="2846575"/>
              <a:ext cx="5820010" cy="3815217"/>
            </a:xfrm>
            <a:prstGeom prst="rect">
              <a:avLst/>
            </a:prstGeom>
          </p:spPr>
        </p:pic>
        <p:pic>
          <p:nvPicPr>
            <p:cNvPr id="4" name="Imagem 4">
              <a:extLst>
                <a:ext uri="{FF2B5EF4-FFF2-40B4-BE49-F238E27FC236}">
                  <a16:creationId xmlns:a16="http://schemas.microsoft.com/office/drawing/2014/main" id="{3EFD693F-4A59-D56D-CF3C-7DAE51E1D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780" r="-2" b="35692"/>
            <a:stretch/>
          </p:blipFill>
          <p:spPr>
            <a:xfrm>
              <a:off x="6167980" y="2860952"/>
              <a:ext cx="5941152" cy="3916577"/>
            </a:xfrm>
            <a:prstGeom prst="rect">
              <a:avLst/>
            </a:prstGeom>
          </p:spPr>
        </p:pic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566FE206-EC4B-38FF-F51E-32197263AF64}"/>
                </a:ext>
              </a:extLst>
            </p:cNvPr>
            <p:cNvSpPr/>
            <p:nvPr/>
          </p:nvSpPr>
          <p:spPr>
            <a:xfrm>
              <a:off x="4002975" y="3033942"/>
              <a:ext cx="992037" cy="168215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50917A97-7681-ECCB-EFBC-A5A03E03B23B}"/>
                </a:ext>
              </a:extLst>
            </p:cNvPr>
            <p:cNvSpPr/>
            <p:nvPr/>
          </p:nvSpPr>
          <p:spPr>
            <a:xfrm rot="5400000">
              <a:off x="7446352" y="2897356"/>
              <a:ext cx="2170979" cy="209909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0" name="Imagem 19">
            <a:extLst>
              <a:ext uri="{FF2B5EF4-FFF2-40B4-BE49-F238E27FC236}">
                <a16:creationId xmlns:a16="http://schemas.microsoft.com/office/drawing/2014/main" id="{3DF0D571-5FBB-AEDB-357B-447059739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622" y="5675915"/>
            <a:ext cx="1452113" cy="11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02D1A37-7C2A-4258-95A8-919D781C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353C55-DD23-E712-3994-F641138C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781" y="839966"/>
            <a:ext cx="9958753" cy="6886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cap="all" dirty="0" err="1">
                <a:solidFill>
                  <a:srgbClr val="C00000"/>
                </a:solidFill>
              </a:rPr>
              <a:t>Aptidão</a:t>
            </a:r>
            <a:endParaRPr lang="en-US" sz="4000" cap="all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EAD2A1-9A33-C9EA-13A8-6CEC5E31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094" y="1528577"/>
            <a:ext cx="9915540" cy="78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Cada </a:t>
            </a:r>
            <a:r>
              <a:rPr lang="en-US" sz="2400" dirty="0" err="1"/>
              <a:t>raça</a:t>
            </a:r>
            <a:r>
              <a:rPr lang="en-US" sz="2400" dirty="0"/>
              <a:t> </a:t>
            </a:r>
            <a:r>
              <a:rPr lang="en-US" sz="2400" dirty="0" err="1"/>
              <a:t>tem</a:t>
            </a:r>
            <a:r>
              <a:rPr lang="en-US" sz="2400" dirty="0"/>
              <a:t> </a:t>
            </a:r>
            <a:r>
              <a:rPr lang="en-US" sz="2400" dirty="0" err="1"/>
              <a:t>seu</a:t>
            </a:r>
            <a:r>
              <a:rPr lang="en-US" sz="2400" dirty="0"/>
              <a:t> </a:t>
            </a:r>
            <a:r>
              <a:rPr lang="en-US" sz="2400" dirty="0" err="1"/>
              <a:t>potencial</a:t>
            </a:r>
            <a:r>
              <a:rPr lang="en-US" sz="2400" dirty="0"/>
              <a:t> </a:t>
            </a:r>
            <a:r>
              <a:rPr lang="en-US" sz="2400" dirty="0" err="1"/>
              <a:t>genético</a:t>
            </a:r>
            <a:endParaRPr lang="en-US" sz="24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6626" y="1185999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F4CC265-D727-D722-3185-273388EFB49D}"/>
              </a:ext>
            </a:extLst>
          </p:cNvPr>
          <p:cNvGrpSpPr/>
          <p:nvPr/>
        </p:nvGrpSpPr>
        <p:grpSpPr>
          <a:xfrm>
            <a:off x="445695" y="2185216"/>
            <a:ext cx="16209357" cy="4350516"/>
            <a:chOff x="445695" y="2185216"/>
            <a:chExt cx="16209357" cy="4350516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62580C5D-9636-CFA9-526A-8C3B6A24DB38}"/>
                </a:ext>
              </a:extLst>
            </p:cNvPr>
            <p:cNvGrpSpPr/>
            <p:nvPr/>
          </p:nvGrpSpPr>
          <p:grpSpPr>
            <a:xfrm>
              <a:off x="445695" y="2185216"/>
              <a:ext cx="10984310" cy="4350516"/>
              <a:chOff x="445695" y="2185216"/>
              <a:chExt cx="10984310" cy="4350516"/>
            </a:xfrm>
          </p:grpSpPr>
          <p:pic>
            <p:nvPicPr>
              <p:cNvPr id="10" name="Imagem 10">
                <a:extLst>
                  <a:ext uri="{FF2B5EF4-FFF2-40B4-BE49-F238E27FC236}">
                    <a16:creationId xmlns:a16="http://schemas.microsoft.com/office/drawing/2014/main" id="{E0AB6232-A1AC-A559-6894-7BA758EDC8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084" r="1" b="9536"/>
              <a:stretch/>
            </p:blipFill>
            <p:spPr>
              <a:xfrm>
                <a:off x="445695" y="2185217"/>
                <a:ext cx="5207147" cy="3421955"/>
              </a:xfrm>
              <a:prstGeom prst="rect">
                <a:avLst/>
              </a:prstGeom>
            </p:spPr>
          </p:pic>
          <p:pic>
            <p:nvPicPr>
              <p:cNvPr id="8" name="Imagem 9" descr="Rebanho de vacas&#10;&#10;Descrição gerada automaticamente">
                <a:extLst>
                  <a:ext uri="{FF2B5EF4-FFF2-40B4-BE49-F238E27FC236}">
                    <a16:creationId xmlns:a16="http://schemas.microsoft.com/office/drawing/2014/main" id="{915E309F-DCCF-CA51-2280-FB4253D4E3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0267" r="-2" b="-2"/>
              <a:stretch/>
            </p:blipFill>
            <p:spPr>
              <a:xfrm>
                <a:off x="6167893" y="2185216"/>
                <a:ext cx="5262112" cy="3465086"/>
              </a:xfrm>
              <a:prstGeom prst="rect">
                <a:avLst/>
              </a:prstGeom>
            </p:spPr>
          </p:pic>
          <p:sp>
            <p:nvSpPr>
              <p:cNvPr id="12" name="Espaço Reservado para Conteúdo 2">
                <a:extLst>
                  <a:ext uri="{FF2B5EF4-FFF2-40B4-BE49-F238E27FC236}">
                    <a16:creationId xmlns:a16="http://schemas.microsoft.com/office/drawing/2014/main" id="{92697319-ED60-113C-FDF2-9C8D598274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1060" y="5749769"/>
                <a:ext cx="9915540" cy="78596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Neue Haas Grotesk Text Pro" panose="020B0504020202020204" pitchFamily="34" charset="0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228600" algn="l" defTabSz="914400" rtl="0" eaLnBrk="1" latinLnBrk="0" hangingPunct="1">
                  <a:lnSpc>
                    <a:spcPct val="130000"/>
                  </a:lnSpc>
                  <a:spcBef>
                    <a:spcPts val="500"/>
                  </a:spcBef>
                  <a:buFont typeface="Neue Haas Grotesk Text Pro" panose="020B0504020202020204" pitchFamily="34" charset="0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228600" algn="l" defTabSz="914400" rtl="0" eaLnBrk="1" latinLnBrk="0" hangingPunct="1">
                  <a:lnSpc>
                    <a:spcPct val="130000"/>
                  </a:lnSpc>
                  <a:spcBef>
                    <a:spcPts val="500"/>
                  </a:spcBef>
                  <a:buFont typeface="Neue Haas Grotesk Text Pro" panose="020B0504020202020204" pitchFamily="34" charset="0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228600" algn="l" defTabSz="914400" rtl="0" eaLnBrk="1" latinLnBrk="0" hangingPunct="1">
                  <a:lnSpc>
                    <a:spcPct val="130000"/>
                  </a:lnSpc>
                  <a:spcBef>
                    <a:spcPts val="500"/>
                  </a:spcBef>
                  <a:buFont typeface="Neue Haas Grotesk Text Pro" panose="020B0504020202020204" pitchFamily="34" charset="0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228600" algn="l" defTabSz="914400" rtl="0" eaLnBrk="1" latinLnBrk="0" hangingPunct="1">
                  <a:lnSpc>
                    <a:spcPct val="130000"/>
                  </a:lnSpc>
                  <a:spcBef>
                    <a:spcPts val="500"/>
                  </a:spcBef>
                  <a:buFont typeface="Neue Haas Grotesk Text Pro" panose="020B0504020202020204" pitchFamily="34" charset="0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dirty="0"/>
                  <a:t>Bos taurus indicus – </a:t>
                </a:r>
                <a:r>
                  <a:rPr lang="en-US" sz="2000" dirty="0" err="1"/>
                  <a:t>Nelore</a:t>
                </a:r>
                <a:endParaRPr lang="pt-BR" sz="200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dirty="0" err="1"/>
                  <a:t>Rústico</a:t>
                </a:r>
                <a:r>
                  <a:rPr lang="en-US" sz="2000" dirty="0"/>
                  <a:t> - </a:t>
                </a:r>
                <a:r>
                  <a:rPr lang="en-US" sz="2000" dirty="0" err="1"/>
                  <a:t>adaptado</a:t>
                </a:r>
                <a:r>
                  <a:rPr lang="en-US" sz="2000" dirty="0"/>
                  <a:t> à </a:t>
                </a:r>
                <a:r>
                  <a:rPr lang="en-US" sz="2000" dirty="0" err="1"/>
                  <a:t>climas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tropicais</a:t>
                </a:r>
                <a:endParaRPr lang="en-US" sz="2000" dirty="0"/>
              </a:p>
            </p:txBody>
          </p:sp>
        </p:grpSp>
        <p:sp>
          <p:nvSpPr>
            <p:cNvPr id="13" name="Espaço Reservado para Conteúdo 2">
              <a:extLst>
                <a:ext uri="{FF2B5EF4-FFF2-40B4-BE49-F238E27FC236}">
                  <a16:creationId xmlns:a16="http://schemas.microsoft.com/office/drawing/2014/main" id="{68577913-DDD7-55E9-8445-07F8E800586B}"/>
                </a:ext>
              </a:extLst>
            </p:cNvPr>
            <p:cNvSpPr txBox="1">
              <a:spLocks/>
            </p:cNvSpPr>
            <p:nvPr/>
          </p:nvSpPr>
          <p:spPr>
            <a:xfrm>
              <a:off x="6739512" y="5749768"/>
              <a:ext cx="9915540" cy="78596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Neue Haas Grotesk Text Pro" panose="020B050402020202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2920" indent="-22860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Neue Haas Grotesk Text Pro" panose="020B050402020202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Neue Haas Grotesk Text Pro" panose="020B0504020202020204" pitchFamily="34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22860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Neue Haas Grotesk Text Pro" panose="020B050402020202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22860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Neue Haas Grotesk Text Pro" panose="020B050402020202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sz="2000" dirty="0"/>
                <a:t>Bos taurus </a:t>
              </a:r>
              <a:r>
                <a:rPr lang="en-US" sz="2000" dirty="0" err="1"/>
                <a:t>taurus</a:t>
              </a:r>
              <a:r>
                <a:rPr lang="en-US" sz="2000" dirty="0"/>
                <a:t> – Angus</a:t>
              </a:r>
              <a:endParaRPr lang="pt-BR" sz="2000" dirty="0"/>
            </a:p>
            <a:p>
              <a:pPr marL="0" indent="0">
                <a:lnSpc>
                  <a:spcPct val="120000"/>
                </a:lnSpc>
                <a:buNone/>
              </a:pPr>
              <a:r>
                <a:rPr lang="en-US" sz="2000" dirty="0"/>
                <a:t>Menor </a:t>
              </a:r>
              <a:r>
                <a:rPr lang="en-US" sz="2000" dirty="0" err="1"/>
                <a:t>rusticidade</a:t>
              </a:r>
              <a:r>
                <a:rPr lang="en-US" sz="2000" dirty="0"/>
                <a:t> </a:t>
              </a:r>
            </a:p>
          </p:txBody>
        </p:sp>
      </p:grpSp>
      <p:pic>
        <p:nvPicPr>
          <p:cNvPr id="5" name="Imagem 19">
            <a:extLst>
              <a:ext uri="{FF2B5EF4-FFF2-40B4-BE49-F238E27FC236}">
                <a16:creationId xmlns:a16="http://schemas.microsoft.com/office/drawing/2014/main" id="{C222EA7A-CD35-E45B-4CE3-A81A798DC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245" y="5560896"/>
            <a:ext cx="1452113" cy="11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561B1731-39D9-4145-8343-C209E1F09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EBAF13-DBFF-9BC5-03D6-292BC49D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5425206" cy="1294228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C00000"/>
                </a:solidFill>
              </a:rPr>
              <a:t>FASES DE CRIAÇÃO</a:t>
            </a:r>
          </a:p>
        </p:txBody>
      </p:sp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822" y="1186683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1876AB-1276-B7D5-BBB5-4B68FFE7A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90" y="2102721"/>
            <a:ext cx="7358352" cy="3749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504020202020204" pitchFamily="34" charset="0"/>
              <a:buChar char="•"/>
            </a:pPr>
            <a:r>
              <a:rPr lang="pt-BR" sz="2400" dirty="0"/>
              <a:t>Exigências nutricionais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pt-BR" sz="2400" dirty="0"/>
              <a:t>Crescimento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pt-BR" sz="2400" dirty="0"/>
              <a:t>Potencial produtivo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pt-BR" sz="2400" dirty="0"/>
              <a:t>Condição sexual: limite macho não castrado 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pt-BR" sz="2400" dirty="0"/>
              <a:t>Idade produtiva máxima</a:t>
            </a:r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3CF057CB-E3C9-7EDA-A90E-2D60954EC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43" r="25132" b="-1"/>
          <a:stretch/>
        </p:blipFill>
        <p:spPr>
          <a:xfrm>
            <a:off x="7324172" y="10"/>
            <a:ext cx="2495964" cy="3436245"/>
          </a:xfrm>
          <a:prstGeom prst="rect">
            <a:avLst/>
          </a:prstGeom>
        </p:spPr>
      </p:pic>
      <p:pic>
        <p:nvPicPr>
          <p:cNvPr id="6" name="Imagem 6" descr="Gado no pasto&#10;&#10;Descrição gerada automaticamente">
            <a:extLst>
              <a:ext uri="{FF2B5EF4-FFF2-40B4-BE49-F238E27FC236}">
                <a16:creationId xmlns:a16="http://schemas.microsoft.com/office/drawing/2014/main" id="{EBA1094E-C35A-91C4-F3DA-75B0E7CA8F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43" r="29397" b="-1"/>
          <a:stretch/>
        </p:blipFill>
        <p:spPr>
          <a:xfrm>
            <a:off x="7324172" y="3429000"/>
            <a:ext cx="2495964" cy="3436255"/>
          </a:xfrm>
          <a:prstGeom prst="rect">
            <a:avLst/>
          </a:prstGeom>
        </p:spPr>
      </p:pic>
      <p:pic>
        <p:nvPicPr>
          <p:cNvPr id="4" name="Imagem 4">
            <a:extLst>
              <a:ext uri="{FF2B5EF4-FFF2-40B4-BE49-F238E27FC236}">
                <a16:creationId xmlns:a16="http://schemas.microsoft.com/office/drawing/2014/main" id="{A0A49371-0375-758B-1409-E67DECDFEC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95" r="33421" b="1"/>
          <a:stretch/>
        </p:blipFill>
        <p:spPr>
          <a:xfrm>
            <a:off x="9820148" y="10"/>
            <a:ext cx="2371859" cy="3436245"/>
          </a:xfrm>
          <a:prstGeom prst="rect">
            <a:avLst/>
          </a:prstGeom>
        </p:spPr>
      </p:pic>
      <p:pic>
        <p:nvPicPr>
          <p:cNvPr id="7" name="Imagem 8" descr="Ovelhas em pasto verde&#10;&#10;Descrição gerada automaticamente">
            <a:extLst>
              <a:ext uri="{FF2B5EF4-FFF2-40B4-BE49-F238E27FC236}">
                <a16:creationId xmlns:a16="http://schemas.microsoft.com/office/drawing/2014/main" id="{70CC9094-8C19-32DE-7FD0-8A16CE02DF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22" r="22706" b="-2"/>
          <a:stretch/>
        </p:blipFill>
        <p:spPr>
          <a:xfrm>
            <a:off x="9820148" y="3429000"/>
            <a:ext cx="2371859" cy="3436255"/>
          </a:xfrm>
          <a:prstGeom prst="rect">
            <a:avLst/>
          </a:prstGeom>
        </p:spPr>
      </p:pic>
      <p:pic>
        <p:nvPicPr>
          <p:cNvPr id="9" name="Imagem 19">
            <a:extLst>
              <a:ext uri="{FF2B5EF4-FFF2-40B4-BE49-F238E27FC236}">
                <a16:creationId xmlns:a16="http://schemas.microsoft.com/office/drawing/2014/main" id="{4A7BA136-5498-AA44-2418-EE90FD043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5962" y="5604028"/>
            <a:ext cx="1452113" cy="11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72426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LightSeed_2SEEDS">
      <a:dk1>
        <a:srgbClr val="000000"/>
      </a:dk1>
      <a:lt1>
        <a:srgbClr val="FFFFFF"/>
      </a:lt1>
      <a:dk2>
        <a:srgbClr val="22363C"/>
      </a:dk2>
      <a:lt2>
        <a:srgbClr val="E2E6E8"/>
      </a:lt2>
      <a:accent1>
        <a:srgbClr val="BF8E7A"/>
      </a:accent1>
      <a:accent2>
        <a:srgbClr val="CA9299"/>
      </a:accent2>
      <a:accent3>
        <a:srgbClr val="B1A27D"/>
      </a:accent3>
      <a:accent4>
        <a:srgbClr val="70AEA2"/>
      </a:accent4>
      <a:accent5>
        <a:srgbClr val="73ABBB"/>
      </a:accent5>
      <a:accent6>
        <a:srgbClr val="7A93BF"/>
      </a:accent6>
      <a:hlink>
        <a:srgbClr val="5E899C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Dividendo">
  <a:themeElements>
    <a:clrScheme name="Personalizada 8">
      <a:dk1>
        <a:srgbClr val="C00000"/>
      </a:dk1>
      <a:lt1>
        <a:sysClr val="window" lastClr="FFFFFF"/>
      </a:lt1>
      <a:dk2>
        <a:srgbClr val="C00000"/>
      </a:dk2>
      <a:lt2>
        <a:srgbClr val="FFFFFF"/>
      </a:lt2>
      <a:accent1>
        <a:srgbClr val="6C0000"/>
      </a:accent1>
      <a:accent2>
        <a:srgbClr val="6C0000"/>
      </a:accent2>
      <a:accent3>
        <a:srgbClr val="6C0000"/>
      </a:accent3>
      <a:accent4>
        <a:srgbClr val="6C0000"/>
      </a:accent4>
      <a:accent5>
        <a:srgbClr val="FF0000"/>
      </a:accent5>
      <a:accent6>
        <a:srgbClr val="FE6C6C"/>
      </a:accent6>
      <a:hlink>
        <a:srgbClr val="FFB5B5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Widescreen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Courier New</vt:lpstr>
      <vt:lpstr>Gill Sans MT</vt:lpstr>
      <vt:lpstr>Neue Haas Grotesk Text Pro</vt:lpstr>
      <vt:lpstr>Wingdings</vt:lpstr>
      <vt:lpstr>Wingdings 2</vt:lpstr>
      <vt:lpstr>BjornVTI</vt:lpstr>
      <vt:lpstr>Dividendo</vt:lpstr>
      <vt:lpstr>Introdução à produção animal</vt:lpstr>
      <vt:lpstr>AGENDA</vt:lpstr>
      <vt:lpstr>INTRODUÇÃO</vt:lpstr>
      <vt:lpstr>Introdução</vt:lpstr>
      <vt:lpstr>Introdução</vt:lpstr>
      <vt:lpstr>Como funciona?</vt:lpstr>
      <vt:lpstr>APTIDÃO</vt:lpstr>
      <vt:lpstr>Aptidão</vt:lpstr>
      <vt:lpstr>FASES DE CRIAÇÃO</vt:lpstr>
      <vt:lpstr>DÚVIDAS?</vt:lpstr>
      <vt:lpstr>SISTEMAS DE CRIAÇÃO</vt:lpstr>
      <vt:lpstr>BOVINO -  EXTENSIVO</vt:lpstr>
      <vt:lpstr>BOVINO - INTENSIVO</vt:lpstr>
      <vt:lpstr>SUÍNO</vt:lpstr>
      <vt:lpstr>AVES </vt:lpstr>
      <vt:lpstr>AVES - FRANGO </vt:lpstr>
      <vt:lpstr>ORGÂNICO</vt:lpstr>
      <vt:lpstr>DÚVIDAS?</vt:lpstr>
      <vt:lpstr>ALIMENTAÇÃO ANIMAL X PRODUTOS DE ORIGEM ANIMAL (POA)</vt:lpstr>
      <vt:lpstr>CONSIDERAÇÕES FINAIS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Carmen</dc:creator>
  <cp:lastModifiedBy>Carmen Josefina Contreras Castillo</cp:lastModifiedBy>
  <cp:revision>851</cp:revision>
  <dcterms:created xsi:type="dcterms:W3CDTF">2012-07-30T23:50:35Z</dcterms:created>
  <dcterms:modified xsi:type="dcterms:W3CDTF">2023-03-16T08:14:29Z</dcterms:modified>
</cp:coreProperties>
</file>