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302" r:id="rId2"/>
    <p:sldId id="314" r:id="rId3"/>
    <p:sldId id="338" r:id="rId4"/>
    <p:sldId id="357" r:id="rId5"/>
    <p:sldId id="361" r:id="rId6"/>
    <p:sldId id="360" r:id="rId7"/>
    <p:sldId id="359" r:id="rId8"/>
    <p:sldId id="358" r:id="rId9"/>
    <p:sldId id="366" r:id="rId10"/>
    <p:sldId id="367" r:id="rId11"/>
    <p:sldId id="393" r:id="rId12"/>
    <p:sldId id="339" r:id="rId13"/>
    <p:sldId id="394" r:id="rId14"/>
    <p:sldId id="345" r:id="rId15"/>
    <p:sldId id="395" r:id="rId16"/>
    <p:sldId id="396" r:id="rId17"/>
    <p:sldId id="368" r:id="rId18"/>
    <p:sldId id="397" r:id="rId19"/>
    <p:sldId id="341" r:id="rId20"/>
    <p:sldId id="342" r:id="rId21"/>
    <p:sldId id="392" r:id="rId22"/>
    <p:sldId id="398" r:id="rId23"/>
    <p:sldId id="340" r:id="rId24"/>
    <p:sldId id="373" r:id="rId25"/>
    <p:sldId id="391" r:id="rId26"/>
    <p:sldId id="383" r:id="rId27"/>
    <p:sldId id="384" r:id="rId28"/>
    <p:sldId id="427" r:id="rId29"/>
    <p:sldId id="399" r:id="rId30"/>
    <p:sldId id="400" r:id="rId31"/>
    <p:sldId id="401" r:id="rId32"/>
    <p:sldId id="402" r:id="rId33"/>
    <p:sldId id="409" r:id="rId34"/>
    <p:sldId id="413" r:id="rId35"/>
    <p:sldId id="414" r:id="rId36"/>
    <p:sldId id="417" r:id="rId37"/>
    <p:sldId id="418" r:id="rId38"/>
    <p:sldId id="419" r:id="rId39"/>
    <p:sldId id="420" r:id="rId40"/>
    <p:sldId id="422" r:id="rId41"/>
    <p:sldId id="423" r:id="rId42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3"/>
    <a:srgbClr val="E28C05"/>
    <a:srgbClr val="F79709"/>
    <a:srgbClr val="176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9319" autoAdjust="0"/>
  </p:normalViewPr>
  <p:slideViewPr>
    <p:cSldViewPr>
      <p:cViewPr varScale="1">
        <p:scale>
          <a:sx n="115" d="100"/>
          <a:sy n="115" d="100"/>
        </p:scale>
        <p:origin x="1338" y="2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82" y="-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A7BB-2BE1-407A-BB6C-46C4549501F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E612-1277-4808-B889-FD4B3A5F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5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4225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010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-72257" y="96491"/>
            <a:ext cx="10152881" cy="7463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redondar Retângulo em um Canto Diagonal 13"/>
          <p:cNvSpPr/>
          <p:nvPr userDrawn="1"/>
        </p:nvSpPr>
        <p:spPr>
          <a:xfrm flipV="1">
            <a:off x="-72256" y="1979637"/>
            <a:ext cx="8635993" cy="558003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72256" y="1"/>
            <a:ext cx="10153127" cy="527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287784" y="533150"/>
            <a:ext cx="9505056" cy="1446487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287784" y="2411685"/>
            <a:ext cx="8172822" cy="19319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8851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9" y="6084093"/>
            <a:ext cx="1081895" cy="11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1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0573" y="7055697"/>
            <a:ext cx="763047" cy="3867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F8A0CB-BFAD-45FB-A9AE-E518F7BE4E7C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34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96491"/>
            <a:ext cx="10080872" cy="75242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edondar Retângulo em um Canto Diagonal 10"/>
          <p:cNvSpPr/>
          <p:nvPr userDrawn="1"/>
        </p:nvSpPr>
        <p:spPr>
          <a:xfrm flipV="1">
            <a:off x="0" y="780009"/>
            <a:ext cx="9787873" cy="6840760"/>
          </a:xfrm>
          <a:prstGeom prst="round2DiagRect">
            <a:avLst>
              <a:gd name="adj1" fmla="val 1366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6588149"/>
            <a:ext cx="9719458" cy="103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 userDrawn="1"/>
        </p:nvSpPr>
        <p:spPr>
          <a:xfrm>
            <a:off x="0" y="1"/>
            <a:ext cx="10080871" cy="5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53801"/>
            <a:ext cx="405584" cy="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58650" y="780009"/>
            <a:ext cx="9074150" cy="983604"/>
          </a:xfrm>
        </p:spPr>
        <p:txBody>
          <a:bodyPr/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-246" y="527399"/>
            <a:ext cx="100808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5"/>
          <p:cNvSpPr txBox="1">
            <a:spLocks/>
          </p:cNvSpPr>
          <p:nvPr userDrawn="1"/>
        </p:nvSpPr>
        <p:spPr>
          <a:xfrm rot="16200000">
            <a:off x="9228083" y="6743472"/>
            <a:ext cx="1412578" cy="292999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517131AB-5B2B-4F2E-A2EF-D59A8F730202}" type="slidenum">
              <a:rPr lang="en-US" altLang="en-US" sz="1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n-US" alt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9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ABEE-7B45-44B2-B963-6145E5241D8B}" type="datetime1">
              <a:rPr lang="en-US" altLang="en-US"/>
              <a:pPr>
                <a:defRPr/>
              </a:pPr>
              <a:t>5/8/2017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7451-683A-484B-8B89-EDB82331E4C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9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6619-2B0A-449F-B0AB-9536FE6FAAF2}" type="datetime1">
              <a:rPr lang="en-US" altLang="en-US"/>
              <a:pPr>
                <a:defRPr/>
              </a:pPr>
              <a:t>5/8/2017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6BC2-684D-4B52-BB3D-90489A442B1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66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6B22-4E74-47FF-9BAB-50927B17D2F2}" type="datetime1">
              <a:rPr lang="en-US" altLang="en-US"/>
              <a:pPr>
                <a:defRPr/>
              </a:pPr>
              <a:t>5/8/2017</a:t>
            </a:fld>
            <a:endParaRPr lang="en-US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246F-D574-40A1-9530-F5FA36FB257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0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0AA10-099B-40ED-9A3B-6FB625E1D94C}" type="datetime1">
              <a:rPr lang="en-US" altLang="en-US"/>
              <a:pPr>
                <a:defRPr/>
              </a:pPr>
              <a:t>5/8/2017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C91B-B89D-438B-8C8E-5C17728D268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10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6FAC-3645-4814-9456-4781CAE03DA6}" type="datetime1">
              <a:rPr lang="en-US" altLang="en-US"/>
              <a:pPr>
                <a:defRPr/>
              </a:pPr>
              <a:t>5/8/2017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9FEA-DE81-43D9-9465-583397ABD0E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87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1683-6AEC-479E-A78D-80EBB06D0033}" type="datetime1">
              <a:rPr lang="en-US" altLang="en-US"/>
              <a:pPr>
                <a:defRPr/>
              </a:pPr>
              <a:t>5/8/2017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147D-835A-44F4-AA28-5CF2385B9C8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6FCA-75B0-499F-A51B-DC2536F0D39C}" type="datetime1">
              <a:rPr lang="en-US" altLang="en-US"/>
              <a:pPr>
                <a:defRPr/>
              </a:pPr>
              <a:t>5/8/2017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2A61-A8F3-48A7-9B82-9C4DBBCE270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9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03808" y="165172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3768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108D8C-83F9-4384-8997-A9B5AFDC0E20}" type="datetime1">
              <a:rPr lang="en-US" altLang="en-US"/>
              <a:pPr>
                <a:defRPr/>
              </a:pPr>
              <a:t>5/8/2017</a:t>
            </a:fld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69794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1A4ABC-DAF9-41AB-80B4-8546B932D6A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4" r:id="rId2"/>
    <p:sldLayoutId id="2147483844" r:id="rId3"/>
    <p:sldLayoutId id="2147483845" r:id="rId4"/>
    <p:sldLayoutId id="2147483846" r:id="rId5"/>
    <p:sldLayoutId id="2147483849" r:id="rId6"/>
    <p:sldLayoutId id="2147483850" r:id="rId7"/>
    <p:sldLayoutId id="2147483851" r:id="rId8"/>
    <p:sldLayoutId id="2147483852" r:id="rId9"/>
    <p:sldLayoutId id="2147483855" r:id="rId10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omz8TXrq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 txBox="1">
            <a:spLocks/>
          </p:cNvSpPr>
          <p:nvPr/>
        </p:nvSpPr>
        <p:spPr bwMode="auto">
          <a:xfrm>
            <a:off x="2232000" y="6984193"/>
            <a:ext cx="6120680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2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83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75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677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597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51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43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354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</a:rPr>
              <a:t>2017</a:t>
            </a:r>
            <a:endParaRPr lang="pt-BR" sz="1800" b="1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87784" y="5075981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7784" y="3491805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318679" y="3779837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Realimentação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5760392" y="6548848"/>
            <a:ext cx="259228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  <a:latin typeface="+mj-lt"/>
              </a:rPr>
              <a:t>V1.2</a:t>
            </a:r>
            <a:endParaRPr lang="pt-BR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2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"/>
          <a:stretch/>
        </p:blipFill>
        <p:spPr bwMode="auto">
          <a:xfrm>
            <a:off x="4764484" y="4643933"/>
            <a:ext cx="2148036" cy="300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" b="96750" l="1750" r="97000">
                        <a14:foregroundMark x1="64750" y1="37750" x2="94000" y2="22500"/>
                        <a14:foregroundMark x1="94000" y1="22500" x2="90750" y2="17250"/>
                        <a14:foregroundMark x1="87000" y1="12500" x2="81250" y2="6250"/>
                        <a14:foregroundMark x1="50500" y1="16250" x2="64000" y2="14500"/>
                        <a14:foregroundMark x1="57750" y1="24000" x2="54250" y2="10750"/>
                        <a14:foregroundMark x1="56500" y1="22500" x2="82000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0472" y="4320479"/>
            <a:ext cx="3347790" cy="334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289032" cy="6336704"/>
          </a:xfrm>
        </p:spPr>
        <p:txBody>
          <a:bodyPr/>
          <a:lstStyle/>
          <a:p>
            <a:r>
              <a:rPr lang="pt-BR" sz="2800" dirty="0" smtClean="0"/>
              <a:t>Início de 1960: </a:t>
            </a:r>
            <a:r>
              <a:rPr lang="pt-BR" sz="2800" dirty="0" err="1" smtClean="0"/>
              <a:t>Kalman</a:t>
            </a:r>
            <a:r>
              <a:rPr lang="pt-BR" sz="2800" dirty="0" smtClean="0"/>
              <a:t> no MIT publica uma séria de trabalhos sobre a ideia de variáveis de estado, </a:t>
            </a:r>
            <a:r>
              <a:rPr lang="pt-BR" sz="2800" dirty="0" err="1" smtClean="0"/>
              <a:t>controlabilidade</a:t>
            </a:r>
            <a:r>
              <a:rPr lang="pt-BR" sz="2800" dirty="0" smtClean="0"/>
              <a:t> e </a:t>
            </a:r>
            <a:r>
              <a:rPr lang="pt-BR" sz="2800" dirty="0" err="1" smtClean="0"/>
              <a:t>observabilidade</a:t>
            </a:r>
            <a:r>
              <a:rPr lang="pt-BR" sz="2800" dirty="0" smtClean="0"/>
              <a:t>, regulador linear e filtro de </a:t>
            </a:r>
            <a:r>
              <a:rPr lang="pt-BR" sz="2800" dirty="0" err="1" smtClean="0"/>
              <a:t>Kalman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Nas décadas de 1960 e 1970 </a:t>
            </a:r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dirty="0" smtClean="0"/>
              <a:t>estudo sobre Controle Ótimo e Controle </a:t>
            </a:r>
            <a:r>
              <a:rPr lang="pt-BR" sz="2800" dirty="0" err="1" smtClean="0"/>
              <a:t>Multivariável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1965: </a:t>
            </a:r>
            <a:r>
              <a:rPr lang="pt-BR" sz="2800" dirty="0" err="1" smtClean="0"/>
              <a:t>Zadeh</a:t>
            </a:r>
            <a:r>
              <a:rPr lang="pt-BR" sz="2800" dirty="0" smtClean="0"/>
              <a:t> introduz o Controle </a:t>
            </a:r>
            <a:r>
              <a:rPr lang="pt-BR" sz="2800" dirty="0" err="1" smtClean="0"/>
              <a:t>Fuzzy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1980-1990: Doyle introduz o Controle Robusto.</a:t>
            </a:r>
          </a:p>
          <a:p>
            <a:endParaRPr lang="pt-B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0" b="98928" l="16879" r="79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9" r="14962"/>
          <a:stretch/>
        </p:blipFill>
        <p:spPr bwMode="auto">
          <a:xfrm>
            <a:off x="-180169" y="4427909"/>
            <a:ext cx="5724537" cy="3161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7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ao Controle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776" y="1907629"/>
            <a:ext cx="9505056" cy="4733606"/>
          </a:xfrm>
        </p:spPr>
        <p:txBody>
          <a:bodyPr/>
          <a:lstStyle/>
          <a:p>
            <a:r>
              <a:rPr lang="pt-BR" sz="2800" dirty="0" smtClean="0"/>
              <a:t>Ex.: operador controlando uma caldeira manualmente.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22" y="2842294"/>
            <a:ext cx="7194382" cy="43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174466" y="6742027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Caldeira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88184" y="2915741"/>
            <a:ext cx="28083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2769833" y="3355759"/>
            <a:ext cx="2907881" cy="2183986"/>
          </a:xfrm>
          <a:custGeom>
            <a:avLst/>
            <a:gdLst>
              <a:gd name="connsiteX0" fmla="*/ 2867487 w 2907881"/>
              <a:gd name="connsiteY0" fmla="*/ 0 h 2183986"/>
              <a:gd name="connsiteX1" fmla="*/ 2867487 w 2907881"/>
              <a:gd name="connsiteY1" fmla="*/ 0 h 2183986"/>
              <a:gd name="connsiteX2" fmla="*/ 2858610 w 2907881"/>
              <a:gd name="connsiteY2" fmla="*/ 443884 h 2183986"/>
              <a:gd name="connsiteX3" fmla="*/ 2849732 w 2907881"/>
              <a:gd name="connsiteY3" fmla="*/ 497150 h 2183986"/>
              <a:gd name="connsiteX4" fmla="*/ 2814221 w 2907881"/>
              <a:gd name="connsiteY4" fmla="*/ 834501 h 2183986"/>
              <a:gd name="connsiteX5" fmla="*/ 2778711 w 2907881"/>
              <a:gd name="connsiteY5" fmla="*/ 861134 h 2183986"/>
              <a:gd name="connsiteX6" fmla="*/ 2734322 w 2907881"/>
              <a:gd name="connsiteY6" fmla="*/ 870012 h 2183986"/>
              <a:gd name="connsiteX7" fmla="*/ 2681056 w 2907881"/>
              <a:gd name="connsiteY7" fmla="*/ 887767 h 2183986"/>
              <a:gd name="connsiteX8" fmla="*/ 2601157 w 2907881"/>
              <a:gd name="connsiteY8" fmla="*/ 905523 h 2183986"/>
              <a:gd name="connsiteX9" fmla="*/ 2503503 w 2907881"/>
              <a:gd name="connsiteY9" fmla="*/ 949911 h 2183986"/>
              <a:gd name="connsiteX10" fmla="*/ 2459115 w 2907881"/>
              <a:gd name="connsiteY10" fmla="*/ 967666 h 2183986"/>
              <a:gd name="connsiteX11" fmla="*/ 2352583 w 2907881"/>
              <a:gd name="connsiteY11" fmla="*/ 1003177 h 2183986"/>
              <a:gd name="connsiteX12" fmla="*/ 2219417 w 2907881"/>
              <a:gd name="connsiteY12" fmla="*/ 1074198 h 2183986"/>
              <a:gd name="connsiteX13" fmla="*/ 2130641 w 2907881"/>
              <a:gd name="connsiteY13" fmla="*/ 1109709 h 2183986"/>
              <a:gd name="connsiteX14" fmla="*/ 2077375 w 2907881"/>
              <a:gd name="connsiteY14" fmla="*/ 1136342 h 2183986"/>
              <a:gd name="connsiteX15" fmla="*/ 2059619 w 2907881"/>
              <a:gd name="connsiteY15" fmla="*/ 1154097 h 2183986"/>
              <a:gd name="connsiteX16" fmla="*/ 2032986 w 2907881"/>
              <a:gd name="connsiteY16" fmla="*/ 1162975 h 2183986"/>
              <a:gd name="connsiteX17" fmla="*/ 1953087 w 2907881"/>
              <a:gd name="connsiteY17" fmla="*/ 1207363 h 2183986"/>
              <a:gd name="connsiteX18" fmla="*/ 1935332 w 2907881"/>
              <a:gd name="connsiteY18" fmla="*/ 1225119 h 2183986"/>
              <a:gd name="connsiteX19" fmla="*/ 1882066 w 2907881"/>
              <a:gd name="connsiteY19" fmla="*/ 1260629 h 2183986"/>
              <a:gd name="connsiteX20" fmla="*/ 1846555 w 2907881"/>
              <a:gd name="connsiteY20" fmla="*/ 1278385 h 2183986"/>
              <a:gd name="connsiteX21" fmla="*/ 1811045 w 2907881"/>
              <a:gd name="connsiteY21" fmla="*/ 1305018 h 2183986"/>
              <a:gd name="connsiteX22" fmla="*/ 1766656 w 2907881"/>
              <a:gd name="connsiteY22" fmla="*/ 1322773 h 2183986"/>
              <a:gd name="connsiteX23" fmla="*/ 1677880 w 2907881"/>
              <a:gd name="connsiteY23" fmla="*/ 1384917 h 2183986"/>
              <a:gd name="connsiteX24" fmla="*/ 1651247 w 2907881"/>
              <a:gd name="connsiteY24" fmla="*/ 1411550 h 2183986"/>
              <a:gd name="connsiteX25" fmla="*/ 1606858 w 2907881"/>
              <a:gd name="connsiteY25" fmla="*/ 1429305 h 2183986"/>
              <a:gd name="connsiteX26" fmla="*/ 1571348 w 2907881"/>
              <a:gd name="connsiteY26" fmla="*/ 1455938 h 2183986"/>
              <a:gd name="connsiteX27" fmla="*/ 1535837 w 2907881"/>
              <a:gd name="connsiteY27" fmla="*/ 1473693 h 2183986"/>
              <a:gd name="connsiteX28" fmla="*/ 1491449 w 2907881"/>
              <a:gd name="connsiteY28" fmla="*/ 1500326 h 2183986"/>
              <a:gd name="connsiteX29" fmla="*/ 1447060 w 2907881"/>
              <a:gd name="connsiteY29" fmla="*/ 1518082 h 2183986"/>
              <a:gd name="connsiteX30" fmla="*/ 1376039 w 2907881"/>
              <a:gd name="connsiteY30" fmla="*/ 1562470 h 2183986"/>
              <a:gd name="connsiteX31" fmla="*/ 1331650 w 2907881"/>
              <a:gd name="connsiteY31" fmla="*/ 1589103 h 2183986"/>
              <a:gd name="connsiteX32" fmla="*/ 1278384 w 2907881"/>
              <a:gd name="connsiteY32" fmla="*/ 1606858 h 2183986"/>
              <a:gd name="connsiteX33" fmla="*/ 1233996 w 2907881"/>
              <a:gd name="connsiteY33" fmla="*/ 1633491 h 2183986"/>
              <a:gd name="connsiteX34" fmla="*/ 1162975 w 2907881"/>
              <a:gd name="connsiteY34" fmla="*/ 1686758 h 2183986"/>
              <a:gd name="connsiteX35" fmla="*/ 1118586 w 2907881"/>
              <a:gd name="connsiteY35" fmla="*/ 1704513 h 2183986"/>
              <a:gd name="connsiteX36" fmla="*/ 1047565 w 2907881"/>
              <a:gd name="connsiteY36" fmla="*/ 1740024 h 2183986"/>
              <a:gd name="connsiteX37" fmla="*/ 1020932 w 2907881"/>
              <a:gd name="connsiteY37" fmla="*/ 1766657 h 2183986"/>
              <a:gd name="connsiteX38" fmla="*/ 994299 w 2907881"/>
              <a:gd name="connsiteY38" fmla="*/ 1775534 h 2183986"/>
              <a:gd name="connsiteX39" fmla="*/ 967666 w 2907881"/>
              <a:gd name="connsiteY39" fmla="*/ 1793290 h 2183986"/>
              <a:gd name="connsiteX40" fmla="*/ 887767 w 2907881"/>
              <a:gd name="connsiteY40" fmla="*/ 1855433 h 2183986"/>
              <a:gd name="connsiteX41" fmla="*/ 825623 w 2907881"/>
              <a:gd name="connsiteY41" fmla="*/ 1882066 h 2183986"/>
              <a:gd name="connsiteX42" fmla="*/ 754602 w 2907881"/>
              <a:gd name="connsiteY42" fmla="*/ 1926455 h 2183986"/>
              <a:gd name="connsiteX43" fmla="*/ 719091 w 2907881"/>
              <a:gd name="connsiteY43" fmla="*/ 1953088 h 2183986"/>
              <a:gd name="connsiteX44" fmla="*/ 683581 w 2907881"/>
              <a:gd name="connsiteY44" fmla="*/ 1970843 h 2183986"/>
              <a:gd name="connsiteX45" fmla="*/ 621437 w 2907881"/>
              <a:gd name="connsiteY45" fmla="*/ 2015231 h 2183986"/>
              <a:gd name="connsiteX46" fmla="*/ 568171 w 2907881"/>
              <a:gd name="connsiteY46" fmla="*/ 2050742 h 2183986"/>
              <a:gd name="connsiteX47" fmla="*/ 541538 w 2907881"/>
              <a:gd name="connsiteY47" fmla="*/ 2068497 h 2183986"/>
              <a:gd name="connsiteX48" fmla="*/ 488272 w 2907881"/>
              <a:gd name="connsiteY48" fmla="*/ 2095130 h 2183986"/>
              <a:gd name="connsiteX49" fmla="*/ 417250 w 2907881"/>
              <a:gd name="connsiteY49" fmla="*/ 2130641 h 2183986"/>
              <a:gd name="connsiteX50" fmla="*/ 355107 w 2907881"/>
              <a:gd name="connsiteY50" fmla="*/ 2157274 h 2183986"/>
              <a:gd name="connsiteX51" fmla="*/ 337351 w 2907881"/>
              <a:gd name="connsiteY51" fmla="*/ 2175029 h 2183986"/>
              <a:gd name="connsiteX52" fmla="*/ 239697 w 2907881"/>
              <a:gd name="connsiteY52" fmla="*/ 2175029 h 2183986"/>
              <a:gd name="connsiteX53" fmla="*/ 168676 w 2907881"/>
              <a:gd name="connsiteY53" fmla="*/ 2157274 h 2183986"/>
              <a:gd name="connsiteX54" fmla="*/ 150920 w 2907881"/>
              <a:gd name="connsiteY54" fmla="*/ 2139519 h 2183986"/>
              <a:gd name="connsiteX55" fmla="*/ 124287 w 2907881"/>
              <a:gd name="connsiteY55" fmla="*/ 2130641 h 2183986"/>
              <a:gd name="connsiteX56" fmla="*/ 106532 w 2907881"/>
              <a:gd name="connsiteY56" fmla="*/ 2104008 h 2183986"/>
              <a:gd name="connsiteX57" fmla="*/ 79899 w 2907881"/>
              <a:gd name="connsiteY57" fmla="*/ 2095130 h 2183986"/>
              <a:gd name="connsiteX58" fmla="*/ 8878 w 2907881"/>
              <a:gd name="connsiteY58" fmla="*/ 2041864 h 2183986"/>
              <a:gd name="connsiteX59" fmla="*/ 0 w 2907881"/>
              <a:gd name="connsiteY59" fmla="*/ 2015231 h 2183986"/>
              <a:gd name="connsiteX60" fmla="*/ 26633 w 2907881"/>
              <a:gd name="connsiteY60" fmla="*/ 1944210 h 2183986"/>
              <a:gd name="connsiteX61" fmla="*/ 53266 w 2907881"/>
              <a:gd name="connsiteY61" fmla="*/ 1935332 h 2183986"/>
              <a:gd name="connsiteX62" fmla="*/ 106532 w 2907881"/>
              <a:gd name="connsiteY62" fmla="*/ 1899822 h 2183986"/>
              <a:gd name="connsiteX63" fmla="*/ 142043 w 2907881"/>
              <a:gd name="connsiteY63" fmla="*/ 1864311 h 2183986"/>
              <a:gd name="connsiteX64" fmla="*/ 213064 w 2907881"/>
              <a:gd name="connsiteY64" fmla="*/ 1811045 h 2183986"/>
              <a:gd name="connsiteX65" fmla="*/ 239697 w 2907881"/>
              <a:gd name="connsiteY65" fmla="*/ 1775534 h 2183986"/>
              <a:gd name="connsiteX66" fmla="*/ 266330 w 2907881"/>
              <a:gd name="connsiteY66" fmla="*/ 1731146 h 2183986"/>
              <a:gd name="connsiteX67" fmla="*/ 346229 w 2907881"/>
              <a:gd name="connsiteY67" fmla="*/ 1651247 h 2183986"/>
              <a:gd name="connsiteX68" fmla="*/ 390617 w 2907881"/>
              <a:gd name="connsiteY68" fmla="*/ 1589103 h 2183986"/>
              <a:gd name="connsiteX69" fmla="*/ 408373 w 2907881"/>
              <a:gd name="connsiteY69" fmla="*/ 1553592 h 2183986"/>
              <a:gd name="connsiteX70" fmla="*/ 443884 w 2907881"/>
              <a:gd name="connsiteY70" fmla="*/ 1491449 h 2183986"/>
              <a:gd name="connsiteX71" fmla="*/ 461639 w 2907881"/>
              <a:gd name="connsiteY71" fmla="*/ 1429305 h 2183986"/>
              <a:gd name="connsiteX72" fmla="*/ 497150 w 2907881"/>
              <a:gd name="connsiteY72" fmla="*/ 1367161 h 2183986"/>
              <a:gd name="connsiteX73" fmla="*/ 594804 w 2907881"/>
              <a:gd name="connsiteY73" fmla="*/ 1154097 h 2183986"/>
              <a:gd name="connsiteX74" fmla="*/ 683581 w 2907881"/>
              <a:gd name="connsiteY74" fmla="*/ 1012055 h 2183986"/>
              <a:gd name="connsiteX75" fmla="*/ 763480 w 2907881"/>
              <a:gd name="connsiteY75" fmla="*/ 887767 h 2183986"/>
              <a:gd name="connsiteX76" fmla="*/ 825623 w 2907881"/>
              <a:gd name="connsiteY76" fmla="*/ 825624 h 2183986"/>
              <a:gd name="connsiteX77" fmla="*/ 932155 w 2907881"/>
              <a:gd name="connsiteY77" fmla="*/ 701336 h 2183986"/>
              <a:gd name="connsiteX78" fmla="*/ 1074198 w 2907881"/>
              <a:gd name="connsiteY78" fmla="*/ 603682 h 2183986"/>
              <a:gd name="connsiteX79" fmla="*/ 1162975 w 2907881"/>
              <a:gd name="connsiteY79" fmla="*/ 550416 h 2183986"/>
              <a:gd name="connsiteX80" fmla="*/ 1251751 w 2907881"/>
              <a:gd name="connsiteY80" fmla="*/ 488272 h 2183986"/>
              <a:gd name="connsiteX81" fmla="*/ 1491449 w 2907881"/>
              <a:gd name="connsiteY81" fmla="*/ 381740 h 2183986"/>
              <a:gd name="connsiteX82" fmla="*/ 1589103 w 2907881"/>
              <a:gd name="connsiteY82" fmla="*/ 337352 h 2183986"/>
              <a:gd name="connsiteX83" fmla="*/ 1695635 w 2907881"/>
              <a:gd name="connsiteY83" fmla="*/ 284086 h 2183986"/>
              <a:gd name="connsiteX84" fmla="*/ 1802167 w 2907881"/>
              <a:gd name="connsiteY84" fmla="*/ 257453 h 2183986"/>
              <a:gd name="connsiteX85" fmla="*/ 2059619 w 2907881"/>
              <a:gd name="connsiteY85" fmla="*/ 133165 h 2183986"/>
              <a:gd name="connsiteX86" fmla="*/ 2139518 w 2907881"/>
              <a:gd name="connsiteY86" fmla="*/ 97655 h 2183986"/>
              <a:gd name="connsiteX87" fmla="*/ 2192784 w 2907881"/>
              <a:gd name="connsiteY87" fmla="*/ 79899 h 2183986"/>
              <a:gd name="connsiteX88" fmla="*/ 2299317 w 2907881"/>
              <a:gd name="connsiteY88" fmla="*/ 35511 h 2183986"/>
              <a:gd name="connsiteX89" fmla="*/ 2432482 w 2907881"/>
              <a:gd name="connsiteY89" fmla="*/ 26633 h 2183986"/>
              <a:gd name="connsiteX90" fmla="*/ 2494625 w 2907881"/>
              <a:gd name="connsiteY90" fmla="*/ 17756 h 2183986"/>
              <a:gd name="connsiteX91" fmla="*/ 2574524 w 2907881"/>
              <a:gd name="connsiteY91" fmla="*/ 0 h 2183986"/>
              <a:gd name="connsiteX92" fmla="*/ 2823099 w 2907881"/>
              <a:gd name="connsiteY92" fmla="*/ 8878 h 2183986"/>
              <a:gd name="connsiteX93" fmla="*/ 2867487 w 2907881"/>
              <a:gd name="connsiteY93" fmla="*/ 0 h 21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907881" h="2183986">
                <a:moveTo>
                  <a:pt x="2867487" y="0"/>
                </a:moveTo>
                <a:lnTo>
                  <a:pt x="2867487" y="0"/>
                </a:lnTo>
                <a:cubicBezTo>
                  <a:pt x="2864528" y="147961"/>
                  <a:pt x="2863892" y="295987"/>
                  <a:pt x="2858610" y="443884"/>
                </a:cubicBezTo>
                <a:cubicBezTo>
                  <a:pt x="2857968" y="461873"/>
                  <a:pt x="2850568" y="479169"/>
                  <a:pt x="2849732" y="497150"/>
                </a:cubicBezTo>
                <a:cubicBezTo>
                  <a:pt x="2833915" y="837207"/>
                  <a:pt x="2945337" y="790799"/>
                  <a:pt x="2814221" y="834501"/>
                </a:cubicBezTo>
                <a:cubicBezTo>
                  <a:pt x="2802384" y="843379"/>
                  <a:pt x="2792232" y="855125"/>
                  <a:pt x="2778711" y="861134"/>
                </a:cubicBezTo>
                <a:cubicBezTo>
                  <a:pt x="2764922" y="867262"/>
                  <a:pt x="2748880" y="866042"/>
                  <a:pt x="2734322" y="870012"/>
                </a:cubicBezTo>
                <a:cubicBezTo>
                  <a:pt x="2716266" y="874936"/>
                  <a:pt x="2698982" y="882389"/>
                  <a:pt x="2681056" y="887767"/>
                </a:cubicBezTo>
                <a:cubicBezTo>
                  <a:pt x="2655976" y="895291"/>
                  <a:pt x="2626506" y="900453"/>
                  <a:pt x="2601157" y="905523"/>
                </a:cubicBezTo>
                <a:cubicBezTo>
                  <a:pt x="2472992" y="969604"/>
                  <a:pt x="2572490" y="924041"/>
                  <a:pt x="2503503" y="949911"/>
                </a:cubicBezTo>
                <a:cubicBezTo>
                  <a:pt x="2488582" y="955506"/>
                  <a:pt x="2474233" y="962627"/>
                  <a:pt x="2459115" y="967666"/>
                </a:cubicBezTo>
                <a:cubicBezTo>
                  <a:pt x="2326316" y="1011933"/>
                  <a:pt x="2457903" y="961049"/>
                  <a:pt x="2352583" y="1003177"/>
                </a:cubicBezTo>
                <a:cubicBezTo>
                  <a:pt x="2292319" y="1063441"/>
                  <a:pt x="2357236" y="1005285"/>
                  <a:pt x="2219417" y="1074198"/>
                </a:cubicBezTo>
                <a:cubicBezTo>
                  <a:pt x="2167167" y="1100324"/>
                  <a:pt x="2196462" y="1087769"/>
                  <a:pt x="2130641" y="1109709"/>
                </a:cubicBezTo>
                <a:cubicBezTo>
                  <a:pt x="2089291" y="1151057"/>
                  <a:pt x="2142821" y="1103619"/>
                  <a:pt x="2077375" y="1136342"/>
                </a:cubicBezTo>
                <a:cubicBezTo>
                  <a:pt x="2069889" y="1140085"/>
                  <a:pt x="2066796" y="1149791"/>
                  <a:pt x="2059619" y="1154097"/>
                </a:cubicBezTo>
                <a:cubicBezTo>
                  <a:pt x="2051595" y="1158912"/>
                  <a:pt x="2041864" y="1160016"/>
                  <a:pt x="2032986" y="1162975"/>
                </a:cubicBezTo>
                <a:cubicBezTo>
                  <a:pt x="1932916" y="1238029"/>
                  <a:pt x="2067017" y="1142260"/>
                  <a:pt x="1953087" y="1207363"/>
                </a:cubicBezTo>
                <a:cubicBezTo>
                  <a:pt x="1945820" y="1211516"/>
                  <a:pt x="1942028" y="1220097"/>
                  <a:pt x="1935332" y="1225119"/>
                </a:cubicBezTo>
                <a:cubicBezTo>
                  <a:pt x="1918261" y="1237923"/>
                  <a:pt x="1900364" y="1249650"/>
                  <a:pt x="1882066" y="1260629"/>
                </a:cubicBezTo>
                <a:cubicBezTo>
                  <a:pt x="1870718" y="1267438"/>
                  <a:pt x="1857778" y="1271371"/>
                  <a:pt x="1846555" y="1278385"/>
                </a:cubicBezTo>
                <a:cubicBezTo>
                  <a:pt x="1834008" y="1286227"/>
                  <a:pt x="1823979" y="1297833"/>
                  <a:pt x="1811045" y="1305018"/>
                </a:cubicBezTo>
                <a:cubicBezTo>
                  <a:pt x="1797114" y="1312757"/>
                  <a:pt x="1780646" y="1315142"/>
                  <a:pt x="1766656" y="1322773"/>
                </a:cubicBezTo>
                <a:cubicBezTo>
                  <a:pt x="1752648" y="1330414"/>
                  <a:pt x="1694705" y="1370495"/>
                  <a:pt x="1677880" y="1384917"/>
                </a:cubicBezTo>
                <a:cubicBezTo>
                  <a:pt x="1668348" y="1393088"/>
                  <a:pt x="1661894" y="1404896"/>
                  <a:pt x="1651247" y="1411550"/>
                </a:cubicBezTo>
                <a:cubicBezTo>
                  <a:pt x="1637733" y="1419996"/>
                  <a:pt x="1620789" y="1421566"/>
                  <a:pt x="1606858" y="1429305"/>
                </a:cubicBezTo>
                <a:cubicBezTo>
                  <a:pt x="1593924" y="1436490"/>
                  <a:pt x="1583895" y="1448096"/>
                  <a:pt x="1571348" y="1455938"/>
                </a:cubicBezTo>
                <a:cubicBezTo>
                  <a:pt x="1560126" y="1462952"/>
                  <a:pt x="1547406" y="1467266"/>
                  <a:pt x="1535837" y="1473693"/>
                </a:cubicBezTo>
                <a:cubicBezTo>
                  <a:pt x="1520753" y="1482073"/>
                  <a:pt x="1506882" y="1492609"/>
                  <a:pt x="1491449" y="1500326"/>
                </a:cubicBezTo>
                <a:cubicBezTo>
                  <a:pt x="1477195" y="1507453"/>
                  <a:pt x="1461091" y="1510527"/>
                  <a:pt x="1447060" y="1518082"/>
                </a:cubicBezTo>
                <a:cubicBezTo>
                  <a:pt x="1422480" y="1531318"/>
                  <a:pt x="1399815" y="1547839"/>
                  <a:pt x="1376039" y="1562470"/>
                </a:cubicBezTo>
                <a:cubicBezTo>
                  <a:pt x="1361343" y="1571513"/>
                  <a:pt x="1348020" y="1583646"/>
                  <a:pt x="1331650" y="1589103"/>
                </a:cubicBezTo>
                <a:cubicBezTo>
                  <a:pt x="1313895" y="1595021"/>
                  <a:pt x="1295422" y="1599113"/>
                  <a:pt x="1278384" y="1606858"/>
                </a:cubicBezTo>
                <a:cubicBezTo>
                  <a:pt x="1262676" y="1613998"/>
                  <a:pt x="1248132" y="1623596"/>
                  <a:pt x="1233996" y="1633491"/>
                </a:cubicBezTo>
                <a:cubicBezTo>
                  <a:pt x="1217669" y="1644920"/>
                  <a:pt x="1184881" y="1675805"/>
                  <a:pt x="1162975" y="1686758"/>
                </a:cubicBezTo>
                <a:cubicBezTo>
                  <a:pt x="1148721" y="1693885"/>
                  <a:pt x="1132840" y="1697386"/>
                  <a:pt x="1118586" y="1704513"/>
                </a:cubicBezTo>
                <a:cubicBezTo>
                  <a:pt x="1012184" y="1757713"/>
                  <a:pt x="1201197" y="1678568"/>
                  <a:pt x="1047565" y="1740024"/>
                </a:cubicBezTo>
                <a:cubicBezTo>
                  <a:pt x="1038687" y="1748902"/>
                  <a:pt x="1031378" y="1759693"/>
                  <a:pt x="1020932" y="1766657"/>
                </a:cubicBezTo>
                <a:cubicBezTo>
                  <a:pt x="1013146" y="1771848"/>
                  <a:pt x="1002669" y="1771349"/>
                  <a:pt x="994299" y="1775534"/>
                </a:cubicBezTo>
                <a:cubicBezTo>
                  <a:pt x="984756" y="1780306"/>
                  <a:pt x="976202" y="1786888"/>
                  <a:pt x="967666" y="1793290"/>
                </a:cubicBezTo>
                <a:cubicBezTo>
                  <a:pt x="940674" y="1813534"/>
                  <a:pt x="919776" y="1844763"/>
                  <a:pt x="887767" y="1855433"/>
                </a:cubicBezTo>
                <a:cubicBezTo>
                  <a:pt x="848579" y="1868496"/>
                  <a:pt x="869504" y="1860126"/>
                  <a:pt x="825623" y="1882066"/>
                </a:cubicBezTo>
                <a:cubicBezTo>
                  <a:pt x="787429" y="1920262"/>
                  <a:pt x="830540" y="1880892"/>
                  <a:pt x="754602" y="1926455"/>
                </a:cubicBezTo>
                <a:cubicBezTo>
                  <a:pt x="741914" y="1934068"/>
                  <a:pt x="731638" y="1945246"/>
                  <a:pt x="719091" y="1953088"/>
                </a:cubicBezTo>
                <a:cubicBezTo>
                  <a:pt x="707869" y="1960102"/>
                  <a:pt x="695071" y="1964277"/>
                  <a:pt x="683581" y="1970843"/>
                </a:cubicBezTo>
                <a:cubicBezTo>
                  <a:pt x="661131" y="1983671"/>
                  <a:pt x="642610" y="2000410"/>
                  <a:pt x="621437" y="2015231"/>
                </a:cubicBezTo>
                <a:cubicBezTo>
                  <a:pt x="603955" y="2027468"/>
                  <a:pt x="585926" y="2038905"/>
                  <a:pt x="568171" y="2050742"/>
                </a:cubicBezTo>
                <a:cubicBezTo>
                  <a:pt x="559293" y="2056660"/>
                  <a:pt x="551660" y="2065123"/>
                  <a:pt x="541538" y="2068497"/>
                </a:cubicBezTo>
                <a:cubicBezTo>
                  <a:pt x="487533" y="2086499"/>
                  <a:pt x="542360" y="2065628"/>
                  <a:pt x="488272" y="2095130"/>
                </a:cubicBezTo>
                <a:cubicBezTo>
                  <a:pt x="465036" y="2107804"/>
                  <a:pt x="440924" y="2118804"/>
                  <a:pt x="417250" y="2130641"/>
                </a:cubicBezTo>
                <a:cubicBezTo>
                  <a:pt x="373370" y="2152581"/>
                  <a:pt x="394295" y="2144211"/>
                  <a:pt x="355107" y="2157274"/>
                </a:cubicBezTo>
                <a:cubicBezTo>
                  <a:pt x="349188" y="2163192"/>
                  <a:pt x="345044" y="2171732"/>
                  <a:pt x="337351" y="2175029"/>
                </a:cubicBezTo>
                <a:cubicBezTo>
                  <a:pt x="299960" y="2191054"/>
                  <a:pt x="278444" y="2182074"/>
                  <a:pt x="239697" y="2175029"/>
                </a:cubicBezTo>
                <a:cubicBezTo>
                  <a:pt x="192556" y="2166458"/>
                  <a:pt x="205640" y="2169596"/>
                  <a:pt x="168676" y="2157274"/>
                </a:cubicBezTo>
                <a:cubicBezTo>
                  <a:pt x="162757" y="2151356"/>
                  <a:pt x="158097" y="2143825"/>
                  <a:pt x="150920" y="2139519"/>
                </a:cubicBezTo>
                <a:cubicBezTo>
                  <a:pt x="142896" y="2134704"/>
                  <a:pt x="131594" y="2136487"/>
                  <a:pt x="124287" y="2130641"/>
                </a:cubicBezTo>
                <a:cubicBezTo>
                  <a:pt x="115956" y="2123976"/>
                  <a:pt x="114863" y="2110673"/>
                  <a:pt x="106532" y="2104008"/>
                </a:cubicBezTo>
                <a:cubicBezTo>
                  <a:pt x="99225" y="2098162"/>
                  <a:pt x="88079" y="2099675"/>
                  <a:pt x="79899" y="2095130"/>
                </a:cubicBezTo>
                <a:cubicBezTo>
                  <a:pt x="34723" y="2070032"/>
                  <a:pt x="35817" y="2068804"/>
                  <a:pt x="8878" y="2041864"/>
                </a:cubicBezTo>
                <a:cubicBezTo>
                  <a:pt x="5919" y="2032986"/>
                  <a:pt x="0" y="2024589"/>
                  <a:pt x="0" y="2015231"/>
                </a:cubicBezTo>
                <a:cubicBezTo>
                  <a:pt x="0" y="1995020"/>
                  <a:pt x="8266" y="1958904"/>
                  <a:pt x="26633" y="1944210"/>
                </a:cubicBezTo>
                <a:cubicBezTo>
                  <a:pt x="33940" y="1938364"/>
                  <a:pt x="45086" y="1939877"/>
                  <a:pt x="53266" y="1935332"/>
                </a:cubicBezTo>
                <a:cubicBezTo>
                  <a:pt x="71920" y="1924969"/>
                  <a:pt x="91443" y="1914911"/>
                  <a:pt x="106532" y="1899822"/>
                </a:cubicBezTo>
                <a:cubicBezTo>
                  <a:pt x="118369" y="1887985"/>
                  <a:pt x="127689" y="1872924"/>
                  <a:pt x="142043" y="1864311"/>
                </a:cubicBezTo>
                <a:cubicBezTo>
                  <a:pt x="181499" y="1840638"/>
                  <a:pt x="185652" y="1843026"/>
                  <a:pt x="213064" y="1811045"/>
                </a:cubicBezTo>
                <a:cubicBezTo>
                  <a:pt x="222693" y="1799811"/>
                  <a:pt x="231490" y="1787845"/>
                  <a:pt x="239697" y="1775534"/>
                </a:cubicBezTo>
                <a:cubicBezTo>
                  <a:pt x="249268" y="1761177"/>
                  <a:pt x="255101" y="1744247"/>
                  <a:pt x="266330" y="1731146"/>
                </a:cubicBezTo>
                <a:cubicBezTo>
                  <a:pt x="290842" y="1702549"/>
                  <a:pt x="346229" y="1651247"/>
                  <a:pt x="346229" y="1651247"/>
                </a:cubicBezTo>
                <a:cubicBezTo>
                  <a:pt x="394887" y="1553929"/>
                  <a:pt x="330636" y="1673076"/>
                  <a:pt x="390617" y="1589103"/>
                </a:cubicBezTo>
                <a:cubicBezTo>
                  <a:pt x="398309" y="1578334"/>
                  <a:pt x="401807" y="1565083"/>
                  <a:pt x="408373" y="1553592"/>
                </a:cubicBezTo>
                <a:cubicBezTo>
                  <a:pt x="426118" y="1522538"/>
                  <a:pt x="430473" y="1528328"/>
                  <a:pt x="443884" y="1491449"/>
                </a:cubicBezTo>
                <a:cubicBezTo>
                  <a:pt x="451246" y="1471203"/>
                  <a:pt x="453153" y="1449107"/>
                  <a:pt x="461639" y="1429305"/>
                </a:cubicBezTo>
                <a:cubicBezTo>
                  <a:pt x="471037" y="1407376"/>
                  <a:pt x="486937" y="1388723"/>
                  <a:pt x="497150" y="1367161"/>
                </a:cubicBezTo>
                <a:cubicBezTo>
                  <a:pt x="537089" y="1282844"/>
                  <a:pt x="544684" y="1234288"/>
                  <a:pt x="594804" y="1154097"/>
                </a:cubicBezTo>
                <a:cubicBezTo>
                  <a:pt x="624396" y="1106750"/>
                  <a:pt x="654550" y="1059749"/>
                  <a:pt x="683581" y="1012055"/>
                </a:cubicBezTo>
                <a:cubicBezTo>
                  <a:pt x="715804" y="959117"/>
                  <a:pt x="722206" y="935919"/>
                  <a:pt x="763480" y="887767"/>
                </a:cubicBezTo>
                <a:cubicBezTo>
                  <a:pt x="782545" y="865525"/>
                  <a:pt x="805969" y="847347"/>
                  <a:pt x="825623" y="825624"/>
                </a:cubicBezTo>
                <a:cubicBezTo>
                  <a:pt x="862232" y="785162"/>
                  <a:pt x="887191" y="732249"/>
                  <a:pt x="932155" y="701336"/>
                </a:cubicBezTo>
                <a:cubicBezTo>
                  <a:pt x="979503" y="668785"/>
                  <a:pt x="1024928" y="633244"/>
                  <a:pt x="1074198" y="603682"/>
                </a:cubicBezTo>
                <a:cubicBezTo>
                  <a:pt x="1103790" y="585927"/>
                  <a:pt x="1134040" y="569224"/>
                  <a:pt x="1162975" y="550416"/>
                </a:cubicBezTo>
                <a:cubicBezTo>
                  <a:pt x="1193261" y="530730"/>
                  <a:pt x="1219618" y="504773"/>
                  <a:pt x="1251751" y="488272"/>
                </a:cubicBezTo>
                <a:cubicBezTo>
                  <a:pt x="1329530" y="448331"/>
                  <a:pt x="1411637" y="417445"/>
                  <a:pt x="1491449" y="381740"/>
                </a:cubicBezTo>
                <a:cubicBezTo>
                  <a:pt x="1524088" y="367138"/>
                  <a:pt x="1557122" y="353343"/>
                  <a:pt x="1589103" y="337352"/>
                </a:cubicBezTo>
                <a:cubicBezTo>
                  <a:pt x="1624614" y="319597"/>
                  <a:pt x="1658461" y="298026"/>
                  <a:pt x="1695635" y="284086"/>
                </a:cubicBezTo>
                <a:cubicBezTo>
                  <a:pt x="1729908" y="271234"/>
                  <a:pt x="1766656" y="266331"/>
                  <a:pt x="1802167" y="257453"/>
                </a:cubicBezTo>
                <a:cubicBezTo>
                  <a:pt x="1955913" y="154955"/>
                  <a:pt x="1810906" y="243702"/>
                  <a:pt x="2059619" y="133165"/>
                </a:cubicBezTo>
                <a:cubicBezTo>
                  <a:pt x="2086252" y="121328"/>
                  <a:pt x="2112458" y="108479"/>
                  <a:pt x="2139518" y="97655"/>
                </a:cubicBezTo>
                <a:cubicBezTo>
                  <a:pt x="2156895" y="90704"/>
                  <a:pt x="2175508" y="87097"/>
                  <a:pt x="2192784" y="79899"/>
                </a:cubicBezTo>
                <a:cubicBezTo>
                  <a:pt x="2221196" y="68060"/>
                  <a:pt x="2266433" y="37703"/>
                  <a:pt x="2299317" y="35511"/>
                </a:cubicBezTo>
                <a:lnTo>
                  <a:pt x="2432482" y="26633"/>
                </a:lnTo>
                <a:cubicBezTo>
                  <a:pt x="2453196" y="23674"/>
                  <a:pt x="2473985" y="21196"/>
                  <a:pt x="2494625" y="17756"/>
                </a:cubicBezTo>
                <a:cubicBezTo>
                  <a:pt x="2528436" y="12121"/>
                  <a:pt x="2542602" y="7981"/>
                  <a:pt x="2574524" y="0"/>
                </a:cubicBezTo>
                <a:cubicBezTo>
                  <a:pt x="2657382" y="2959"/>
                  <a:pt x="2740349" y="3706"/>
                  <a:pt x="2823099" y="8878"/>
                </a:cubicBezTo>
                <a:cubicBezTo>
                  <a:pt x="2988108" y="19191"/>
                  <a:pt x="2860089" y="1480"/>
                  <a:pt x="28674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845996" y="2876778"/>
            <a:ext cx="31385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smtClean="0">
                <a:solidFill>
                  <a:schemeClr val="tx1"/>
                </a:solidFill>
              </a:rPr>
              <a:t>Medidor de temperatura</a:t>
            </a:r>
            <a:endParaRPr lang="pt-B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682" y="-252611"/>
            <a:ext cx="9074150" cy="983604"/>
          </a:xfrm>
        </p:spPr>
        <p:txBody>
          <a:bodyPr/>
          <a:lstStyle/>
          <a:p>
            <a:r>
              <a:rPr lang="pt-BR" dirty="0" smtClean="0"/>
              <a:t>Definições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99517"/>
            <a:ext cx="9505056" cy="6588150"/>
          </a:xfrm>
        </p:spPr>
        <p:txBody>
          <a:bodyPr/>
          <a:lstStyle/>
          <a:p>
            <a:r>
              <a:rPr lang="pt-BR" sz="2800" b="1" dirty="0" smtClean="0"/>
              <a:t>Sistema</a:t>
            </a:r>
            <a:r>
              <a:rPr lang="pt-BR" sz="2800" dirty="0" smtClean="0"/>
              <a:t>: </a:t>
            </a:r>
            <a:r>
              <a:rPr lang="pt-BR" sz="2800" dirty="0"/>
              <a:t>conjunto de componentes conectados de forma ordenada para agir como uma unidade</a:t>
            </a:r>
            <a:r>
              <a:rPr lang="pt-BR" sz="2800" dirty="0" smtClean="0"/>
              <a:t>.</a:t>
            </a:r>
          </a:p>
          <a:p>
            <a:r>
              <a:rPr lang="pt-BR" sz="2800" b="1" dirty="0" smtClean="0"/>
              <a:t>Planta ou Processo</a:t>
            </a:r>
            <a:r>
              <a:rPr lang="pt-BR" sz="2800" dirty="0" smtClean="0"/>
              <a:t>: sistema que é o objeto da ação do sistema de controle. </a:t>
            </a:r>
          </a:p>
          <a:p>
            <a:r>
              <a:rPr lang="pt-BR" sz="2800" b="1" dirty="0" smtClean="0"/>
              <a:t>Controlador</a:t>
            </a:r>
            <a:r>
              <a:rPr lang="pt-BR" sz="2800" dirty="0" smtClean="0"/>
              <a:t>: faz a regulação</a:t>
            </a:r>
            <a:r>
              <a:rPr lang="pt-BR" sz="2800" dirty="0"/>
              <a:t>, </a:t>
            </a:r>
            <a:r>
              <a:rPr lang="pt-BR" sz="2800" dirty="0" smtClean="0"/>
              <a:t>o direcionamento, através de uma ação de comando, com base em um estado atual do processo e um estado desejado.</a:t>
            </a:r>
          </a:p>
          <a:p>
            <a:r>
              <a:rPr lang="pt-BR" sz="2800" b="1" dirty="0" smtClean="0"/>
              <a:t>Atuador</a:t>
            </a:r>
            <a:r>
              <a:rPr lang="pt-BR" sz="2800" dirty="0" smtClean="0"/>
              <a:t>: Local onde o controlador realiza a ação de comando.</a:t>
            </a:r>
          </a:p>
          <a:p>
            <a:r>
              <a:rPr lang="pt-BR" sz="2800" b="1" dirty="0" smtClean="0"/>
              <a:t>Sensor</a:t>
            </a:r>
            <a:r>
              <a:rPr lang="pt-BR" sz="2800" dirty="0" smtClean="0"/>
              <a:t>: Local de onde se </a:t>
            </a:r>
            <a:r>
              <a:rPr lang="pt-BR" sz="2800" dirty="0" err="1" smtClean="0"/>
              <a:t>obtem</a:t>
            </a:r>
            <a:r>
              <a:rPr lang="pt-BR" sz="2800" dirty="0" smtClean="0"/>
              <a:t> medidas do estado atual de um processo.</a:t>
            </a:r>
            <a:endParaRPr lang="pt-BR" sz="2800" dirty="0"/>
          </a:p>
          <a:p>
            <a:r>
              <a:rPr lang="pt-BR" sz="2800" b="1" dirty="0"/>
              <a:t>Sistema de Controle</a:t>
            </a:r>
            <a:r>
              <a:rPr lang="pt-BR" sz="2800" dirty="0"/>
              <a:t>: interconexão de </a:t>
            </a:r>
            <a:r>
              <a:rPr lang="pt-BR" sz="2800" dirty="0" smtClean="0"/>
              <a:t>sistemas </a:t>
            </a:r>
            <a:r>
              <a:rPr lang="pt-BR" sz="2800" dirty="0"/>
              <a:t>e processos com o propósito de manter </a:t>
            </a:r>
            <a:r>
              <a:rPr lang="pt-BR" sz="2800" dirty="0" smtClean="0"/>
              <a:t>um </a:t>
            </a:r>
            <a:r>
              <a:rPr lang="pt-BR" sz="2800" dirty="0"/>
              <a:t>“equilíbrio</a:t>
            </a:r>
            <a:r>
              <a:rPr lang="pt-BR" sz="2800" dirty="0" smtClean="0"/>
              <a:t>” ou estabilidade, por exemplo, controlar algum estado do sistema.</a:t>
            </a:r>
            <a:endParaRPr lang="pt-BR" sz="2800" dirty="0"/>
          </a:p>
          <a:p>
            <a:endParaRPr lang="pt-BR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2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22" y="1762174"/>
            <a:ext cx="7194382" cy="43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248224" y="1797686"/>
            <a:ext cx="24482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952080" y="5292005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776" y="827509"/>
            <a:ext cx="9505056" cy="4733606"/>
          </a:xfrm>
        </p:spPr>
        <p:txBody>
          <a:bodyPr/>
          <a:lstStyle/>
          <a:p>
            <a:r>
              <a:rPr lang="pt-BR" dirty="0" smtClean="0"/>
              <a:t>Nesse exemplo de sistema de controle manual...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583928" y="3563813"/>
            <a:ext cx="2376264" cy="2592288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27944" y="32066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Controlador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5776" y="632392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  <a:latin typeface="+mn-lt"/>
              </a:rPr>
              <a:t>O operador observa o estado da planta (temperatura da caldeira) e atua na válvula liberando mais ou menos calor, para fazer com que a temperatura permaneça dentro de um patamar desejado.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112320" y="5652045"/>
            <a:ext cx="24482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184328" y="564275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Planta ou processo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572752" y="2087157"/>
            <a:ext cx="3096344" cy="3600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524588" y="6228109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schemeClr val="tx1"/>
                </a:solidFill>
                <a:latin typeface="+mn-lt"/>
              </a:rPr>
              <a:t>Mas e se o operador dormir ?</a:t>
            </a:r>
            <a:endParaRPr lang="pt-B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35856" y="2248505"/>
            <a:ext cx="284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Observação do estado (realimentação)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852180" y="5930785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+mn-lt"/>
              </a:rPr>
              <a:t>Atuador: ação de controle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 flipH="1" flipV="1">
            <a:off x="3384128" y="4787949"/>
            <a:ext cx="504056" cy="129614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060092" y="2627709"/>
            <a:ext cx="1044116" cy="81914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762" y="6540241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816176" y="147558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+mn-lt"/>
              </a:rPr>
              <a:t>Sensor: medida do estado da planta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Conector de seta reta 21"/>
          <p:cNvCxnSpPr>
            <a:stCxn id="20" idx="2"/>
          </p:cNvCxnSpPr>
          <p:nvPr/>
        </p:nvCxnSpPr>
        <p:spPr>
          <a:xfrm>
            <a:off x="5238334" y="1783358"/>
            <a:ext cx="468052" cy="60392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ítulo 1"/>
          <p:cNvSpPr txBox="1">
            <a:spLocks/>
          </p:cNvSpPr>
          <p:nvPr/>
        </p:nvSpPr>
        <p:spPr bwMode="auto">
          <a:xfrm>
            <a:off x="575816" y="-225977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dirty="0" smtClean="0"/>
              <a:t>Controle manual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338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07237"/>
            <a:ext cx="9074150" cy="983604"/>
          </a:xfrm>
        </p:spPr>
        <p:txBody>
          <a:bodyPr/>
          <a:lstStyle/>
          <a:p>
            <a:r>
              <a:rPr lang="pt-BR" sz="3600" dirty="0" smtClean="0"/>
              <a:t>Controle automático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Ex. de um sistema de controle automático.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7" y="2915741"/>
            <a:ext cx="5616624" cy="371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53331" y="3491805"/>
            <a:ext cx="1559181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47824" y="4283893"/>
            <a:ext cx="1559181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275625" y="3783213"/>
            <a:ext cx="2880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E:\Usuarios\Elpellini\Desktop\ide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4" y="2699717"/>
            <a:ext cx="1338066" cy="13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473541" y="4088830"/>
            <a:ext cx="2088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Autônomo,</a:t>
            </a:r>
          </a:p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24 horas,</a:t>
            </a:r>
          </a:p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7 dias por semana, mais rápido, garante</a:t>
            </a:r>
          </a:p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qualidade e </a:t>
            </a:r>
            <a:r>
              <a:rPr lang="pt-BR" sz="1800" b="1" u="sng" dirty="0" err="1" smtClean="0">
                <a:solidFill>
                  <a:schemeClr val="tx1"/>
                </a:solidFill>
                <a:latin typeface="+mn-lt"/>
              </a:rPr>
              <a:t>repetitibilidade</a:t>
            </a:r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 no processo, reage automaticamente às variações na planta, não dorme!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2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682" y="-252611"/>
            <a:ext cx="9074150" cy="983604"/>
          </a:xfrm>
        </p:spPr>
        <p:txBody>
          <a:bodyPr/>
          <a:lstStyle/>
          <a:p>
            <a:r>
              <a:rPr lang="pt-BR" dirty="0" smtClean="0"/>
              <a:t>Mais definições - entradas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99517"/>
            <a:ext cx="9505056" cy="6588150"/>
          </a:xfrm>
        </p:spPr>
        <p:txBody>
          <a:bodyPr/>
          <a:lstStyle/>
          <a:p>
            <a:r>
              <a:rPr lang="pt-BR" sz="2800" b="1" dirty="0" smtClean="0"/>
              <a:t>Entradas de um sistema: </a:t>
            </a:r>
            <a:r>
              <a:rPr lang="pt-BR" sz="2800" dirty="0" smtClean="0"/>
              <a:t>pontos onde se aplica uma ação ou mudança. Ex.: Uma válvula, um relé, um motor,...</a:t>
            </a:r>
          </a:p>
          <a:p>
            <a:pPr lvl="1"/>
            <a:r>
              <a:rPr lang="pt-BR" sz="2400" dirty="0" smtClean="0"/>
              <a:t>Uma ação na entrada fornece um estímulo para o sistema, que reage a essa solicitação.</a:t>
            </a:r>
          </a:p>
          <a:p>
            <a:pPr lvl="1"/>
            <a:r>
              <a:rPr lang="pt-BR" sz="2400" dirty="0" smtClean="0"/>
              <a:t>As entradas podem ser graduais, como o pedal de um acelerador de um veículo, ou abruptas, como um interruptor liga/desliga.</a:t>
            </a:r>
          </a:p>
          <a:p>
            <a:pPr lvl="1"/>
            <a:r>
              <a:rPr lang="pt-BR" sz="2400" dirty="0" smtClean="0"/>
              <a:t>Associa-se às entradas funções de </a:t>
            </a:r>
            <a:r>
              <a:rPr lang="pt-BR" sz="2400" u="sng" dirty="0" smtClean="0"/>
              <a:t>excitação</a:t>
            </a:r>
            <a:r>
              <a:rPr lang="pt-BR" sz="2400" dirty="0" smtClean="0"/>
              <a:t> típicas, tais como seno, um valor constante, um pulso, uma rampa, um degrau,...</a:t>
            </a:r>
            <a:endParaRPr lang="pt-BR" sz="2400" u="sng" dirty="0" smtClean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7200552" y="5580037"/>
            <a:ext cx="2088232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</a:t>
            </a:r>
            <a:endParaRPr lang="pt-BR" dirty="0"/>
          </a:p>
        </p:txBody>
      </p:sp>
      <p:cxnSp>
        <p:nvCxnSpPr>
          <p:cNvPr id="6" name="Conector de seta reta 5"/>
          <p:cNvCxnSpPr>
            <a:endCxn id="4" idx="1"/>
          </p:cNvCxnSpPr>
          <p:nvPr/>
        </p:nvCxnSpPr>
        <p:spPr>
          <a:xfrm>
            <a:off x="503808" y="5904073"/>
            <a:ext cx="66967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a livre 6"/>
          <p:cNvSpPr/>
          <p:nvPr/>
        </p:nvSpPr>
        <p:spPr>
          <a:xfrm>
            <a:off x="1079872" y="5292124"/>
            <a:ext cx="1152128" cy="575945"/>
          </a:xfrm>
          <a:custGeom>
            <a:avLst/>
            <a:gdLst>
              <a:gd name="connsiteX0" fmla="*/ 0 w 1882066"/>
              <a:gd name="connsiteY0" fmla="*/ 506266 h 888133"/>
              <a:gd name="connsiteX1" fmla="*/ 346229 w 1882066"/>
              <a:gd name="connsiteY1" fmla="*/ 9117 h 888133"/>
              <a:gd name="connsiteX2" fmla="*/ 781235 w 1882066"/>
              <a:gd name="connsiteY2" fmla="*/ 888006 h 888133"/>
              <a:gd name="connsiteX3" fmla="*/ 1145219 w 1882066"/>
              <a:gd name="connsiteY3" fmla="*/ 80138 h 888133"/>
              <a:gd name="connsiteX4" fmla="*/ 1553592 w 1882066"/>
              <a:gd name="connsiteY4" fmla="*/ 870251 h 888133"/>
              <a:gd name="connsiteX5" fmla="*/ 1882066 w 1882066"/>
              <a:gd name="connsiteY5" fmla="*/ 44627 h 888133"/>
              <a:gd name="connsiteX0" fmla="*/ 0 w 1882066"/>
              <a:gd name="connsiteY0" fmla="*/ 506266 h 888013"/>
              <a:gd name="connsiteX1" fmla="*/ 346229 w 1882066"/>
              <a:gd name="connsiteY1" fmla="*/ 9117 h 888013"/>
              <a:gd name="connsiteX2" fmla="*/ 781235 w 1882066"/>
              <a:gd name="connsiteY2" fmla="*/ 888006 h 888013"/>
              <a:gd name="connsiteX3" fmla="*/ 1154096 w 1882066"/>
              <a:gd name="connsiteY3" fmla="*/ 26872 h 888013"/>
              <a:gd name="connsiteX4" fmla="*/ 1553592 w 1882066"/>
              <a:gd name="connsiteY4" fmla="*/ 870251 h 888013"/>
              <a:gd name="connsiteX5" fmla="*/ 1882066 w 1882066"/>
              <a:gd name="connsiteY5" fmla="*/ 44627 h 888013"/>
              <a:gd name="connsiteX0" fmla="*/ 0 w 1882066"/>
              <a:gd name="connsiteY0" fmla="*/ 497632 h 879373"/>
              <a:gd name="connsiteX1" fmla="*/ 319596 w 1882066"/>
              <a:gd name="connsiteY1" fmla="*/ 9360 h 879373"/>
              <a:gd name="connsiteX2" fmla="*/ 781235 w 1882066"/>
              <a:gd name="connsiteY2" fmla="*/ 879372 h 879373"/>
              <a:gd name="connsiteX3" fmla="*/ 1154096 w 1882066"/>
              <a:gd name="connsiteY3" fmla="*/ 18238 h 879373"/>
              <a:gd name="connsiteX4" fmla="*/ 1553592 w 1882066"/>
              <a:gd name="connsiteY4" fmla="*/ 861617 h 879373"/>
              <a:gd name="connsiteX5" fmla="*/ 1882066 w 1882066"/>
              <a:gd name="connsiteY5" fmla="*/ 35993 h 879373"/>
              <a:gd name="connsiteX0" fmla="*/ 0 w 1882066"/>
              <a:gd name="connsiteY0" fmla="*/ 488626 h 870367"/>
              <a:gd name="connsiteX1" fmla="*/ 319596 w 1882066"/>
              <a:gd name="connsiteY1" fmla="*/ 354 h 870367"/>
              <a:gd name="connsiteX2" fmla="*/ 781235 w 1882066"/>
              <a:gd name="connsiteY2" fmla="*/ 870366 h 870367"/>
              <a:gd name="connsiteX3" fmla="*/ 1154096 w 1882066"/>
              <a:gd name="connsiteY3" fmla="*/ 9232 h 870367"/>
              <a:gd name="connsiteX4" fmla="*/ 1553592 w 1882066"/>
              <a:gd name="connsiteY4" fmla="*/ 852611 h 870367"/>
              <a:gd name="connsiteX5" fmla="*/ 1882066 w 1882066"/>
              <a:gd name="connsiteY5" fmla="*/ 26987 h 870367"/>
              <a:gd name="connsiteX0" fmla="*/ 0 w 1882066"/>
              <a:gd name="connsiteY0" fmla="*/ 479763 h 861503"/>
              <a:gd name="connsiteX1" fmla="*/ 337351 w 1882066"/>
              <a:gd name="connsiteY1" fmla="*/ 369 h 861503"/>
              <a:gd name="connsiteX2" fmla="*/ 781235 w 1882066"/>
              <a:gd name="connsiteY2" fmla="*/ 861503 h 861503"/>
              <a:gd name="connsiteX3" fmla="*/ 1154096 w 1882066"/>
              <a:gd name="connsiteY3" fmla="*/ 369 h 861503"/>
              <a:gd name="connsiteX4" fmla="*/ 1553592 w 1882066"/>
              <a:gd name="connsiteY4" fmla="*/ 843748 h 861503"/>
              <a:gd name="connsiteX5" fmla="*/ 1882066 w 1882066"/>
              <a:gd name="connsiteY5" fmla="*/ 18124 h 861503"/>
              <a:gd name="connsiteX0" fmla="*/ 0 w 1882066"/>
              <a:gd name="connsiteY0" fmla="*/ 497490 h 879237"/>
              <a:gd name="connsiteX1" fmla="*/ 328474 w 1882066"/>
              <a:gd name="connsiteY1" fmla="*/ 340 h 879237"/>
              <a:gd name="connsiteX2" fmla="*/ 781235 w 1882066"/>
              <a:gd name="connsiteY2" fmla="*/ 879230 h 879237"/>
              <a:gd name="connsiteX3" fmla="*/ 1154096 w 1882066"/>
              <a:gd name="connsiteY3" fmla="*/ 18096 h 879237"/>
              <a:gd name="connsiteX4" fmla="*/ 1553592 w 1882066"/>
              <a:gd name="connsiteY4" fmla="*/ 861475 h 879237"/>
              <a:gd name="connsiteX5" fmla="*/ 1882066 w 1882066"/>
              <a:gd name="connsiteY5" fmla="*/ 35851 h 879237"/>
              <a:gd name="connsiteX0" fmla="*/ 0 w 1793289"/>
              <a:gd name="connsiteY0" fmla="*/ 506267 h 888014"/>
              <a:gd name="connsiteX1" fmla="*/ 239697 w 1793289"/>
              <a:gd name="connsiteY1" fmla="*/ 9117 h 888014"/>
              <a:gd name="connsiteX2" fmla="*/ 692458 w 1793289"/>
              <a:gd name="connsiteY2" fmla="*/ 888007 h 888014"/>
              <a:gd name="connsiteX3" fmla="*/ 1065319 w 1793289"/>
              <a:gd name="connsiteY3" fmla="*/ 26873 h 888014"/>
              <a:gd name="connsiteX4" fmla="*/ 1464815 w 1793289"/>
              <a:gd name="connsiteY4" fmla="*/ 870252 h 888014"/>
              <a:gd name="connsiteX5" fmla="*/ 1793289 w 1793289"/>
              <a:gd name="connsiteY5" fmla="*/ 44628 h 888014"/>
              <a:gd name="connsiteX0" fmla="*/ 0 w 1793289"/>
              <a:gd name="connsiteY0" fmla="*/ 506046 h 887793"/>
              <a:gd name="connsiteX1" fmla="*/ 239697 w 1793289"/>
              <a:gd name="connsiteY1" fmla="*/ 8896 h 887793"/>
              <a:gd name="connsiteX2" fmla="*/ 692458 w 1793289"/>
              <a:gd name="connsiteY2" fmla="*/ 887786 h 887793"/>
              <a:gd name="connsiteX3" fmla="*/ 1065319 w 1793289"/>
              <a:gd name="connsiteY3" fmla="*/ 26652 h 887793"/>
              <a:gd name="connsiteX4" fmla="*/ 1464815 w 1793289"/>
              <a:gd name="connsiteY4" fmla="*/ 870031 h 887793"/>
              <a:gd name="connsiteX5" fmla="*/ 1793289 w 1793289"/>
              <a:gd name="connsiteY5" fmla="*/ 44407 h 887793"/>
              <a:gd name="connsiteX0" fmla="*/ 0 w 1793289"/>
              <a:gd name="connsiteY0" fmla="*/ 514703 h 896460"/>
              <a:gd name="connsiteX1" fmla="*/ 301841 w 1793289"/>
              <a:gd name="connsiteY1" fmla="*/ 8676 h 896460"/>
              <a:gd name="connsiteX2" fmla="*/ 692458 w 1793289"/>
              <a:gd name="connsiteY2" fmla="*/ 896443 h 896460"/>
              <a:gd name="connsiteX3" fmla="*/ 1065319 w 1793289"/>
              <a:gd name="connsiteY3" fmla="*/ 35309 h 896460"/>
              <a:gd name="connsiteX4" fmla="*/ 1464815 w 1793289"/>
              <a:gd name="connsiteY4" fmla="*/ 878688 h 896460"/>
              <a:gd name="connsiteX5" fmla="*/ 1793289 w 1793289"/>
              <a:gd name="connsiteY5" fmla="*/ 53064 h 89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3289" h="896460">
                <a:moveTo>
                  <a:pt x="0" y="514703"/>
                </a:moveTo>
                <a:cubicBezTo>
                  <a:pt x="72500" y="243195"/>
                  <a:pt x="186431" y="-54947"/>
                  <a:pt x="301841" y="8676"/>
                </a:cubicBezTo>
                <a:cubicBezTo>
                  <a:pt x="417251" y="72299"/>
                  <a:pt x="565212" y="892004"/>
                  <a:pt x="692458" y="896443"/>
                </a:cubicBezTo>
                <a:cubicBezTo>
                  <a:pt x="819704" y="900882"/>
                  <a:pt x="936593" y="38268"/>
                  <a:pt x="1065319" y="35309"/>
                </a:cubicBezTo>
                <a:cubicBezTo>
                  <a:pt x="1194045" y="32350"/>
                  <a:pt x="1343487" y="875729"/>
                  <a:pt x="1464815" y="878688"/>
                </a:cubicBezTo>
                <a:cubicBezTo>
                  <a:pt x="1586143" y="881647"/>
                  <a:pt x="1690456" y="462917"/>
                  <a:pt x="1793289" y="53064"/>
                </a:cubicBez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2592040" y="5424186"/>
            <a:ext cx="1624614" cy="443883"/>
          </a:xfrm>
          <a:custGeom>
            <a:avLst/>
            <a:gdLst>
              <a:gd name="connsiteX0" fmla="*/ 0 w 1624614"/>
              <a:gd name="connsiteY0" fmla="*/ 443883 h 443883"/>
              <a:gd name="connsiteX1" fmla="*/ 710214 w 1624614"/>
              <a:gd name="connsiteY1" fmla="*/ 443883 h 443883"/>
              <a:gd name="connsiteX2" fmla="*/ 710214 w 1624614"/>
              <a:gd name="connsiteY2" fmla="*/ 0 h 443883"/>
              <a:gd name="connsiteX3" fmla="*/ 1624614 w 1624614"/>
              <a:gd name="connsiteY3" fmla="*/ 0 h 44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614" h="443883">
                <a:moveTo>
                  <a:pt x="0" y="443883"/>
                </a:moveTo>
                <a:lnTo>
                  <a:pt x="710214" y="443883"/>
                </a:lnTo>
                <a:lnTo>
                  <a:pt x="710214" y="0"/>
                </a:lnTo>
                <a:lnTo>
                  <a:pt x="1624614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4104208" y="5379797"/>
            <a:ext cx="1145219" cy="488272"/>
          </a:xfrm>
          <a:custGeom>
            <a:avLst/>
            <a:gdLst>
              <a:gd name="connsiteX0" fmla="*/ 0 w 1145219"/>
              <a:gd name="connsiteY0" fmla="*/ 488272 h 488272"/>
              <a:gd name="connsiteX1" fmla="*/ 310718 w 1145219"/>
              <a:gd name="connsiteY1" fmla="*/ 488272 h 488272"/>
              <a:gd name="connsiteX2" fmla="*/ 1145219 w 1145219"/>
              <a:gd name="connsiteY2" fmla="*/ 0 h 4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219" h="488272">
                <a:moveTo>
                  <a:pt x="0" y="488272"/>
                </a:moveTo>
                <a:lnTo>
                  <a:pt x="310718" y="488272"/>
                </a:lnTo>
                <a:lnTo>
                  <a:pt x="1145219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5472360" y="5486329"/>
            <a:ext cx="736847" cy="381740"/>
          </a:xfrm>
          <a:custGeom>
            <a:avLst/>
            <a:gdLst>
              <a:gd name="connsiteX0" fmla="*/ 0 w 736847"/>
              <a:gd name="connsiteY0" fmla="*/ 381740 h 381740"/>
              <a:gd name="connsiteX1" fmla="*/ 381740 w 736847"/>
              <a:gd name="connsiteY1" fmla="*/ 381740 h 381740"/>
              <a:gd name="connsiteX2" fmla="*/ 381740 w 736847"/>
              <a:gd name="connsiteY2" fmla="*/ 0 h 381740"/>
              <a:gd name="connsiteX3" fmla="*/ 461639 w 736847"/>
              <a:gd name="connsiteY3" fmla="*/ 0 h 381740"/>
              <a:gd name="connsiteX4" fmla="*/ 461639 w 736847"/>
              <a:gd name="connsiteY4" fmla="*/ 381740 h 381740"/>
              <a:gd name="connsiteX5" fmla="*/ 736847 w 736847"/>
              <a:gd name="connsiteY5" fmla="*/ 381740 h 38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847" h="381740">
                <a:moveTo>
                  <a:pt x="0" y="381740"/>
                </a:moveTo>
                <a:lnTo>
                  <a:pt x="381740" y="381740"/>
                </a:lnTo>
                <a:lnTo>
                  <a:pt x="381740" y="0"/>
                </a:lnTo>
                <a:lnTo>
                  <a:pt x="461639" y="0"/>
                </a:lnTo>
                <a:lnTo>
                  <a:pt x="461639" y="381740"/>
                </a:lnTo>
                <a:lnTo>
                  <a:pt x="736847" y="38174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688384" y="585877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Entrada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11820" y="49319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chemeClr val="tx1"/>
                </a:solidFill>
                <a:latin typeface="+mn-lt"/>
              </a:rPr>
              <a:t>senoide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48024" y="49319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degrau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752551" y="49319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rampa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796667" y="49319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pulso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1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682" y="-252611"/>
            <a:ext cx="9074150" cy="983604"/>
          </a:xfrm>
        </p:spPr>
        <p:txBody>
          <a:bodyPr/>
          <a:lstStyle/>
          <a:p>
            <a:r>
              <a:rPr lang="pt-BR" dirty="0" smtClean="0"/>
              <a:t>Mais definições - saídas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99517"/>
            <a:ext cx="9505056" cy="6588150"/>
          </a:xfrm>
        </p:spPr>
        <p:txBody>
          <a:bodyPr/>
          <a:lstStyle/>
          <a:p>
            <a:r>
              <a:rPr lang="pt-BR" sz="2800" b="1" dirty="0" smtClean="0"/>
              <a:t>Saídas de </a:t>
            </a:r>
            <a:r>
              <a:rPr lang="pt-BR" sz="2800" b="1" dirty="0"/>
              <a:t>um sistema: </a:t>
            </a:r>
            <a:r>
              <a:rPr lang="pt-BR" sz="2800" dirty="0"/>
              <a:t>pontos onde é possível </a:t>
            </a:r>
            <a:r>
              <a:rPr lang="pt-BR" sz="2800" dirty="0" smtClean="0"/>
              <a:t>observar, perceber, notar ou medir um determinado estado ou característica do sistema.</a:t>
            </a:r>
          </a:p>
          <a:p>
            <a:pPr lvl="1"/>
            <a:r>
              <a:rPr lang="pt-BR" sz="2400" dirty="0" err="1"/>
              <a:t>Ex</a:t>
            </a:r>
            <a:r>
              <a:rPr lang="pt-BR" sz="2400" dirty="0"/>
              <a:t>: um sensor de temperatura, um sensor de vazão, um sensor de nível,...</a:t>
            </a:r>
          </a:p>
          <a:p>
            <a:pPr lvl="1"/>
            <a:r>
              <a:rPr lang="pt-BR" sz="2400" dirty="0" smtClean="0"/>
              <a:t>Pode-se verificar a resposta do sistema para uma dada ação em sua entrada.</a:t>
            </a:r>
          </a:p>
          <a:p>
            <a:pPr lvl="1"/>
            <a:r>
              <a:rPr lang="pt-BR" sz="2400" dirty="0" smtClean="0"/>
              <a:t>Pode-se medir o desempenho de um sistema pela característica de resposta de uma de suas saídas. Ex. O tempo de aceleração de um carro de 0 a 100,0 [km/h]</a:t>
            </a:r>
          </a:p>
          <a:p>
            <a:endParaRPr lang="en-US" sz="2800" dirty="0"/>
          </a:p>
        </p:txBody>
      </p:sp>
      <p:sp>
        <p:nvSpPr>
          <p:cNvPr id="4" name="Retângulo 3"/>
          <p:cNvSpPr/>
          <p:nvPr/>
        </p:nvSpPr>
        <p:spPr>
          <a:xfrm>
            <a:off x="1367904" y="5868069"/>
            <a:ext cx="2088232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952080" y="6192105"/>
            <a:ext cx="66967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 7"/>
          <p:cNvSpPr/>
          <p:nvPr/>
        </p:nvSpPr>
        <p:spPr>
          <a:xfrm>
            <a:off x="247346" y="5712218"/>
            <a:ext cx="1120558" cy="443883"/>
          </a:xfrm>
          <a:custGeom>
            <a:avLst/>
            <a:gdLst>
              <a:gd name="connsiteX0" fmla="*/ 0 w 1624614"/>
              <a:gd name="connsiteY0" fmla="*/ 443883 h 443883"/>
              <a:gd name="connsiteX1" fmla="*/ 710214 w 1624614"/>
              <a:gd name="connsiteY1" fmla="*/ 443883 h 443883"/>
              <a:gd name="connsiteX2" fmla="*/ 710214 w 1624614"/>
              <a:gd name="connsiteY2" fmla="*/ 0 h 443883"/>
              <a:gd name="connsiteX3" fmla="*/ 1624614 w 1624614"/>
              <a:gd name="connsiteY3" fmla="*/ 0 h 44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614" h="443883">
                <a:moveTo>
                  <a:pt x="0" y="443883"/>
                </a:moveTo>
                <a:lnTo>
                  <a:pt x="710214" y="443883"/>
                </a:lnTo>
                <a:lnTo>
                  <a:pt x="710214" y="0"/>
                </a:lnTo>
                <a:lnTo>
                  <a:pt x="1624614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47346" y="6223107"/>
            <a:ext cx="1120558" cy="0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880072" y="617871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7468637" y="5715175"/>
            <a:ext cx="2972275" cy="452761"/>
          </a:xfrm>
          <a:custGeom>
            <a:avLst/>
            <a:gdLst>
              <a:gd name="connsiteX0" fmla="*/ 0 w 1624614"/>
              <a:gd name="connsiteY0" fmla="*/ 443883 h 443883"/>
              <a:gd name="connsiteX1" fmla="*/ 710214 w 1624614"/>
              <a:gd name="connsiteY1" fmla="*/ 443883 h 443883"/>
              <a:gd name="connsiteX2" fmla="*/ 710214 w 1624614"/>
              <a:gd name="connsiteY2" fmla="*/ 0 h 443883"/>
              <a:gd name="connsiteX3" fmla="*/ 1624614 w 1624614"/>
              <a:gd name="connsiteY3" fmla="*/ 0 h 443883"/>
              <a:gd name="connsiteX0" fmla="*/ 0 w 3680064"/>
              <a:gd name="connsiteY0" fmla="*/ 452761 h 452761"/>
              <a:gd name="connsiteX1" fmla="*/ 710214 w 3680064"/>
              <a:gd name="connsiteY1" fmla="*/ 452761 h 452761"/>
              <a:gd name="connsiteX2" fmla="*/ 710214 w 3680064"/>
              <a:gd name="connsiteY2" fmla="*/ 8878 h 452761"/>
              <a:gd name="connsiteX3" fmla="*/ 3680064 w 3680064"/>
              <a:gd name="connsiteY3" fmla="*/ 0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0064" h="452761">
                <a:moveTo>
                  <a:pt x="0" y="452761"/>
                </a:moveTo>
                <a:lnTo>
                  <a:pt x="710214" y="452761"/>
                </a:lnTo>
                <a:lnTo>
                  <a:pt x="710214" y="8878"/>
                </a:lnTo>
                <a:lnTo>
                  <a:pt x="3680064" y="0"/>
                </a:lnTo>
              </a:path>
            </a:pathLst>
          </a:custGeom>
          <a:noFill/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7280463" y="5502440"/>
            <a:ext cx="3000653" cy="655045"/>
          </a:xfrm>
          <a:custGeom>
            <a:avLst/>
            <a:gdLst>
              <a:gd name="connsiteX0" fmla="*/ 0 w 3000653"/>
              <a:gd name="connsiteY0" fmla="*/ 649785 h 655045"/>
              <a:gd name="connsiteX1" fmla="*/ 692458 w 3000653"/>
              <a:gd name="connsiteY1" fmla="*/ 649785 h 655045"/>
              <a:gd name="connsiteX2" fmla="*/ 727969 w 3000653"/>
              <a:gd name="connsiteY2" fmla="*/ 649785 h 655045"/>
              <a:gd name="connsiteX3" fmla="*/ 790113 w 3000653"/>
              <a:gd name="connsiteY3" fmla="*/ 578764 h 655045"/>
              <a:gd name="connsiteX4" fmla="*/ 923278 w 3000653"/>
              <a:gd name="connsiteY4" fmla="*/ 1715 h 655045"/>
              <a:gd name="connsiteX5" fmla="*/ 1047565 w 3000653"/>
              <a:gd name="connsiteY5" fmla="*/ 392333 h 655045"/>
              <a:gd name="connsiteX6" fmla="*/ 1171853 w 3000653"/>
              <a:gd name="connsiteY6" fmla="*/ 126003 h 655045"/>
              <a:gd name="connsiteX7" fmla="*/ 1305018 w 3000653"/>
              <a:gd name="connsiteY7" fmla="*/ 365700 h 655045"/>
              <a:gd name="connsiteX8" fmla="*/ 1411550 w 3000653"/>
              <a:gd name="connsiteY8" fmla="*/ 152636 h 655045"/>
              <a:gd name="connsiteX9" fmla="*/ 1491449 w 3000653"/>
              <a:gd name="connsiteY9" fmla="*/ 339067 h 655045"/>
              <a:gd name="connsiteX10" fmla="*/ 1597981 w 3000653"/>
              <a:gd name="connsiteY10" fmla="*/ 197024 h 655045"/>
              <a:gd name="connsiteX11" fmla="*/ 1695635 w 3000653"/>
              <a:gd name="connsiteY11" fmla="*/ 285801 h 655045"/>
              <a:gd name="connsiteX12" fmla="*/ 1873189 w 3000653"/>
              <a:gd name="connsiteY12" fmla="*/ 179269 h 655045"/>
              <a:gd name="connsiteX13" fmla="*/ 2024109 w 3000653"/>
              <a:gd name="connsiteY13" fmla="*/ 259168 h 655045"/>
              <a:gd name="connsiteX14" fmla="*/ 2334827 w 3000653"/>
              <a:gd name="connsiteY14" fmla="*/ 223657 h 655045"/>
              <a:gd name="connsiteX15" fmla="*/ 3000653 w 3000653"/>
              <a:gd name="connsiteY15" fmla="*/ 232535 h 65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00653" h="655045">
                <a:moveTo>
                  <a:pt x="0" y="649785"/>
                </a:moveTo>
                <a:lnTo>
                  <a:pt x="692458" y="649785"/>
                </a:lnTo>
                <a:cubicBezTo>
                  <a:pt x="813786" y="649785"/>
                  <a:pt x="711693" y="661622"/>
                  <a:pt x="727969" y="649785"/>
                </a:cubicBezTo>
                <a:cubicBezTo>
                  <a:pt x="744245" y="637948"/>
                  <a:pt x="757562" y="686776"/>
                  <a:pt x="790113" y="578764"/>
                </a:cubicBezTo>
                <a:cubicBezTo>
                  <a:pt x="822664" y="470752"/>
                  <a:pt x="880369" y="32787"/>
                  <a:pt x="923278" y="1715"/>
                </a:cubicBezTo>
                <a:cubicBezTo>
                  <a:pt x="966187" y="-29357"/>
                  <a:pt x="1006136" y="371618"/>
                  <a:pt x="1047565" y="392333"/>
                </a:cubicBezTo>
                <a:cubicBezTo>
                  <a:pt x="1088994" y="413048"/>
                  <a:pt x="1128944" y="130442"/>
                  <a:pt x="1171853" y="126003"/>
                </a:cubicBezTo>
                <a:cubicBezTo>
                  <a:pt x="1214762" y="121564"/>
                  <a:pt x="1265069" y="361261"/>
                  <a:pt x="1305018" y="365700"/>
                </a:cubicBezTo>
                <a:cubicBezTo>
                  <a:pt x="1344967" y="370139"/>
                  <a:pt x="1380478" y="157075"/>
                  <a:pt x="1411550" y="152636"/>
                </a:cubicBezTo>
                <a:cubicBezTo>
                  <a:pt x="1442622" y="148197"/>
                  <a:pt x="1460377" y="331669"/>
                  <a:pt x="1491449" y="339067"/>
                </a:cubicBezTo>
                <a:cubicBezTo>
                  <a:pt x="1522521" y="346465"/>
                  <a:pt x="1563950" y="205902"/>
                  <a:pt x="1597981" y="197024"/>
                </a:cubicBezTo>
                <a:cubicBezTo>
                  <a:pt x="1632012" y="188146"/>
                  <a:pt x="1649767" y="288760"/>
                  <a:pt x="1695635" y="285801"/>
                </a:cubicBezTo>
                <a:cubicBezTo>
                  <a:pt x="1741503" y="282842"/>
                  <a:pt x="1818443" y="183708"/>
                  <a:pt x="1873189" y="179269"/>
                </a:cubicBezTo>
                <a:cubicBezTo>
                  <a:pt x="1927935" y="174830"/>
                  <a:pt x="1947169" y="251770"/>
                  <a:pt x="2024109" y="259168"/>
                </a:cubicBezTo>
                <a:cubicBezTo>
                  <a:pt x="2101049" y="266566"/>
                  <a:pt x="2172070" y="228096"/>
                  <a:pt x="2334827" y="223657"/>
                </a:cubicBezTo>
                <a:cubicBezTo>
                  <a:pt x="2497584" y="219218"/>
                  <a:pt x="2749118" y="225876"/>
                  <a:pt x="3000653" y="232535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-216272" y="61561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Entrada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6588149"/>
            <a:ext cx="179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Entrada: Acelerador do carro.</a:t>
            </a:r>
          </a:p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Tipo: Degrau (pé na tábua!)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60192" y="534426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4,2 s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Forma livre 18"/>
          <p:cNvSpPr/>
          <p:nvPr/>
        </p:nvSpPr>
        <p:spPr>
          <a:xfrm>
            <a:off x="4004350" y="5711886"/>
            <a:ext cx="2972275" cy="452761"/>
          </a:xfrm>
          <a:custGeom>
            <a:avLst/>
            <a:gdLst>
              <a:gd name="connsiteX0" fmla="*/ 0 w 1624614"/>
              <a:gd name="connsiteY0" fmla="*/ 443883 h 443883"/>
              <a:gd name="connsiteX1" fmla="*/ 710214 w 1624614"/>
              <a:gd name="connsiteY1" fmla="*/ 443883 h 443883"/>
              <a:gd name="connsiteX2" fmla="*/ 710214 w 1624614"/>
              <a:gd name="connsiteY2" fmla="*/ 0 h 443883"/>
              <a:gd name="connsiteX3" fmla="*/ 1624614 w 1624614"/>
              <a:gd name="connsiteY3" fmla="*/ 0 h 443883"/>
              <a:gd name="connsiteX0" fmla="*/ 0 w 3680064"/>
              <a:gd name="connsiteY0" fmla="*/ 452761 h 452761"/>
              <a:gd name="connsiteX1" fmla="*/ 710214 w 3680064"/>
              <a:gd name="connsiteY1" fmla="*/ 452761 h 452761"/>
              <a:gd name="connsiteX2" fmla="*/ 710214 w 3680064"/>
              <a:gd name="connsiteY2" fmla="*/ 8878 h 452761"/>
              <a:gd name="connsiteX3" fmla="*/ 3680064 w 3680064"/>
              <a:gd name="connsiteY3" fmla="*/ 0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0064" h="452761">
                <a:moveTo>
                  <a:pt x="0" y="452761"/>
                </a:moveTo>
                <a:lnTo>
                  <a:pt x="710214" y="452761"/>
                </a:lnTo>
                <a:lnTo>
                  <a:pt x="710214" y="8878"/>
                </a:lnTo>
                <a:lnTo>
                  <a:pt x="3680064" y="0"/>
                </a:lnTo>
              </a:path>
            </a:pathLst>
          </a:custGeom>
          <a:noFill/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orma livre 20"/>
          <p:cNvSpPr/>
          <p:nvPr/>
        </p:nvSpPr>
        <p:spPr>
          <a:xfrm>
            <a:off x="4049963" y="5706297"/>
            <a:ext cx="2574525" cy="443910"/>
          </a:xfrm>
          <a:custGeom>
            <a:avLst/>
            <a:gdLst>
              <a:gd name="connsiteX0" fmla="*/ 0 w 2503503"/>
              <a:gd name="connsiteY0" fmla="*/ 443883 h 459148"/>
              <a:gd name="connsiteX1" fmla="*/ 612559 w 2503503"/>
              <a:gd name="connsiteY1" fmla="*/ 426128 h 459148"/>
              <a:gd name="connsiteX2" fmla="*/ 1056443 w 2503503"/>
              <a:gd name="connsiteY2" fmla="*/ 150920 h 459148"/>
              <a:gd name="connsiteX3" fmla="*/ 1367161 w 2503503"/>
              <a:gd name="connsiteY3" fmla="*/ 26633 h 459148"/>
              <a:gd name="connsiteX4" fmla="*/ 2503503 w 2503503"/>
              <a:gd name="connsiteY4" fmla="*/ 0 h 459148"/>
              <a:gd name="connsiteX0" fmla="*/ 0 w 2574525"/>
              <a:gd name="connsiteY0" fmla="*/ 443883 h 459148"/>
              <a:gd name="connsiteX1" fmla="*/ 683581 w 2574525"/>
              <a:gd name="connsiteY1" fmla="*/ 426128 h 459148"/>
              <a:gd name="connsiteX2" fmla="*/ 1127465 w 2574525"/>
              <a:gd name="connsiteY2" fmla="*/ 150920 h 459148"/>
              <a:gd name="connsiteX3" fmla="*/ 1438183 w 2574525"/>
              <a:gd name="connsiteY3" fmla="*/ 26633 h 459148"/>
              <a:gd name="connsiteX4" fmla="*/ 2574525 w 2574525"/>
              <a:gd name="connsiteY4" fmla="*/ 0 h 459148"/>
              <a:gd name="connsiteX0" fmla="*/ 0 w 2574525"/>
              <a:gd name="connsiteY0" fmla="*/ 443883 h 452915"/>
              <a:gd name="connsiteX1" fmla="*/ 683581 w 2574525"/>
              <a:gd name="connsiteY1" fmla="*/ 426128 h 452915"/>
              <a:gd name="connsiteX2" fmla="*/ 1127465 w 2574525"/>
              <a:gd name="connsiteY2" fmla="*/ 150920 h 452915"/>
              <a:gd name="connsiteX3" fmla="*/ 1438183 w 2574525"/>
              <a:gd name="connsiteY3" fmla="*/ 26633 h 452915"/>
              <a:gd name="connsiteX4" fmla="*/ 2574525 w 2574525"/>
              <a:gd name="connsiteY4" fmla="*/ 0 h 452915"/>
              <a:gd name="connsiteX0" fmla="*/ 0 w 2574525"/>
              <a:gd name="connsiteY0" fmla="*/ 443883 h 443883"/>
              <a:gd name="connsiteX1" fmla="*/ 683581 w 2574525"/>
              <a:gd name="connsiteY1" fmla="*/ 426128 h 443883"/>
              <a:gd name="connsiteX2" fmla="*/ 1127465 w 2574525"/>
              <a:gd name="connsiteY2" fmla="*/ 150920 h 443883"/>
              <a:gd name="connsiteX3" fmla="*/ 1438183 w 2574525"/>
              <a:gd name="connsiteY3" fmla="*/ 26633 h 443883"/>
              <a:gd name="connsiteX4" fmla="*/ 2574525 w 2574525"/>
              <a:gd name="connsiteY4" fmla="*/ 0 h 443883"/>
              <a:gd name="connsiteX0" fmla="*/ 0 w 2574525"/>
              <a:gd name="connsiteY0" fmla="*/ 443883 h 445445"/>
              <a:gd name="connsiteX1" fmla="*/ 523783 w 2574525"/>
              <a:gd name="connsiteY1" fmla="*/ 443883 h 445445"/>
              <a:gd name="connsiteX2" fmla="*/ 1127465 w 2574525"/>
              <a:gd name="connsiteY2" fmla="*/ 150920 h 445445"/>
              <a:gd name="connsiteX3" fmla="*/ 1438183 w 2574525"/>
              <a:gd name="connsiteY3" fmla="*/ 26633 h 445445"/>
              <a:gd name="connsiteX4" fmla="*/ 2574525 w 2574525"/>
              <a:gd name="connsiteY4" fmla="*/ 0 h 445445"/>
              <a:gd name="connsiteX0" fmla="*/ 0 w 2574525"/>
              <a:gd name="connsiteY0" fmla="*/ 443883 h 465756"/>
              <a:gd name="connsiteX1" fmla="*/ 523783 w 2574525"/>
              <a:gd name="connsiteY1" fmla="*/ 443883 h 465756"/>
              <a:gd name="connsiteX2" fmla="*/ 1056444 w 2574525"/>
              <a:gd name="connsiteY2" fmla="*/ 142043 h 465756"/>
              <a:gd name="connsiteX3" fmla="*/ 1438183 w 2574525"/>
              <a:gd name="connsiteY3" fmla="*/ 26633 h 465756"/>
              <a:gd name="connsiteX4" fmla="*/ 2574525 w 2574525"/>
              <a:gd name="connsiteY4" fmla="*/ 0 h 465756"/>
              <a:gd name="connsiteX0" fmla="*/ 0 w 2574525"/>
              <a:gd name="connsiteY0" fmla="*/ 443883 h 465756"/>
              <a:gd name="connsiteX1" fmla="*/ 523783 w 2574525"/>
              <a:gd name="connsiteY1" fmla="*/ 443883 h 465756"/>
              <a:gd name="connsiteX2" fmla="*/ 1056444 w 2574525"/>
              <a:gd name="connsiteY2" fmla="*/ 142043 h 465756"/>
              <a:gd name="connsiteX3" fmla="*/ 1438183 w 2574525"/>
              <a:gd name="connsiteY3" fmla="*/ 26633 h 465756"/>
              <a:gd name="connsiteX4" fmla="*/ 2574525 w 2574525"/>
              <a:gd name="connsiteY4" fmla="*/ 0 h 465756"/>
              <a:gd name="connsiteX0" fmla="*/ 0 w 2574525"/>
              <a:gd name="connsiteY0" fmla="*/ 443883 h 465756"/>
              <a:gd name="connsiteX1" fmla="*/ 585927 w 2574525"/>
              <a:gd name="connsiteY1" fmla="*/ 443883 h 465756"/>
              <a:gd name="connsiteX2" fmla="*/ 1056444 w 2574525"/>
              <a:gd name="connsiteY2" fmla="*/ 142043 h 465756"/>
              <a:gd name="connsiteX3" fmla="*/ 1438183 w 2574525"/>
              <a:gd name="connsiteY3" fmla="*/ 26633 h 465756"/>
              <a:gd name="connsiteX4" fmla="*/ 2574525 w 2574525"/>
              <a:gd name="connsiteY4" fmla="*/ 0 h 465756"/>
              <a:gd name="connsiteX0" fmla="*/ 0 w 2574525"/>
              <a:gd name="connsiteY0" fmla="*/ 443883 h 443910"/>
              <a:gd name="connsiteX1" fmla="*/ 585927 w 2574525"/>
              <a:gd name="connsiteY1" fmla="*/ 443883 h 443910"/>
              <a:gd name="connsiteX2" fmla="*/ 1056444 w 2574525"/>
              <a:gd name="connsiteY2" fmla="*/ 142043 h 443910"/>
              <a:gd name="connsiteX3" fmla="*/ 1438183 w 2574525"/>
              <a:gd name="connsiteY3" fmla="*/ 26633 h 443910"/>
              <a:gd name="connsiteX4" fmla="*/ 2574525 w 2574525"/>
              <a:gd name="connsiteY4" fmla="*/ 0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525" h="443910">
                <a:moveTo>
                  <a:pt x="0" y="443883"/>
                </a:moveTo>
                <a:lnTo>
                  <a:pt x="585927" y="443883"/>
                </a:lnTo>
                <a:cubicBezTo>
                  <a:pt x="762001" y="446842"/>
                  <a:pt x="914401" y="211585"/>
                  <a:pt x="1056444" y="142043"/>
                </a:cubicBezTo>
                <a:cubicBezTo>
                  <a:pt x="1198487" y="72501"/>
                  <a:pt x="1185170" y="50307"/>
                  <a:pt x="1438183" y="26633"/>
                </a:cubicBezTo>
                <a:cubicBezTo>
                  <a:pt x="1691196" y="2959"/>
                  <a:pt x="2126942" y="740"/>
                  <a:pt x="2574525" y="0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07" y="5364013"/>
            <a:ext cx="157162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reto 22"/>
          <p:cNvCxnSpPr/>
          <p:nvPr/>
        </p:nvCxnSpPr>
        <p:spPr>
          <a:xfrm flipV="1">
            <a:off x="4608264" y="5364013"/>
            <a:ext cx="0" cy="976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672408" y="6588149"/>
            <a:ext cx="2304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Saída: Velocidade do carro.</a:t>
            </a:r>
          </a:p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Tempo de aceleração de 0 a 100 km/h = 4,2 s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5328344" y="5364013"/>
            <a:ext cx="0" cy="976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H="1">
            <a:off x="4608264" y="5580037"/>
            <a:ext cx="728961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7416576" y="6588149"/>
            <a:ext cx="230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Outros tipos de respostas na saída de um sistema...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Forma livre 28"/>
          <p:cNvSpPr/>
          <p:nvPr/>
        </p:nvSpPr>
        <p:spPr>
          <a:xfrm>
            <a:off x="7324078" y="4909351"/>
            <a:ext cx="1864310" cy="1237468"/>
          </a:xfrm>
          <a:custGeom>
            <a:avLst/>
            <a:gdLst>
              <a:gd name="connsiteX0" fmla="*/ 0 w 1864310"/>
              <a:gd name="connsiteY0" fmla="*/ 1233997 h 1237468"/>
              <a:gd name="connsiteX1" fmla="*/ 727969 w 1864310"/>
              <a:gd name="connsiteY1" fmla="*/ 1233997 h 1237468"/>
              <a:gd name="connsiteX2" fmla="*/ 896644 w 1864310"/>
              <a:gd name="connsiteY2" fmla="*/ 1225119 h 1237468"/>
              <a:gd name="connsiteX3" fmla="*/ 1225118 w 1864310"/>
              <a:gd name="connsiteY3" fmla="*/ 1100832 h 1237468"/>
              <a:gd name="connsiteX4" fmla="*/ 1589103 w 1864310"/>
              <a:gd name="connsiteY4" fmla="*/ 674703 h 1237468"/>
              <a:gd name="connsiteX5" fmla="*/ 1864310 w 1864310"/>
              <a:gd name="connsiteY5" fmla="*/ 0 h 1237468"/>
              <a:gd name="connsiteX6" fmla="*/ 1864310 w 1864310"/>
              <a:gd name="connsiteY6" fmla="*/ 0 h 12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310" h="1237468">
                <a:moveTo>
                  <a:pt x="0" y="1233997"/>
                </a:moveTo>
                <a:lnTo>
                  <a:pt x="727969" y="1233997"/>
                </a:lnTo>
                <a:cubicBezTo>
                  <a:pt x="877410" y="1232517"/>
                  <a:pt x="813786" y="1247313"/>
                  <a:pt x="896644" y="1225119"/>
                </a:cubicBezTo>
                <a:cubicBezTo>
                  <a:pt x="979502" y="1202925"/>
                  <a:pt x="1109708" y="1192568"/>
                  <a:pt x="1225118" y="1100832"/>
                </a:cubicBezTo>
                <a:cubicBezTo>
                  <a:pt x="1340528" y="1009096"/>
                  <a:pt x="1482571" y="858175"/>
                  <a:pt x="1589103" y="674703"/>
                </a:cubicBezTo>
                <a:cubicBezTo>
                  <a:pt x="1695635" y="491231"/>
                  <a:pt x="1864310" y="0"/>
                  <a:pt x="1864310" y="0"/>
                </a:cubicBezTo>
                <a:lnTo>
                  <a:pt x="1864310" y="0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5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ector de seta reta 48"/>
          <p:cNvCxnSpPr/>
          <p:nvPr/>
        </p:nvCxnSpPr>
        <p:spPr>
          <a:xfrm>
            <a:off x="8421393" y="6696653"/>
            <a:ext cx="93939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4752280" y="6650865"/>
            <a:ext cx="96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Entrada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2625441" y="6695669"/>
            <a:ext cx="162278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16" y="-252611"/>
            <a:ext cx="9074150" cy="983604"/>
          </a:xfrm>
        </p:spPr>
        <p:txBody>
          <a:bodyPr/>
          <a:lstStyle/>
          <a:p>
            <a:r>
              <a:rPr lang="pt-BR" sz="3200" dirty="0" smtClean="0"/>
              <a:t>Descrição gráfica de sistemas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074150" cy="6552728"/>
          </a:xfrm>
        </p:spPr>
        <p:txBody>
          <a:bodyPr/>
          <a:lstStyle/>
          <a:p>
            <a:r>
              <a:rPr lang="pt-BR" b="1" dirty="0" smtClean="0"/>
              <a:t>Diagrama de Blocos</a:t>
            </a:r>
          </a:p>
          <a:p>
            <a:pPr lvl="1"/>
            <a:r>
              <a:rPr lang="pt-BR" dirty="0" smtClean="0"/>
              <a:t>Linguagem para representação de sistemas, em seus modelos matemáticos e relacionamentos de entradas e saídas ao longo do tempo, por exemplo.</a:t>
            </a:r>
          </a:p>
          <a:p>
            <a:pPr lvl="1"/>
            <a:r>
              <a:rPr lang="pt-BR" dirty="0" smtClean="0"/>
              <a:t>Partes:</a:t>
            </a:r>
          </a:p>
          <a:p>
            <a:pPr lvl="2"/>
            <a:r>
              <a:rPr lang="pt-BR" dirty="0" smtClean="0"/>
              <a:t>Setas – usada para representar o sentido do fluxo de informações ou sinais, das saídas para entradas. </a:t>
            </a:r>
          </a:p>
          <a:p>
            <a:pPr lvl="2"/>
            <a:r>
              <a:rPr lang="pt-BR" dirty="0" smtClean="0"/>
              <a:t>Bloco – representa uma sistema que transforma um sinal de entrada em um sinal de saída. Pode ser descrito por uma equação algébrica ou diferencial. Ex.: y=f(x), onde f(x) = 2+4.(</a:t>
            </a:r>
            <a:r>
              <a:rPr lang="pt-BR" dirty="0" err="1" smtClean="0"/>
              <a:t>dx</a:t>
            </a:r>
            <a:r>
              <a:rPr lang="pt-BR" dirty="0" smtClean="0"/>
              <a:t>/</a:t>
            </a:r>
            <a:r>
              <a:rPr lang="pt-BR" dirty="0" err="1" smtClean="0"/>
              <a:t>dt</a:t>
            </a:r>
            <a:r>
              <a:rPr lang="pt-BR" dirty="0" smtClean="0"/>
              <a:t>).</a:t>
            </a:r>
          </a:p>
          <a:p>
            <a:pPr marL="1008063" lvl="2" indent="0">
              <a:buNone/>
            </a:pPr>
            <a:r>
              <a:rPr lang="pt-BR" dirty="0" smtClean="0"/>
              <a:t> </a:t>
            </a:r>
          </a:p>
          <a:p>
            <a:pPr lvl="1"/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14554" y="3491805"/>
            <a:ext cx="108134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143768" y="5111985"/>
            <a:ext cx="2812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313652" y="5111493"/>
            <a:ext cx="2812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425020" y="4859957"/>
            <a:ext cx="8998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f(x)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6666" y="4803716"/>
            <a:ext cx="21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x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40160" y="4787949"/>
            <a:ext cx="21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y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631067" y="4283893"/>
            <a:ext cx="22934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 flipV="1">
            <a:off x="661900" y="3923853"/>
            <a:ext cx="213046" cy="360040"/>
          </a:xfrm>
          <a:prstGeom prst="straightConnector1">
            <a:avLst/>
          </a:prstGeom>
          <a:ln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1079872" y="6372125"/>
            <a:ext cx="2088232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</a:t>
            </a:r>
            <a:endParaRPr lang="pt-BR" dirty="0"/>
          </a:p>
        </p:txBody>
      </p:sp>
      <p:cxnSp>
        <p:nvCxnSpPr>
          <p:cNvPr id="20" name="Conector de seta reta 19"/>
          <p:cNvCxnSpPr>
            <a:endCxn id="19" idx="1"/>
          </p:cNvCxnSpPr>
          <p:nvPr/>
        </p:nvCxnSpPr>
        <p:spPr>
          <a:xfrm>
            <a:off x="131066" y="6696161"/>
            <a:ext cx="94880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-432296" y="66508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Entrada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-398895" y="63721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x(t)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92040" y="66508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625441" y="63721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y(t)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8" name="Conector de seta reta 27"/>
          <p:cNvCxnSpPr>
            <a:endCxn id="32" idx="1"/>
          </p:cNvCxnSpPr>
          <p:nvPr/>
        </p:nvCxnSpPr>
        <p:spPr>
          <a:xfrm>
            <a:off x="4752280" y="6696161"/>
            <a:ext cx="115212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981006" y="6372125"/>
            <a:ext cx="5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x(t)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7056536" y="6372125"/>
            <a:ext cx="5760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x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5904408" y="6372125"/>
            <a:ext cx="864096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d / </a:t>
            </a:r>
            <a:r>
              <a:rPr lang="pt-BR" sz="2000" dirty="0" err="1" smtClean="0">
                <a:solidFill>
                  <a:schemeClr val="tx1"/>
                </a:solidFill>
              </a:rPr>
              <a:t>dt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920632" y="6372125"/>
            <a:ext cx="5760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+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34" name="Conector de seta reta 33"/>
          <p:cNvCxnSpPr/>
          <p:nvPr/>
        </p:nvCxnSpPr>
        <p:spPr>
          <a:xfrm flipV="1">
            <a:off x="7344568" y="7032952"/>
            <a:ext cx="0" cy="2752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8205369" y="6102695"/>
            <a:ext cx="0" cy="2694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H="1">
            <a:off x="6768504" y="7308229"/>
            <a:ext cx="576064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29305" y="6102695"/>
            <a:ext cx="576064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7200552" y="5918029"/>
            <a:ext cx="5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2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363090" y="7127717"/>
            <a:ext cx="5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4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6" name="Conector de seta reta 45"/>
          <p:cNvCxnSpPr/>
          <p:nvPr/>
        </p:nvCxnSpPr>
        <p:spPr>
          <a:xfrm>
            <a:off x="6768504" y="6695669"/>
            <a:ext cx="29132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>
            <a:off x="7632600" y="6696653"/>
            <a:ext cx="29132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724388" y="5684735"/>
            <a:ext cx="3060340" cy="1812314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2000"/>
                </a:schemeClr>
              </a:gs>
              <a:gs pos="80000">
                <a:schemeClr val="accent2">
                  <a:shade val="93000"/>
                  <a:satMod val="130000"/>
                  <a:alpha val="16000"/>
                </a:schemeClr>
              </a:gs>
              <a:gs pos="100000">
                <a:schemeClr val="accent2">
                  <a:shade val="94000"/>
                  <a:satMod val="135000"/>
                  <a:alpha val="3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</p:txBody>
      </p:sp>
      <p:sp>
        <p:nvSpPr>
          <p:cNvPr id="56" name="CaixaDeTexto 55"/>
          <p:cNvSpPr txBox="1"/>
          <p:nvPr/>
        </p:nvSpPr>
        <p:spPr>
          <a:xfrm>
            <a:off x="8615308" y="6650865"/>
            <a:ext cx="96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8844034" y="6372125"/>
            <a:ext cx="5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+mn-lt"/>
              </a:rPr>
              <a:t>y</a:t>
            </a:r>
            <a:r>
              <a:rPr lang="pt-BR" sz="1800" dirty="0" smtClean="0">
                <a:solidFill>
                  <a:schemeClr val="tx1"/>
                </a:solidFill>
                <a:latin typeface="+mn-lt"/>
              </a:rPr>
              <a:t>(t)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0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sz="3200" dirty="0" smtClean="0"/>
              <a:t>Exemplo de diagrama de blocos</a:t>
            </a:r>
            <a:endParaRPr lang="pt-B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2171854"/>
            <a:ext cx="6200040" cy="241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056536" y="339599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Bifurcação: um sinal de saída pode servir de entrada para outros blocos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79480" y="460237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 proveniente de outro bloco, servindo como entrada para outros.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6939154" y="321646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3808" y="971525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Bloco aritmético que soma a entrada A com a entrada -B, produzindo C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52252" y="29639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71960" y="410677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691668" y="29639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28344" y="478794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Conjunto de equações diferenciais para representar o comportamento do sistema ao longo do tempo, por exemplo.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32000" y="300833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+mn-lt"/>
                <a:sym typeface="Symbol"/>
              </a:rPr>
              <a:t></a:t>
            </a:r>
            <a:endParaRPr lang="pt-BR" sz="32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Conector de seta reta 14"/>
          <p:cNvCxnSpPr>
            <a:stCxn id="9" idx="2"/>
          </p:cNvCxnSpPr>
          <p:nvPr/>
        </p:nvCxnSpPr>
        <p:spPr>
          <a:xfrm>
            <a:off x="1547924" y="2171854"/>
            <a:ext cx="1143744" cy="976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 flipV="1">
            <a:off x="5616376" y="3779837"/>
            <a:ext cx="1212060" cy="1080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178674" y="6012085"/>
            <a:ext cx="847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+mn-lt"/>
              </a:rPr>
              <a:t>Se uma saída for utilizada como entrada de blocos anteriores, criamos uma </a:t>
            </a:r>
            <a:r>
              <a:rPr lang="pt-BR" u="sng" dirty="0" smtClean="0">
                <a:solidFill>
                  <a:schemeClr val="tx1"/>
                </a:solidFill>
                <a:latin typeface="+mn-lt"/>
              </a:rPr>
              <a:t>realimentação</a:t>
            </a:r>
            <a:r>
              <a:rPr lang="pt-BR" dirty="0" smtClean="0">
                <a:solidFill>
                  <a:schemeClr val="tx1"/>
                </a:solidFill>
                <a:latin typeface="+mn-lt"/>
              </a:rPr>
              <a:t> em um sistema.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</a:rPr>
              <a:t>Mas nem todo o sistema precisa de realimentação!!</a:t>
            </a:r>
            <a:endParaRPr lang="pt-BR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6444133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1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19" y="4936452"/>
            <a:ext cx="2731817" cy="273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422" y="-243733"/>
            <a:ext cx="9074150" cy="983604"/>
          </a:xfrm>
        </p:spPr>
        <p:txBody>
          <a:bodyPr/>
          <a:lstStyle/>
          <a:p>
            <a:r>
              <a:rPr lang="pt-BR" sz="3600" dirty="0" smtClean="0"/>
              <a:t>Tipos de controle – MA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8568952" cy="4733606"/>
          </a:xfrm>
        </p:spPr>
        <p:txBody>
          <a:bodyPr/>
          <a:lstStyle/>
          <a:p>
            <a:r>
              <a:rPr lang="pt-BR" dirty="0" smtClean="0"/>
              <a:t>Controle em Malha Aberta (MA)</a:t>
            </a:r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Controlador em série com a planta a ser controlada.</a:t>
            </a:r>
          </a:p>
          <a:p>
            <a:pPr lvl="1"/>
            <a:r>
              <a:rPr lang="pt-BR" dirty="0" smtClean="0"/>
              <a:t>Controla diretamente o processo sem utilizar retroação, (sem realimentação), com base em um valor de referência.</a:t>
            </a:r>
          </a:p>
          <a:p>
            <a:pPr lvl="1"/>
            <a:r>
              <a:rPr lang="pt-BR" dirty="0" smtClean="0"/>
              <a:t>Simples, mas sensível a distúrbios e variações do sistema do planta.</a:t>
            </a:r>
          </a:p>
          <a:p>
            <a:pPr lvl="1"/>
            <a:r>
              <a:rPr lang="pt-BR" dirty="0" smtClean="0"/>
              <a:t>Impossibilidade de </a:t>
            </a:r>
            <a:r>
              <a:rPr lang="pt-BR" dirty="0" err="1" smtClean="0"/>
              <a:t>autoregulação</a:t>
            </a:r>
            <a:r>
              <a:rPr lang="pt-BR" dirty="0" smtClean="0"/>
              <a:t>.</a:t>
            </a:r>
          </a:p>
          <a:p>
            <a:pPr lvl="1"/>
            <a:r>
              <a:rPr lang="pt-BR" sz="2400" dirty="0" smtClean="0"/>
              <a:t>Ex.: Forno caseiro de assar bolos!</a:t>
            </a:r>
          </a:p>
          <a:p>
            <a:pPr lvl="1"/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1691605"/>
            <a:ext cx="8280920" cy="90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Motivação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Breve Histórico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Introdução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Controle Clássico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Controladores</a:t>
            </a:r>
          </a:p>
        </p:txBody>
      </p:sp>
    </p:spTree>
    <p:extLst>
      <p:ext uri="{BB962C8B-B14F-4D97-AF65-F5344CB8AC3E}">
        <p14:creationId xmlns:p14="http://schemas.microsoft.com/office/powerpoint/2010/main" val="42169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971525"/>
            <a:ext cx="8136904" cy="6120680"/>
          </a:xfrm>
        </p:spPr>
        <p:txBody>
          <a:bodyPr/>
          <a:lstStyle/>
          <a:p>
            <a:r>
              <a:rPr lang="pt-BR" dirty="0" smtClean="0"/>
              <a:t>Controle em Malha Fechada (MF)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Usa uma medida de saída e a retroação (realimentação) desse sinal para compará-lo com um valor desejado de referência.</a:t>
            </a:r>
          </a:p>
          <a:p>
            <a:pPr lvl="1"/>
            <a:r>
              <a:rPr lang="pt-BR" dirty="0" smtClean="0"/>
              <a:t>Compensa perturbações adicionais através de uma retroação do sinal. Maior robustez; </a:t>
            </a:r>
            <a:r>
              <a:rPr lang="pt-BR" dirty="0" err="1" smtClean="0"/>
              <a:t>autoregulação</a:t>
            </a:r>
            <a:r>
              <a:rPr lang="pt-BR" dirty="0" smtClean="0"/>
              <a:t>.</a:t>
            </a:r>
          </a:p>
          <a:p>
            <a:pPr lvl="1"/>
            <a:r>
              <a:rPr lang="pt-BR" sz="2400" dirty="0" smtClean="0"/>
              <a:t>Ex.: </a:t>
            </a:r>
            <a:r>
              <a:rPr lang="pt-BR" sz="2400" dirty="0" err="1" smtClean="0"/>
              <a:t>Segway</a:t>
            </a:r>
            <a:r>
              <a:rPr lang="pt-BR" sz="2400" dirty="0" smtClean="0"/>
              <a:t>! Controle mantém o equilíbrio do sistema.</a:t>
            </a:r>
            <a:endParaRPr lang="pt-BR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763613"/>
            <a:ext cx="7765670" cy="187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520422" y="-243733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dirty="0" smtClean="0"/>
              <a:t>Tipos de controle – MF</a:t>
            </a:r>
            <a:endParaRPr lang="pt-BR" sz="3600" dirty="0"/>
          </a:p>
        </p:txBody>
      </p:sp>
      <p:pic>
        <p:nvPicPr>
          <p:cNvPr id="3074" name="Picture 2" descr="E:\Usuarios\Elpellini\Desktop\segway-160537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40" y="3779837"/>
            <a:ext cx="18722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" y="2788922"/>
            <a:ext cx="9346288" cy="29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5815" y="-252611"/>
            <a:ext cx="9504809" cy="983604"/>
          </a:xfrm>
        </p:spPr>
        <p:txBody>
          <a:bodyPr/>
          <a:lstStyle/>
          <a:p>
            <a:r>
              <a:rPr lang="pt-BR" sz="2800" dirty="0" smtClean="0"/>
              <a:t>Um sistema de controle manual em diagrama de blocos</a:t>
            </a:r>
            <a:endParaRPr lang="pt-BR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971525"/>
            <a:ext cx="227746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circular 1"/>
          <p:cNvSpPr/>
          <p:nvPr/>
        </p:nvSpPr>
        <p:spPr>
          <a:xfrm flipH="1">
            <a:off x="4644268" y="827509"/>
            <a:ext cx="4680520" cy="324895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476479"/>
              <a:gd name="adj5" fmla="val 125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80072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Operador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84328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Válvula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00552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Caldeira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48224" y="571476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Medidor de temperatura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640712" y="305975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 de interesse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352680" y="392385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chemeClr val="tx1"/>
                </a:solidFill>
                <a:latin typeface="+mn-lt"/>
              </a:rPr>
              <a:t>Temp</a:t>
            </a:r>
            <a:endParaRPr lang="pt-BR" sz="18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216272" y="269971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Temp. desejada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760" y="500571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Temp. aferida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336456" y="636457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chemeClr val="tx1"/>
                </a:solidFill>
                <a:latin typeface="+mn-lt"/>
              </a:rPr>
              <a:t>O operador é o controlador e ele fecha a malha do sistema de controle!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99" y="6540733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8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5" y="1007786"/>
            <a:ext cx="2667018" cy="169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" y="2788922"/>
            <a:ext cx="9346288" cy="29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5815" y="-252611"/>
            <a:ext cx="9504809" cy="983604"/>
          </a:xfrm>
        </p:spPr>
        <p:txBody>
          <a:bodyPr/>
          <a:lstStyle/>
          <a:p>
            <a:r>
              <a:rPr lang="pt-BR" sz="2800" dirty="0" smtClean="0"/>
              <a:t>Um sistema de controle automático em diagrama de blocos</a:t>
            </a:r>
            <a:endParaRPr lang="pt-BR" sz="2800" dirty="0"/>
          </a:p>
        </p:txBody>
      </p:sp>
      <p:sp>
        <p:nvSpPr>
          <p:cNvPr id="2" name="Seta circular 1"/>
          <p:cNvSpPr/>
          <p:nvPr/>
        </p:nvSpPr>
        <p:spPr>
          <a:xfrm flipH="1">
            <a:off x="4320232" y="827509"/>
            <a:ext cx="4680520" cy="324895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476479"/>
              <a:gd name="adj5" fmla="val 125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20032" y="435590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Controlador Automático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84328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Válvula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00552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Caldeira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48224" y="571476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Medidor de temperatura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640712" y="305975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 de interesse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352680" y="392385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chemeClr val="tx1"/>
                </a:solidFill>
                <a:latin typeface="+mn-lt"/>
              </a:rPr>
              <a:t>Temp</a:t>
            </a:r>
            <a:endParaRPr lang="pt-BR" sz="18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216272" y="269971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Temp. desejada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760" y="500571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Temp. aferida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36456" y="636457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chemeClr val="tx1"/>
                </a:solidFill>
                <a:latin typeface="+mn-lt"/>
              </a:rPr>
              <a:t>Um controlador automático fecha a malha do sistema de controle!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99" y="6540733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4859957"/>
            <a:ext cx="787312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574048" y="4931965"/>
            <a:ext cx="4194455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sz="3600" dirty="0" smtClean="0"/>
              <a:t>Mais definições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4733606"/>
          </a:xfrm>
        </p:spPr>
        <p:txBody>
          <a:bodyPr/>
          <a:lstStyle/>
          <a:p>
            <a:r>
              <a:rPr lang="pt-BR" b="1" dirty="0"/>
              <a:t>Variável de referência ou </a:t>
            </a:r>
            <a:r>
              <a:rPr lang="pt-BR" b="1" i="1" dirty="0"/>
              <a:t>set </a:t>
            </a:r>
            <a:r>
              <a:rPr lang="pt-BR" b="1" i="1" dirty="0" smtClean="0"/>
              <a:t>point </a:t>
            </a:r>
            <a:r>
              <a:rPr lang="pt-BR" b="1" dirty="0" smtClean="0"/>
              <a:t>(SP)</a:t>
            </a:r>
            <a:r>
              <a:rPr lang="pt-BR" dirty="0" smtClean="0"/>
              <a:t>: </a:t>
            </a:r>
            <a:r>
              <a:rPr lang="pt-BR" dirty="0"/>
              <a:t>é </a:t>
            </a:r>
            <a:r>
              <a:rPr lang="pt-BR" dirty="0" smtClean="0"/>
              <a:t>a entrada de </a:t>
            </a:r>
            <a:r>
              <a:rPr lang="pt-BR" dirty="0"/>
              <a:t>referência, valor desejado da variável a ser controlada.</a:t>
            </a:r>
          </a:p>
          <a:p>
            <a:r>
              <a:rPr lang="pt-BR" b="1" dirty="0" smtClean="0"/>
              <a:t>Variável controlada ou de processo (PV)</a:t>
            </a:r>
            <a:r>
              <a:rPr lang="pt-BR" dirty="0" smtClean="0"/>
              <a:t>: </a:t>
            </a:r>
            <a:r>
              <a:rPr lang="pt-BR" dirty="0"/>
              <a:t>é qualquer variável </a:t>
            </a:r>
            <a:r>
              <a:rPr lang="pt-BR" dirty="0" smtClean="0"/>
              <a:t>que se deseja </a:t>
            </a:r>
            <a:r>
              <a:rPr lang="pt-BR" dirty="0"/>
              <a:t>controlar. Em geral, é </a:t>
            </a:r>
            <a:r>
              <a:rPr lang="pt-BR" dirty="0" smtClean="0"/>
              <a:t>uma </a:t>
            </a:r>
            <a:r>
              <a:rPr lang="pt-BR" dirty="0"/>
              <a:t>saída do </a:t>
            </a:r>
            <a:r>
              <a:rPr lang="pt-BR" dirty="0" smtClean="0"/>
              <a:t>processo.</a:t>
            </a:r>
            <a:endParaRPr lang="pt-BR" dirty="0"/>
          </a:p>
          <a:p>
            <a:r>
              <a:rPr lang="pt-BR" b="1" dirty="0" smtClean="0"/>
              <a:t>Variável </a:t>
            </a:r>
            <a:r>
              <a:rPr lang="pt-BR" b="1" dirty="0"/>
              <a:t>de </a:t>
            </a:r>
            <a:r>
              <a:rPr lang="pt-BR" b="1" dirty="0" smtClean="0"/>
              <a:t>comando (MV)</a:t>
            </a:r>
            <a:r>
              <a:rPr lang="pt-BR" dirty="0" smtClean="0"/>
              <a:t>: saída do controlador.</a:t>
            </a:r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503808" y="5292005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592040" y="6948189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772316" y="5011867"/>
            <a:ext cx="6305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19832" y="536401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SP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416576" y="537330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PV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76216" y="537330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MV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6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sz="3200" dirty="0" smtClean="0"/>
              <a:t>Conceito de ação de controle</a:t>
            </a:r>
            <a:endParaRPr lang="en-US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5184576"/>
          </a:xfrm>
        </p:spPr>
        <p:txBody>
          <a:bodyPr/>
          <a:lstStyle/>
          <a:p>
            <a:r>
              <a:rPr lang="pt-BR" sz="2800" dirty="0"/>
              <a:t>A ação de </a:t>
            </a:r>
            <a:r>
              <a:rPr lang="pt-BR" sz="2800" dirty="0" smtClean="0"/>
              <a:t>um controlador pode </a:t>
            </a:r>
            <a:r>
              <a:rPr lang="pt-BR" sz="2800" dirty="0"/>
              <a:t>ser direta ou </a:t>
            </a:r>
            <a:r>
              <a:rPr lang="pt-BR" sz="2800" dirty="0" smtClean="0"/>
              <a:t>reversa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pt-BR" sz="2400" u="sng" dirty="0"/>
              <a:t>Ação Reversa:</a:t>
            </a:r>
            <a:r>
              <a:rPr lang="pt-BR" sz="2400" dirty="0"/>
              <a:t> Se </a:t>
            </a:r>
            <a:r>
              <a:rPr lang="pt-BR" sz="2400" b="1" dirty="0"/>
              <a:t>PV</a:t>
            </a:r>
            <a:r>
              <a:rPr lang="pt-BR" sz="2400" dirty="0"/>
              <a:t> aumenta, </a:t>
            </a:r>
            <a:r>
              <a:rPr lang="pt-BR" sz="2400" b="1" dirty="0"/>
              <a:t>MV</a:t>
            </a:r>
            <a:r>
              <a:rPr lang="pt-BR" sz="2400" dirty="0"/>
              <a:t> diminui. Tipicamente utilizada em controles de aquecimento. Se a temperatura aumentar,  a atuação no elemento aquecedor deve diminuir. Na ação reversa, </a:t>
            </a:r>
            <a:r>
              <a:rPr lang="pt-BR" sz="2400" dirty="0" smtClean="0"/>
              <a:t>é conveniente definir o </a:t>
            </a:r>
            <a:r>
              <a:rPr lang="pt-BR" sz="2400" b="1" dirty="0" smtClean="0"/>
              <a:t>erro</a:t>
            </a:r>
            <a:r>
              <a:rPr lang="pt-BR" sz="2400" dirty="0" smtClean="0"/>
              <a:t> do sistema como </a:t>
            </a:r>
            <a:r>
              <a:rPr lang="pt-BR" sz="2400" b="1" dirty="0" smtClean="0"/>
              <a:t>SP-PV</a:t>
            </a:r>
            <a:r>
              <a:rPr lang="pt-BR" sz="2400" dirty="0"/>
              <a:t>.</a:t>
            </a:r>
            <a:endParaRPr lang="en-US" sz="2400" dirty="0"/>
          </a:p>
          <a:p>
            <a:pPr lvl="1"/>
            <a:r>
              <a:rPr lang="pt-BR" sz="2400" u="sng" dirty="0"/>
              <a:t>Ação Direta:</a:t>
            </a:r>
            <a:r>
              <a:rPr lang="pt-BR" sz="2400" dirty="0"/>
              <a:t> Se </a:t>
            </a:r>
            <a:r>
              <a:rPr lang="pt-BR" sz="2400" b="1" dirty="0"/>
              <a:t>PV</a:t>
            </a:r>
            <a:r>
              <a:rPr lang="pt-BR" sz="2400" dirty="0"/>
              <a:t> aumenta, </a:t>
            </a:r>
            <a:r>
              <a:rPr lang="pt-BR" sz="2400" b="1" dirty="0"/>
              <a:t>MV</a:t>
            </a:r>
            <a:r>
              <a:rPr lang="pt-BR" sz="2400" dirty="0"/>
              <a:t> aumenta. Tipicamente utilizada em controles de refrigeração. Se a temperatura aumentar, a atuação no elemento refrigerador </a:t>
            </a:r>
            <a:r>
              <a:rPr lang="pt-BR" sz="2400" dirty="0" smtClean="0"/>
              <a:t>deve </a:t>
            </a:r>
            <a:r>
              <a:rPr lang="pt-BR" sz="2400" dirty="0"/>
              <a:t>aumentar. Na ação direta, </a:t>
            </a:r>
            <a:r>
              <a:rPr lang="pt-BR" sz="2400" dirty="0" smtClean="0"/>
              <a:t>é conveniente definir o </a:t>
            </a:r>
            <a:r>
              <a:rPr lang="pt-BR" sz="2400" b="1" dirty="0" smtClean="0"/>
              <a:t>erro</a:t>
            </a:r>
            <a:r>
              <a:rPr lang="pt-BR" sz="2400" dirty="0" smtClean="0"/>
              <a:t> como </a:t>
            </a:r>
            <a:r>
              <a:rPr lang="pt-BR" sz="2400" b="1" dirty="0" smtClean="0"/>
              <a:t>PV-SP</a:t>
            </a:r>
            <a:r>
              <a:rPr lang="pt-BR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05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4475849"/>
            <a:ext cx="4233971" cy="312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97190" y="4824334"/>
            <a:ext cx="1579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6663"/>
                </a:solidFill>
                <a:latin typeface="+mj-lt"/>
              </a:rPr>
              <a:t>Instáveis </a:t>
            </a:r>
            <a:endParaRPr lang="en-US" b="1" dirty="0">
              <a:solidFill>
                <a:srgbClr val="006663"/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-228103"/>
            <a:ext cx="9074150" cy="983604"/>
          </a:xfrm>
        </p:spPr>
        <p:txBody>
          <a:bodyPr/>
          <a:lstStyle/>
          <a:p>
            <a:r>
              <a:rPr lang="pt-BR" sz="3200" dirty="0" smtClean="0"/>
              <a:t>Conceito de estabilidade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27509"/>
            <a:ext cx="9074150" cy="4877622"/>
          </a:xfrm>
        </p:spPr>
        <p:txBody>
          <a:bodyPr/>
          <a:lstStyle/>
          <a:p>
            <a:r>
              <a:rPr lang="pt-BR" sz="2800" dirty="0" smtClean="0"/>
              <a:t>Em geral deseja-se um sistema estável, cuja saída seja limitada, para uma entrada limitada.</a:t>
            </a:r>
          </a:p>
          <a:p>
            <a:r>
              <a:rPr lang="pt-BR" sz="2000" dirty="0" smtClean="0"/>
              <a:t>Ex.: Manter uma bolinha em uma certa posição fixa após algum impulso.</a:t>
            </a:r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1200" dirty="0" smtClean="0"/>
          </a:p>
          <a:p>
            <a:r>
              <a:rPr lang="pt-BR" sz="2000" dirty="0" smtClean="0"/>
              <a:t>Outros exemplos de respostas estáveis e instáveis para uma entrada tipo degrau.</a:t>
            </a:r>
            <a:endParaRPr lang="pt-BR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5" y="5487331"/>
            <a:ext cx="4339982" cy="209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2702912"/>
            <a:ext cx="4362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106855" y="2221723"/>
            <a:ext cx="1147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6663"/>
                </a:solidFill>
                <a:latin typeface="+mj-lt"/>
              </a:rPr>
              <a:t>Estável </a:t>
            </a:r>
            <a:endParaRPr lang="en-US" b="1" dirty="0">
              <a:solidFill>
                <a:srgbClr val="006663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968304" y="2221723"/>
            <a:ext cx="1492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6663"/>
                </a:solidFill>
                <a:latin typeface="+mj-lt"/>
              </a:rPr>
              <a:t>Instável </a:t>
            </a:r>
            <a:endParaRPr lang="en-US" b="1" dirty="0">
              <a:solidFill>
                <a:srgbClr val="006663"/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11920" y="4824334"/>
            <a:ext cx="1579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6663"/>
                </a:solidFill>
                <a:latin typeface="+mj-lt"/>
              </a:rPr>
              <a:t>Estáveis </a:t>
            </a:r>
            <a:endParaRPr lang="en-US" b="1" dirty="0">
              <a:solidFill>
                <a:srgbClr val="006663"/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912520" y="2123653"/>
            <a:ext cx="243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Bolinha está na iminência de cair!!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5855153" y="2435891"/>
            <a:ext cx="1302144" cy="358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31800" y="2221723"/>
            <a:ext cx="243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Bolinha está em uma posição estável.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1771205" y="2863040"/>
            <a:ext cx="1684931" cy="798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1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sz="3200" dirty="0" smtClean="0"/>
              <a:t>Exemplo de resposta estável ao degrau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5472608"/>
          </a:xfrm>
        </p:spPr>
        <p:txBody>
          <a:bodyPr/>
          <a:lstStyle/>
          <a:p>
            <a:r>
              <a:rPr lang="pt-BR" sz="2400" b="1" dirty="0" smtClean="0"/>
              <a:t>Resposta ao degrau</a:t>
            </a:r>
          </a:p>
          <a:p>
            <a:pPr lvl="1"/>
            <a:r>
              <a:rPr lang="pt-BR" sz="2000" dirty="0" smtClean="0"/>
              <a:t>Degrau: Um sinal de </a:t>
            </a:r>
            <a:r>
              <a:rPr lang="pt-BR" sz="2000" i="1" dirty="0" err="1" smtClean="0"/>
              <a:t>setpoint</a:t>
            </a:r>
            <a:r>
              <a:rPr lang="pt-BR" sz="2000" dirty="0" smtClean="0"/>
              <a:t> é variado abruptamente.</a:t>
            </a:r>
          </a:p>
          <a:p>
            <a:pPr lvl="1"/>
            <a:r>
              <a:rPr lang="pt-BR" sz="2000" dirty="0" smtClean="0"/>
              <a:t>Usualmente mede-se o desempenho do sistema pelos tempos de resposta (tempo de subida, tempo de assentamento ou acomodação, etc.).</a:t>
            </a:r>
          </a:p>
          <a:p>
            <a:pPr lvl="1"/>
            <a:r>
              <a:rPr lang="pt-BR" sz="2000" dirty="0" smtClean="0"/>
              <a:t>Às vezes, mesmo após </a:t>
            </a:r>
            <a:r>
              <a:rPr lang="pt-BR" sz="2000" dirty="0"/>
              <a:t>o t</a:t>
            </a:r>
            <a:r>
              <a:rPr lang="pt-BR" sz="2000" dirty="0" smtClean="0">
                <a:sym typeface="Symbol"/>
              </a:rPr>
              <a:t>, o sistema pode apresentar erro constante com relação ao valor desejado (erro de regime).</a:t>
            </a:r>
            <a:endParaRPr lang="pt-BR" sz="2000" dirty="0" smtClean="0"/>
          </a:p>
          <a:p>
            <a:pPr lvl="1"/>
            <a:endParaRPr lang="pt-BR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51" y="3752110"/>
            <a:ext cx="6927121" cy="362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435738" y="3630483"/>
            <a:ext cx="337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Resposta ao degrau típica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02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3581966"/>
            <a:ext cx="7251973" cy="379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052683" y="2847076"/>
            <a:ext cx="337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Resposta ao degrau típica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502666" y="-252611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Outro exemplo de resposta estável ao degrau</a:t>
            </a:r>
            <a:endParaRPr lang="pt-BR" sz="3200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5472608"/>
          </a:xfrm>
        </p:spPr>
        <p:txBody>
          <a:bodyPr/>
          <a:lstStyle/>
          <a:p>
            <a:r>
              <a:rPr lang="pt-BR" sz="2400" b="1" dirty="0" smtClean="0"/>
              <a:t>Resposta ao degrau</a:t>
            </a:r>
          </a:p>
          <a:p>
            <a:pPr lvl="1"/>
            <a:r>
              <a:rPr lang="pt-BR" sz="2000" dirty="0" smtClean="0"/>
              <a:t>Alguns sistemas apresentam comportamento oscilatório com algum amortecimento.</a:t>
            </a:r>
          </a:p>
          <a:p>
            <a:pPr lvl="1"/>
            <a:r>
              <a:rPr lang="pt-BR" sz="2000" dirty="0" smtClean="0"/>
              <a:t>Nesse caso, usualmente mede-se também o sobressinal máximo.</a:t>
            </a:r>
          </a:p>
          <a:p>
            <a:pPr lvl="1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4499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976" y="780009"/>
            <a:ext cx="7416824" cy="983604"/>
          </a:xfrm>
        </p:spPr>
        <p:txBody>
          <a:bodyPr/>
          <a:lstStyle/>
          <a:p>
            <a:r>
              <a:rPr lang="pt-BR" dirty="0" smtClean="0"/>
              <a:t>Atenção!!!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256584"/>
          </a:xfrm>
        </p:spPr>
        <p:txBody>
          <a:bodyPr/>
          <a:lstStyle/>
          <a:p>
            <a:r>
              <a:rPr lang="pt-BR" sz="2400" dirty="0" smtClean="0"/>
              <a:t>As experiências desenvolvidas lidam com componentes energizados, como resistores, que possuem temperaturas em sua superfície bastante elevadas (próximas a 100,0 °C). Cuidado com sua manipulação!!!!</a:t>
            </a:r>
          </a:p>
          <a:p>
            <a:r>
              <a:rPr lang="pt-BR" sz="2400" dirty="0" smtClean="0"/>
              <a:t>Não deixe seu sistema sem supervisão, operando de forma desassistida. Se seu controlador automático falhar, pode-se chegar em altas temperaturas, ocasionando a queima, derretimento ou destruição dos materiais, além de outros prejuízos.</a:t>
            </a:r>
          </a:p>
          <a:p>
            <a:r>
              <a:rPr lang="pt-BR" sz="2400" dirty="0" smtClean="0"/>
              <a:t>Em caso de emergência, cheiro de queimado, etc. desligue as alimentações do circuito: fontes, cabos USB, etc.</a:t>
            </a:r>
          </a:p>
          <a:p>
            <a:r>
              <a:rPr lang="pt-BR" sz="2400" dirty="0" smtClean="0"/>
              <a:t>Não conduza essas experiências em local inapropriado. Faça-as em um laboratório didático, com equipamentos e supervisão adequada.</a:t>
            </a:r>
            <a:endParaRPr lang="pt-BR" sz="24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899517"/>
            <a:ext cx="936104" cy="8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907177"/>
            <a:ext cx="936104" cy="8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503808" y="-252611"/>
            <a:ext cx="7416824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Início das atividades práticas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87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952" y="827509"/>
            <a:ext cx="9074150" cy="983604"/>
          </a:xfrm>
        </p:spPr>
        <p:txBody>
          <a:bodyPr/>
          <a:lstStyle/>
          <a:p>
            <a:r>
              <a:rPr lang="pt-BR" dirty="0" smtClean="0"/>
              <a:t>Controladores</a:t>
            </a: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808" y="2051645"/>
            <a:ext cx="9074150" cy="4733606"/>
          </a:xfrm>
        </p:spPr>
        <p:txBody>
          <a:bodyPr/>
          <a:lstStyle/>
          <a:p>
            <a:r>
              <a:rPr lang="pt-BR" dirty="0" smtClean="0"/>
              <a:t>Controlador ON-OFF:</a:t>
            </a:r>
          </a:p>
          <a:p>
            <a:pPr lvl="1"/>
            <a:r>
              <a:rPr lang="pt-BR" dirty="0" smtClean="0"/>
              <a:t>Elemento atuante possui apenas duas posições fixas.</a:t>
            </a:r>
          </a:p>
          <a:p>
            <a:pPr lvl="1"/>
            <a:r>
              <a:rPr lang="pt-BR" dirty="0" smtClean="0"/>
              <a:t>Controle relativamente simples.</a:t>
            </a:r>
          </a:p>
          <a:p>
            <a:pPr lvl="1"/>
            <a:r>
              <a:rPr lang="pt-BR" i="1" dirty="0" smtClean="0"/>
              <a:t>u(t)</a:t>
            </a:r>
            <a:r>
              <a:rPr lang="pt-BR" dirty="0" smtClean="0"/>
              <a:t>: sinal na saída do controlador; </a:t>
            </a:r>
            <a:r>
              <a:rPr lang="pt-BR" i="1" dirty="0" smtClean="0"/>
              <a:t>e(t)</a:t>
            </a:r>
            <a:r>
              <a:rPr lang="pt-BR" dirty="0" smtClean="0"/>
              <a:t> sinal de erro.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4643933"/>
            <a:ext cx="397017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4643933"/>
            <a:ext cx="4047801" cy="131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5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gelico\Desktop\Drawing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827509"/>
            <a:ext cx="74031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4" y="-84087"/>
            <a:ext cx="9074150" cy="623564"/>
          </a:xfrm>
        </p:spPr>
        <p:txBody>
          <a:bodyPr/>
          <a:lstStyle/>
          <a:p>
            <a:pPr marL="514350" indent="-514350"/>
            <a:r>
              <a:rPr lang="pt-BR" dirty="0" smtClean="0"/>
              <a:t>Motivação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46" y="5652045"/>
            <a:ext cx="6196886" cy="192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3768" y="111554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schemeClr val="tx1"/>
                </a:solidFill>
                <a:latin typeface="+mn-lt"/>
              </a:rPr>
              <a:t>Sistema real</a:t>
            </a:r>
            <a:endParaRPr lang="pt-BR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9792" y="6312311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chemeClr val="tx1"/>
                </a:solidFill>
                <a:latin typeface="+mn-lt"/>
              </a:rPr>
              <a:t>Sistema representado (modelado) em um diagrama de blocos</a:t>
            </a:r>
            <a:endParaRPr lang="pt-BR" sz="2000" b="1" u="sng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62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-228103"/>
            <a:ext cx="9074150" cy="983604"/>
          </a:xfrm>
        </p:spPr>
        <p:txBody>
          <a:bodyPr/>
          <a:lstStyle/>
          <a:p>
            <a:r>
              <a:rPr lang="pt-BR" sz="3600" dirty="0" smtClean="0"/>
              <a:t>Controladores</a:t>
            </a:r>
            <a:endParaRPr lang="pt-BR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32" y="3629694"/>
            <a:ext cx="56483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074150" cy="5652046"/>
          </a:xfrm>
        </p:spPr>
        <p:txBody>
          <a:bodyPr/>
          <a:lstStyle/>
          <a:p>
            <a:r>
              <a:rPr lang="pt-BR" dirty="0" smtClean="0"/>
              <a:t>Controlador ON-OFF</a:t>
            </a:r>
          </a:p>
          <a:p>
            <a:pPr lvl="1"/>
            <a:r>
              <a:rPr lang="pt-BR" dirty="0" smtClean="0"/>
              <a:t>Exemplo: caixa d’água residencial: o flutuador percebe a altura do nível da água e movimenta a haste. Quando o flutuador atinge o nível </a:t>
            </a:r>
            <a:r>
              <a:rPr lang="pt-BR" i="1" dirty="0" smtClean="0"/>
              <a:t>h</a:t>
            </a:r>
            <a:r>
              <a:rPr lang="pt-BR" dirty="0" smtClean="0"/>
              <a:t>, a vazão é interrompida. Qualquer redução de nível é sentida pelo flutuador e a vazão de entrada é reiniciada.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Pode provocar desgaste excessivo no atuador.</a:t>
            </a:r>
          </a:p>
          <a:p>
            <a:pPr lvl="1"/>
            <a:r>
              <a:rPr lang="pt-BR" dirty="0" smtClean="0"/>
              <a:t>Outro exemplo: sensor fotoelétrico para ligar/desligar a iluminação pública nos postes.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359184" y="4487271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</a:t>
            </a:r>
            <a:endParaRPr lang="en-US" sz="2800" i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2808064" y="4225662"/>
            <a:ext cx="0" cy="108012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8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ON-OFF com Intervalo Diferencial (Histerese):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Evita desgaste do atuador pelo elevado número de comutações.</a:t>
            </a:r>
          </a:p>
          <a:p>
            <a:pPr lvl="1"/>
            <a:r>
              <a:rPr lang="pt-BR" dirty="0" smtClean="0"/>
              <a:t>Oscilações diminuem reduzindo-se o intervalo diferencial, mas o número de comutações aumenta.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2771725"/>
            <a:ext cx="4204343" cy="22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2951163"/>
            <a:ext cx="4197372" cy="234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7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Exemplos: geladeira e ar condicionado.</a:t>
            </a:r>
            <a:endParaRPr lang="pt-BR" dirty="0"/>
          </a:p>
        </p:txBody>
      </p:sp>
      <p:pic>
        <p:nvPicPr>
          <p:cNvPr id="2050" name="Picture 2" descr="http://static.zoom.com.br/content/Image/geladeira/capacidade-gelade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2915741"/>
            <a:ext cx="449751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poloar.com.br/wp-content/uploads/2012/02/ar-condicionado-quente-e-f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3517944"/>
            <a:ext cx="2945904" cy="21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5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28103"/>
            <a:ext cx="9074150" cy="983604"/>
          </a:xfrm>
        </p:spPr>
        <p:txBody>
          <a:bodyPr/>
          <a:lstStyle/>
          <a:p>
            <a:r>
              <a:rPr lang="pt-BR" sz="3200" dirty="0" smtClean="0"/>
              <a:t>Resposta do sistema a um degrau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2170132"/>
            <a:ext cx="7119091" cy="535512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024088" y="1835621"/>
            <a:ext cx="3834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ON-OFF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Automático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80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74" y="1835340"/>
            <a:ext cx="7119091" cy="535512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232000" y="1806004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ON-OFF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Automático com Histerese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502666" y="-228103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smtClean="0"/>
              <a:t>Resposta do sistema a um degrau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96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264696"/>
          </a:xfrm>
        </p:spPr>
        <p:txBody>
          <a:bodyPr/>
          <a:lstStyle/>
          <a:p>
            <a:r>
              <a:rPr lang="pt-BR" sz="2800" dirty="0" smtClean="0"/>
              <a:t>Até agora as estratégias de controle são descontínuas, ou seja, o ventilador liga com 100% de PWM ou desliga (0% de PWM).</a:t>
            </a:r>
          </a:p>
          <a:p>
            <a:r>
              <a:rPr lang="pt-BR" sz="2800" dirty="0" smtClean="0"/>
              <a:t>Seria possível uma estratégia de controle contínua, finamente ajustável?</a:t>
            </a:r>
          </a:p>
          <a:p>
            <a:r>
              <a:rPr lang="pt-BR" sz="2800" dirty="0" smtClean="0"/>
              <a:t>A intuição nos diz que se pode ter um estratégia de controle, de forma que o sinal de saída do controlador (variável manipulada), que será a entrada do processo,  seja proporcional ao erro:</a:t>
            </a:r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Isso é denominado </a:t>
            </a:r>
            <a:r>
              <a:rPr lang="pt-BR" sz="2800" b="1" dirty="0" smtClean="0"/>
              <a:t>controle proporcional (P)</a:t>
            </a:r>
            <a:r>
              <a:rPr lang="pt-BR" sz="2800" dirty="0" smtClean="0"/>
              <a:t>. </a:t>
            </a:r>
            <a:r>
              <a:rPr lang="pt-BR" sz="2800" i="1" dirty="0" err="1" smtClean="0"/>
              <a:t>K</a:t>
            </a:r>
            <a:r>
              <a:rPr lang="pt-BR" sz="2800" i="1" baseline="-25000" dirty="0" err="1" smtClean="0"/>
              <a:t>p</a:t>
            </a:r>
            <a:r>
              <a:rPr lang="pt-BR" sz="2800" dirty="0" smtClean="0"/>
              <a:t> é denominado ganho proporcional.</a:t>
            </a:r>
            <a:endParaRPr lang="pt-B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57" y="5147989"/>
            <a:ext cx="2387120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574674" y="0"/>
            <a:ext cx="9074150" cy="5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Um controlador proporcional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801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3" y="1838305"/>
            <a:ext cx="7119091" cy="535512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888184" y="1609036"/>
            <a:ext cx="1526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P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502666" y="-228103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Resposta do sistema a um degrau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779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480720"/>
          </a:xfrm>
        </p:spPr>
        <p:txBody>
          <a:bodyPr/>
          <a:lstStyle/>
          <a:p>
            <a:r>
              <a:rPr lang="pt-BR" dirty="0" smtClean="0"/>
              <a:t>Observe que apareceu um erro em regime permanente. Mesmo após vários minutos, a temperatura não se estabiliza exatamente no valor desejado!</a:t>
            </a:r>
            <a:endParaRPr lang="pt-BR" dirty="0"/>
          </a:p>
          <a:p>
            <a:r>
              <a:rPr lang="pt-BR" dirty="0" smtClean="0"/>
              <a:t>Como esse erro pode ser reduzido/eliminado?</a:t>
            </a:r>
          </a:p>
          <a:p>
            <a:r>
              <a:rPr lang="pt-BR" dirty="0" smtClean="0"/>
              <a:t>A intuição ainda nos diz que se o </a:t>
            </a:r>
            <a:r>
              <a:rPr lang="pt-BR" i="1" dirty="0" err="1" smtClean="0"/>
              <a:t>K</a:t>
            </a:r>
            <a:r>
              <a:rPr lang="pt-BR" i="1" baseline="-25000" dirty="0" err="1" smtClean="0"/>
              <a:t>p</a:t>
            </a:r>
            <a:r>
              <a:rPr lang="pt-BR" baseline="30000" dirty="0" smtClean="0"/>
              <a:t> </a:t>
            </a:r>
            <a:r>
              <a:rPr lang="pt-BR" dirty="0" smtClean="0"/>
              <a:t>aumentar, o erro tende a diminuir. Faça</a:t>
            </a:r>
            <a:r>
              <a:rPr lang="pt-BR" dirty="0"/>
              <a:t> </a:t>
            </a:r>
            <a:r>
              <a:rPr lang="pt-BR" dirty="0" smtClean="0"/>
              <a:t>o teste!</a:t>
            </a:r>
          </a:p>
          <a:p>
            <a:r>
              <a:rPr lang="pt-BR" dirty="0" smtClean="0"/>
              <a:t>Analise:</a:t>
            </a:r>
          </a:p>
          <a:p>
            <a:pPr lvl="1"/>
            <a:r>
              <a:rPr lang="pt-BR" dirty="0" smtClean="0"/>
              <a:t>... o que aconteceu com a temperatura medida?</a:t>
            </a:r>
          </a:p>
          <a:p>
            <a:pPr lvl="1"/>
            <a:r>
              <a:rPr lang="pt-BR" dirty="0" smtClean="0"/>
              <a:t>... o que aconteceu com o sinal na saída </a:t>
            </a:r>
            <a:r>
              <a:rPr lang="pt-BR" dirty="0"/>
              <a:t>do </a:t>
            </a:r>
            <a:r>
              <a:rPr lang="pt-BR" dirty="0" smtClean="0"/>
              <a:t>controlador (variável manipulada)?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74674" y="0"/>
            <a:ext cx="9074150" cy="5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Observações do controlador proporcional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720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72132" y="971525"/>
            <a:ext cx="9520708" cy="6588150"/>
          </a:xfrm>
        </p:spPr>
        <p:txBody>
          <a:bodyPr/>
          <a:lstStyle/>
          <a:p>
            <a:r>
              <a:rPr lang="pt-BR" dirty="0" smtClean="0"/>
              <a:t>Para solucionar esse problema de uma forma mais eficiente, podemos pensar em uma ação que, de alguma forma, corrija o erro acumulado até o instante </a:t>
            </a:r>
            <a:r>
              <a:rPr lang="pt-BR" i="1" dirty="0" smtClean="0"/>
              <a:t>n</a:t>
            </a:r>
            <a:r>
              <a:rPr lang="pt-BR" dirty="0" smtClean="0"/>
              <a:t>. Uma forma de fazer isso é considerar: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i="1" dirty="0" smtClean="0"/>
              <a:t>K</a:t>
            </a:r>
            <a:r>
              <a:rPr lang="pt-BR" i="1" baseline="-25000" dirty="0" smtClean="0"/>
              <a:t>i</a:t>
            </a:r>
            <a:r>
              <a:rPr lang="pt-BR" dirty="0" smtClean="0"/>
              <a:t> é o ganho integrativo e </a:t>
            </a:r>
            <a:r>
              <a:rPr lang="pt-BR" i="1" dirty="0" smtClean="0"/>
              <a:t>T</a:t>
            </a:r>
            <a:r>
              <a:rPr lang="pt-BR" dirty="0" smtClean="0"/>
              <a:t> o período de amostragem.</a:t>
            </a:r>
          </a:p>
          <a:p>
            <a:r>
              <a:rPr lang="pt-BR" dirty="0" smtClean="0"/>
              <a:t>Ao considerar as parcelas </a:t>
            </a:r>
            <a:r>
              <a:rPr lang="pt-BR" b="1" dirty="0" smtClean="0"/>
              <a:t>P</a:t>
            </a:r>
            <a:r>
              <a:rPr lang="pt-BR" dirty="0" smtClean="0"/>
              <a:t> + </a:t>
            </a:r>
            <a:r>
              <a:rPr lang="pt-BR" b="1" dirty="0" smtClean="0"/>
              <a:t>I</a:t>
            </a:r>
            <a:r>
              <a:rPr lang="pt-BR" dirty="0" smtClean="0"/>
              <a:t>, tem-se: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Este é o controle </a:t>
            </a:r>
            <a:r>
              <a:rPr lang="pt-BR" b="1" dirty="0" smtClean="0"/>
              <a:t>Proporcional-Integral (PI).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8" y="2987749"/>
            <a:ext cx="3286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86" y="5364013"/>
            <a:ext cx="45783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574674" y="0"/>
            <a:ext cx="9074150" cy="5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Um controlador proporcional - integral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262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72132" y="971525"/>
            <a:ext cx="9074150" cy="6588150"/>
          </a:xfrm>
        </p:spPr>
        <p:txBody>
          <a:bodyPr/>
          <a:lstStyle/>
          <a:p>
            <a:r>
              <a:rPr lang="pt-BR" dirty="0" smtClean="0"/>
              <a:t>Observe que: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Assim, chega-se a uma forma alternativa para o </a:t>
            </a:r>
            <a:r>
              <a:rPr lang="pt-BR" b="1" dirty="0" smtClean="0"/>
              <a:t>PI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1639206"/>
            <a:ext cx="6135080" cy="23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1079872" y="4139877"/>
            <a:ext cx="69847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367904" y="2915741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4187428"/>
            <a:ext cx="7821612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5796061"/>
            <a:ext cx="76327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6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551556"/>
          </a:xfrm>
        </p:spPr>
        <p:txBody>
          <a:bodyPr/>
          <a:lstStyle/>
          <a:p>
            <a:r>
              <a:rPr lang="pt-BR" dirty="0" smtClean="0"/>
              <a:t>Breve 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60" y="1475581"/>
            <a:ext cx="5400600" cy="5940078"/>
          </a:xfrm>
        </p:spPr>
        <p:txBody>
          <a:bodyPr/>
          <a:lstStyle/>
          <a:p>
            <a:r>
              <a:rPr lang="pt-BR" sz="2800" dirty="0" smtClean="0"/>
              <a:t>Há relatos de técnicas rudimentares </a:t>
            </a:r>
            <a:r>
              <a:rPr lang="pt-BR" sz="2800" dirty="0"/>
              <a:t>de controle na </a:t>
            </a:r>
            <a:r>
              <a:rPr lang="pt-BR" sz="2800" dirty="0" smtClean="0"/>
              <a:t>Grécia </a:t>
            </a:r>
            <a:r>
              <a:rPr lang="pt-BR" sz="2800" dirty="0"/>
              <a:t>e em </a:t>
            </a:r>
            <a:r>
              <a:rPr lang="pt-BR" sz="2800" dirty="0" smtClean="0"/>
              <a:t>Alexandria:</a:t>
            </a:r>
          </a:p>
          <a:p>
            <a:pPr lvl="1"/>
            <a:r>
              <a:rPr lang="pt-BR" sz="2400" dirty="0" smtClean="0"/>
              <a:t>270 </a:t>
            </a:r>
            <a:r>
              <a:rPr lang="pt-BR" sz="2400" dirty="0"/>
              <a:t>a.C.: relógio de </a:t>
            </a:r>
            <a:r>
              <a:rPr lang="pt-BR" sz="2400" dirty="0" smtClean="0"/>
              <a:t>água (</a:t>
            </a:r>
            <a:r>
              <a:rPr lang="pt-BR" sz="2400" i="1" dirty="0" err="1" smtClean="0"/>
              <a:t>clepsydras</a:t>
            </a:r>
            <a:r>
              <a:rPr lang="pt-BR" sz="2400" dirty="0" smtClean="0"/>
              <a:t>)</a:t>
            </a:r>
            <a:endParaRPr lang="pt-BR" sz="2400" dirty="0"/>
          </a:p>
          <a:p>
            <a:pPr lvl="1"/>
            <a:r>
              <a:rPr lang="pt-BR" sz="2400" dirty="0" smtClean="0"/>
              <a:t>10 </a:t>
            </a:r>
            <a:r>
              <a:rPr lang="pt-BR" sz="2400" dirty="0"/>
              <a:t>d.C. - 70 d.C</a:t>
            </a:r>
            <a:r>
              <a:rPr lang="pt-BR" sz="2400" dirty="0" smtClean="0"/>
              <a:t>.:  Máquina </a:t>
            </a:r>
            <a:r>
              <a:rPr lang="pt-BR" sz="2400" dirty="0"/>
              <a:t>a vapor elementar de </a:t>
            </a:r>
            <a:r>
              <a:rPr lang="pt-BR" sz="2400" dirty="0" smtClean="0"/>
              <a:t>Heron (</a:t>
            </a:r>
            <a:r>
              <a:rPr lang="pt-BR" sz="2400" dirty="0" err="1"/>
              <a:t>e</a:t>
            </a:r>
            <a:r>
              <a:rPr lang="pt-BR" sz="2400" dirty="0" err="1" smtClean="0"/>
              <a:t>olípila</a:t>
            </a:r>
            <a:r>
              <a:rPr lang="pt-BR" sz="2400" dirty="0" smtClean="0"/>
              <a:t>)</a:t>
            </a:r>
          </a:p>
          <a:p>
            <a:r>
              <a:rPr lang="pt-BR" sz="2800" dirty="0" smtClean="0"/>
              <a:t>Aplicações </a:t>
            </a:r>
            <a:r>
              <a:rPr lang="pt-BR" sz="2800" dirty="0"/>
              <a:t>e invenções surgem a partir do século XVIII:</a:t>
            </a:r>
          </a:p>
          <a:p>
            <a:pPr lvl="1"/>
            <a:r>
              <a:rPr lang="pt-BR" sz="2400" dirty="0" smtClean="0"/>
              <a:t>~1730: </a:t>
            </a:r>
            <a:r>
              <a:rPr lang="pt-BR" sz="2400" dirty="0"/>
              <a:t>Rene-Antoine </a:t>
            </a:r>
            <a:r>
              <a:rPr lang="pt-BR" sz="2400" dirty="0" err="1"/>
              <a:t>Ferchault</a:t>
            </a:r>
            <a:r>
              <a:rPr lang="pt-BR" sz="2400" dirty="0"/>
              <a:t> de </a:t>
            </a:r>
            <a:r>
              <a:rPr lang="pt-BR" sz="2400" dirty="0" err="1"/>
              <a:t>Reamur</a:t>
            </a:r>
            <a:r>
              <a:rPr lang="pt-BR" sz="2400" dirty="0"/>
              <a:t>: dispositivos automáticos para </a:t>
            </a:r>
            <a:r>
              <a:rPr lang="pt-BR" sz="2400" u="sng" dirty="0" smtClean="0"/>
              <a:t>controle de </a:t>
            </a:r>
            <a:r>
              <a:rPr lang="pt-BR" sz="2400" u="sng" dirty="0"/>
              <a:t>temperatura </a:t>
            </a:r>
            <a:r>
              <a:rPr lang="pt-BR" sz="2400" dirty="0" smtClean="0"/>
              <a:t>com termômetro </a:t>
            </a:r>
            <a:r>
              <a:rPr lang="pt-BR" sz="2400" dirty="0"/>
              <a:t>inventado por </a:t>
            </a:r>
            <a:r>
              <a:rPr lang="pt-BR" sz="2400" dirty="0" err="1"/>
              <a:t>Cornelius</a:t>
            </a:r>
            <a:r>
              <a:rPr lang="pt-BR" sz="2400" dirty="0"/>
              <a:t> </a:t>
            </a:r>
            <a:r>
              <a:rPr lang="pt-BR" sz="2400" dirty="0" err="1"/>
              <a:t>Drebbel</a:t>
            </a:r>
            <a:r>
              <a:rPr lang="pt-BR" sz="2400" dirty="0"/>
              <a:t> (1572-1663).</a:t>
            </a:r>
            <a:endParaRPr lang="pt-B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8"/>
          <a:stretch/>
        </p:blipFill>
        <p:spPr bwMode="auto">
          <a:xfrm>
            <a:off x="5544368" y="1259557"/>
            <a:ext cx="4032448" cy="6215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9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66" y="1676795"/>
            <a:ext cx="7119091" cy="535512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113773" y="1676795"/>
            <a:ext cx="156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PI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502666" y="-228103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Resposta do sistema a um degrau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834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 Finais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544616"/>
          </a:xfrm>
        </p:spPr>
        <p:txBody>
          <a:bodyPr/>
          <a:lstStyle/>
          <a:p>
            <a:r>
              <a:rPr lang="pt-BR" sz="2800" dirty="0" smtClean="0"/>
              <a:t>A temperatura ambiente influencia nos resultados.</a:t>
            </a:r>
          </a:p>
          <a:p>
            <a:r>
              <a:rPr lang="pt-BR" sz="2800" dirty="0" smtClean="0"/>
              <a:t>As plantas foram feitas buscando-se a uniformidade, mas pode haver variação de uma caixinha para outra.</a:t>
            </a:r>
          </a:p>
          <a:p>
            <a:r>
              <a:rPr lang="pt-BR" sz="2800" dirty="0" smtClean="0"/>
              <a:t>Sabote o seu sistema e veja os controladores respondendo às solicitações. Por exemplo: obstrua a entrada de ar frio. Obstrua a saída de ar quente.</a:t>
            </a:r>
          </a:p>
        </p:txBody>
      </p:sp>
    </p:spTree>
    <p:extLst>
      <p:ext uri="{BB962C8B-B14F-4D97-AF65-F5344CB8AC3E}">
        <p14:creationId xmlns:p14="http://schemas.microsoft.com/office/powerpoint/2010/main" val="3843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8"/>
          <a:stretch/>
        </p:blipFill>
        <p:spPr bwMode="auto">
          <a:xfrm>
            <a:off x="6237533" y="2831992"/>
            <a:ext cx="3411291" cy="267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776" y="827509"/>
            <a:ext cx="9295118" cy="6480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1788:</a:t>
            </a:r>
            <a:r>
              <a:rPr lang="pt-BR" sz="2800" dirty="0"/>
              <a:t> </a:t>
            </a:r>
            <a:r>
              <a:rPr lang="pt-BR" sz="2800" dirty="0" smtClean="0"/>
              <a:t>Dispositivo </a:t>
            </a:r>
            <a:r>
              <a:rPr lang="pt-BR" sz="2800" dirty="0"/>
              <a:t>para </a:t>
            </a:r>
            <a:r>
              <a:rPr lang="pt-BR" sz="2800" u="sng" dirty="0"/>
              <a:t>regular</a:t>
            </a:r>
            <a:r>
              <a:rPr lang="pt-BR" sz="2800" dirty="0"/>
              <a:t> (</a:t>
            </a:r>
            <a:r>
              <a:rPr lang="pt-BR" sz="2800" u="sng" dirty="0"/>
              <a:t>governar</a:t>
            </a:r>
            <a:r>
              <a:rPr lang="pt-BR" sz="2800" dirty="0"/>
              <a:t>) a velocidade de máquinas a vapor rotativas por James </a:t>
            </a:r>
            <a:r>
              <a:rPr lang="pt-BR" sz="2800" dirty="0" smtClean="0"/>
              <a:t>Watt.</a:t>
            </a:r>
          </a:p>
          <a:p>
            <a:pPr marL="0" indent="0" algn="ctr">
              <a:buNone/>
            </a:pPr>
            <a:r>
              <a:rPr lang="pt-BR" sz="2000" dirty="0" smtClean="0">
                <a:hlinkClick r:id="rId3"/>
              </a:rPr>
              <a:t>http</a:t>
            </a:r>
            <a:r>
              <a:rPr lang="pt-BR" sz="2000" dirty="0">
                <a:hlinkClick r:id="rId3"/>
              </a:rPr>
              <a:t>://www.youtube.com/watch?v=EVomz8TXrqE</a:t>
            </a:r>
            <a:endParaRPr lang="pt-BR" sz="2000" dirty="0"/>
          </a:p>
          <a:p>
            <a:r>
              <a:rPr lang="pt-BR" sz="2800" dirty="0" smtClean="0"/>
              <a:t>Vários </a:t>
            </a:r>
            <a:r>
              <a:rPr lang="pt-BR" sz="2800" dirty="0"/>
              <a:t>reguladores de velocidades surgiram como evolução nos primeiros 70 anos do século XIX.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  <a:p>
            <a:r>
              <a:rPr lang="pt-BR" sz="2800" dirty="0"/>
              <a:t>1868: </a:t>
            </a:r>
            <a:r>
              <a:rPr lang="pt-BR" sz="2800" dirty="0" smtClean="0"/>
              <a:t>James </a:t>
            </a:r>
            <a:r>
              <a:rPr lang="pt-BR" sz="2800" dirty="0" err="1" smtClean="0"/>
              <a:t>Clerk</a:t>
            </a:r>
            <a:r>
              <a:rPr lang="pt-BR" sz="2800" dirty="0" smtClean="0"/>
              <a:t> </a:t>
            </a:r>
            <a:r>
              <a:rPr lang="pt-BR" sz="2800" b="1" dirty="0"/>
              <a:t>Maxwell</a:t>
            </a:r>
            <a:r>
              <a:rPr lang="pt-BR" sz="2800" dirty="0"/>
              <a:t> </a:t>
            </a:r>
            <a:r>
              <a:rPr lang="pt-BR" sz="2800" dirty="0" smtClean="0"/>
              <a:t>mostra </a:t>
            </a:r>
            <a:r>
              <a:rPr lang="pt-BR" sz="2800" dirty="0"/>
              <a:t>como obter </a:t>
            </a:r>
            <a:r>
              <a:rPr lang="pt-BR" sz="2800" u="sng" dirty="0"/>
              <a:t>equações diferenciais</a:t>
            </a:r>
            <a:r>
              <a:rPr lang="pt-BR" sz="2800" dirty="0"/>
              <a:t> para descrever o comportamento de mecanismos reguladores, além de apresentar uma análise teórica de </a:t>
            </a:r>
            <a:r>
              <a:rPr lang="pt-BR" sz="2800" dirty="0" smtClean="0"/>
              <a:t>estabilidade (artigo: “</a:t>
            </a:r>
            <a:r>
              <a:rPr lang="pt-BR" sz="2800" i="1" dirty="0" err="1" smtClean="0"/>
              <a:t>On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Governor</a:t>
            </a:r>
            <a:r>
              <a:rPr lang="pt-BR" sz="2800" dirty="0" smtClean="0"/>
              <a:t>”).</a:t>
            </a:r>
            <a:endParaRPr lang="pt-BR" sz="28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427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27509"/>
            <a:ext cx="9290174" cy="6624736"/>
          </a:xfrm>
        </p:spPr>
        <p:txBody>
          <a:bodyPr/>
          <a:lstStyle/>
          <a:p>
            <a:r>
              <a:rPr lang="pt-BR" sz="2800" dirty="0" smtClean="0"/>
              <a:t>1876-1895: Edward </a:t>
            </a:r>
            <a:r>
              <a:rPr lang="pt-BR" sz="2800" dirty="0"/>
              <a:t>J. </a:t>
            </a:r>
            <a:r>
              <a:rPr lang="pt-BR" sz="2800" dirty="0" err="1" smtClean="0"/>
              <a:t>Routh</a:t>
            </a:r>
            <a:r>
              <a:rPr lang="pt-BR" sz="2800" dirty="0" smtClean="0"/>
              <a:t> e Adolf </a:t>
            </a:r>
            <a:r>
              <a:rPr lang="pt-BR" sz="2800" dirty="0" err="1"/>
              <a:t>Hurwitz</a:t>
            </a:r>
            <a:r>
              <a:rPr lang="pt-BR" sz="2800" dirty="0"/>
              <a:t> </a:t>
            </a:r>
            <a:r>
              <a:rPr lang="pt-BR" sz="2800" dirty="0" smtClean="0"/>
              <a:t>desenvolvem paralelamente um critério que permite determinar diretamente </a:t>
            </a:r>
            <a:r>
              <a:rPr lang="pt-BR" sz="2800" dirty="0"/>
              <a:t>a </a:t>
            </a:r>
            <a:r>
              <a:rPr lang="pt-BR" sz="2800" u="sng" dirty="0"/>
              <a:t>estabilidade</a:t>
            </a:r>
            <a:r>
              <a:rPr lang="pt-BR" sz="2800" dirty="0"/>
              <a:t> do sistema sem a necessidade da </a:t>
            </a:r>
            <a:r>
              <a:rPr lang="pt-BR" sz="2800" dirty="0" smtClean="0"/>
              <a:t>solução </a:t>
            </a:r>
            <a:r>
              <a:rPr lang="pt-BR" sz="2800" dirty="0"/>
              <a:t>das </a:t>
            </a:r>
            <a:r>
              <a:rPr lang="pt-BR" sz="2800" dirty="0" smtClean="0"/>
              <a:t>equações.</a:t>
            </a:r>
          </a:p>
          <a:p>
            <a:r>
              <a:rPr lang="pt-BR" sz="2800" dirty="0" smtClean="0"/>
              <a:t>1922-1930: Nicolas </a:t>
            </a:r>
            <a:r>
              <a:rPr lang="pt-BR" sz="2800" dirty="0" err="1"/>
              <a:t>Minorsky</a:t>
            </a:r>
            <a:r>
              <a:rPr lang="pt-BR" sz="2800" dirty="0"/>
              <a:t> </a:t>
            </a:r>
            <a:r>
              <a:rPr lang="pt-BR" sz="2800" dirty="0" smtClean="0"/>
              <a:t>– aplicação de </a:t>
            </a:r>
            <a:r>
              <a:rPr lang="pt-BR" sz="2800" dirty="0"/>
              <a:t>controladores PID em sistemas de direção automática de navios da Marinha dos Estados </a:t>
            </a:r>
            <a:r>
              <a:rPr lang="pt-BR" sz="2800" dirty="0" smtClean="0"/>
              <a:t>Unidos.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8" y="3884928"/>
            <a:ext cx="5608340" cy="4054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048672"/>
          </a:xfrm>
        </p:spPr>
        <p:txBody>
          <a:bodyPr/>
          <a:lstStyle/>
          <a:p>
            <a:r>
              <a:rPr lang="pt-BR" sz="2800" dirty="0" smtClean="0"/>
              <a:t>Década </a:t>
            </a:r>
            <a:r>
              <a:rPr lang="pt-BR" sz="2800" dirty="0"/>
              <a:t>de </a:t>
            </a:r>
            <a:r>
              <a:rPr lang="pt-BR" sz="2800" dirty="0" smtClean="0"/>
              <a:t>1920: Laboratórios Bell e o problema de </a:t>
            </a:r>
            <a:r>
              <a:rPr lang="pt-BR" sz="2800" u="sng" dirty="0" smtClean="0"/>
              <a:t>transmissão de sinais</a:t>
            </a:r>
            <a:r>
              <a:rPr lang="pt-BR" sz="2800" dirty="0" smtClean="0"/>
              <a:t> a longas distâncias:</a:t>
            </a:r>
          </a:p>
          <a:p>
            <a:pPr lvl="1"/>
            <a:r>
              <a:rPr lang="pt-BR" sz="2400" dirty="0" smtClean="0"/>
              <a:t>Harold S. Black inventou </a:t>
            </a:r>
            <a:r>
              <a:rPr lang="pt-BR" sz="2400" u="sng" dirty="0" smtClean="0"/>
              <a:t>amplificadores eletrônicos</a:t>
            </a:r>
            <a:r>
              <a:rPr lang="pt-BR" sz="2400" dirty="0" smtClean="0"/>
              <a:t> com </a:t>
            </a:r>
            <a:r>
              <a:rPr lang="pt-BR" sz="2400" b="1" u="sng" dirty="0" smtClean="0"/>
              <a:t>realimentação</a:t>
            </a:r>
            <a:r>
              <a:rPr lang="pt-BR" sz="2400" dirty="0" smtClean="0"/>
              <a:t>.</a:t>
            </a:r>
          </a:p>
          <a:p>
            <a:pPr lvl="1"/>
            <a:r>
              <a:rPr lang="pt-BR" sz="2400" dirty="0"/>
              <a:t>Hendrik </a:t>
            </a:r>
            <a:r>
              <a:rPr lang="pt-BR" sz="2400" dirty="0" err="1"/>
              <a:t>Wade</a:t>
            </a:r>
            <a:r>
              <a:rPr lang="pt-BR" sz="2400" dirty="0"/>
              <a:t> </a:t>
            </a:r>
            <a:r>
              <a:rPr lang="pt-BR" sz="2400" b="1" dirty="0"/>
              <a:t>Bode</a:t>
            </a:r>
            <a:r>
              <a:rPr lang="pt-BR" sz="2400" dirty="0"/>
              <a:t> </a:t>
            </a:r>
            <a:r>
              <a:rPr lang="pt-BR" sz="2400" dirty="0" smtClean="0"/>
              <a:t>e Harry </a:t>
            </a:r>
            <a:r>
              <a:rPr lang="pt-BR" sz="2400" b="1" dirty="0" err="1" smtClean="0"/>
              <a:t>Nyquist</a:t>
            </a:r>
            <a:r>
              <a:rPr lang="pt-BR" sz="2400" dirty="0" smtClean="0"/>
              <a:t> , entre outros, desenvolveram </a:t>
            </a:r>
            <a:r>
              <a:rPr lang="pt-BR" sz="2400" u="sng" dirty="0" smtClean="0"/>
              <a:t>técnicas para projetar controladores</a:t>
            </a:r>
            <a:r>
              <a:rPr lang="pt-BR" sz="2400" dirty="0" smtClean="0"/>
              <a:t>.</a:t>
            </a:r>
          </a:p>
          <a:p>
            <a:pPr lvl="1"/>
            <a:endParaRPr lang="pt-BR" sz="2400" dirty="0" smtClean="0"/>
          </a:p>
          <a:p>
            <a:r>
              <a:rPr lang="pt-BR" sz="2800" dirty="0" smtClean="0"/>
              <a:t>Paralelamente, </a:t>
            </a:r>
            <a:r>
              <a:rPr lang="pt-BR" sz="2800" dirty="0" err="1" smtClean="0"/>
              <a:t>Clesson</a:t>
            </a:r>
            <a:r>
              <a:rPr lang="pt-BR" sz="2800" dirty="0" smtClean="0"/>
              <a:t> E. Mason, da Companhia </a:t>
            </a:r>
            <a:r>
              <a:rPr lang="en-US" sz="2800" dirty="0" smtClean="0"/>
              <a:t>Foxboro Company, </a:t>
            </a:r>
            <a:r>
              <a:rPr lang="pt-BR" sz="2800" dirty="0" smtClean="0"/>
              <a:t>trabalhou no desenvolvimento de </a:t>
            </a:r>
            <a:r>
              <a:rPr lang="pt-BR" sz="2800" u="sng" dirty="0" smtClean="0"/>
              <a:t>amplificadores pneumáticos</a:t>
            </a:r>
            <a:r>
              <a:rPr lang="pt-BR" sz="2800" dirty="0" smtClean="0"/>
              <a:t> com </a:t>
            </a:r>
            <a:r>
              <a:rPr lang="pt-BR" sz="2800" b="1" u="sng" dirty="0" smtClean="0"/>
              <a:t>realimentação</a:t>
            </a:r>
            <a:r>
              <a:rPr lang="pt-BR" sz="2800" dirty="0" smtClean="0"/>
              <a:t>.</a:t>
            </a:r>
          </a:p>
          <a:p>
            <a:endParaRPr lang="pt-BR" sz="2800" dirty="0"/>
          </a:p>
        </p:txBody>
      </p:sp>
      <p:sp>
        <p:nvSpPr>
          <p:cNvPr id="5" name="Seta circular 4"/>
          <p:cNvSpPr/>
          <p:nvPr/>
        </p:nvSpPr>
        <p:spPr>
          <a:xfrm rot="10800000">
            <a:off x="-249" y="4427909"/>
            <a:ext cx="4104456" cy="2952328"/>
          </a:xfrm>
          <a:prstGeom prst="circular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1086" y="5662065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Realimentação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+mn-lt"/>
              </a:rPr>
              <a:t>Feedback</a:t>
            </a:r>
          </a:p>
          <a:p>
            <a:pPr algn="ctr"/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9" name="Picture 3" descr="E:\Usuarios\Elpellini\Desktop\ide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38" y="5796062"/>
            <a:ext cx="1338066" cy="13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472360" y="5652045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u="sng" dirty="0" err="1" smtClean="0">
                <a:solidFill>
                  <a:schemeClr val="tx1"/>
                </a:solidFill>
                <a:latin typeface="+mn-lt"/>
              </a:rPr>
              <a:t>Idéia</a:t>
            </a:r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pt-BR" sz="1800" dirty="0" smtClean="0">
                <a:solidFill>
                  <a:schemeClr val="tx1"/>
                </a:solidFill>
                <a:latin typeface="+mn-lt"/>
              </a:rPr>
              <a:t> Para possibilitar o controle, deve-se conhecer o estado, a situação, a condição atual de um sistema. Com base nessa informação, estima-se um erro e determina-se  uma ação para corrigir esse erro.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8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52" y="2955496"/>
            <a:ext cx="6074115" cy="4604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074150" cy="5741718"/>
          </a:xfrm>
        </p:spPr>
        <p:txBody>
          <a:bodyPr/>
          <a:lstStyle/>
          <a:p>
            <a:r>
              <a:rPr lang="pt-BR" sz="2800" dirty="0" smtClean="0"/>
              <a:t>A Segunda </a:t>
            </a:r>
            <a:r>
              <a:rPr lang="pt-BR" sz="2800" dirty="0"/>
              <a:t>Guerra mundial estimulou a pesquisa em sistemas de controle para uso militar. Nos Estados Unidos o MIT foi um centro de desenvolvimento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1948-1950: </a:t>
            </a:r>
            <a:r>
              <a:rPr lang="pt-BR" sz="2800" dirty="0"/>
              <a:t>Walter Evans desenvolve a técnica denominada lugar das raízes, que permite </a:t>
            </a:r>
            <a:r>
              <a:rPr lang="pt-BR" sz="2800" dirty="0" smtClean="0"/>
              <a:t>um melhor  </a:t>
            </a:r>
            <a:r>
              <a:rPr lang="pt-BR" sz="2800" dirty="0"/>
              <a:t>projeto de </a:t>
            </a:r>
            <a:r>
              <a:rPr lang="pt-BR" sz="2800" dirty="0" smtClean="0"/>
              <a:t>controladores.</a:t>
            </a:r>
            <a:endParaRPr lang="pt-BR" sz="2800" dirty="0"/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939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6" y="4139877"/>
            <a:ext cx="480053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074150" cy="5741718"/>
          </a:xfrm>
        </p:spPr>
        <p:txBody>
          <a:bodyPr/>
          <a:lstStyle/>
          <a:p>
            <a:r>
              <a:rPr lang="pt-BR" sz="2800" dirty="0" smtClean="0"/>
              <a:t>Até a década de 1950: a teoria de controle no ocidente era bem consolidada (</a:t>
            </a:r>
            <a:r>
              <a:rPr lang="pt-BR" sz="2800" u="sng" dirty="0" smtClean="0"/>
              <a:t>Controle Clássico</a:t>
            </a:r>
            <a:r>
              <a:rPr lang="pt-BR" sz="2800" dirty="0" smtClean="0"/>
              <a:t>), com forte ênfase em métodos no </a:t>
            </a:r>
            <a:r>
              <a:rPr lang="pt-BR" sz="2800" u="sng" dirty="0" smtClean="0"/>
              <a:t>domínio da frequência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Década de 1970: setor aeroespacial impulsionou o desenvolvimento do chamado </a:t>
            </a:r>
            <a:r>
              <a:rPr lang="pt-BR" sz="2800" u="sng" dirty="0" smtClean="0"/>
              <a:t>Controle Moderno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Técnicas no </a:t>
            </a:r>
            <a:r>
              <a:rPr lang="pt-BR" sz="2800" u="sng" dirty="0" smtClean="0"/>
              <a:t>domínio do tempo</a:t>
            </a:r>
            <a:r>
              <a:rPr lang="pt-BR" sz="2800" dirty="0" smtClean="0"/>
              <a:t> passaram a ser consideradas, muito com inspiração no trabalho de </a:t>
            </a:r>
            <a:r>
              <a:rPr lang="pt-BR" sz="2800" dirty="0" err="1" smtClean="0"/>
              <a:t>Lyapunov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4571925"/>
            <a:ext cx="4536505" cy="295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5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10541</TotalTime>
  <Words>2364</Words>
  <Application>Microsoft Office PowerPoint</Application>
  <PresentationFormat>Personalizar</PresentationFormat>
  <Paragraphs>294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8" baseType="lpstr">
      <vt:lpstr>Arial</vt:lpstr>
      <vt:lpstr>Arial Unicode MS</vt:lpstr>
      <vt:lpstr>Calibri</vt:lpstr>
      <vt:lpstr>Symbol</vt:lpstr>
      <vt:lpstr>Times New Roman</vt:lpstr>
      <vt:lpstr>Wingdings</vt:lpstr>
      <vt:lpstr>Tema do Office</vt:lpstr>
      <vt:lpstr>Apresentação do PowerPoint</vt:lpstr>
      <vt:lpstr>Sumário</vt:lpstr>
      <vt:lpstr>Motivação</vt:lpstr>
      <vt:lpstr>Breve histórico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 ao Controle</vt:lpstr>
      <vt:lpstr>Definições</vt:lpstr>
      <vt:lpstr>Apresentação do PowerPoint</vt:lpstr>
      <vt:lpstr>Controle automático</vt:lpstr>
      <vt:lpstr>Mais definições - entradas</vt:lpstr>
      <vt:lpstr>Mais definições - saídas</vt:lpstr>
      <vt:lpstr>Descrição gráfica de sistemas</vt:lpstr>
      <vt:lpstr>Exemplo de diagrama de blocos</vt:lpstr>
      <vt:lpstr>Tipos de controle – MA</vt:lpstr>
      <vt:lpstr>Apresentação do PowerPoint</vt:lpstr>
      <vt:lpstr>Um sistema de controle manual em diagrama de blocos</vt:lpstr>
      <vt:lpstr>Um sistema de controle automático em diagrama de blocos</vt:lpstr>
      <vt:lpstr>Mais definições</vt:lpstr>
      <vt:lpstr>Conceito de ação de controle</vt:lpstr>
      <vt:lpstr>Conceito de estabilidade</vt:lpstr>
      <vt:lpstr>Exemplo de resposta estável ao degrau</vt:lpstr>
      <vt:lpstr>Apresentação do PowerPoint</vt:lpstr>
      <vt:lpstr>Atenção!!!</vt:lpstr>
      <vt:lpstr>Controladores</vt:lpstr>
      <vt:lpstr>Controladores</vt:lpstr>
      <vt:lpstr>Controladores</vt:lpstr>
      <vt:lpstr>Controladores</vt:lpstr>
      <vt:lpstr>Resposta do sistema a um degrau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Comentários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Recepção 2o ano Elétrica 2005 Apresentação do Departamento</dc:title>
  <dc:creator>Wilson Komatsu;Eduardo Lorenzetti Pellini</dc:creator>
  <cp:keywords>PEA EPUSP</cp:keywords>
  <cp:lastModifiedBy>Ronaldo Domingues Mansano</cp:lastModifiedBy>
  <cp:revision>787</cp:revision>
  <cp:lastPrinted>2013-09-18T02:17:29Z</cp:lastPrinted>
  <dcterms:modified xsi:type="dcterms:W3CDTF">2017-05-08T12:42:20Z</dcterms:modified>
</cp:coreProperties>
</file>