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2">
  <p:sldMasterIdLst>
    <p:sldMasterId id="2147483744" r:id="rId2"/>
  </p:sldMasterIdLst>
  <p:notesMasterIdLst>
    <p:notesMasterId r:id="rId125"/>
  </p:notesMasterIdLst>
  <p:handoutMasterIdLst>
    <p:handoutMasterId r:id="rId126"/>
  </p:handoutMasterIdLst>
  <p:sldIdLst>
    <p:sldId id="1021" r:id="rId3"/>
    <p:sldId id="1319" r:id="rId4"/>
    <p:sldId id="1280" r:id="rId5"/>
    <p:sldId id="1138" r:id="rId6"/>
    <p:sldId id="258" r:id="rId7"/>
    <p:sldId id="1281" r:id="rId8"/>
    <p:sldId id="1282" r:id="rId9"/>
    <p:sldId id="1283" r:id="rId10"/>
    <p:sldId id="1284" r:id="rId11"/>
    <p:sldId id="1285" r:id="rId12"/>
    <p:sldId id="1286" r:id="rId13"/>
    <p:sldId id="1287" r:id="rId14"/>
    <p:sldId id="1289" r:id="rId15"/>
    <p:sldId id="1288" r:id="rId16"/>
    <p:sldId id="1290" r:id="rId17"/>
    <p:sldId id="1291" r:id="rId18"/>
    <p:sldId id="1292" r:id="rId19"/>
    <p:sldId id="1294" r:id="rId20"/>
    <p:sldId id="1295" r:id="rId21"/>
    <p:sldId id="1296" r:id="rId22"/>
    <p:sldId id="1297" r:id="rId23"/>
    <p:sldId id="1298" r:id="rId24"/>
    <p:sldId id="1299" r:id="rId25"/>
    <p:sldId id="1300" r:id="rId26"/>
    <p:sldId id="1301" r:id="rId27"/>
    <p:sldId id="1302" r:id="rId28"/>
    <p:sldId id="1304" r:id="rId29"/>
    <p:sldId id="1303" r:id="rId30"/>
    <p:sldId id="1306" r:id="rId31"/>
    <p:sldId id="1305" r:id="rId32"/>
    <p:sldId id="1307" r:id="rId33"/>
    <p:sldId id="1308" r:id="rId34"/>
    <p:sldId id="1309" r:id="rId35"/>
    <p:sldId id="1310" r:id="rId36"/>
    <p:sldId id="1311" r:id="rId37"/>
    <p:sldId id="1312" r:id="rId38"/>
    <p:sldId id="1313" r:id="rId39"/>
    <p:sldId id="1314" r:id="rId40"/>
    <p:sldId id="1315" r:id="rId41"/>
    <p:sldId id="1316" r:id="rId42"/>
    <p:sldId id="1317" r:id="rId43"/>
    <p:sldId id="1318" r:id="rId44"/>
    <p:sldId id="1320" r:id="rId45"/>
    <p:sldId id="1321" r:id="rId46"/>
    <p:sldId id="1322" r:id="rId47"/>
    <p:sldId id="1323" r:id="rId48"/>
    <p:sldId id="1324" r:id="rId49"/>
    <p:sldId id="1325" r:id="rId50"/>
    <p:sldId id="1326" r:id="rId51"/>
    <p:sldId id="1327" r:id="rId52"/>
    <p:sldId id="1328" r:id="rId53"/>
    <p:sldId id="1329" r:id="rId54"/>
    <p:sldId id="1330" r:id="rId55"/>
    <p:sldId id="1332" r:id="rId56"/>
    <p:sldId id="1331" r:id="rId57"/>
    <p:sldId id="1333" r:id="rId58"/>
    <p:sldId id="1334" r:id="rId59"/>
    <p:sldId id="1335" r:id="rId60"/>
    <p:sldId id="1336" r:id="rId61"/>
    <p:sldId id="1337" r:id="rId62"/>
    <p:sldId id="1338" r:id="rId63"/>
    <p:sldId id="1339" r:id="rId64"/>
    <p:sldId id="1340" r:id="rId65"/>
    <p:sldId id="1341" r:id="rId66"/>
    <p:sldId id="1342" r:id="rId67"/>
    <p:sldId id="1343" r:id="rId68"/>
    <p:sldId id="1345" r:id="rId69"/>
    <p:sldId id="1344" r:id="rId70"/>
    <p:sldId id="1346" r:id="rId71"/>
    <p:sldId id="1347" r:id="rId72"/>
    <p:sldId id="1348" r:id="rId73"/>
    <p:sldId id="1349" r:id="rId74"/>
    <p:sldId id="1350" r:id="rId75"/>
    <p:sldId id="1351" r:id="rId76"/>
    <p:sldId id="1352" r:id="rId77"/>
    <p:sldId id="1353" r:id="rId78"/>
    <p:sldId id="1354" r:id="rId79"/>
    <p:sldId id="1355" r:id="rId80"/>
    <p:sldId id="1356" r:id="rId81"/>
    <p:sldId id="1357" r:id="rId82"/>
    <p:sldId id="1358" r:id="rId83"/>
    <p:sldId id="1359" r:id="rId84"/>
    <p:sldId id="1360" r:id="rId85"/>
    <p:sldId id="1361" r:id="rId86"/>
    <p:sldId id="1362" r:id="rId87"/>
    <p:sldId id="1363" r:id="rId88"/>
    <p:sldId id="1364" r:id="rId89"/>
    <p:sldId id="1365" r:id="rId90"/>
    <p:sldId id="1366" r:id="rId91"/>
    <p:sldId id="1367" r:id="rId92"/>
    <p:sldId id="1369" r:id="rId93"/>
    <p:sldId id="1368" r:id="rId94"/>
    <p:sldId id="1370" r:id="rId95"/>
    <p:sldId id="1371" r:id="rId96"/>
    <p:sldId id="1372" r:id="rId97"/>
    <p:sldId id="1373" r:id="rId98"/>
    <p:sldId id="1374" r:id="rId99"/>
    <p:sldId id="1375" r:id="rId100"/>
    <p:sldId id="1376" r:id="rId101"/>
    <p:sldId id="1377" r:id="rId102"/>
    <p:sldId id="1378" r:id="rId103"/>
    <p:sldId id="1379" r:id="rId104"/>
    <p:sldId id="1380" r:id="rId105"/>
    <p:sldId id="1381" r:id="rId106"/>
    <p:sldId id="1382" r:id="rId107"/>
    <p:sldId id="1383" r:id="rId108"/>
    <p:sldId id="1384" r:id="rId109"/>
    <p:sldId id="1385" r:id="rId110"/>
    <p:sldId id="1386" r:id="rId111"/>
    <p:sldId id="1387" r:id="rId112"/>
    <p:sldId id="1388" r:id="rId113"/>
    <p:sldId id="1389" r:id="rId114"/>
    <p:sldId id="1390" r:id="rId115"/>
    <p:sldId id="1391" r:id="rId116"/>
    <p:sldId id="1392" r:id="rId117"/>
    <p:sldId id="1393" r:id="rId118"/>
    <p:sldId id="1394" r:id="rId119"/>
    <p:sldId id="1395" r:id="rId120"/>
    <p:sldId id="1396" r:id="rId121"/>
    <p:sldId id="1397" r:id="rId122"/>
    <p:sldId id="1398" r:id="rId123"/>
    <p:sldId id="1399" r:id="rId124"/>
  </p:sldIdLst>
  <p:sldSz cx="9144000" cy="6858000" type="screen4x3"/>
  <p:notesSz cx="6858000" cy="9525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initials="E" lastIdx="2" clrIdx="0">
    <p:extLst>
      <p:ext uri="{19B8F6BF-5375-455C-9EA6-DF929625EA0E}">
        <p15:presenceInfo xmlns:p15="http://schemas.microsoft.com/office/powerpoint/2012/main" userId="Er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66"/>
    <a:srgbClr val="FF3300"/>
    <a:srgbClr val="006666"/>
    <a:srgbClr val="993366"/>
    <a:srgbClr val="993300"/>
    <a:srgbClr val="FF3399"/>
    <a:srgbClr val="0099FF"/>
    <a:srgbClr val="CC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Estilo Escuro 1 - Ênfas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24" autoAdjust="0"/>
    <p:restoredTop sz="92810" autoAdjust="0"/>
  </p:normalViewPr>
  <p:slideViewPr>
    <p:cSldViewPr>
      <p:cViewPr varScale="1">
        <p:scale>
          <a:sx n="67" d="100"/>
          <a:sy n="67" d="100"/>
        </p:scale>
        <p:origin x="83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72110" cy="47560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342" y="0"/>
            <a:ext cx="2972110" cy="475601"/>
          </a:xfrm>
          <a:prstGeom prst="rect">
            <a:avLst/>
          </a:prstGeom>
        </p:spPr>
        <p:txBody>
          <a:bodyPr vert="horz" lIns="91440" tIns="45720" rIns="91440" bIns="45720" rtlCol="0"/>
          <a:lstStyle>
            <a:lvl1pPr algn="r">
              <a:defRPr sz="1200"/>
            </a:lvl1pPr>
          </a:lstStyle>
          <a:p>
            <a:fld id="{6C617845-213F-4DC8-9E96-4A14479010DB}" type="datetimeFigureOut">
              <a:rPr lang="pt-BR" smtClean="0"/>
              <a:t>06/04/2022</a:t>
            </a:fld>
            <a:endParaRPr lang="pt-BR"/>
          </a:p>
        </p:txBody>
      </p:sp>
      <p:sp>
        <p:nvSpPr>
          <p:cNvPr id="4" name="Espaço Reservado para Rodapé 3"/>
          <p:cNvSpPr>
            <a:spLocks noGrp="1"/>
          </p:cNvSpPr>
          <p:nvPr>
            <p:ph type="ftr" sz="quarter" idx="2"/>
          </p:nvPr>
        </p:nvSpPr>
        <p:spPr>
          <a:xfrm>
            <a:off x="1" y="9047776"/>
            <a:ext cx="2972110" cy="475601"/>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342" y="9047776"/>
            <a:ext cx="2972110" cy="475601"/>
          </a:xfrm>
          <a:prstGeom prst="rect">
            <a:avLst/>
          </a:prstGeom>
        </p:spPr>
        <p:txBody>
          <a:bodyPr vert="horz" lIns="91440" tIns="45720" rIns="91440" bIns="45720" rtlCol="0" anchor="b"/>
          <a:lstStyle>
            <a:lvl1pPr algn="r">
              <a:defRPr sz="1200"/>
            </a:lvl1pPr>
          </a:lstStyle>
          <a:p>
            <a:fld id="{7972AF6D-5F7A-4834-9A9B-3A8B22568136}" type="slidenum">
              <a:rPr lang="pt-BR" smtClean="0"/>
              <a:t>‹nº›</a:t>
            </a:fld>
            <a:endParaRPr lang="pt-BR"/>
          </a:p>
        </p:txBody>
      </p:sp>
    </p:spTree>
    <p:extLst>
      <p:ext uri="{BB962C8B-B14F-4D97-AF65-F5344CB8AC3E}">
        <p14:creationId xmlns:p14="http://schemas.microsoft.com/office/powerpoint/2010/main" val="854292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76251"/>
          </a:xfrm>
          <a:prstGeom prst="rect">
            <a:avLst/>
          </a:prstGeom>
        </p:spPr>
        <p:txBody>
          <a:bodyPr vert="horz" lIns="93397" tIns="46698" rIns="93397" bIns="46698"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76251"/>
          </a:xfrm>
          <a:prstGeom prst="rect">
            <a:avLst/>
          </a:prstGeom>
        </p:spPr>
        <p:txBody>
          <a:bodyPr vert="horz" lIns="93397" tIns="46698" rIns="93397" bIns="46698" rtlCol="0"/>
          <a:lstStyle>
            <a:lvl1pPr algn="r">
              <a:defRPr sz="1200"/>
            </a:lvl1pPr>
          </a:lstStyle>
          <a:p>
            <a:fld id="{D10C6CE7-1AB5-4B82-9705-D5DE882FAF0F}" type="datetimeFigureOut">
              <a:rPr lang="pt-BR" smtClean="0"/>
              <a:pPr/>
              <a:t>06/04/2022</a:t>
            </a:fld>
            <a:endParaRPr lang="pt-BR"/>
          </a:p>
        </p:txBody>
      </p:sp>
      <p:sp>
        <p:nvSpPr>
          <p:cNvPr id="4" name="Espaço Reservado para Imagem de Slide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3397" tIns="46698" rIns="93397" bIns="46698" rtlCol="0" anchor="ctr"/>
          <a:lstStyle/>
          <a:p>
            <a:endParaRPr lang="pt-BR"/>
          </a:p>
        </p:txBody>
      </p:sp>
      <p:sp>
        <p:nvSpPr>
          <p:cNvPr id="5" name="Espaço Reservado para Anotações 4"/>
          <p:cNvSpPr>
            <a:spLocks noGrp="1"/>
          </p:cNvSpPr>
          <p:nvPr>
            <p:ph type="body" sz="quarter" idx="3"/>
          </p:nvPr>
        </p:nvSpPr>
        <p:spPr>
          <a:xfrm>
            <a:off x="685800" y="4524376"/>
            <a:ext cx="5486400" cy="4286251"/>
          </a:xfrm>
          <a:prstGeom prst="rect">
            <a:avLst/>
          </a:prstGeom>
        </p:spPr>
        <p:txBody>
          <a:bodyPr vert="horz" lIns="93397" tIns="46698" rIns="93397" bIns="46698"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047096"/>
            <a:ext cx="2971800" cy="476251"/>
          </a:xfrm>
          <a:prstGeom prst="rect">
            <a:avLst/>
          </a:prstGeom>
        </p:spPr>
        <p:txBody>
          <a:bodyPr vert="horz" lIns="93397" tIns="46698" rIns="93397" bIns="46698"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047096"/>
            <a:ext cx="2971800" cy="476251"/>
          </a:xfrm>
          <a:prstGeom prst="rect">
            <a:avLst/>
          </a:prstGeom>
        </p:spPr>
        <p:txBody>
          <a:bodyPr vert="horz" lIns="93397" tIns="46698" rIns="93397" bIns="46698" rtlCol="0" anchor="b"/>
          <a:lstStyle>
            <a:lvl1pPr algn="r">
              <a:defRPr sz="1200"/>
            </a:lvl1pPr>
          </a:lstStyle>
          <a:p>
            <a:fld id="{192B521E-CD6E-4619-A738-A526AEF295CC}" type="slidenum">
              <a:rPr lang="pt-BR" smtClean="0"/>
              <a:pPr/>
              <a:t>‹nº›</a:t>
            </a:fld>
            <a:endParaRPr lang="pt-BR"/>
          </a:p>
        </p:txBody>
      </p:sp>
    </p:spTree>
    <p:extLst>
      <p:ext uri="{BB962C8B-B14F-4D97-AF65-F5344CB8AC3E}">
        <p14:creationId xmlns:p14="http://schemas.microsoft.com/office/powerpoint/2010/main" val="387043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1</a:t>
            </a:fld>
            <a:endParaRPr lang="pt-BR" dirty="0"/>
          </a:p>
        </p:txBody>
      </p:sp>
    </p:spTree>
    <p:extLst>
      <p:ext uri="{BB962C8B-B14F-4D97-AF65-F5344CB8AC3E}">
        <p14:creationId xmlns:p14="http://schemas.microsoft.com/office/powerpoint/2010/main" val="161040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91</a:t>
            </a:fld>
            <a:endParaRPr lang="pt-BR" dirty="0"/>
          </a:p>
        </p:txBody>
      </p:sp>
    </p:spTree>
    <p:extLst>
      <p:ext uri="{BB962C8B-B14F-4D97-AF65-F5344CB8AC3E}">
        <p14:creationId xmlns:p14="http://schemas.microsoft.com/office/powerpoint/2010/main" val="6208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117</a:t>
            </a:fld>
            <a:endParaRPr lang="pt-BR" dirty="0"/>
          </a:p>
        </p:txBody>
      </p:sp>
    </p:spTree>
    <p:extLst>
      <p:ext uri="{BB962C8B-B14F-4D97-AF65-F5344CB8AC3E}">
        <p14:creationId xmlns:p14="http://schemas.microsoft.com/office/powerpoint/2010/main" val="419370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2</a:t>
            </a:fld>
            <a:endParaRPr lang="pt-BR" dirty="0"/>
          </a:p>
        </p:txBody>
      </p:sp>
    </p:spTree>
    <p:extLst>
      <p:ext uri="{BB962C8B-B14F-4D97-AF65-F5344CB8AC3E}">
        <p14:creationId xmlns:p14="http://schemas.microsoft.com/office/powerpoint/2010/main" val="62863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Laugeni</a:t>
            </a:r>
            <a:endParaRPr lang="pt-BR" dirty="0"/>
          </a:p>
        </p:txBody>
      </p:sp>
      <p:sp>
        <p:nvSpPr>
          <p:cNvPr id="4" name="Espaço Reservado para Número de Slide 3"/>
          <p:cNvSpPr>
            <a:spLocks noGrp="1"/>
          </p:cNvSpPr>
          <p:nvPr>
            <p:ph type="sldNum" sz="quarter" idx="10"/>
          </p:nvPr>
        </p:nvSpPr>
        <p:spPr/>
        <p:txBody>
          <a:bodyPr/>
          <a:lstStyle/>
          <a:p>
            <a:fld id="{192B521E-CD6E-4619-A738-A526AEF295CC}" type="slidenum">
              <a:rPr lang="pt-BR" smtClean="0"/>
              <a:pPr/>
              <a:t>3</a:t>
            </a:fld>
            <a:endParaRPr lang="pt-BR"/>
          </a:p>
        </p:txBody>
      </p:sp>
    </p:spTree>
    <p:extLst>
      <p:ext uri="{BB962C8B-B14F-4D97-AF65-F5344CB8AC3E}">
        <p14:creationId xmlns:p14="http://schemas.microsoft.com/office/powerpoint/2010/main" val="182324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4</a:t>
            </a:fld>
            <a:endParaRPr lang="pt-BR" dirty="0"/>
          </a:p>
        </p:txBody>
      </p:sp>
    </p:spTree>
    <p:extLst>
      <p:ext uri="{BB962C8B-B14F-4D97-AF65-F5344CB8AC3E}">
        <p14:creationId xmlns:p14="http://schemas.microsoft.com/office/powerpoint/2010/main" val="65244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13</a:t>
            </a:fld>
            <a:endParaRPr lang="pt-BR" dirty="0"/>
          </a:p>
        </p:txBody>
      </p:sp>
    </p:spTree>
    <p:extLst>
      <p:ext uri="{BB962C8B-B14F-4D97-AF65-F5344CB8AC3E}">
        <p14:creationId xmlns:p14="http://schemas.microsoft.com/office/powerpoint/2010/main" val="230375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37</a:t>
            </a:fld>
            <a:endParaRPr lang="pt-BR" dirty="0"/>
          </a:p>
        </p:txBody>
      </p:sp>
    </p:spTree>
    <p:extLst>
      <p:ext uri="{BB962C8B-B14F-4D97-AF65-F5344CB8AC3E}">
        <p14:creationId xmlns:p14="http://schemas.microsoft.com/office/powerpoint/2010/main" val="187716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54</a:t>
            </a:fld>
            <a:endParaRPr lang="pt-BR" dirty="0"/>
          </a:p>
        </p:txBody>
      </p:sp>
    </p:spTree>
    <p:extLst>
      <p:ext uri="{BB962C8B-B14F-4D97-AF65-F5344CB8AC3E}">
        <p14:creationId xmlns:p14="http://schemas.microsoft.com/office/powerpoint/2010/main" val="353688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67</a:t>
            </a:fld>
            <a:endParaRPr lang="pt-BR" dirty="0"/>
          </a:p>
        </p:txBody>
      </p:sp>
    </p:spTree>
    <p:extLst>
      <p:ext uri="{BB962C8B-B14F-4D97-AF65-F5344CB8AC3E}">
        <p14:creationId xmlns:p14="http://schemas.microsoft.com/office/powerpoint/2010/main" val="17760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55F9176-18AC-4BC0-A938-031D55BACC91}" type="slidenum">
              <a:rPr lang="pt-BR" smtClean="0"/>
              <a:pPr/>
              <a:t>85</a:t>
            </a:fld>
            <a:endParaRPr lang="pt-BR" dirty="0"/>
          </a:p>
        </p:txBody>
      </p:sp>
    </p:spTree>
    <p:extLst>
      <p:ext uri="{BB962C8B-B14F-4D97-AF65-F5344CB8AC3E}">
        <p14:creationId xmlns:p14="http://schemas.microsoft.com/office/powerpoint/2010/main" val="263625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5" name="Espaço Reservado para Rodapé 4"/>
          <p:cNvSpPr>
            <a:spLocks noGrp="1"/>
          </p:cNvSpPr>
          <p:nvPr>
            <p:ph type="ftr" sz="quarter" idx="11"/>
          </p:nvPr>
        </p:nvSpPr>
        <p:spPr>
          <a:xfrm>
            <a:off x="2915816" y="6458629"/>
            <a:ext cx="2895600" cy="365125"/>
          </a:xfrm>
          <a:prstGeom prst="rect">
            <a:avLst/>
          </a:prstGeom>
        </p:spPr>
        <p:txBody>
          <a:bodyPr/>
          <a:lstStyle>
            <a:lvl1pPr>
              <a:defRPr b="1"/>
            </a:lvl1pPr>
          </a:lstStyle>
          <a:p>
            <a:r>
              <a:rPr lang="en-US" dirty="0"/>
              <a:t>Aneirson F. Silva</a:t>
            </a:r>
          </a:p>
        </p:txBody>
      </p:sp>
    </p:spTree>
    <p:extLst>
      <p:ext uri="{BB962C8B-B14F-4D97-AF65-F5344CB8AC3E}">
        <p14:creationId xmlns:p14="http://schemas.microsoft.com/office/powerpoint/2010/main" val="152607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6" name="Espaço Reservado para Número de Slide 5"/>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248440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6" name="Espaço Reservado para Número de Slide 5"/>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220411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6" name="Espaço Reservado para Número de Slide 5"/>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332816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5" name="Espaço Reservado para Rodapé 4"/>
          <p:cNvSpPr>
            <a:spLocks noGrp="1"/>
          </p:cNvSpPr>
          <p:nvPr>
            <p:ph type="ftr" sz="quarter" idx="11"/>
          </p:nvPr>
        </p:nvSpPr>
        <p:spPr>
          <a:xfrm>
            <a:off x="2915816" y="6458629"/>
            <a:ext cx="2895600" cy="365125"/>
          </a:xfrm>
          <a:prstGeom prst="rect">
            <a:avLst/>
          </a:prstGeom>
        </p:spPr>
        <p:txBody>
          <a:bodyPr/>
          <a:lstStyle>
            <a:lvl1pPr>
              <a:defRPr b="0"/>
            </a:lvl1pPr>
          </a:lstStyle>
          <a:p>
            <a:r>
              <a:rPr lang="pt-BR" dirty="0"/>
              <a:t>Aneirson F. Silva</a:t>
            </a:r>
          </a:p>
        </p:txBody>
      </p:sp>
      <p:sp>
        <p:nvSpPr>
          <p:cNvPr id="6" name="Espaço Reservado para Número de Slide 5"/>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121107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7" name="Espaço Reservado para Número de Slide 6"/>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183762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8" name="Espaço Reservado para Rodapé 7"/>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9" name="Espaço Reservado para Número de Slide 8"/>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275726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4" name="Espaço Reservado para Rodapé 3"/>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5" name="Espaço Reservado para Número de Slide 4"/>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142234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4" name="Espaço Reservado para Número de Slide 3"/>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402318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6" name="Espaço Reservado para Rodapé 5"/>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7" name="Espaço Reservado para Número de Slide 6"/>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253744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6" name="Espaço Reservado para Rodapé 5"/>
          <p:cNvSpPr>
            <a:spLocks noGrp="1"/>
          </p:cNvSpPr>
          <p:nvPr>
            <p:ph type="ftr" sz="quarter" idx="11"/>
          </p:nvPr>
        </p:nvSpPr>
        <p:spPr>
          <a:xfrm>
            <a:off x="2915816" y="6458629"/>
            <a:ext cx="2895600" cy="365125"/>
          </a:xfrm>
          <a:prstGeom prst="rect">
            <a:avLst/>
          </a:prstGeom>
        </p:spPr>
        <p:txBody>
          <a:bodyPr/>
          <a:lstStyle>
            <a:lvl1pPr>
              <a:defRPr/>
            </a:lvl1pPr>
          </a:lstStyle>
          <a:p>
            <a:r>
              <a:rPr lang="pt-BR" dirty="0"/>
              <a:t>Aneirson F. Silva</a:t>
            </a:r>
          </a:p>
        </p:txBody>
      </p:sp>
      <p:sp>
        <p:nvSpPr>
          <p:cNvPr id="7" name="Espaço Reservado para Número de Slide 6"/>
          <p:cNvSpPr>
            <a:spLocks noGrp="1"/>
          </p:cNvSpPr>
          <p:nvPr>
            <p:ph type="sldNum" sz="quarter" idx="12"/>
          </p:nvPr>
        </p:nvSpPr>
        <p:spPr>
          <a:xfrm>
            <a:off x="6553200" y="6520259"/>
            <a:ext cx="2133600" cy="365125"/>
          </a:xfrm>
          <a:prstGeom prst="rect">
            <a:avLst/>
          </a:prstGeom>
        </p:spPr>
        <p:txBody>
          <a:bodyPr/>
          <a:lstStyle/>
          <a:p>
            <a:fld id="{4A2623A0-81AD-412E-B3C6-36509493B4AF}" type="slidenum">
              <a:rPr lang="pt-BR" smtClean="0"/>
              <a:pPr/>
              <a:t>‹nº›</a:t>
            </a:fld>
            <a:endParaRPr lang="pt-BR"/>
          </a:p>
        </p:txBody>
      </p:sp>
    </p:spTree>
    <p:extLst>
      <p:ext uri="{BB962C8B-B14F-4D97-AF65-F5344CB8AC3E}">
        <p14:creationId xmlns:p14="http://schemas.microsoft.com/office/powerpoint/2010/main" val="241206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17" name="Imagem 16">
            <a:extLst>
              <a:ext uri="{FF2B5EF4-FFF2-40B4-BE49-F238E27FC236}">
                <a16:creationId xmlns:a16="http://schemas.microsoft.com/office/drawing/2014/main" id="{401367ED-4AA3-44A5-9467-BDDABFF9D4A1}"/>
              </a:ext>
            </a:extLst>
          </p:cNvPr>
          <p:cNvPicPr>
            <a:picLocks noChangeAspect="1"/>
          </p:cNvPicPr>
          <p:nvPr userDrawn="1"/>
        </p:nvPicPr>
        <p:blipFill>
          <a:blip r:embed="rId13"/>
          <a:stretch>
            <a:fillRect/>
          </a:stretch>
        </p:blipFill>
        <p:spPr>
          <a:xfrm>
            <a:off x="0" y="6441259"/>
            <a:ext cx="1503975" cy="425585"/>
          </a:xfrm>
          <a:prstGeom prst="rect">
            <a:avLst/>
          </a:prstGeom>
        </p:spPr>
      </p:pic>
    </p:spTree>
    <p:extLst>
      <p:ext uri="{BB962C8B-B14F-4D97-AF65-F5344CB8AC3E}">
        <p14:creationId xmlns:p14="http://schemas.microsoft.com/office/powerpoint/2010/main" val="41505756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6728" y="2132856"/>
            <a:ext cx="8493744" cy="116981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Calibri" pitchFamily="34" charset="0"/>
              </a:rPr>
              <a:t>PARTE I – VISÃO GERAL E IDENTIFICAÇÃO/SELEÇÃO DE OPORTUNIDADES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pic>
        <p:nvPicPr>
          <p:cNvPr id="8" name="Imagem 7">
            <a:extLst>
              <a:ext uri="{FF2B5EF4-FFF2-40B4-BE49-F238E27FC236}">
                <a16:creationId xmlns:a16="http://schemas.microsoft.com/office/drawing/2014/main" id="{2829FB21-1BA3-43DB-B58B-22C5E16E60AF}"/>
              </a:ext>
            </a:extLst>
          </p:cNvPr>
          <p:cNvPicPr>
            <a:picLocks noChangeAspect="1"/>
          </p:cNvPicPr>
          <p:nvPr/>
        </p:nvPicPr>
        <p:blipFill>
          <a:blip r:embed="rId3"/>
          <a:stretch>
            <a:fillRect/>
          </a:stretch>
        </p:blipFill>
        <p:spPr>
          <a:xfrm>
            <a:off x="0" y="0"/>
            <a:ext cx="9144000" cy="1654420"/>
          </a:xfrm>
          <a:prstGeom prst="rect">
            <a:avLst/>
          </a:prstGeom>
        </p:spPr>
      </p:pic>
      <p:sp>
        <p:nvSpPr>
          <p:cNvPr id="9" name="CaixaDeTexto 8">
            <a:extLst>
              <a:ext uri="{FF2B5EF4-FFF2-40B4-BE49-F238E27FC236}">
                <a16:creationId xmlns:a16="http://schemas.microsoft.com/office/drawing/2014/main" id="{4681E88B-66E3-4C97-B506-FF7DD73B1DF4}"/>
              </a:ext>
            </a:extLst>
          </p:cNvPr>
          <p:cNvSpPr txBox="1"/>
          <p:nvPr/>
        </p:nvSpPr>
        <p:spPr>
          <a:xfrm>
            <a:off x="8514184" y="6519446"/>
            <a:ext cx="738336" cy="338554"/>
          </a:xfrm>
          <a:prstGeom prst="rect">
            <a:avLst/>
          </a:prstGeom>
          <a:noFill/>
        </p:spPr>
        <p:txBody>
          <a:bodyPr wrap="square" rtlCol="0">
            <a:spAutoFit/>
          </a:bodyPr>
          <a:lstStyle/>
          <a:p>
            <a:r>
              <a:rPr lang="pt-BR" sz="1600" dirty="0"/>
              <a:t>1/122</a:t>
            </a:r>
          </a:p>
        </p:txBody>
      </p:sp>
    </p:spTree>
    <p:extLst>
      <p:ext uri="{BB962C8B-B14F-4D97-AF65-F5344CB8AC3E}">
        <p14:creationId xmlns:p14="http://schemas.microsoft.com/office/powerpoint/2010/main" val="13685598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550759"/>
            <a:ext cx="8680877" cy="173538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Ou pense em </a:t>
            </a:r>
            <a:r>
              <a:rPr lang="pt-BR" sz="2800" b="1" i="1" dirty="0">
                <a:solidFill>
                  <a:srgbClr val="006666"/>
                </a:solidFill>
              </a:rPr>
              <a:t>James </a:t>
            </a:r>
            <a:r>
              <a:rPr lang="pt-BR" sz="2800" b="1" i="1" dirty="0" err="1">
                <a:solidFill>
                  <a:srgbClr val="006666"/>
                </a:solidFill>
              </a:rPr>
              <a:t>Dyson</a:t>
            </a:r>
            <a:r>
              <a:rPr lang="pt-BR" sz="2800" dirty="0"/>
              <a:t>, designer industrial formado que estava </a:t>
            </a:r>
            <a:r>
              <a:rPr lang="pt-BR" sz="2800" b="1" dirty="0">
                <a:solidFill>
                  <a:srgbClr val="993366"/>
                </a:solidFill>
              </a:rPr>
              <a:t>insatisfeito com o desempenho dos aspiradores de pó</a:t>
            </a:r>
            <a:r>
              <a:rPr lang="pt-BR" sz="2800" dirty="0"/>
              <a:t> disponíveis no mercado e resolveu criar um melhor.</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10/122</a:t>
            </a:r>
          </a:p>
        </p:txBody>
      </p:sp>
      <p:pic>
        <p:nvPicPr>
          <p:cNvPr id="8" name="Imagem 7">
            <a:extLst>
              <a:ext uri="{FF2B5EF4-FFF2-40B4-BE49-F238E27FC236}">
                <a16:creationId xmlns:a16="http://schemas.microsoft.com/office/drawing/2014/main" id="{01AF8395-3226-4044-8819-749D3CADB102}"/>
              </a:ext>
            </a:extLst>
          </p:cNvPr>
          <p:cNvPicPr>
            <a:picLocks noChangeAspect="1"/>
          </p:cNvPicPr>
          <p:nvPr/>
        </p:nvPicPr>
        <p:blipFill>
          <a:blip r:embed="rId2"/>
          <a:stretch>
            <a:fillRect/>
          </a:stretch>
        </p:blipFill>
        <p:spPr>
          <a:xfrm>
            <a:off x="3871064" y="3009146"/>
            <a:ext cx="1568287" cy="3732222"/>
          </a:xfrm>
          <a:prstGeom prst="rect">
            <a:avLst/>
          </a:prstGeom>
        </p:spPr>
      </p:pic>
    </p:spTree>
    <p:extLst>
      <p:ext uri="{BB962C8B-B14F-4D97-AF65-F5344CB8AC3E}">
        <p14:creationId xmlns:p14="http://schemas.microsoft.com/office/powerpoint/2010/main" val="10295049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5612"/>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Entretanto, isso não quer dizer que todas as empresas implementam bem esse processo.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Outros estudos mostram que várias empresas que alegam ter um processo de novos produtos o concebeu ou o implementou insatisfatoriamente; desse modo, há uma grande margem para melhorias.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100/122</a:t>
            </a:r>
          </a:p>
        </p:txBody>
      </p:sp>
    </p:spTree>
    <p:extLst>
      <p:ext uri="{BB962C8B-B14F-4D97-AF65-F5344CB8AC3E}">
        <p14:creationId xmlns:p14="http://schemas.microsoft.com/office/powerpoint/2010/main" val="42464823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07140"/>
            <a:ext cx="8680877" cy="378210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É necessário observar que o sequenciamento perfeito e linear das fases na Figura 1.5 simplesmente não é típico.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realidade é que as atividades não são sequenciais; elas são coincidentes.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Isso não implica que uma fase deve ser concluída para que o trabalho na fase seguinte seja iniciado.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101/122</a:t>
            </a:r>
          </a:p>
        </p:txBody>
      </p:sp>
    </p:spTree>
    <p:extLst>
      <p:ext uri="{BB962C8B-B14F-4D97-AF65-F5344CB8AC3E}">
        <p14:creationId xmlns:p14="http://schemas.microsoft.com/office/powerpoint/2010/main" val="2166476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700808"/>
            <a:ext cx="8680877" cy="449511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Na verdade, essa justaposição é incentivada.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Há muita pressão para que as empresas acelerem o tempo de colocação no mercado dos novos produtos, e determinada quantidade de justaposição de fases é um instrumento importante para agilizar a colocação de novos produtos no mercado.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Obviamente, para fazer isso da forma correta é essencial que os membros da equipe, provenientes de diferentes áreas funcionais (marketing, P&amp;D, fabricação, design, engenharia), comuniquem-se de uma forma extremamente eficaz.</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244408" y="6519446"/>
            <a:ext cx="1008112" cy="338554"/>
          </a:xfrm>
          <a:prstGeom prst="rect">
            <a:avLst/>
          </a:prstGeom>
          <a:noFill/>
        </p:spPr>
        <p:txBody>
          <a:bodyPr wrap="square" rtlCol="0">
            <a:spAutoFit/>
          </a:bodyPr>
          <a:lstStyle/>
          <a:p>
            <a:r>
              <a:rPr lang="pt-BR" sz="1600" dirty="0"/>
              <a:t>102/122</a:t>
            </a:r>
          </a:p>
        </p:txBody>
      </p:sp>
    </p:spTree>
    <p:extLst>
      <p:ext uri="{BB962C8B-B14F-4D97-AF65-F5344CB8AC3E}">
        <p14:creationId xmlns:p14="http://schemas.microsoft.com/office/powerpoint/2010/main" val="42948532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64195"/>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rgbClr val="FF3300"/>
                </a:solidFill>
              </a:rPr>
              <a:t>desenvolvimento de produtos </a:t>
            </a:r>
            <a:r>
              <a:rPr lang="pt-BR" sz="2400" dirty="0"/>
              <a:t>é verdadeiramente multifuncional, caso em que todas as funções (e, cada vez mais, também o cliente) trabalham juntas em uma equipe </a:t>
            </a:r>
            <a:r>
              <a:rPr lang="pt-BR" sz="2400" dirty="0" err="1"/>
              <a:t>transfuncional</a:t>
            </a:r>
            <a:r>
              <a:rPr lang="pt-BR" sz="2400" dirty="0"/>
              <a:t> para concluir as atividades requeridas.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Contudo, vale ter em mente que a equipe tem de se envolver o mais cedo possível com o processo de novos produtos.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244408" y="6519446"/>
            <a:ext cx="1008112" cy="338554"/>
          </a:xfrm>
          <a:prstGeom prst="rect">
            <a:avLst/>
          </a:prstGeom>
          <a:noFill/>
        </p:spPr>
        <p:txBody>
          <a:bodyPr wrap="square" rtlCol="0">
            <a:spAutoFit/>
          </a:bodyPr>
          <a:lstStyle/>
          <a:p>
            <a:r>
              <a:rPr lang="pt-BR" sz="1600" dirty="0"/>
              <a:t>103/122</a:t>
            </a:r>
          </a:p>
        </p:txBody>
      </p:sp>
    </p:spTree>
    <p:extLst>
      <p:ext uri="{BB962C8B-B14F-4D97-AF65-F5344CB8AC3E}">
        <p14:creationId xmlns:p14="http://schemas.microsoft.com/office/powerpoint/2010/main" val="15883791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64195"/>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É responsabilidade do líder da equipe reunir os indivíduos corretos que tenham o conjunto correto de habilidades e estimular a comunicação dentro da equipe, entre a equipe e a alta administração e entre a equipe e as comunidades de clientes.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a:t>
            </a:r>
            <a:r>
              <a:rPr lang="pt-BR" sz="2400" b="1" dirty="0">
                <a:solidFill>
                  <a:srgbClr val="CC0066"/>
                </a:solidFill>
              </a:rPr>
              <a:t>líder de equipe eficaz </a:t>
            </a:r>
            <a:r>
              <a:rPr lang="pt-BR" sz="2400" dirty="0"/>
              <a:t>sabe como lidar com conflitos de poder e igualmente com complexidades técnicas.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104/122</a:t>
            </a:r>
          </a:p>
        </p:txBody>
      </p:sp>
    </p:spTree>
    <p:extLst>
      <p:ext uri="{BB962C8B-B14F-4D97-AF65-F5344CB8AC3E}">
        <p14:creationId xmlns:p14="http://schemas.microsoft.com/office/powerpoint/2010/main" val="8825600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64195"/>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Outro meio pelo qual as empresas têm conseguido evitar atrasos e acelerar o tempo de colocação no mercado é a otimização das atividades de avaliação.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Na </a:t>
            </a:r>
            <a:r>
              <a:rPr lang="pt-BR" sz="2400" b="1" i="1" dirty="0">
                <a:solidFill>
                  <a:srgbClr val="002060"/>
                </a:solidFill>
              </a:rPr>
              <a:t>Johnson &amp; Johnson</a:t>
            </a:r>
            <a:r>
              <a:rPr lang="pt-BR" sz="2400" dirty="0"/>
              <a:t>, a preparação para uma atividade de avaliação pode ter incluído a preparação de um documento de análise de 30 a 90 páginas.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105/122</a:t>
            </a:r>
          </a:p>
        </p:txBody>
      </p:sp>
    </p:spTree>
    <p:extLst>
      <p:ext uri="{BB962C8B-B14F-4D97-AF65-F5344CB8AC3E}">
        <p14:creationId xmlns:p14="http://schemas.microsoft.com/office/powerpoint/2010/main" val="8519280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64195"/>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Ela foi reduzida para uma apresentação padronizada, com um resumo de uma página e vários slides - suficientes para informar a alta administração sobre os riscos e comprometimentos que estão sendo escolhidos.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Segundo consta, economizou-se um tempo de preparação de semanas com esse novo formato.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106/122</a:t>
            </a:r>
          </a:p>
        </p:txBody>
      </p:sp>
    </p:spTree>
    <p:extLst>
      <p:ext uri="{BB962C8B-B14F-4D97-AF65-F5344CB8AC3E}">
        <p14:creationId xmlns:p14="http://schemas.microsoft.com/office/powerpoint/2010/main" val="2375355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64195"/>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Além disso, devemos esclarecer algo sobre as atividades de avaliação que ocorrem após cada fase do processo de novos produtos.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Figura 1.5 deixa implícito que toda fase é sempre seguida de uma decisão de prosseguir/não prosseguir.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Embora isso com frequência ocorra, pode ser uma simplificação exagerada.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107/122</a:t>
            </a:r>
          </a:p>
        </p:txBody>
      </p:sp>
    </p:spTree>
    <p:extLst>
      <p:ext uri="{BB962C8B-B14F-4D97-AF65-F5344CB8AC3E}">
        <p14:creationId xmlns:p14="http://schemas.microsoft.com/office/powerpoint/2010/main" val="9196010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64195"/>
            <a:ext cx="8680877" cy="375645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Isso significa que o projeto será tocado para a frente (um "prosseguir" condicional, se preferir), mas as informações ausentes deverão ser coletadas e o projeto ainda poderá ser interrompido em uma fase posterior.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a:t>
            </a:r>
            <a:r>
              <a:rPr lang="pt-BR" sz="2400" b="1" dirty="0">
                <a:solidFill>
                  <a:schemeClr val="accent6">
                    <a:lumMod val="50000"/>
                  </a:schemeClr>
                </a:solidFill>
              </a:rPr>
              <a:t>atividade de avaliação </a:t>
            </a:r>
            <a:r>
              <a:rPr lang="pt-BR" sz="2400" dirty="0"/>
              <a:t>que inclui decisões de prosseguir condicionais algumas vezes é chamada de </a:t>
            </a:r>
            <a:r>
              <a:rPr lang="pt-BR" sz="2400" b="1" dirty="0">
                <a:solidFill>
                  <a:srgbClr val="7030A0"/>
                </a:solidFill>
              </a:rPr>
              <a:t>fase condicional </a:t>
            </a:r>
            <a:r>
              <a:rPr lang="pt-BR" sz="2400" dirty="0"/>
              <a:t>(</a:t>
            </a:r>
            <a:r>
              <a:rPr lang="pt-BR" sz="2400" i="1" dirty="0" err="1"/>
              <a:t>fuzzy</a:t>
            </a:r>
            <a:r>
              <a:rPr lang="pt-BR" sz="2400" i="1" dirty="0"/>
              <a:t> </a:t>
            </a:r>
            <a:r>
              <a:rPr lang="pt-BR" sz="2400" i="1" dirty="0" err="1"/>
              <a:t>gates</a:t>
            </a:r>
            <a:r>
              <a:rPr lang="pt-BR" sz="2400" dirty="0"/>
              <a:t>).</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108/122</a:t>
            </a:r>
          </a:p>
        </p:txBody>
      </p:sp>
    </p:spTree>
    <p:extLst>
      <p:ext uri="{BB962C8B-B14F-4D97-AF65-F5344CB8AC3E}">
        <p14:creationId xmlns:p14="http://schemas.microsoft.com/office/powerpoint/2010/main" val="33979274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2054815"/>
            <a:ext cx="8680877" cy="2166273"/>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b="1" dirty="0">
                <a:solidFill>
                  <a:schemeClr val="accent5">
                    <a:lumMod val="50000"/>
                  </a:schemeClr>
                </a:solidFill>
              </a:rPr>
              <a:t>Por exemplo</a:t>
            </a:r>
            <a:r>
              <a:rPr lang="pt-BR" sz="2800" dirty="0"/>
              <a:t>, um produto alimentício embalado pode se sair razoavelmente bem em um teste de conceito, mas a administração pode sentir que não há de fato uma leitura do mercado sem a realização de algum teste de uso (deixar o cliente realmente experimentar o produto).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109/122</a:t>
            </a:r>
          </a:p>
        </p:txBody>
      </p:sp>
    </p:spTree>
    <p:extLst>
      <p:ext uri="{BB962C8B-B14F-4D97-AF65-F5344CB8AC3E}">
        <p14:creationId xmlns:p14="http://schemas.microsoft.com/office/powerpoint/2010/main" val="291204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550759"/>
            <a:ext cx="8680877" cy="452076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Após cinco anos e cerca de 5.000 protótipos, </a:t>
            </a:r>
            <a:r>
              <a:rPr lang="pt-BR" sz="2400" b="1" dirty="0">
                <a:solidFill>
                  <a:srgbClr val="7030A0"/>
                </a:solidFill>
              </a:rPr>
              <a:t>ele criou o aspirador </a:t>
            </a:r>
            <a:r>
              <a:rPr lang="pt-BR" sz="2400" b="1" i="1" dirty="0">
                <a:solidFill>
                  <a:srgbClr val="7030A0"/>
                </a:solidFill>
              </a:rPr>
              <a:t>Dual </a:t>
            </a:r>
            <a:r>
              <a:rPr lang="pt-BR" sz="2400" b="1" i="1" dirty="0" err="1">
                <a:solidFill>
                  <a:srgbClr val="7030A0"/>
                </a:solidFill>
              </a:rPr>
              <a:t>Cyclone</a:t>
            </a:r>
            <a:r>
              <a:rPr lang="pt-BR" sz="2400" b="1" dirty="0">
                <a:solidFill>
                  <a:srgbClr val="7030A0"/>
                </a:solidFill>
              </a:rPr>
              <a:t>,</a:t>
            </a:r>
            <a:r>
              <a:rPr lang="pt-BR" sz="2400" dirty="0"/>
              <a:t> que </a:t>
            </a:r>
            <a:r>
              <a:rPr lang="pt-BR" sz="2400" b="1" dirty="0">
                <a:solidFill>
                  <a:srgbClr val="0070C0"/>
                </a:solidFill>
              </a:rPr>
              <a:t>dispensa o uso de sacos. </a:t>
            </a:r>
          </a:p>
          <a:p>
            <a:pPr marR="8206" algn="just">
              <a:spcBef>
                <a:spcPts val="92"/>
              </a:spcBef>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Ao longo dos oito anos seguintes, ele </a:t>
            </a:r>
            <a:r>
              <a:rPr lang="pt-BR" sz="2400" b="1" dirty="0">
                <a:solidFill>
                  <a:srgbClr val="002060"/>
                </a:solidFill>
              </a:rPr>
              <a:t>não conseguiu atrair o interesse de fabricantes de aspiradores de pó</a:t>
            </a:r>
            <a:r>
              <a:rPr lang="pt-BR" sz="2400" dirty="0"/>
              <a:t> nem de </a:t>
            </a:r>
            <a:r>
              <a:rPr lang="pt-BR" sz="2400" b="1" dirty="0">
                <a:solidFill>
                  <a:srgbClr val="C00000"/>
                </a:solidFill>
              </a:rPr>
              <a:t>investidores pelo novo produto</a:t>
            </a:r>
            <a:r>
              <a:rPr lang="pt-BR" sz="2400" dirty="0"/>
              <a:t>, e ouvia com frequência que, como era designer, certamente não entendia nada de fabricação nem de marketing.</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11/122</a:t>
            </a:r>
          </a:p>
        </p:txBody>
      </p:sp>
      <p:pic>
        <p:nvPicPr>
          <p:cNvPr id="7" name="Imagem 6">
            <a:extLst>
              <a:ext uri="{FF2B5EF4-FFF2-40B4-BE49-F238E27FC236}">
                <a16:creationId xmlns:a16="http://schemas.microsoft.com/office/drawing/2014/main" id="{179607B4-FF54-409B-A01D-5AABB75BE02F}"/>
              </a:ext>
            </a:extLst>
          </p:cNvPr>
          <p:cNvPicPr>
            <a:picLocks noChangeAspect="1"/>
          </p:cNvPicPr>
          <p:nvPr/>
        </p:nvPicPr>
        <p:blipFill>
          <a:blip r:embed="rId2"/>
          <a:stretch>
            <a:fillRect/>
          </a:stretch>
        </p:blipFill>
        <p:spPr>
          <a:xfrm>
            <a:off x="6095261" y="2398787"/>
            <a:ext cx="2869227" cy="1606277"/>
          </a:xfrm>
          <a:prstGeom prst="rect">
            <a:avLst/>
          </a:prstGeom>
        </p:spPr>
      </p:pic>
    </p:spTree>
    <p:extLst>
      <p:ext uri="{BB962C8B-B14F-4D97-AF65-F5344CB8AC3E}">
        <p14:creationId xmlns:p14="http://schemas.microsoft.com/office/powerpoint/2010/main" val="12793767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54904"/>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chemeClr val="accent6">
                    <a:lumMod val="75000"/>
                  </a:schemeClr>
                </a:solidFill>
              </a:rPr>
              <a:t>"Em decisão" </a:t>
            </a:r>
            <a:r>
              <a:rPr lang="pt-BR" sz="2400" dirty="0"/>
              <a:t>significa que o produto recebe aprovação para prosseguir para a fase de desenvolvimento, mas o teste de uso tem de gerar resultados positivos, pois do contrário o projeto será interrompido em algum momento.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Desse modo, as </a:t>
            </a:r>
            <a:r>
              <a:rPr lang="pt-BR" sz="2400" b="1" dirty="0">
                <a:solidFill>
                  <a:srgbClr val="FF0000"/>
                </a:solidFill>
              </a:rPr>
              <a:t>fases condicionais </a:t>
            </a:r>
            <a:r>
              <a:rPr lang="pt-BR" sz="2400" dirty="0"/>
              <a:t>aceleram o processo porque não se desperdiça tempo na obtenção de informações completas antes que se tome a decisão.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244408" y="6519446"/>
            <a:ext cx="1008112" cy="338554"/>
          </a:xfrm>
          <a:prstGeom prst="rect">
            <a:avLst/>
          </a:prstGeom>
          <a:noFill/>
        </p:spPr>
        <p:txBody>
          <a:bodyPr wrap="square" rtlCol="0">
            <a:spAutoFit/>
          </a:bodyPr>
          <a:lstStyle/>
          <a:p>
            <a:r>
              <a:rPr lang="pt-BR" sz="1600" dirty="0"/>
              <a:t>110/122</a:t>
            </a:r>
          </a:p>
        </p:txBody>
      </p:sp>
    </p:spTree>
    <p:extLst>
      <p:ext uri="{BB962C8B-B14F-4D97-AF65-F5344CB8AC3E}">
        <p14:creationId xmlns:p14="http://schemas.microsoft.com/office/powerpoint/2010/main" val="29377465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54904"/>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Elas </a:t>
            </a:r>
            <a:r>
              <a:rPr lang="pt-BR" sz="2400" b="1" dirty="0">
                <a:solidFill>
                  <a:srgbClr val="7030A0"/>
                </a:solidFill>
              </a:rPr>
              <a:t>são relativamente incomuns</a:t>
            </a:r>
            <a:r>
              <a:rPr lang="pt-BR" sz="2400" dirty="0"/>
              <a:t>; no CPAS, cerca de 50% dos projetos foram tocados para a frente com algumas decisões condicionais ao longo do caminho.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No entanto, a equipe deve realmente tomar uma decisão firme assim que as informações necessárias forem obtidas; em outras palavras, as fases condicionais ainda assim têm "força e poder“.</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111/122</a:t>
            </a:r>
          </a:p>
        </p:txBody>
      </p:sp>
    </p:spTree>
    <p:extLst>
      <p:ext uri="{BB962C8B-B14F-4D97-AF65-F5344CB8AC3E}">
        <p14:creationId xmlns:p14="http://schemas.microsoft.com/office/powerpoint/2010/main" val="6429405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54904"/>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Um problema correlato ocorre quando as equipes na verdade tomam uma decisão integral de "prosseguir", mas não conseguem alocar nenhum recurso ao projeto.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Isso é chamado de </a:t>
            </a:r>
            <a:r>
              <a:rPr lang="pt-BR" sz="2400" b="1" dirty="0">
                <a:solidFill>
                  <a:schemeClr val="accent4">
                    <a:lumMod val="50000"/>
                  </a:schemeClr>
                </a:solidFill>
              </a:rPr>
              <a:t>"vala comum" </a:t>
            </a:r>
            <a:r>
              <a:rPr lang="pt-BR" sz="2400" dirty="0"/>
              <a:t>(</a:t>
            </a:r>
            <a:r>
              <a:rPr lang="pt-BR" sz="2400" i="1" dirty="0" err="1"/>
              <a:t>hollow</a:t>
            </a:r>
            <a:r>
              <a:rPr lang="pt-BR" sz="2400" i="1" dirty="0"/>
              <a:t> </a:t>
            </a:r>
            <a:r>
              <a:rPr lang="pt-BR" sz="2400" i="1" dirty="0" err="1"/>
              <a:t>gate</a:t>
            </a:r>
            <a:r>
              <a:rPr lang="pt-BR" sz="2400" dirty="0"/>
              <a:t>) e o resultado disso é o excesso de projetos em andamento e, inevitavelmente, orçamentos estourados e lançamentos atrasados.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244408" y="6519446"/>
            <a:ext cx="1008112" cy="338554"/>
          </a:xfrm>
          <a:prstGeom prst="rect">
            <a:avLst/>
          </a:prstGeom>
          <a:noFill/>
        </p:spPr>
        <p:txBody>
          <a:bodyPr wrap="square" rtlCol="0">
            <a:spAutoFit/>
          </a:bodyPr>
          <a:lstStyle/>
          <a:p>
            <a:r>
              <a:rPr lang="pt-BR" sz="1600" dirty="0"/>
              <a:t>112/122</a:t>
            </a:r>
          </a:p>
        </p:txBody>
      </p:sp>
    </p:spTree>
    <p:extLst>
      <p:ext uri="{BB962C8B-B14F-4D97-AF65-F5344CB8AC3E}">
        <p14:creationId xmlns:p14="http://schemas.microsoft.com/office/powerpoint/2010/main" val="19246472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54904"/>
            <a:ext cx="8680877" cy="375645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Outro fato é que o processo de novos produtos pode parecer bastante distinto para os produtos revolucionários novos para o mundo, em comparação com novos produtos mais incrementais.</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 Uma empresa como a P&amp;G pode utilizar um processo simplificado para um projeto de baixo risco (como um novo sabão líquido) no qual algumas fases e atividades de avaliação são associadas ou podem ser omitidas.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113/122</a:t>
            </a:r>
          </a:p>
        </p:txBody>
      </p:sp>
    </p:spTree>
    <p:extLst>
      <p:ext uri="{BB962C8B-B14F-4D97-AF65-F5344CB8AC3E}">
        <p14:creationId xmlns:p14="http://schemas.microsoft.com/office/powerpoint/2010/main" val="18297091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54904"/>
            <a:ext cx="8680877" cy="374362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Segundo o CPAS, somente 40% dos projetos radicais têm fases que se justapõem ou são ignoradas, enquanto em relação aos novos produtos incrementais em torno de 59% têm fases justapostas ou passam totalmente por cima de algumas fases.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Com respeito a um produto novo para o mundo, como o </a:t>
            </a:r>
            <a:r>
              <a:rPr lang="pt-BR" sz="2400" dirty="0" err="1"/>
              <a:t>Febreze</a:t>
            </a:r>
            <a:r>
              <a:rPr lang="pt-BR" sz="2400" dirty="0"/>
              <a:t> ou </a:t>
            </a:r>
            <a:r>
              <a:rPr lang="pt-BR" sz="2400" dirty="0" err="1"/>
              <a:t>Dryel</a:t>
            </a:r>
            <a:r>
              <a:rPr lang="pt-BR" sz="2400" dirty="0"/>
              <a:t>, a P&amp;G enfrenta riscos maiores e despesas mais altas e, nesse caso, um processo de novos produtos completo em todos os detalhes provavelmente será seguido.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114/122</a:t>
            </a:r>
          </a:p>
        </p:txBody>
      </p:sp>
    </p:spTree>
    <p:extLst>
      <p:ext uri="{BB962C8B-B14F-4D97-AF65-F5344CB8AC3E}">
        <p14:creationId xmlns:p14="http://schemas.microsoft.com/office/powerpoint/2010/main" val="625901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54904"/>
            <a:ext cx="8680877" cy="374362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Por isso, é favorável imaginar o processo da Figura 1.5 como um parâmetro ou estrutura, mas reconhecer que o processo de novos produtos é realmente muito flexível.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Na verdade, essas características (fases justapostas, fases condicionais e flexibilidade) são traços do que é chamado de processo de novos produtos de terceira geração, que é a forma como a maioria das empresas interpreta o processo retratado na Figura I.5.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00083"/>
            <a:ext cx="1008112" cy="338554"/>
          </a:xfrm>
          <a:prstGeom prst="rect">
            <a:avLst/>
          </a:prstGeom>
          <a:noFill/>
        </p:spPr>
        <p:txBody>
          <a:bodyPr wrap="square" rtlCol="0">
            <a:spAutoFit/>
          </a:bodyPr>
          <a:lstStyle/>
          <a:p>
            <a:r>
              <a:rPr lang="pt-BR" sz="1600" dirty="0"/>
              <a:t>115/122</a:t>
            </a:r>
          </a:p>
        </p:txBody>
      </p:sp>
    </p:spTree>
    <p:extLst>
      <p:ext uri="{BB962C8B-B14F-4D97-AF65-F5344CB8AC3E}">
        <p14:creationId xmlns:p14="http://schemas.microsoft.com/office/powerpoint/2010/main" val="8343635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628800"/>
            <a:ext cx="8680877" cy="452076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lançamento parece uma atividade de marketing, mas grande parte do marketing ocorre durante as fases preliminares.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Além disso, durante o lançamento o pessoal de fabricação está ocupado com a estruturação da capacidade de produção.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pessoal do jurídico está registrando as marcas e o pessoal de laboratório está realizando testes com base nos resultados iniciais do produto.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É claro que o processo de novos produtos é uma função para uma equipe bem organizada, eficiente e </a:t>
            </a:r>
            <a:r>
              <a:rPr lang="pt-BR" sz="2400" dirty="0" err="1"/>
              <a:t>transfuncional</a:t>
            </a:r>
            <a:r>
              <a:rPr lang="pt-BR" sz="2400" dirty="0"/>
              <a:t>.</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116/122</a:t>
            </a:r>
          </a:p>
        </p:txBody>
      </p:sp>
    </p:spTree>
    <p:extLst>
      <p:ext uri="{BB962C8B-B14F-4D97-AF65-F5344CB8AC3E}">
        <p14:creationId xmlns:p14="http://schemas.microsoft.com/office/powerpoint/2010/main" val="19115528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OS OUTROS ELEMENTOS ESTRATÉGICOS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316416" y="6519446"/>
            <a:ext cx="936104" cy="338554"/>
          </a:xfrm>
          <a:prstGeom prst="rect">
            <a:avLst/>
          </a:prstGeom>
          <a:noFill/>
        </p:spPr>
        <p:txBody>
          <a:bodyPr wrap="square" rtlCol="0">
            <a:spAutoFit/>
          </a:bodyPr>
          <a:lstStyle/>
          <a:p>
            <a:r>
              <a:rPr lang="pt-BR" sz="1600" dirty="0"/>
              <a:t>117/122</a:t>
            </a:r>
          </a:p>
        </p:txBody>
      </p:sp>
      <p:pic>
        <p:nvPicPr>
          <p:cNvPr id="4" name="Imagem 3">
            <a:extLst>
              <a:ext uri="{FF2B5EF4-FFF2-40B4-BE49-F238E27FC236}">
                <a16:creationId xmlns:a16="http://schemas.microsoft.com/office/drawing/2014/main" id="{F8828BDA-EAA0-4D5C-B5B2-39F87B241CAB}"/>
              </a:ext>
            </a:extLst>
          </p:cNvPr>
          <p:cNvPicPr>
            <a:picLocks noChangeAspect="1"/>
          </p:cNvPicPr>
          <p:nvPr/>
        </p:nvPicPr>
        <p:blipFill>
          <a:blip r:embed="rId3"/>
          <a:stretch>
            <a:fillRect/>
          </a:stretch>
        </p:blipFill>
        <p:spPr>
          <a:xfrm>
            <a:off x="1804218" y="2282144"/>
            <a:ext cx="5432078" cy="3811152"/>
          </a:xfrm>
          <a:prstGeom prst="rect">
            <a:avLst/>
          </a:prstGeom>
        </p:spPr>
      </p:pic>
    </p:spTree>
    <p:extLst>
      <p:ext uri="{BB962C8B-B14F-4D97-AF65-F5344CB8AC3E}">
        <p14:creationId xmlns:p14="http://schemas.microsoft.com/office/powerpoint/2010/main" val="68447534"/>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340768"/>
            <a:ext cx="8680877" cy="415143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processo retratado na Figura 1.5 é parte da estratégia de novo produto de uma empresa, mas deixa algumas perguntas sem resposta.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Primeiro, qual é a estratégia subjacente da empresa para novos produtos? </a:t>
            </a:r>
          </a:p>
          <a:p>
            <a:pPr marL="457200" marR="8206" indent="-457200" algn="just">
              <a:spcBef>
                <a:spcPts val="92"/>
              </a:spcBef>
              <a:buFont typeface="Wingdings" panose="05000000000000000000" pitchFamily="2" charset="2"/>
              <a:buChar char="Ø"/>
            </a:pPr>
            <a:r>
              <a:rPr lang="pt-BR" sz="2400" dirty="0"/>
              <a:t>Que oportunidades de mercado e/ou tecnológicas a empresa está procurando explorar? </a:t>
            </a:r>
          </a:p>
          <a:p>
            <a:pPr marL="457200" marR="8206" indent="-457200" algn="just">
              <a:spcBef>
                <a:spcPts val="92"/>
              </a:spcBef>
              <a:buFont typeface="Wingdings" panose="05000000000000000000" pitchFamily="2" charset="2"/>
              <a:buChar char="Ø"/>
            </a:pPr>
            <a:r>
              <a:rPr lang="pt-BR" sz="2400" dirty="0"/>
              <a:t>Em que arena estratégica a empresa concorrerá? </a:t>
            </a:r>
          </a:p>
          <a:p>
            <a:pPr marL="457200" marR="8206" indent="-457200" algn="just">
              <a:spcBef>
                <a:spcPts val="92"/>
              </a:spcBef>
              <a:buFont typeface="Wingdings" panose="05000000000000000000" pitchFamily="2" charset="2"/>
              <a:buChar char="Ø"/>
            </a:pPr>
            <a:r>
              <a:rPr lang="pt-BR" sz="2400" dirty="0"/>
              <a:t>Quão inovadora a administração deseja ser?</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Os outros elementos estratégicos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244408" y="6519446"/>
            <a:ext cx="1008112" cy="338554"/>
          </a:xfrm>
          <a:prstGeom prst="rect">
            <a:avLst/>
          </a:prstGeom>
          <a:noFill/>
        </p:spPr>
        <p:txBody>
          <a:bodyPr wrap="square" rtlCol="0">
            <a:spAutoFit/>
          </a:bodyPr>
          <a:lstStyle/>
          <a:p>
            <a:r>
              <a:rPr lang="pt-BR" sz="1600" dirty="0"/>
              <a:t>118/122</a:t>
            </a:r>
          </a:p>
        </p:txBody>
      </p:sp>
    </p:spTree>
    <p:extLst>
      <p:ext uri="{BB962C8B-B14F-4D97-AF65-F5344CB8AC3E}">
        <p14:creationId xmlns:p14="http://schemas.microsoft.com/office/powerpoint/2010/main" val="30002315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340768"/>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Sem uma </a:t>
            </a:r>
            <a:r>
              <a:rPr lang="pt-BR" sz="2400" b="1" dirty="0">
                <a:solidFill>
                  <a:srgbClr val="0070C0"/>
                </a:solidFill>
              </a:rPr>
              <a:t>estratégia de novos produtos</a:t>
            </a:r>
            <a:r>
              <a:rPr lang="pt-BR" sz="2400" dirty="0"/>
              <a:t>, a empresa abordará o desenvolvimento de novos produtos de uma maneira desfocada.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Sem um limite claro quanto a quais oportunidades de mercado ou tecnológicas serão perseguidas, qualquer ideia pareceria correta, o que poderia conduzir a empresa a um número excessivo de produtos subfinanciados.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Os outros elementos estratégicos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119/122</a:t>
            </a:r>
          </a:p>
        </p:txBody>
      </p:sp>
    </p:spTree>
    <p:extLst>
      <p:ext uri="{BB962C8B-B14F-4D97-AF65-F5344CB8AC3E}">
        <p14:creationId xmlns:p14="http://schemas.microsoft.com/office/powerpoint/2010/main" val="77274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550759"/>
            <a:ext cx="8680877" cy="2635633"/>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Em 1985, à </a:t>
            </a:r>
            <a:r>
              <a:rPr lang="pt-BR" sz="2400" b="1" dirty="0">
                <a:solidFill>
                  <a:srgbClr val="C00000"/>
                </a:solidFill>
              </a:rPr>
              <a:t>beira da falência</a:t>
            </a:r>
            <a:r>
              <a:rPr lang="pt-BR" sz="2400" dirty="0"/>
              <a:t>, </a:t>
            </a:r>
            <a:r>
              <a:rPr lang="pt-BR" sz="2400" dirty="0" err="1"/>
              <a:t>Dyson</a:t>
            </a:r>
            <a:r>
              <a:rPr lang="pt-BR" sz="2400" dirty="0"/>
              <a:t> encontrou um investidor japonês interessado e, em 1993, estabeleceu a </a:t>
            </a:r>
            <a:r>
              <a:rPr lang="pt-BR" sz="2400" b="1" i="1" dirty="0" err="1">
                <a:solidFill>
                  <a:srgbClr val="993300"/>
                </a:solidFill>
              </a:rPr>
              <a:t>Dyson</a:t>
            </a:r>
            <a:r>
              <a:rPr lang="pt-BR" sz="2400" b="1" i="1" dirty="0">
                <a:solidFill>
                  <a:srgbClr val="993300"/>
                </a:solidFill>
              </a:rPr>
              <a:t> </a:t>
            </a:r>
            <a:r>
              <a:rPr lang="pt-BR" sz="2400" b="1" i="1" dirty="0" err="1">
                <a:solidFill>
                  <a:srgbClr val="993300"/>
                </a:solidFill>
              </a:rPr>
              <a:t>Appliances</a:t>
            </a:r>
            <a:r>
              <a:rPr lang="pt-BR" sz="2400" b="1" i="1" dirty="0">
                <a:solidFill>
                  <a:srgbClr val="993300"/>
                </a:solidFill>
              </a:rPr>
              <a:t> </a:t>
            </a:r>
            <a:r>
              <a:rPr lang="pt-BR" sz="2400" dirty="0"/>
              <a:t>no Reino Unido (seu país de origem).</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 Desde essa época, a </a:t>
            </a:r>
            <a:r>
              <a:rPr lang="pt-BR" sz="2400" i="1" dirty="0" err="1"/>
              <a:t>Dyson</a:t>
            </a:r>
            <a:r>
              <a:rPr lang="pt-BR" sz="2400" i="1" dirty="0"/>
              <a:t> </a:t>
            </a:r>
            <a:r>
              <a:rPr lang="pt-BR" sz="2400" i="1" dirty="0" err="1"/>
              <a:t>Appliances</a:t>
            </a:r>
            <a:r>
              <a:rPr lang="pt-BR" sz="2400" i="1" dirty="0"/>
              <a:t> </a:t>
            </a:r>
            <a:r>
              <a:rPr lang="pt-BR" sz="2400" dirty="0"/>
              <a:t>já </a:t>
            </a:r>
            <a:r>
              <a:rPr lang="pt-BR" sz="2400" b="1" dirty="0">
                <a:solidFill>
                  <a:srgbClr val="0070C0"/>
                </a:solidFill>
              </a:rPr>
              <a:t>vendeu mais de US$ 2 bilhões em aspiradores ao redor do mundo.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12/122</a:t>
            </a:r>
          </a:p>
        </p:txBody>
      </p:sp>
    </p:spTree>
    <p:extLst>
      <p:ext uri="{BB962C8B-B14F-4D97-AF65-F5344CB8AC3E}">
        <p14:creationId xmlns:p14="http://schemas.microsoft.com/office/powerpoint/2010/main" val="30821183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340768"/>
            <a:ext cx="8680877" cy="452076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Chamamos a </a:t>
            </a:r>
            <a:r>
              <a:rPr lang="pt-BR" sz="2400" b="1" dirty="0">
                <a:solidFill>
                  <a:srgbClr val="FF0066"/>
                </a:solidFill>
              </a:rPr>
              <a:t>estratégia de novos produtos de termo de inovação de produto (</a:t>
            </a:r>
            <a:r>
              <a:rPr lang="pt-BR" sz="2400" b="1" i="1" dirty="0" err="1">
                <a:solidFill>
                  <a:srgbClr val="FF0066"/>
                </a:solidFill>
              </a:rPr>
              <a:t>Product</a:t>
            </a:r>
            <a:r>
              <a:rPr lang="pt-BR" sz="2400" b="1" i="1" dirty="0">
                <a:solidFill>
                  <a:srgbClr val="FF0066"/>
                </a:solidFill>
              </a:rPr>
              <a:t> </a:t>
            </a:r>
            <a:r>
              <a:rPr lang="pt-BR" sz="2400" b="1" i="1" dirty="0" err="1">
                <a:solidFill>
                  <a:srgbClr val="FF0066"/>
                </a:solidFill>
              </a:rPr>
              <a:t>Innovation</a:t>
            </a:r>
            <a:r>
              <a:rPr lang="pt-BR" sz="2400" b="1" i="1" dirty="0">
                <a:solidFill>
                  <a:srgbClr val="FF0066"/>
                </a:solidFill>
              </a:rPr>
              <a:t> Charter </a:t>
            </a:r>
            <a:r>
              <a:rPr lang="pt-BR" sz="2400" b="1" dirty="0">
                <a:solidFill>
                  <a:srgbClr val="FF0066"/>
                </a:solidFill>
              </a:rPr>
              <a:t>- PIC).</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a:t>
            </a:r>
            <a:r>
              <a:rPr lang="pt-BR" sz="2400" b="1" dirty="0">
                <a:solidFill>
                  <a:srgbClr val="FF0000"/>
                </a:solidFill>
              </a:rPr>
              <a:t>PIC</a:t>
            </a:r>
            <a:r>
              <a:rPr lang="pt-BR" sz="2400" dirty="0"/>
              <a:t> é desenvolvido pela alta administração e oferece orientação para todas as áreas funcionais envolvidas na inovação.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Ele </a:t>
            </a:r>
            <a:r>
              <a:rPr lang="pt-BR" sz="2400" b="1" dirty="0">
                <a:solidFill>
                  <a:srgbClr val="002060"/>
                </a:solidFill>
              </a:rPr>
              <a:t>define um escopo de atividade para o desenvolvimento de novos produtos</a:t>
            </a:r>
            <a:r>
              <a:rPr lang="pt-BR" sz="2400" dirty="0"/>
              <a:t>, ajudando a respectiva equipe a identificar quais oportunidades estão dentro dos limites e onde ela deve concentrar suas iniciativas.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Os outros elementos estratégicos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120/122</a:t>
            </a:r>
          </a:p>
        </p:txBody>
      </p:sp>
    </p:spTree>
    <p:extLst>
      <p:ext uri="{BB962C8B-B14F-4D97-AF65-F5344CB8AC3E}">
        <p14:creationId xmlns:p14="http://schemas.microsoft.com/office/powerpoint/2010/main" val="39064356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268760"/>
            <a:ext cx="8680877" cy="48900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Dessa forma, talvez menos projetos sejam empreendidos, mas geralmente eles terão um valor superior para a empresa.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 as vantagens de estabelecer um PIC são nítidas: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Na pesquisa de Robert Cooper, as empresas com uma definição de produto consistente tinham 85% de probabilidade de sucesso e em média uma participação de mercado de 37%, enquanto aquelas com uma definição de produto frágil evidenciou uma probabilidade de sucesso de 26% e uma participação de mercado de 23%.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Os outros elementos estratégicos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316416" y="6519446"/>
            <a:ext cx="936104" cy="338554"/>
          </a:xfrm>
          <a:prstGeom prst="rect">
            <a:avLst/>
          </a:prstGeom>
          <a:noFill/>
        </p:spPr>
        <p:txBody>
          <a:bodyPr wrap="square" rtlCol="0">
            <a:spAutoFit/>
          </a:bodyPr>
          <a:lstStyle/>
          <a:p>
            <a:r>
              <a:rPr lang="pt-BR" sz="1600" dirty="0"/>
              <a:t>121/122</a:t>
            </a:r>
          </a:p>
        </p:txBody>
      </p:sp>
    </p:spTree>
    <p:extLst>
      <p:ext uri="{BB962C8B-B14F-4D97-AF65-F5344CB8AC3E}">
        <p14:creationId xmlns:p14="http://schemas.microsoft.com/office/powerpoint/2010/main" val="26802427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268760"/>
            <a:ext cx="8680877" cy="412578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Além disso, muitos conceitos de novos produtos podem parecer tecnicamente viáveis e comercializáveis.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Antes de comprometer os escassos recursos financeiros e humanos, a alta administração deve também considerar se o novo produto, se desenvolvido, seria adequado à estratégia geral de negócios da empresa: se ele contribui estrategicamente para os produtos que já são oferecidos ou se ele desequilibra a linha de produtos da empresa.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08504"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Os outros elementos estratégicos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244408" y="6519446"/>
            <a:ext cx="1008112" cy="338554"/>
          </a:xfrm>
          <a:prstGeom prst="rect">
            <a:avLst/>
          </a:prstGeom>
          <a:noFill/>
        </p:spPr>
        <p:txBody>
          <a:bodyPr wrap="square" rtlCol="0">
            <a:spAutoFit/>
          </a:bodyPr>
          <a:lstStyle/>
          <a:p>
            <a:r>
              <a:rPr lang="pt-BR" sz="1600" dirty="0"/>
              <a:t>122/122</a:t>
            </a:r>
          </a:p>
        </p:txBody>
      </p:sp>
    </p:spTree>
    <p:extLst>
      <p:ext uri="{BB962C8B-B14F-4D97-AF65-F5344CB8AC3E}">
        <p14:creationId xmlns:p14="http://schemas.microsoft.com/office/powerpoint/2010/main" val="228469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A IMPORTÂNCIA DOS NOVOS PRODUTOS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388424" y="6519446"/>
            <a:ext cx="864096" cy="338554"/>
          </a:xfrm>
          <a:prstGeom prst="rect">
            <a:avLst/>
          </a:prstGeom>
          <a:noFill/>
        </p:spPr>
        <p:txBody>
          <a:bodyPr wrap="square" rtlCol="0">
            <a:spAutoFit/>
          </a:bodyPr>
          <a:lstStyle/>
          <a:p>
            <a:r>
              <a:rPr lang="pt-BR" sz="1600" dirty="0"/>
              <a:t>13/122</a:t>
            </a:r>
          </a:p>
        </p:txBody>
      </p:sp>
      <p:pic>
        <p:nvPicPr>
          <p:cNvPr id="4" name="Imagem 3">
            <a:extLst>
              <a:ext uri="{FF2B5EF4-FFF2-40B4-BE49-F238E27FC236}">
                <a16:creationId xmlns:a16="http://schemas.microsoft.com/office/drawing/2014/main" id="{7F3E4DE5-5322-419C-ABC1-943B39AB29FF}"/>
              </a:ext>
            </a:extLst>
          </p:cNvPr>
          <p:cNvPicPr>
            <a:picLocks noChangeAspect="1"/>
          </p:cNvPicPr>
          <p:nvPr/>
        </p:nvPicPr>
        <p:blipFill>
          <a:blip r:embed="rId3"/>
          <a:stretch>
            <a:fillRect/>
          </a:stretch>
        </p:blipFill>
        <p:spPr>
          <a:xfrm>
            <a:off x="1388318" y="2372072"/>
            <a:ext cx="6496050" cy="3505200"/>
          </a:xfrm>
          <a:prstGeom prst="rect">
            <a:avLst/>
          </a:prstGeom>
        </p:spPr>
      </p:pic>
    </p:spTree>
    <p:extLst>
      <p:ext uri="{BB962C8B-B14F-4D97-AF65-F5344CB8AC3E}">
        <p14:creationId xmlns:p14="http://schemas.microsoft.com/office/powerpoint/2010/main" val="23981314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69856"/>
            <a:ext cx="8680877" cy="415143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chemeClr val="tx2">
                    <a:lumMod val="75000"/>
                  </a:schemeClr>
                </a:solidFill>
              </a:rPr>
              <a:t>Novos produtos </a:t>
            </a:r>
            <a:r>
              <a:rPr lang="pt-BR" sz="2400" dirty="0"/>
              <a:t>são um </a:t>
            </a:r>
            <a:r>
              <a:rPr lang="pt-BR" sz="2400" b="1" dirty="0">
                <a:solidFill>
                  <a:srgbClr val="FF0000"/>
                </a:solidFill>
              </a:rPr>
              <a:t>grande negócio.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b="1" dirty="0">
                <a:solidFill>
                  <a:srgbClr val="FF3300"/>
                </a:solidFill>
              </a:rPr>
              <a:t>Mais de US$ 100 bilhões </a:t>
            </a:r>
            <a:r>
              <a:rPr lang="pt-BR" sz="2400" dirty="0"/>
              <a:t>são gastos </a:t>
            </a:r>
            <a:r>
              <a:rPr lang="pt-BR" sz="2400" b="1" dirty="0">
                <a:solidFill>
                  <a:srgbClr val="CC0066"/>
                </a:solidFill>
              </a:rPr>
              <a:t>anualmente apenas na fase de desenvolvimento técnico.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Vários </a:t>
            </a:r>
            <a:r>
              <a:rPr lang="pt-BR" sz="2400" b="1" dirty="0">
                <a:solidFill>
                  <a:srgbClr val="002060"/>
                </a:solidFill>
              </a:rPr>
              <a:t>milhares de novos produtos </a:t>
            </a:r>
            <a:r>
              <a:rPr lang="pt-BR" sz="2400" dirty="0"/>
              <a:t>são </a:t>
            </a:r>
            <a:r>
              <a:rPr lang="pt-BR" sz="2400" b="1" dirty="0">
                <a:solidFill>
                  <a:srgbClr val="7030A0"/>
                </a:solidFill>
              </a:rPr>
              <a:t>comercializados todos os anos </a:t>
            </a:r>
            <a:r>
              <a:rPr lang="pt-BR" sz="2400" dirty="0"/>
              <a:t>talvez milhões, se considerarmos cada novo site como um novo produto.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Centenas de </a:t>
            </a:r>
            <a:r>
              <a:rPr lang="pt-BR" sz="2400" b="1" dirty="0">
                <a:solidFill>
                  <a:srgbClr val="993366"/>
                </a:solidFill>
              </a:rPr>
              <a:t>milhares de pessoas ganham a vida </a:t>
            </a:r>
            <a:r>
              <a:rPr lang="pt-BR" sz="2400" dirty="0"/>
              <a:t>fabricando e comercializando </a:t>
            </a:r>
            <a:r>
              <a:rPr lang="pt-BR" sz="2400" b="1" dirty="0">
                <a:solidFill>
                  <a:srgbClr val="006666"/>
                </a:solidFill>
              </a:rPr>
              <a:t>novos produtos</a:t>
            </a:r>
            <a:r>
              <a:rPr lang="pt-BR" sz="2400" dirty="0"/>
              <a:t>.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14/122</a:t>
            </a:r>
          </a:p>
        </p:txBody>
      </p:sp>
    </p:spTree>
    <p:extLst>
      <p:ext uri="{BB962C8B-B14F-4D97-AF65-F5344CB8AC3E}">
        <p14:creationId xmlns:p14="http://schemas.microsoft.com/office/powerpoint/2010/main" val="282143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2008211"/>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Inúmeros gestores se dão conta de que a </a:t>
            </a:r>
            <a:r>
              <a:rPr lang="pt-BR" sz="2400" b="1" dirty="0">
                <a:solidFill>
                  <a:srgbClr val="FF3300"/>
                </a:solidFill>
              </a:rPr>
              <a:t>inovação radical é fundamental</a:t>
            </a:r>
            <a:r>
              <a:rPr lang="pt-BR" sz="2400" dirty="0"/>
              <a:t> para o </a:t>
            </a:r>
            <a:r>
              <a:rPr lang="pt-BR" sz="2400" b="1" dirty="0">
                <a:solidFill>
                  <a:schemeClr val="accent2">
                    <a:lumMod val="50000"/>
                  </a:schemeClr>
                </a:solidFill>
              </a:rPr>
              <a:t>crescimento futuro </a:t>
            </a:r>
            <a:r>
              <a:rPr lang="pt-BR" sz="2400" dirty="0"/>
              <a:t>e até mesmo para a </a:t>
            </a:r>
            <a:r>
              <a:rPr lang="pt-BR" sz="2400" b="1" dirty="0">
                <a:solidFill>
                  <a:srgbClr val="0070C0"/>
                </a:solidFill>
              </a:rPr>
              <a:t>sobrevivência da empresa.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Aqui, definimos </a:t>
            </a:r>
            <a:r>
              <a:rPr lang="pt-BR" sz="2400" b="1" dirty="0">
                <a:solidFill>
                  <a:srgbClr val="FF0000"/>
                </a:solidFill>
              </a:rPr>
              <a:t>inovação radical </a:t>
            </a:r>
            <a:r>
              <a:rPr lang="pt-BR" sz="2400" dirty="0"/>
              <a:t>como a inovação que substitui ou torna obsoleto um produto atual e/ou cria categorias de produto totalmente novas.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15/122</a:t>
            </a:r>
          </a:p>
        </p:txBody>
      </p:sp>
    </p:spTree>
    <p:extLst>
      <p:ext uri="{BB962C8B-B14F-4D97-AF65-F5344CB8AC3E}">
        <p14:creationId xmlns:p14="http://schemas.microsoft.com/office/powerpoint/2010/main" val="345758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2008211"/>
            <a:ext cx="8680877" cy="302804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O Instituto de Pesquisa Industrial identificou a </a:t>
            </a:r>
            <a:r>
              <a:rPr lang="pt-BR" sz="2800" b="1" dirty="0">
                <a:solidFill>
                  <a:srgbClr val="002060"/>
                </a:solidFill>
              </a:rPr>
              <a:t>"inovação crescente" e o "crescimento dos negócios por meio da inovação"</a:t>
            </a:r>
            <a:r>
              <a:rPr lang="pt-BR" sz="2800" dirty="0"/>
              <a:t> como os principais desafios enfrentados pelos líderes tecnológicos, e o famoso autor de negócios Gary </a:t>
            </a:r>
            <a:r>
              <a:rPr lang="pt-BR" sz="2800" dirty="0" err="1"/>
              <a:t>Hamel</a:t>
            </a:r>
            <a:r>
              <a:rPr lang="pt-BR" sz="2800" dirty="0"/>
              <a:t> descreveu a criação de inovações radicais como "a questão empresarial mais importante de nossos tempos".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16/122</a:t>
            </a:r>
          </a:p>
        </p:txBody>
      </p:sp>
    </p:spTree>
    <p:extLst>
      <p:ext uri="{BB962C8B-B14F-4D97-AF65-F5344CB8AC3E}">
        <p14:creationId xmlns:p14="http://schemas.microsoft.com/office/powerpoint/2010/main" val="151617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72816"/>
            <a:ext cx="8680877" cy="375645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rgbClr val="7030A0"/>
                </a:solidFill>
              </a:rPr>
              <a:t>motivo</a:t>
            </a:r>
            <a:r>
              <a:rPr lang="pt-BR" sz="2400" dirty="0"/>
              <a:t> pelo qual as empresas investem tanto em </a:t>
            </a:r>
            <a:r>
              <a:rPr lang="pt-BR" sz="2400" b="1" dirty="0">
                <a:solidFill>
                  <a:schemeClr val="accent6">
                    <a:lumMod val="50000"/>
                  </a:schemeClr>
                </a:solidFill>
              </a:rPr>
              <a:t>novos produtos</a:t>
            </a:r>
            <a:r>
              <a:rPr lang="pt-BR" sz="2400" dirty="0"/>
              <a:t> é que eles </a:t>
            </a:r>
            <a:r>
              <a:rPr lang="pt-BR" sz="2400" b="1" dirty="0">
                <a:solidFill>
                  <a:schemeClr val="accent3">
                    <a:lumMod val="75000"/>
                  </a:schemeClr>
                </a:solidFill>
              </a:rPr>
              <a:t>oferecem a resposta </a:t>
            </a:r>
            <a:r>
              <a:rPr lang="pt-BR" sz="2400" dirty="0"/>
              <a:t>para a maioria dos grandes problemas das empresas. Os </a:t>
            </a:r>
            <a:r>
              <a:rPr lang="pt-BR" sz="2400" b="1" dirty="0">
                <a:solidFill>
                  <a:srgbClr val="FF0066"/>
                </a:solidFill>
              </a:rPr>
              <a:t>concorrentes são mais prejudiciais:</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(1) quando há tão pouca diferenciação no produto que a redução de preços acaba com a margem de lucro de todas as partes.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(2) quando eles têm um novo produto desejável que nós não temos.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17/122</a:t>
            </a:r>
          </a:p>
        </p:txBody>
      </p:sp>
    </p:spTree>
    <p:extLst>
      <p:ext uri="{BB962C8B-B14F-4D97-AF65-F5344CB8AC3E}">
        <p14:creationId xmlns:p14="http://schemas.microsoft.com/office/powerpoint/2010/main" val="341309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6832"/>
            <a:ext cx="8680877" cy="2648457"/>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a:t>
            </a:r>
            <a:r>
              <a:rPr lang="pt-BR" sz="2400" b="1" dirty="0">
                <a:solidFill>
                  <a:srgbClr val="7030A0"/>
                </a:solidFill>
              </a:rPr>
              <a:t>verdade é a seguinte</a:t>
            </a:r>
            <a:r>
              <a:rPr lang="pt-BR" sz="2400" dirty="0"/>
              <a:t>: um </a:t>
            </a:r>
            <a:r>
              <a:rPr lang="pt-BR" sz="2400" b="1" dirty="0">
                <a:solidFill>
                  <a:srgbClr val="993300"/>
                </a:solidFill>
              </a:rPr>
              <a:t>novo produto bem-sucedido</a:t>
            </a:r>
            <a:r>
              <a:rPr lang="pt-BR" sz="2400" dirty="0"/>
              <a:t> é </a:t>
            </a:r>
            <a:r>
              <a:rPr lang="pt-BR" sz="2400" b="1" dirty="0">
                <a:solidFill>
                  <a:srgbClr val="FF0000"/>
                </a:solidFill>
              </a:rPr>
              <a:t>melhor</a:t>
            </a:r>
            <a:r>
              <a:rPr lang="pt-BR" sz="2400" dirty="0"/>
              <a:t> para uma empresa do que qualquer outra coisa. </a:t>
            </a:r>
          </a:p>
          <a:p>
            <a:pPr marR="8206" algn="just">
              <a:spcBef>
                <a:spcPts val="92"/>
              </a:spcBef>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a:t>
            </a:r>
            <a:r>
              <a:rPr lang="pt-BR" sz="2400" b="1" dirty="0">
                <a:solidFill>
                  <a:srgbClr val="CC0066"/>
                </a:solidFill>
              </a:rPr>
              <a:t>verdadeiro motivo </a:t>
            </a:r>
            <a:r>
              <a:rPr lang="pt-BR" sz="2400" dirty="0"/>
              <a:t>de existência de uma empresa é o </a:t>
            </a:r>
            <a:r>
              <a:rPr lang="pt-BR" sz="2400" b="1" dirty="0">
                <a:solidFill>
                  <a:srgbClr val="0070C0"/>
                </a:solidFill>
              </a:rPr>
              <a:t>valor</a:t>
            </a:r>
            <a:r>
              <a:rPr lang="pt-BR" sz="2400" dirty="0"/>
              <a:t> que suas atividades oferecem aos outros e pelo qual eles pagam. </a:t>
            </a:r>
          </a:p>
          <a:p>
            <a:pPr marL="457200" marR="8206" indent="-457200" algn="just">
              <a:spcBef>
                <a:spcPts val="92"/>
              </a:spcBef>
              <a:buFont typeface="Wingdings" panose="05000000000000000000" pitchFamily="2" charset="2"/>
              <a:buChar char="Ø"/>
            </a:pPr>
            <a:endParaRPr lang="pt-BR" sz="2400" dirty="0"/>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18/122</a:t>
            </a:r>
          </a:p>
        </p:txBody>
      </p:sp>
    </p:spTree>
    <p:extLst>
      <p:ext uri="{BB962C8B-B14F-4D97-AF65-F5344CB8AC3E}">
        <p14:creationId xmlns:p14="http://schemas.microsoft.com/office/powerpoint/2010/main" val="335536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88840"/>
            <a:ext cx="8680877" cy="2635633"/>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 em um </a:t>
            </a:r>
            <a:r>
              <a:rPr lang="pt-BR" sz="2400" b="1" dirty="0">
                <a:solidFill>
                  <a:srgbClr val="7030A0"/>
                </a:solidFill>
              </a:rPr>
              <a:t>mundo competitivo</a:t>
            </a:r>
            <a:r>
              <a:rPr lang="pt-BR" sz="2400" dirty="0"/>
              <a:t>, isso significa que o que oferecemos - seja um bem físico ou um serviço - </a:t>
            </a:r>
            <a:r>
              <a:rPr lang="pt-BR" sz="2400" b="1" dirty="0">
                <a:solidFill>
                  <a:srgbClr val="C00000"/>
                </a:solidFill>
              </a:rPr>
              <a:t>necessita ser superior </a:t>
            </a:r>
            <a:r>
              <a:rPr lang="pt-BR" sz="2400" dirty="0"/>
              <a:t>ao que alguém mais oferece, ao menos em parte do tempo.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Isso </a:t>
            </a:r>
            <a:r>
              <a:rPr lang="pt-BR" sz="2400" b="1" dirty="0">
                <a:solidFill>
                  <a:srgbClr val="002060"/>
                </a:solidFill>
              </a:rPr>
              <a:t>vale para todas as organizações</a:t>
            </a:r>
            <a:r>
              <a:rPr lang="pt-BR" sz="2400" dirty="0"/>
              <a:t>, incluindo hospitais, igrejas, faculdades e até partidos políticos.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19/122</a:t>
            </a:r>
          </a:p>
        </p:txBody>
      </p:sp>
    </p:spTree>
    <p:extLst>
      <p:ext uri="{BB962C8B-B14F-4D97-AF65-F5344CB8AC3E}">
        <p14:creationId xmlns:p14="http://schemas.microsoft.com/office/powerpoint/2010/main" val="77813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6728" y="2132856"/>
            <a:ext cx="8493744" cy="1169818"/>
          </a:xfrm>
        </p:spPr>
        <p:txBody>
          <a:bodyPr>
            <a:noAutofit/>
          </a:bodyPr>
          <a:lstStyle/>
          <a:p>
            <a:pPr>
              <a:spcBef>
                <a:spcPts val="0"/>
              </a:spcBef>
            </a:pPr>
            <a:r>
              <a:rPr lang="pt-BR" sz="5400" b="1" dirty="0">
                <a:solidFill>
                  <a:srgbClr val="0070C0"/>
                </a:solidFill>
                <a:effectLst>
                  <a:outerShdw blurRad="38100" dist="38100" dir="2700000" algn="tl">
                    <a:srgbClr val="000000">
                      <a:alpha val="43137"/>
                    </a:srgbClr>
                  </a:outerShdw>
                </a:effectLst>
                <a:latin typeface="Bodoni MT" pitchFamily="18" charset="0"/>
                <a:ea typeface="Verdana" pitchFamily="34" charset="0"/>
                <a:cs typeface="Calibri" pitchFamily="34" charset="0"/>
              </a:rPr>
              <a:t>CAPÍTULO 1 - ELEMENTOS ESTRATÉGICOS DO DESENVOLVIMENTO DE PRODUTOS</a:t>
            </a:r>
            <a:endParaRPr lang="pt-BR" sz="5400" b="1" dirty="0">
              <a:solidFill>
                <a:srgbClr val="0070C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pic>
        <p:nvPicPr>
          <p:cNvPr id="8" name="Imagem 7">
            <a:extLst>
              <a:ext uri="{FF2B5EF4-FFF2-40B4-BE49-F238E27FC236}">
                <a16:creationId xmlns:a16="http://schemas.microsoft.com/office/drawing/2014/main" id="{2829FB21-1BA3-43DB-B58B-22C5E16E60AF}"/>
              </a:ext>
            </a:extLst>
          </p:cNvPr>
          <p:cNvPicPr>
            <a:picLocks noChangeAspect="1"/>
          </p:cNvPicPr>
          <p:nvPr/>
        </p:nvPicPr>
        <p:blipFill>
          <a:blip r:embed="rId3"/>
          <a:stretch>
            <a:fillRect/>
          </a:stretch>
        </p:blipFill>
        <p:spPr>
          <a:xfrm>
            <a:off x="0" y="0"/>
            <a:ext cx="9144000" cy="1654420"/>
          </a:xfrm>
          <a:prstGeom prst="rect">
            <a:avLst/>
          </a:prstGeom>
        </p:spPr>
      </p:pic>
      <p:sp>
        <p:nvSpPr>
          <p:cNvPr id="9" name="CaixaDeTexto 8">
            <a:extLst>
              <a:ext uri="{FF2B5EF4-FFF2-40B4-BE49-F238E27FC236}">
                <a16:creationId xmlns:a16="http://schemas.microsoft.com/office/drawing/2014/main" id="{4681E88B-66E3-4C97-B506-FF7DD73B1DF4}"/>
              </a:ext>
            </a:extLst>
          </p:cNvPr>
          <p:cNvSpPr txBox="1"/>
          <p:nvPr/>
        </p:nvSpPr>
        <p:spPr>
          <a:xfrm>
            <a:off x="8514184" y="6519446"/>
            <a:ext cx="738336" cy="338554"/>
          </a:xfrm>
          <a:prstGeom prst="rect">
            <a:avLst/>
          </a:prstGeom>
          <a:noFill/>
        </p:spPr>
        <p:txBody>
          <a:bodyPr wrap="square" rtlCol="0">
            <a:spAutoFit/>
          </a:bodyPr>
          <a:lstStyle/>
          <a:p>
            <a:r>
              <a:rPr lang="pt-BR" sz="1600" dirty="0"/>
              <a:t>2/122</a:t>
            </a:r>
          </a:p>
        </p:txBody>
      </p:sp>
    </p:spTree>
    <p:extLst>
      <p:ext uri="{BB962C8B-B14F-4D97-AF65-F5344CB8AC3E}">
        <p14:creationId xmlns:p14="http://schemas.microsoft.com/office/powerpoint/2010/main" val="24607392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6832"/>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chemeClr val="accent5">
                    <a:lumMod val="50000"/>
                  </a:schemeClr>
                </a:solidFill>
              </a:rPr>
              <a:t>Outro motivo </a:t>
            </a:r>
            <a:r>
              <a:rPr lang="pt-BR" sz="2400" dirty="0"/>
              <a:t>para a investigação sobre </a:t>
            </a:r>
            <a:r>
              <a:rPr lang="pt-BR" sz="2400" b="1" dirty="0">
                <a:solidFill>
                  <a:schemeClr val="accent6">
                    <a:lumMod val="50000"/>
                  </a:schemeClr>
                </a:solidFill>
              </a:rPr>
              <a:t>novos produtos </a:t>
            </a:r>
            <a:r>
              <a:rPr lang="pt-BR" sz="2400" dirty="0"/>
              <a:t>é que o processo de novos produtos é </a:t>
            </a:r>
            <a:r>
              <a:rPr lang="pt-BR" sz="2400" b="1" dirty="0">
                <a:solidFill>
                  <a:srgbClr val="002060"/>
                </a:solidFill>
              </a:rPr>
              <a:t>excessivamente difícil. </a:t>
            </a:r>
          </a:p>
          <a:p>
            <a:pPr marR="8206" algn="just">
              <a:spcBef>
                <a:spcPts val="92"/>
              </a:spcBef>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Um </a:t>
            </a:r>
            <a:r>
              <a:rPr lang="pt-BR" sz="2400" b="1" dirty="0">
                <a:solidFill>
                  <a:srgbClr val="006666"/>
                </a:solidFill>
              </a:rPr>
              <a:t>único produto </a:t>
            </a:r>
            <a:r>
              <a:rPr lang="pt-BR" sz="2400" dirty="0"/>
              <a:t>exige o envolvimento de centenas de indivíduos, mas todos são de </a:t>
            </a:r>
            <a:r>
              <a:rPr lang="pt-BR" sz="2400" b="1" dirty="0">
                <a:solidFill>
                  <a:srgbClr val="CC0066"/>
                </a:solidFill>
              </a:rPr>
              <a:t>departamentos diferentes </a:t>
            </a:r>
            <a:r>
              <a:rPr lang="pt-BR" sz="2400" dirty="0"/>
              <a:t>(vendas, engenharia, fabricação etc.), nos quais provavelmente eles têm uma agenda própria.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20/122</a:t>
            </a:r>
          </a:p>
        </p:txBody>
      </p:sp>
    </p:spTree>
    <p:extLst>
      <p:ext uri="{BB962C8B-B14F-4D97-AF65-F5344CB8AC3E}">
        <p14:creationId xmlns:p14="http://schemas.microsoft.com/office/powerpoint/2010/main" val="408264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87472"/>
            <a:ext cx="8680877" cy="2597161"/>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Quando um </a:t>
            </a:r>
            <a:r>
              <a:rPr lang="pt-BR" sz="2800" b="1" dirty="0">
                <a:solidFill>
                  <a:srgbClr val="FF3300"/>
                </a:solidFill>
              </a:rPr>
              <a:t>produto fracassa desastrosamente</a:t>
            </a:r>
            <a:r>
              <a:rPr lang="pt-BR" sz="2800" dirty="0"/>
              <a:t>, com frequência gera grande publicidade, principalmente para o constrangimento de quem o produz: tome como exemplo a </a:t>
            </a:r>
            <a:r>
              <a:rPr lang="pt-BR" sz="2800" i="1" dirty="0"/>
              <a:t>New </a:t>
            </a:r>
            <a:r>
              <a:rPr lang="pt-BR" sz="2800" i="1" dirty="0" err="1"/>
              <a:t>Coke</a:t>
            </a:r>
            <a:r>
              <a:rPr lang="pt-BR" sz="2800" i="1" dirty="0"/>
              <a:t> </a:t>
            </a:r>
            <a:r>
              <a:rPr lang="pt-BR" sz="2800" dirty="0"/>
              <a:t>(a "nova Coca Cola"), os primeiros cigarros sem fumaça, o filme Mulher-Gato ou inúmeros outros casos.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21/122</a:t>
            </a:r>
          </a:p>
        </p:txBody>
      </p:sp>
      <p:pic>
        <p:nvPicPr>
          <p:cNvPr id="3" name="Imagem 2">
            <a:extLst>
              <a:ext uri="{FF2B5EF4-FFF2-40B4-BE49-F238E27FC236}">
                <a16:creationId xmlns:a16="http://schemas.microsoft.com/office/drawing/2014/main" id="{7E0E8BBC-B2C1-4876-8E97-C7927923124E}"/>
              </a:ext>
            </a:extLst>
          </p:cNvPr>
          <p:cNvPicPr>
            <a:picLocks noChangeAspect="1"/>
          </p:cNvPicPr>
          <p:nvPr/>
        </p:nvPicPr>
        <p:blipFill>
          <a:blip r:embed="rId2"/>
          <a:stretch>
            <a:fillRect/>
          </a:stretch>
        </p:blipFill>
        <p:spPr>
          <a:xfrm>
            <a:off x="3563888" y="4371079"/>
            <a:ext cx="2880320" cy="2226273"/>
          </a:xfrm>
          <a:prstGeom prst="rect">
            <a:avLst/>
          </a:prstGeom>
        </p:spPr>
      </p:pic>
    </p:spTree>
    <p:extLst>
      <p:ext uri="{BB962C8B-B14F-4D97-AF65-F5344CB8AC3E}">
        <p14:creationId xmlns:p14="http://schemas.microsoft.com/office/powerpoint/2010/main" val="124840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73487"/>
            <a:ext cx="8680877" cy="2635633"/>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Talvez, </a:t>
            </a:r>
            <a:r>
              <a:rPr lang="pt-BR" sz="2400" b="1" dirty="0">
                <a:solidFill>
                  <a:srgbClr val="0070C0"/>
                </a:solidFill>
              </a:rPr>
              <a:t>por esse motivo</a:t>
            </a:r>
            <a:r>
              <a:rPr lang="pt-BR" sz="2400" dirty="0"/>
              <a:t>, pensemos que as taxas de insucesso são superiores ao que realmente são.</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 Obviamente, </a:t>
            </a:r>
            <a:r>
              <a:rPr lang="pt-BR" sz="2400" b="1" dirty="0">
                <a:solidFill>
                  <a:srgbClr val="993366"/>
                </a:solidFill>
              </a:rPr>
              <a:t>existem produtos novos que de fato fracassam</a:t>
            </a:r>
            <a:r>
              <a:rPr lang="pt-BR" sz="2400" dirty="0"/>
              <a:t>, mas a uma taxa de 40%, e não à taxa de 90% que em geral você ouve, e essa porcentagem vale para produtos e serviços.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22/122</a:t>
            </a:r>
          </a:p>
        </p:txBody>
      </p:sp>
    </p:spTree>
    <p:extLst>
      <p:ext uri="{BB962C8B-B14F-4D97-AF65-F5344CB8AC3E}">
        <p14:creationId xmlns:p14="http://schemas.microsoft.com/office/powerpoint/2010/main" val="239449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14303"/>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As </a:t>
            </a:r>
            <a:r>
              <a:rPr lang="pt-BR" sz="2400" b="1" dirty="0">
                <a:solidFill>
                  <a:srgbClr val="C00000"/>
                </a:solidFill>
              </a:rPr>
              <a:t>melhores empresas de desenvolvimento de produtos </a:t>
            </a:r>
            <a:r>
              <a:rPr lang="pt-BR" sz="2400" dirty="0"/>
              <a:t>podem </a:t>
            </a:r>
            <a:r>
              <a:rPr lang="pt-BR" sz="2400" b="1" dirty="0">
                <a:solidFill>
                  <a:srgbClr val="002060"/>
                </a:solidFill>
              </a:rPr>
              <a:t>melhorar ainda mais suas possibilidades</a:t>
            </a:r>
            <a:r>
              <a:rPr lang="pt-BR" sz="2400" dirty="0"/>
              <a:t>: elas precisam apenas de quatro ideias para gerar um produto de sucesso, em comparação a mais de nove ideias no caso de outras empresas. </a:t>
            </a:r>
          </a:p>
          <a:p>
            <a:pPr marR="8206" algn="just">
              <a:spcBef>
                <a:spcPts val="92"/>
              </a:spcBef>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Isso ocorre provavelmente porque as </a:t>
            </a:r>
            <a:r>
              <a:rPr lang="pt-BR" sz="2400" b="1" dirty="0">
                <a:solidFill>
                  <a:srgbClr val="7030A0"/>
                </a:solidFill>
              </a:rPr>
              <a:t>melhores empresas são mais competentes</a:t>
            </a:r>
            <a:r>
              <a:rPr lang="pt-BR" sz="2400" dirty="0"/>
              <a:t> para eliminar as ideias ruins rapidamente.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23/122</a:t>
            </a:r>
          </a:p>
        </p:txBody>
      </p:sp>
    </p:spTree>
    <p:extLst>
      <p:ext uri="{BB962C8B-B14F-4D97-AF65-F5344CB8AC3E}">
        <p14:creationId xmlns:p14="http://schemas.microsoft.com/office/powerpoint/2010/main" val="25987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14303"/>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 depois de vários anos de pesquisa, conhecemos </a:t>
            </a:r>
            <a:r>
              <a:rPr lang="pt-BR" sz="2400" b="1" dirty="0">
                <a:solidFill>
                  <a:srgbClr val="002060"/>
                </a:solidFill>
              </a:rPr>
              <a:t>vários dos motivos mais importantes pelos quais os produtos fracassam.</a:t>
            </a:r>
          </a:p>
          <a:p>
            <a:pPr marR="8206" algn="just">
              <a:spcBef>
                <a:spcPts val="92"/>
              </a:spcBef>
            </a:pPr>
            <a:r>
              <a:rPr lang="pt-BR" sz="2400" dirty="0"/>
              <a:t>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a:t>
            </a:r>
            <a:r>
              <a:rPr lang="pt-BR" sz="2400" b="1" dirty="0">
                <a:solidFill>
                  <a:schemeClr val="bg2">
                    <a:lumMod val="10000"/>
                  </a:schemeClr>
                </a:solidFill>
              </a:rPr>
              <a:t>empresa não conhece o cliente</a:t>
            </a:r>
            <a:r>
              <a:rPr lang="pt-BR" sz="2400" dirty="0"/>
              <a:t>, ou destina recursos insuficientes para pesquisa e desenvolvimento, ou não realiza o trabalho necessário antes de iniciar o desenvolvimento ou não presta atenção suficiente à qualidade, ou não conta com o apoio da alta gerência.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24/122</a:t>
            </a:r>
          </a:p>
        </p:txBody>
      </p:sp>
    </p:spTree>
    <p:extLst>
      <p:ext uri="{BB962C8B-B14F-4D97-AF65-F5344CB8AC3E}">
        <p14:creationId xmlns:p14="http://schemas.microsoft.com/office/powerpoint/2010/main" val="411174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64195"/>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chemeClr val="accent2">
                    <a:lumMod val="50000"/>
                  </a:schemeClr>
                </a:solidFill>
              </a:rPr>
              <a:t>objetivo na maior parte das empresas </a:t>
            </a:r>
            <a:r>
              <a:rPr lang="pt-BR" sz="2400" dirty="0"/>
              <a:t>não é necessariamente diminuir as taxas de insucesso para zero.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Ter uma </a:t>
            </a:r>
            <a:r>
              <a:rPr lang="pt-BR" sz="2400" b="1" dirty="0">
                <a:solidFill>
                  <a:srgbClr val="002060"/>
                </a:solidFill>
              </a:rPr>
              <a:t>taxa de insucesso tão baixa </a:t>
            </a:r>
            <a:r>
              <a:rPr lang="pt-BR" sz="2400" dirty="0"/>
              <a:t>pode significar que a empresa está se comportando com excesso de cautela com inovações desenvolvidas internamente, com recursos próprios, e não tendo a chance de realizar avanços revolucionários (arriscados).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25/122</a:t>
            </a:r>
          </a:p>
        </p:txBody>
      </p:sp>
    </p:spTree>
    <p:extLst>
      <p:ext uri="{BB962C8B-B14F-4D97-AF65-F5344CB8AC3E}">
        <p14:creationId xmlns:p14="http://schemas.microsoft.com/office/powerpoint/2010/main" val="2204360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64195"/>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definição de </a:t>
            </a:r>
            <a:r>
              <a:rPr lang="pt-BR" sz="2400" b="1" dirty="0">
                <a:solidFill>
                  <a:srgbClr val="993366"/>
                </a:solidFill>
              </a:rPr>
              <a:t>"muito baixa" </a:t>
            </a:r>
            <a:r>
              <a:rPr lang="pt-BR" sz="2400" dirty="0"/>
              <a:t>depende provavelmente do setor e do quanto o </a:t>
            </a:r>
            <a:r>
              <a:rPr lang="pt-BR" sz="2400" b="1" dirty="0">
                <a:solidFill>
                  <a:srgbClr val="FF3300"/>
                </a:solidFill>
              </a:rPr>
              <a:t>desenvolvimento de um produto </a:t>
            </a:r>
            <a:r>
              <a:rPr lang="pt-BR" sz="2400" dirty="0"/>
              <a:t>é inerentemente </a:t>
            </a:r>
            <a:r>
              <a:rPr lang="pt-BR" sz="2400" b="1" dirty="0">
                <a:solidFill>
                  <a:srgbClr val="FF3399"/>
                </a:solidFill>
              </a:rPr>
              <a:t>arriscado.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a:t>
            </a:r>
            <a:r>
              <a:rPr lang="pt-BR" sz="2400" b="1" dirty="0">
                <a:solidFill>
                  <a:srgbClr val="C00000"/>
                </a:solidFill>
              </a:rPr>
              <a:t>meta</a:t>
            </a:r>
            <a:r>
              <a:rPr lang="pt-BR" sz="2400" dirty="0"/>
              <a:t> aqui é </a:t>
            </a:r>
            <a:r>
              <a:rPr lang="pt-BR" sz="2400" b="1" dirty="0">
                <a:solidFill>
                  <a:schemeClr val="accent2">
                    <a:lumMod val="75000"/>
                  </a:schemeClr>
                </a:solidFill>
              </a:rPr>
              <a:t>minimizar os prejuízos monetários </a:t>
            </a:r>
            <a:r>
              <a:rPr lang="pt-BR" sz="2400" dirty="0"/>
              <a:t>decorrentes dos insucessos (e não levar a empresa à falência) e </a:t>
            </a:r>
            <a:r>
              <a:rPr lang="pt-BR" sz="2400" b="1" dirty="0">
                <a:solidFill>
                  <a:schemeClr val="accent4">
                    <a:lumMod val="50000"/>
                  </a:schemeClr>
                </a:solidFill>
              </a:rPr>
              <a:t>aprender com eles</a:t>
            </a:r>
            <a:r>
              <a:rPr lang="pt-BR" sz="2400" dirty="0"/>
              <a:t>.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26/122</a:t>
            </a:r>
          </a:p>
        </p:txBody>
      </p:sp>
    </p:spTree>
    <p:extLst>
      <p:ext uri="{BB962C8B-B14F-4D97-AF65-F5344CB8AC3E}">
        <p14:creationId xmlns:p14="http://schemas.microsoft.com/office/powerpoint/2010/main" val="2527967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00808"/>
            <a:ext cx="8680877" cy="449511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Independentemente da </a:t>
            </a:r>
            <a:r>
              <a:rPr lang="pt-BR" sz="2400" b="1" dirty="0">
                <a:solidFill>
                  <a:schemeClr val="accent3">
                    <a:lumMod val="50000"/>
                  </a:schemeClr>
                </a:solidFill>
              </a:rPr>
              <a:t>taxa de insucesso real </a:t>
            </a:r>
            <a:r>
              <a:rPr lang="pt-BR" sz="2400" dirty="0"/>
              <a:t>que você encontrar, a quantia em jogo e o risco de fracasso são altos no desenvolvimento de novos produtos (DNP).</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As taxas de sucesso mantiveram-se </a:t>
            </a:r>
            <a:r>
              <a:rPr lang="pt-BR" sz="2400" b="1" dirty="0">
                <a:solidFill>
                  <a:srgbClr val="0070C0"/>
                </a:solidFill>
              </a:rPr>
              <a:t>notadamente uniformes </a:t>
            </a:r>
            <a:r>
              <a:rPr lang="pt-BR" sz="2400" dirty="0"/>
              <a:t>ao longo dos anos.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Estudo de Avaliação de Desempenho Comparativo (</a:t>
            </a:r>
            <a:r>
              <a:rPr lang="pt-BR" sz="2400" i="1" dirty="0" err="1"/>
              <a:t>Comparative</a:t>
            </a:r>
            <a:r>
              <a:rPr lang="pt-BR" sz="2400" i="1" dirty="0"/>
              <a:t> Performance Assessment </a:t>
            </a:r>
            <a:r>
              <a:rPr lang="pt-BR" sz="2400" i="1" dirty="0" err="1"/>
              <a:t>Study</a:t>
            </a:r>
            <a:r>
              <a:rPr lang="pt-BR" sz="2400" dirty="0"/>
              <a:t> - </a:t>
            </a:r>
            <a:r>
              <a:rPr lang="pt-BR" sz="2400" b="1" dirty="0">
                <a:solidFill>
                  <a:srgbClr val="7030A0"/>
                </a:solidFill>
              </a:rPr>
              <a:t>CPAS</a:t>
            </a:r>
            <a:r>
              <a:rPr lang="pt-BR" sz="2400" dirty="0"/>
              <a:t>) é realizado periodicamente pela Associação de Desenvolvimento e Gestão de Produtos (</a:t>
            </a:r>
            <a:r>
              <a:rPr lang="pt-BR" sz="2400" i="1" dirty="0" err="1"/>
              <a:t>Product</a:t>
            </a:r>
            <a:r>
              <a:rPr lang="pt-BR" sz="2400" i="1" dirty="0"/>
              <a:t> </a:t>
            </a:r>
            <a:r>
              <a:rPr lang="pt-BR" sz="2400" i="1" dirty="0" err="1"/>
              <a:t>Development</a:t>
            </a:r>
            <a:r>
              <a:rPr lang="pt-BR" sz="2400" i="1" dirty="0"/>
              <a:t> &amp; Management </a:t>
            </a:r>
            <a:r>
              <a:rPr lang="pt-BR" sz="2400" i="1" dirty="0" err="1"/>
              <a:t>Association</a:t>
            </a:r>
            <a:r>
              <a:rPr lang="pt-BR" sz="2400" dirty="0"/>
              <a:t> - </a:t>
            </a:r>
            <a:r>
              <a:rPr lang="pt-BR" sz="2400" b="1" dirty="0">
                <a:solidFill>
                  <a:srgbClr val="FF0000"/>
                </a:solidFill>
              </a:rPr>
              <a:t>PDMA</a:t>
            </a:r>
            <a:r>
              <a:rPr lang="pt-BR" sz="2400" dirty="0"/>
              <a:t>), e o mais recente é de 2012.</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27/122</a:t>
            </a:r>
          </a:p>
        </p:txBody>
      </p:sp>
    </p:spTree>
    <p:extLst>
      <p:ext uri="{BB962C8B-B14F-4D97-AF65-F5344CB8AC3E}">
        <p14:creationId xmlns:p14="http://schemas.microsoft.com/office/powerpoint/2010/main" val="2724079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72816"/>
            <a:ext cx="8680877" cy="388982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b="1" dirty="0">
                <a:solidFill>
                  <a:schemeClr val="accent1">
                    <a:lumMod val="75000"/>
                  </a:schemeClr>
                </a:solidFill>
              </a:rPr>
              <a:t>Nesses estudos</a:t>
            </a:r>
            <a:r>
              <a:rPr lang="pt-BR" sz="2800" dirty="0"/>
              <a:t>, em cada 100 ideias, um pouco menos de 70 passam da triagem inicial; menos de 50 passam na avaliação e teste de conceito e passam para a fase de desenvolvimento; um pouco menos de 30 passam da fase de desenvolvimento; em torno de 30 são submetidas a teste; cerca de 25 delas são comercializadas; e em torno de 15 são consideradas um sucesso (aproximadamente 60% daquelas que foram comercializadas).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28/122</a:t>
            </a:r>
          </a:p>
        </p:txBody>
      </p:sp>
    </p:spTree>
    <p:extLst>
      <p:ext uri="{BB962C8B-B14F-4D97-AF65-F5344CB8AC3E}">
        <p14:creationId xmlns:p14="http://schemas.microsoft.com/office/powerpoint/2010/main" val="2327453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35043"/>
            <a:ext cx="8680877" cy="2574077"/>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Curiosamente, a </a:t>
            </a:r>
            <a:r>
              <a:rPr lang="pt-BR" sz="2800" b="1" dirty="0">
                <a:solidFill>
                  <a:srgbClr val="7030A0"/>
                </a:solidFill>
              </a:rPr>
              <a:t>taxa percentual de sucesso </a:t>
            </a:r>
            <a:r>
              <a:rPr lang="pt-BR" sz="2800" dirty="0"/>
              <a:t>não varia muito de uma categoria para outra. </a:t>
            </a:r>
          </a:p>
          <a:p>
            <a:pPr marL="457200" marR="8206" indent="-457200" algn="just">
              <a:spcBef>
                <a:spcPts val="92"/>
              </a:spcBef>
              <a:buFont typeface="Wingdings" panose="05000000000000000000" pitchFamily="2" charset="2"/>
              <a:buChar char="Ø"/>
            </a:pPr>
            <a:endParaRPr lang="pt-BR" sz="2800" dirty="0"/>
          </a:p>
          <a:p>
            <a:pPr marL="457200" marR="8206" indent="-457200" algn="just">
              <a:spcBef>
                <a:spcPts val="92"/>
              </a:spcBef>
              <a:buFont typeface="Wingdings" panose="05000000000000000000" pitchFamily="2" charset="2"/>
              <a:buChar char="Ø"/>
            </a:pPr>
            <a:r>
              <a:rPr lang="pt-BR" sz="2800" dirty="0"/>
              <a:t>A taxa percentual de sucesso varia de 51% (produtos de consumo comprados com frequência) a 65% (saúde). </a:t>
            </a:r>
          </a:p>
          <a:p>
            <a:pPr marL="457200" marR="8206" indent="-457200" algn="just">
              <a:spcBef>
                <a:spcPts val="92"/>
              </a:spcBef>
              <a:buFont typeface="Wingdings" panose="05000000000000000000" pitchFamily="2" charset="2"/>
              <a:buChar char="Ø"/>
            </a:pPr>
            <a:endParaRPr lang="pt-BR" sz="2400" dirty="0"/>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29/122</a:t>
            </a:r>
          </a:p>
        </p:txBody>
      </p:sp>
    </p:spTree>
    <p:extLst>
      <p:ext uri="{BB962C8B-B14F-4D97-AF65-F5344CB8AC3E}">
        <p14:creationId xmlns:p14="http://schemas.microsoft.com/office/powerpoint/2010/main" val="199711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35234" y="1124744"/>
            <a:ext cx="8557246" cy="646330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chor="ctr">
            <a:spAutoFit/>
          </a:bodyPr>
          <a:lstStyle>
            <a:defPPr>
              <a:defRPr lang="pt-BR"/>
            </a:defPPr>
            <a:lvl1pPr>
              <a:spcBef>
                <a:spcPts val="600"/>
              </a:spcBef>
              <a:buNone/>
              <a:tabLst>
                <a:tab pos="447675" algn="l"/>
              </a:tabLst>
              <a:defRPr sz="2800">
                <a:solidFill>
                  <a:schemeClr val="tx2"/>
                </a:solidFill>
                <a:latin typeface="Gill Sans MT" pitchFamily="34" charset="0"/>
              </a:defRPr>
            </a:lvl1pPr>
          </a:lstStyle>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Informações preliminares;</a:t>
            </a:r>
          </a:p>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A importância dos novos produtos;</a:t>
            </a:r>
          </a:p>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Globalização e desenvolvimento de novos produtos;</a:t>
            </a:r>
          </a:p>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O que há de diferente no desenvolvimento de produtos;</a:t>
            </a:r>
          </a:p>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O que é um novo produto e o que o leva ao sucesso?;</a:t>
            </a:r>
          </a:p>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Elementos estratégicos do desenvolvimento de produtos;</a:t>
            </a:r>
          </a:p>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O processo básico de novos produtos;</a:t>
            </a:r>
          </a:p>
          <a:p>
            <a:pPr marL="457200" indent="-457200" algn="just">
              <a:buFont typeface="Wingdings" panose="05000000000000000000" pitchFamily="2" charset="2"/>
              <a:buChar char="Ø"/>
            </a:pPr>
            <a:r>
              <a:rPr lang="pt-BR" b="1" dirty="0">
                <a:solidFill>
                  <a:srgbClr val="0070C0"/>
                </a:solidFill>
                <a:latin typeface="+mn-lt"/>
                <a:cs typeface="Times New Roman" panose="02020603050405020304" pitchFamily="18" charset="0"/>
              </a:rPr>
              <a:t>Os outros elementos estratégicos.</a:t>
            </a:r>
          </a:p>
          <a:p>
            <a:pPr marL="457200" indent="-457200" algn="just">
              <a:buFont typeface="Wingdings" panose="05000000000000000000" pitchFamily="2" charset="2"/>
              <a:buChar char="Ø"/>
            </a:pPr>
            <a:endParaRPr lang="pt-BR" b="1" dirty="0">
              <a:solidFill>
                <a:srgbClr val="0070C0"/>
              </a:solidFill>
              <a:latin typeface="+mn-lt"/>
              <a:cs typeface="Times New Roman" panose="02020603050405020304" pitchFamily="18" charset="0"/>
            </a:endParaRPr>
          </a:p>
          <a:p>
            <a:pPr marL="457200" indent="-457200" algn="just">
              <a:buFont typeface="Wingdings" panose="05000000000000000000" pitchFamily="2" charset="2"/>
              <a:buChar char="Ø"/>
            </a:pPr>
            <a:endParaRPr lang="pt-BR" b="1" dirty="0">
              <a:solidFill>
                <a:srgbClr val="0070C0"/>
              </a:solidFill>
              <a:latin typeface="+mn-lt"/>
              <a:cs typeface="Times New Roman" panose="02020603050405020304" pitchFamily="18" charset="0"/>
            </a:endParaRPr>
          </a:p>
          <a:p>
            <a:pPr marL="457200" indent="-457200" algn="just">
              <a:buFont typeface="Wingdings" panose="05000000000000000000" pitchFamily="2" charset="2"/>
              <a:buChar char="Ø"/>
            </a:pPr>
            <a:endParaRPr lang="pt-BR" b="1" dirty="0">
              <a:solidFill>
                <a:srgbClr val="0070C0"/>
              </a:solidFill>
              <a:latin typeface="+mn-lt"/>
              <a:cs typeface="Times New Roman" panose="02020603050405020304" pitchFamily="18" charset="0"/>
            </a:endParaRPr>
          </a:p>
        </p:txBody>
      </p:sp>
      <p:sp>
        <p:nvSpPr>
          <p:cNvPr id="6" name="Retângulo 5">
            <a:extLst>
              <a:ext uri="{FF2B5EF4-FFF2-40B4-BE49-F238E27FC236}">
                <a16:creationId xmlns:a16="http://schemas.microsoft.com/office/drawing/2014/main" id="{32FD6D97-D20F-4E4C-914B-D449623A7EA4}"/>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Sumário</a:t>
            </a:r>
          </a:p>
        </p:txBody>
      </p:sp>
      <p:sp>
        <p:nvSpPr>
          <p:cNvPr id="7" name="CaixaDeTexto 6">
            <a:extLst>
              <a:ext uri="{FF2B5EF4-FFF2-40B4-BE49-F238E27FC236}">
                <a16:creationId xmlns:a16="http://schemas.microsoft.com/office/drawing/2014/main" id="{8CB38498-A952-4B01-B592-1969B64AC4D1}"/>
              </a:ext>
            </a:extLst>
          </p:cNvPr>
          <p:cNvSpPr txBox="1"/>
          <p:nvPr/>
        </p:nvSpPr>
        <p:spPr>
          <a:xfrm>
            <a:off x="8514184" y="6519446"/>
            <a:ext cx="738336" cy="338554"/>
          </a:xfrm>
          <a:prstGeom prst="rect">
            <a:avLst/>
          </a:prstGeom>
          <a:noFill/>
        </p:spPr>
        <p:txBody>
          <a:bodyPr wrap="square" rtlCol="0">
            <a:spAutoFit/>
          </a:bodyPr>
          <a:lstStyle/>
          <a:p>
            <a:r>
              <a:rPr lang="pt-BR" sz="1600" dirty="0"/>
              <a:t>3/122</a:t>
            </a:r>
          </a:p>
        </p:txBody>
      </p:sp>
    </p:spTree>
    <p:extLst>
      <p:ext uri="{BB962C8B-B14F-4D97-AF65-F5344CB8AC3E}">
        <p14:creationId xmlns:p14="http://schemas.microsoft.com/office/powerpoint/2010/main" val="836105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39951"/>
            <a:ext cx="8680877" cy="302804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Se dividirmos a </a:t>
            </a:r>
            <a:r>
              <a:rPr lang="pt-BR" sz="2800" b="1" dirty="0">
                <a:solidFill>
                  <a:schemeClr val="accent6">
                    <a:lumMod val="75000"/>
                  </a:schemeClr>
                </a:solidFill>
              </a:rPr>
              <a:t>amostra do CPAS em dois grupos</a:t>
            </a:r>
            <a:r>
              <a:rPr lang="pt-BR" sz="2800" dirty="0"/>
              <a:t>, </a:t>
            </a:r>
            <a:r>
              <a:rPr lang="pt-BR" sz="2800" b="1" dirty="0">
                <a:solidFill>
                  <a:srgbClr val="006666"/>
                </a:solidFill>
              </a:rPr>
              <a:t>"Melhores" </a:t>
            </a:r>
            <a:r>
              <a:rPr lang="pt-BR" sz="2800" dirty="0"/>
              <a:t>(25% das empresas de mais alto desempenho) e </a:t>
            </a:r>
            <a:r>
              <a:rPr lang="pt-BR" sz="2800" b="1" dirty="0">
                <a:solidFill>
                  <a:srgbClr val="7030A0"/>
                </a:solidFill>
              </a:rPr>
              <a:t>"Restantes", </a:t>
            </a:r>
            <a:r>
              <a:rPr lang="pt-BR" sz="2800" dirty="0"/>
              <a:t>um padrão levemente diferente se evidencia: em 2012, as melhores empresas conseguiram uma taxa de sucesso superior a 80%, enquanto a taxa de sucesso das empresas restantes foi bem inferior - em torno de 50%.</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30/122</a:t>
            </a:r>
          </a:p>
        </p:txBody>
      </p:sp>
    </p:spTree>
    <p:extLst>
      <p:ext uri="{BB962C8B-B14F-4D97-AF65-F5344CB8AC3E}">
        <p14:creationId xmlns:p14="http://schemas.microsoft.com/office/powerpoint/2010/main" val="1679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00808"/>
            <a:ext cx="8680877" cy="750501"/>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Desse modo, as melhores têm maior sucesso com o desenvolvimento de novos produtos.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31/122</a:t>
            </a:r>
          </a:p>
        </p:txBody>
      </p:sp>
      <p:pic>
        <p:nvPicPr>
          <p:cNvPr id="3" name="Imagem 2">
            <a:extLst>
              <a:ext uri="{FF2B5EF4-FFF2-40B4-BE49-F238E27FC236}">
                <a16:creationId xmlns:a16="http://schemas.microsoft.com/office/drawing/2014/main" id="{FA27CBB3-E4D2-48F2-B5FE-9756BE3EA7D1}"/>
              </a:ext>
            </a:extLst>
          </p:cNvPr>
          <p:cNvPicPr>
            <a:picLocks noChangeAspect="1"/>
          </p:cNvPicPr>
          <p:nvPr/>
        </p:nvPicPr>
        <p:blipFill>
          <a:blip r:embed="rId2"/>
          <a:stretch>
            <a:fillRect/>
          </a:stretch>
        </p:blipFill>
        <p:spPr>
          <a:xfrm>
            <a:off x="467544" y="2636912"/>
            <a:ext cx="8201180" cy="3556575"/>
          </a:xfrm>
          <a:prstGeom prst="rect">
            <a:avLst/>
          </a:prstGeom>
        </p:spPr>
      </p:pic>
    </p:spTree>
    <p:extLst>
      <p:ext uri="{BB962C8B-B14F-4D97-AF65-F5344CB8AC3E}">
        <p14:creationId xmlns:p14="http://schemas.microsoft.com/office/powerpoint/2010/main" val="64943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173538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A Figura 1.1 mostra que as melhores empresas, além de terem uma taxa percentual de sucesso mais alta, obtêm quase duas vezes mais vendas e lucros dos novos produtos do que as restantes.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32/122</a:t>
            </a:r>
          </a:p>
        </p:txBody>
      </p:sp>
    </p:spTree>
    <p:extLst>
      <p:ext uri="{BB962C8B-B14F-4D97-AF65-F5344CB8AC3E}">
        <p14:creationId xmlns:p14="http://schemas.microsoft.com/office/powerpoint/2010/main" val="218985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As </a:t>
            </a:r>
            <a:r>
              <a:rPr lang="pt-BR" sz="2400" b="1" dirty="0">
                <a:solidFill>
                  <a:srgbClr val="993366"/>
                </a:solidFill>
              </a:rPr>
              <a:t>empresas melhores são também mais eficientes no desenvolvimento de produtos de sucesso</a:t>
            </a:r>
            <a:r>
              <a:rPr lang="pt-BR" sz="2400" dirty="0"/>
              <a:t>: elas precisam de 4,5 ideias para gerar um sucesso, enquanto as empresas restantes exigem quase três vezes mais ideias por sucesso.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Além disso, o </a:t>
            </a:r>
            <a:r>
              <a:rPr lang="pt-BR" sz="2400" b="1" dirty="0">
                <a:solidFill>
                  <a:srgbClr val="FF0066"/>
                </a:solidFill>
              </a:rPr>
              <a:t>custo de desenvolvimento por projeto bem-sucedido</a:t>
            </a:r>
            <a:r>
              <a:rPr lang="pt-BR" sz="2400" dirty="0"/>
              <a:t> nas empresas melhores é aproximadamente metade do custo por projeto bem-sucedido nas restantes.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33/122</a:t>
            </a:r>
          </a:p>
        </p:txBody>
      </p:sp>
    </p:spTree>
    <p:extLst>
      <p:ext uri="{BB962C8B-B14F-4D97-AF65-F5344CB8AC3E}">
        <p14:creationId xmlns:p14="http://schemas.microsoft.com/office/powerpoint/2010/main" val="474326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rgbClr val="FF0066"/>
                </a:solidFill>
              </a:rPr>
              <a:t>CPAS</a:t>
            </a:r>
            <a:r>
              <a:rPr lang="pt-BR" sz="2400" dirty="0"/>
              <a:t> de 2012 revela igualmente que, em </a:t>
            </a:r>
            <a:r>
              <a:rPr lang="pt-BR" sz="2400" b="1" dirty="0">
                <a:solidFill>
                  <a:srgbClr val="CC0066"/>
                </a:solidFill>
              </a:rPr>
              <a:t>comparação com as restantes</a:t>
            </a:r>
            <a:r>
              <a:rPr lang="pt-BR" sz="2400" dirty="0"/>
              <a:t>, as </a:t>
            </a:r>
            <a:r>
              <a:rPr lang="pt-BR" sz="2400" b="1" dirty="0">
                <a:solidFill>
                  <a:srgbClr val="993300"/>
                </a:solidFill>
              </a:rPr>
              <a:t>empresas melhores em desenvolvimento de produtos</a:t>
            </a:r>
            <a:r>
              <a:rPr lang="pt-BR" sz="2400" dirty="0"/>
              <a:t> gerenciam o processo de novos produtos de um modo diferente.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 suma, as </a:t>
            </a:r>
            <a:r>
              <a:rPr lang="pt-BR" sz="2400" b="1" dirty="0">
                <a:solidFill>
                  <a:srgbClr val="C00000"/>
                </a:solidFill>
              </a:rPr>
              <a:t>melhores são mais competentes </a:t>
            </a:r>
            <a:r>
              <a:rPr lang="pt-BR" sz="2400" dirty="0"/>
              <a:t>para implementar vários dos conceitos e princípios do processo de novos produtos.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34/122</a:t>
            </a:r>
          </a:p>
        </p:txBody>
      </p:sp>
    </p:spTree>
    <p:extLst>
      <p:ext uri="{BB962C8B-B14F-4D97-AF65-F5344CB8AC3E}">
        <p14:creationId xmlns:p14="http://schemas.microsoft.com/office/powerpoint/2010/main" val="688239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3017789"/>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chemeClr val="accent5">
                    <a:lumMod val="50000"/>
                  </a:schemeClr>
                </a:solidFill>
              </a:rPr>
              <a:t>Em relação às restantes, as melhores:</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São </a:t>
            </a:r>
            <a:r>
              <a:rPr lang="pt-BR" sz="2400" b="1" dirty="0">
                <a:solidFill>
                  <a:srgbClr val="0070C0"/>
                </a:solidFill>
              </a:rPr>
              <a:t>mais propensas </a:t>
            </a:r>
            <a:r>
              <a:rPr lang="pt-BR" sz="2400" dirty="0"/>
              <a:t>a utilizar ferramentas de pesquisa de mercado, como sessões de criatividade, análise de </a:t>
            </a:r>
            <a:r>
              <a:rPr lang="pt-BR" sz="2400" i="1" dirty="0"/>
              <a:t>trade-off</a:t>
            </a:r>
            <a:r>
              <a:rPr lang="pt-BR" sz="2400" dirty="0"/>
              <a:t>, teste de conceito, voz do cliente e mercados de teste.</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São </a:t>
            </a:r>
            <a:r>
              <a:rPr lang="pt-BR" sz="2400" b="1" dirty="0">
                <a:solidFill>
                  <a:srgbClr val="7030A0"/>
                </a:solidFill>
              </a:rPr>
              <a:t>mais propensas </a:t>
            </a:r>
            <a:r>
              <a:rPr lang="pt-BR" sz="2400" dirty="0"/>
              <a:t>a ter estratégias de mercado global e operacionais.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35/122</a:t>
            </a:r>
          </a:p>
        </p:txBody>
      </p:sp>
    </p:spTree>
    <p:extLst>
      <p:ext uri="{BB962C8B-B14F-4D97-AF65-F5344CB8AC3E}">
        <p14:creationId xmlns:p14="http://schemas.microsoft.com/office/powerpoint/2010/main" val="3302782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378210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Utilizam mais a </a:t>
            </a:r>
            <a:r>
              <a:rPr lang="pt-BR" sz="2400" b="1" dirty="0">
                <a:solidFill>
                  <a:srgbClr val="002060"/>
                </a:solidFill>
              </a:rPr>
              <a:t>análise de portfólio para seleção de produtos</a:t>
            </a:r>
            <a:r>
              <a:rPr lang="pt-BR" sz="2400" dirty="0"/>
              <a:t>.</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Tendem a usar mais mídias sociais e comunidades </a:t>
            </a:r>
            <a:r>
              <a:rPr lang="pt-BR" sz="2400" i="1" dirty="0"/>
              <a:t>on-line </a:t>
            </a:r>
            <a:r>
              <a:rPr lang="pt-BR" sz="2400" dirty="0"/>
              <a:t>para coletar informações.</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Empregam processos formais para selecionar os conceitos a serem desenvolvidos.</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São mais eficientes na utilização de ferramentas de apoio à equipe e incentivos à equipe.</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A Importância dos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36/122</a:t>
            </a:r>
          </a:p>
        </p:txBody>
      </p:sp>
    </p:spTree>
    <p:extLst>
      <p:ext uri="{BB962C8B-B14F-4D97-AF65-F5344CB8AC3E}">
        <p14:creationId xmlns:p14="http://schemas.microsoft.com/office/powerpoint/2010/main" val="2033757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GLOBALIZAÇÃO E DESENVOLVIMENTO DE NOVOS PRODUTOS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388424" y="6519446"/>
            <a:ext cx="864096" cy="338554"/>
          </a:xfrm>
          <a:prstGeom prst="rect">
            <a:avLst/>
          </a:prstGeom>
          <a:noFill/>
        </p:spPr>
        <p:txBody>
          <a:bodyPr wrap="square" rtlCol="0">
            <a:spAutoFit/>
          </a:bodyPr>
          <a:lstStyle/>
          <a:p>
            <a:r>
              <a:rPr lang="pt-BR" sz="1600" dirty="0"/>
              <a:t>37/122</a:t>
            </a:r>
          </a:p>
        </p:txBody>
      </p:sp>
      <p:pic>
        <p:nvPicPr>
          <p:cNvPr id="4" name="Imagem 3">
            <a:extLst>
              <a:ext uri="{FF2B5EF4-FFF2-40B4-BE49-F238E27FC236}">
                <a16:creationId xmlns:a16="http://schemas.microsoft.com/office/drawing/2014/main" id="{754AB069-EDA7-4B8D-8290-CE4DD43C99BF}"/>
              </a:ext>
            </a:extLst>
          </p:cNvPr>
          <p:cNvPicPr>
            <a:picLocks noChangeAspect="1"/>
          </p:cNvPicPr>
          <p:nvPr/>
        </p:nvPicPr>
        <p:blipFill>
          <a:blip r:embed="rId3"/>
          <a:stretch>
            <a:fillRect/>
          </a:stretch>
        </p:blipFill>
        <p:spPr>
          <a:xfrm>
            <a:off x="1115616" y="3123198"/>
            <a:ext cx="6994243" cy="3042106"/>
          </a:xfrm>
          <a:prstGeom prst="rect">
            <a:avLst/>
          </a:prstGeom>
        </p:spPr>
      </p:pic>
    </p:spTree>
    <p:extLst>
      <p:ext uri="{BB962C8B-B14F-4D97-AF65-F5344CB8AC3E}">
        <p14:creationId xmlns:p14="http://schemas.microsoft.com/office/powerpoint/2010/main" val="308715439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Como todos os aspectos dos negócios modernos, o </a:t>
            </a:r>
            <a:r>
              <a:rPr lang="pt-BR" sz="2400" b="1" dirty="0">
                <a:solidFill>
                  <a:schemeClr val="accent2">
                    <a:lumMod val="50000"/>
                  </a:schemeClr>
                </a:solidFill>
              </a:rPr>
              <a:t>desenvolvimento de produtos </a:t>
            </a:r>
            <a:r>
              <a:rPr lang="pt-BR" sz="2400" dirty="0"/>
              <a:t>tornou-se mais desafiador </a:t>
            </a:r>
            <a:r>
              <a:rPr lang="pt-BR" sz="2400" b="1" dirty="0">
                <a:solidFill>
                  <a:srgbClr val="FF0000"/>
                </a:solidFill>
              </a:rPr>
              <a:t>em virtude da maior globalização.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Mais do que nunca, as </a:t>
            </a:r>
            <a:r>
              <a:rPr lang="pt-BR" sz="2400" b="1" dirty="0">
                <a:solidFill>
                  <a:srgbClr val="006666"/>
                </a:solidFill>
              </a:rPr>
              <a:t>empresas estão vendo o desenvolvimento de novos produtos</a:t>
            </a:r>
            <a:r>
              <a:rPr lang="pt-BR" sz="2400" dirty="0">
                <a:solidFill>
                  <a:srgbClr val="006666"/>
                </a:solidFill>
              </a:rPr>
              <a:t> </a:t>
            </a:r>
            <a:r>
              <a:rPr lang="pt-BR" sz="2400" dirty="0"/>
              <a:t>como um processo global a fim de aproveitar oportunidades mundiais e aumentar a eficiência e eficácia da inovação.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38/122</a:t>
            </a:r>
          </a:p>
        </p:txBody>
      </p:sp>
    </p:spTree>
    <p:extLst>
      <p:ext uri="{BB962C8B-B14F-4D97-AF65-F5344CB8AC3E}">
        <p14:creationId xmlns:p14="http://schemas.microsoft.com/office/powerpoint/2010/main" val="2990027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De acordo com um estudo de 2007, de consultores da </a:t>
            </a:r>
            <a:r>
              <a:rPr lang="pt-BR" sz="2400" b="1" i="1" dirty="0" err="1">
                <a:solidFill>
                  <a:srgbClr val="FF3300"/>
                </a:solidFill>
              </a:rPr>
              <a:t>Booz</a:t>
            </a:r>
            <a:r>
              <a:rPr lang="pt-BR" sz="2400" b="1" i="1" dirty="0">
                <a:solidFill>
                  <a:srgbClr val="FF3300"/>
                </a:solidFill>
              </a:rPr>
              <a:t> &amp; </a:t>
            </a:r>
            <a:r>
              <a:rPr lang="pt-BR" sz="2400" b="1" i="1" dirty="0" err="1">
                <a:solidFill>
                  <a:srgbClr val="FF3300"/>
                </a:solidFill>
              </a:rPr>
              <a:t>Company</a:t>
            </a:r>
            <a:r>
              <a:rPr lang="pt-BR" sz="2400" dirty="0"/>
              <a:t>, as principais empresas globais em termos de gastos com P&amp;D aplicaram 55% desses gastos no exterior.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Entre 80% das principais empresas de P&amp;D americanas, US$ 80,1 bilhões de um total de US$ 146 bilhões foram gastos no exterior e porcentagens semelhantes foram encontradas com relação a empresas de P&amp;D europeias e japonesas.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39/122</a:t>
            </a:r>
          </a:p>
        </p:txBody>
      </p:sp>
    </p:spTree>
    <p:extLst>
      <p:ext uri="{BB962C8B-B14F-4D97-AF65-F5344CB8AC3E}">
        <p14:creationId xmlns:p14="http://schemas.microsoft.com/office/powerpoint/2010/main" val="358373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INFORMAÇÕES PRELIMINARES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514184" y="6519446"/>
            <a:ext cx="738336" cy="338554"/>
          </a:xfrm>
          <a:prstGeom prst="rect">
            <a:avLst/>
          </a:prstGeom>
          <a:noFill/>
        </p:spPr>
        <p:txBody>
          <a:bodyPr wrap="square" rtlCol="0">
            <a:spAutoFit/>
          </a:bodyPr>
          <a:lstStyle/>
          <a:p>
            <a:r>
              <a:rPr lang="pt-BR" sz="1600" dirty="0"/>
              <a:t>4/122</a:t>
            </a:r>
          </a:p>
        </p:txBody>
      </p:sp>
      <p:pic>
        <p:nvPicPr>
          <p:cNvPr id="4" name="Imagem 3">
            <a:extLst>
              <a:ext uri="{FF2B5EF4-FFF2-40B4-BE49-F238E27FC236}">
                <a16:creationId xmlns:a16="http://schemas.microsoft.com/office/drawing/2014/main" id="{189859E6-B9F4-4A35-9331-B4ED02266525}"/>
              </a:ext>
            </a:extLst>
          </p:cNvPr>
          <p:cNvPicPr>
            <a:picLocks noChangeAspect="1"/>
          </p:cNvPicPr>
          <p:nvPr/>
        </p:nvPicPr>
        <p:blipFill>
          <a:blip r:embed="rId3"/>
          <a:stretch>
            <a:fillRect/>
          </a:stretch>
        </p:blipFill>
        <p:spPr>
          <a:xfrm>
            <a:off x="2066875" y="2326976"/>
            <a:ext cx="5097413" cy="4270376"/>
          </a:xfrm>
          <a:prstGeom prst="rect">
            <a:avLst/>
          </a:prstGeom>
        </p:spPr>
      </p:pic>
    </p:spTree>
    <p:extLst>
      <p:ext uri="{BB962C8B-B14F-4D97-AF65-F5344CB8AC3E}">
        <p14:creationId xmlns:p14="http://schemas.microsoft.com/office/powerpoint/2010/main" val="268713160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2597161"/>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O estudo da </a:t>
            </a:r>
            <a:r>
              <a:rPr lang="pt-BR" sz="2800" b="1" i="1" dirty="0" err="1">
                <a:solidFill>
                  <a:schemeClr val="tx2">
                    <a:lumMod val="75000"/>
                  </a:schemeClr>
                </a:solidFill>
              </a:rPr>
              <a:t>Booz</a:t>
            </a:r>
            <a:r>
              <a:rPr lang="pt-BR" sz="2800" b="1" i="1" dirty="0">
                <a:solidFill>
                  <a:schemeClr val="tx2">
                    <a:lumMod val="75000"/>
                  </a:schemeClr>
                </a:solidFill>
              </a:rPr>
              <a:t> &amp; </a:t>
            </a:r>
            <a:r>
              <a:rPr lang="pt-BR" sz="2800" b="1" i="1" dirty="0" err="1">
                <a:solidFill>
                  <a:schemeClr val="tx2">
                    <a:lumMod val="75000"/>
                  </a:schemeClr>
                </a:solidFill>
              </a:rPr>
              <a:t>Company</a:t>
            </a:r>
            <a:r>
              <a:rPr lang="pt-BR" sz="2800" b="1" i="1" dirty="0">
                <a:solidFill>
                  <a:schemeClr val="tx2">
                    <a:lumMod val="75000"/>
                  </a:schemeClr>
                </a:solidFill>
              </a:rPr>
              <a:t> </a:t>
            </a:r>
            <a:r>
              <a:rPr lang="pt-BR" sz="2800" dirty="0"/>
              <a:t>mostrou também que as empresas com porcentagens superiores de gastos em P&amp;D aplicados no exterior saíram-se melhor do que a média em várias medidas importantes de desempenho, como retorno sobre o investimento e retorno total para o acionista.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40/122</a:t>
            </a:r>
          </a:p>
        </p:txBody>
      </p:sp>
      <p:pic>
        <p:nvPicPr>
          <p:cNvPr id="3" name="Imagem 2">
            <a:extLst>
              <a:ext uri="{FF2B5EF4-FFF2-40B4-BE49-F238E27FC236}">
                <a16:creationId xmlns:a16="http://schemas.microsoft.com/office/drawing/2014/main" id="{B3641095-475D-445D-B74C-CDC9AFC62A46}"/>
              </a:ext>
            </a:extLst>
          </p:cNvPr>
          <p:cNvPicPr>
            <a:picLocks noChangeAspect="1"/>
          </p:cNvPicPr>
          <p:nvPr/>
        </p:nvPicPr>
        <p:blipFill>
          <a:blip r:embed="rId2"/>
          <a:stretch>
            <a:fillRect/>
          </a:stretch>
        </p:blipFill>
        <p:spPr>
          <a:xfrm>
            <a:off x="3354084" y="4422805"/>
            <a:ext cx="2730084" cy="1814507"/>
          </a:xfrm>
          <a:prstGeom prst="rect">
            <a:avLst/>
          </a:prstGeom>
        </p:spPr>
      </p:pic>
    </p:spTree>
    <p:extLst>
      <p:ext uri="{BB962C8B-B14F-4D97-AF65-F5344CB8AC3E}">
        <p14:creationId xmlns:p14="http://schemas.microsoft.com/office/powerpoint/2010/main" val="2531534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10799"/>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Esse estudo constatou que as empresas têm diversos </a:t>
            </a:r>
            <a:r>
              <a:rPr lang="pt-BR" sz="2400" b="1" dirty="0">
                <a:solidFill>
                  <a:srgbClr val="00B050"/>
                </a:solidFill>
              </a:rPr>
              <a:t>motivos para aumentar </a:t>
            </a:r>
            <a:r>
              <a:rPr lang="pt-BR" sz="2400" dirty="0"/>
              <a:t>suas iniciativas de P&amp;D globais.</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 Em vários países, os engenheiros de P&amp;D recebem menos do que nos Estados Unidos, na Europa Ocidental ou no Japão, mas a discrepância salarial está diminuindo, especialmente para os engenheiros e cientistas mais qualificados.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41/122</a:t>
            </a:r>
          </a:p>
        </p:txBody>
      </p:sp>
    </p:spTree>
    <p:extLst>
      <p:ext uri="{BB962C8B-B14F-4D97-AF65-F5344CB8AC3E}">
        <p14:creationId xmlns:p14="http://schemas.microsoft.com/office/powerpoint/2010/main" val="31018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74362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Hoje, muitas empresas </a:t>
            </a:r>
            <a:r>
              <a:rPr lang="pt-BR" sz="2400" b="1" dirty="0">
                <a:solidFill>
                  <a:srgbClr val="0070C0"/>
                </a:solidFill>
              </a:rPr>
              <a:t>consideram o exterior </a:t>
            </a:r>
            <a:r>
              <a:rPr lang="pt-BR" sz="2400" dirty="0"/>
              <a:t>não apenas para ter acesso a uma força de trabalho mais barata, mas para acessar os talentos que residem nesses mercados e as ideias geradas por esse pessoal qualificado.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Mercados imensos como </a:t>
            </a:r>
            <a:r>
              <a:rPr lang="pt-BR" sz="2400" b="1" dirty="0">
                <a:solidFill>
                  <a:srgbClr val="CC0066"/>
                </a:solidFill>
              </a:rPr>
              <a:t>a Índia e a China </a:t>
            </a:r>
            <a:r>
              <a:rPr lang="pt-BR" sz="2400" dirty="0"/>
              <a:t>são fontes óbvias de engenheiros talentosos e existem algumas evidências de especialização: a Índia ostenta pontos fortes em engenharia automotiva; a China, em eletrônicos.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42/122</a:t>
            </a:r>
          </a:p>
        </p:txBody>
      </p:sp>
    </p:spTree>
    <p:extLst>
      <p:ext uri="{BB962C8B-B14F-4D97-AF65-F5344CB8AC3E}">
        <p14:creationId xmlns:p14="http://schemas.microsoft.com/office/powerpoint/2010/main" val="2923267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rgbClr val="993366"/>
                </a:solidFill>
              </a:rPr>
              <a:t>Outro motivo para a maior globalização </a:t>
            </a:r>
            <a:r>
              <a:rPr lang="pt-BR" sz="2400" dirty="0"/>
              <a:t>de P&amp;D é a globalização crescente das próprias empresas inovadoras.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b="1" dirty="0">
                <a:solidFill>
                  <a:srgbClr val="FF3300"/>
                </a:solidFill>
              </a:rPr>
              <a:t>Por exemplo</a:t>
            </a:r>
            <a:r>
              <a:rPr lang="pt-BR" sz="2400" dirty="0"/>
              <a:t>, quando as montadoras de automóveis procuram penetrar em novos mercados como China ou Índia, faz sentido realizar maior parte de suas atividades de design próximo ou nesses próprios mercados do que em sua matriz em Michigan ou na Baviera.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43/122</a:t>
            </a:r>
          </a:p>
        </p:txBody>
      </p:sp>
    </p:spTree>
    <p:extLst>
      <p:ext uri="{BB962C8B-B14F-4D97-AF65-F5344CB8AC3E}">
        <p14:creationId xmlns:p14="http://schemas.microsoft.com/office/powerpoint/2010/main" val="2302622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Além disso, as </a:t>
            </a:r>
            <a:r>
              <a:rPr lang="pt-BR" sz="2400" b="1" dirty="0">
                <a:solidFill>
                  <a:srgbClr val="C00000"/>
                </a:solidFill>
              </a:rPr>
              <a:t>empresas estão enfrentando uma pressão crescente</a:t>
            </a:r>
            <a:r>
              <a:rPr lang="pt-BR" sz="2400" dirty="0"/>
              <a:t> para reduzir o tempo de desenvolvimento de produtos ou podem estar competindo em ambientes de mercado cada vez mais turbulentos.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Esses </a:t>
            </a:r>
            <a:r>
              <a:rPr lang="pt-BR" sz="2400" b="1" dirty="0">
                <a:solidFill>
                  <a:srgbClr val="FF3399"/>
                </a:solidFill>
              </a:rPr>
              <a:t>fatores levam </a:t>
            </a:r>
            <a:r>
              <a:rPr lang="pt-BR" sz="2400" dirty="0"/>
              <a:t>as empresas a alavancar todos os recursos globais que elas têm à disposição para o </a:t>
            </a:r>
            <a:r>
              <a:rPr lang="pt-BR" sz="2400" b="1" dirty="0">
                <a:solidFill>
                  <a:srgbClr val="7030A0"/>
                </a:solidFill>
              </a:rPr>
              <a:t>desenvolvimento de produtos.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44/122</a:t>
            </a:r>
          </a:p>
        </p:txBody>
      </p:sp>
    </p:spTree>
    <p:extLst>
      <p:ext uri="{BB962C8B-B14F-4D97-AF65-F5344CB8AC3E}">
        <p14:creationId xmlns:p14="http://schemas.microsoft.com/office/powerpoint/2010/main" val="3221849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Muitas </a:t>
            </a:r>
            <a:r>
              <a:rPr lang="pt-BR" sz="2400" b="1" dirty="0">
                <a:solidFill>
                  <a:srgbClr val="FF0066"/>
                </a:solidFill>
              </a:rPr>
              <a:t>empresas multinacionais </a:t>
            </a:r>
            <a:r>
              <a:rPr lang="pt-BR" sz="2400" dirty="0"/>
              <a:t>procuram alavancar suas capacidades de desenvolvimento de produtos entre suas subsidiárias e ganhar vantagem competitiva por meio da formação de equipes globais de novos produtos.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Uma </a:t>
            </a:r>
            <a:r>
              <a:rPr lang="pt-BR" sz="2400" b="1" dirty="0">
                <a:solidFill>
                  <a:srgbClr val="FF0000"/>
                </a:solidFill>
              </a:rPr>
              <a:t>grande empresa </a:t>
            </a:r>
            <a:r>
              <a:rPr lang="pt-BR" sz="2400" dirty="0"/>
              <a:t>pode ter capacidades de P&amp;D em sua subsidiária alemã, sua divisão de fábrica na Ásia e também fornecedores em outro lugar.</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45/122</a:t>
            </a:r>
          </a:p>
        </p:txBody>
      </p:sp>
    </p:spTree>
    <p:extLst>
      <p:ext uri="{BB962C8B-B14F-4D97-AF65-F5344CB8AC3E}">
        <p14:creationId xmlns:p14="http://schemas.microsoft.com/office/powerpoint/2010/main" val="2738597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Entretanto, a </a:t>
            </a:r>
            <a:r>
              <a:rPr lang="pt-BR" sz="2400" b="1" dirty="0">
                <a:solidFill>
                  <a:srgbClr val="993300"/>
                </a:solidFill>
              </a:rPr>
              <a:t>presença global de uma empresa </a:t>
            </a:r>
            <a:r>
              <a:rPr lang="pt-BR" sz="2400" dirty="0"/>
              <a:t>não é uma garantia de que ela saberá automaticamente como gerenciar de </a:t>
            </a:r>
            <a:r>
              <a:rPr lang="pt-BR" sz="2400" b="1" dirty="0">
                <a:solidFill>
                  <a:schemeClr val="accent4">
                    <a:lumMod val="50000"/>
                  </a:schemeClr>
                </a:solidFill>
              </a:rPr>
              <a:t>modo eficaz </a:t>
            </a:r>
            <a:r>
              <a:rPr lang="pt-BR" sz="2400" dirty="0"/>
              <a:t>suas operações globais.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Coordenar e conduzir assertivamente as iniciativas em vários países para </a:t>
            </a:r>
            <a:r>
              <a:rPr lang="pt-BR" sz="2400" b="1" dirty="0">
                <a:solidFill>
                  <a:srgbClr val="006666"/>
                </a:solidFill>
              </a:rPr>
              <a:t>desenvolver e lançar novos produtos de sucesso </a:t>
            </a:r>
            <a:r>
              <a:rPr lang="pt-BR" sz="2400" dirty="0"/>
              <a:t>é um desafio e tanto.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46/122</a:t>
            </a:r>
          </a:p>
        </p:txBody>
      </p:sp>
    </p:spTree>
    <p:extLst>
      <p:ext uri="{BB962C8B-B14F-4D97-AF65-F5344CB8AC3E}">
        <p14:creationId xmlns:p14="http://schemas.microsoft.com/office/powerpoint/2010/main" val="1069233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2597161"/>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Há </a:t>
            </a:r>
            <a:r>
              <a:rPr lang="pt-BR" sz="2800" b="1" dirty="0">
                <a:solidFill>
                  <a:srgbClr val="CC0066"/>
                </a:solidFill>
              </a:rPr>
              <a:t>várias decisões a tomar </a:t>
            </a:r>
            <a:r>
              <a:rPr lang="pt-BR" sz="2800" dirty="0"/>
              <a:t>que afetam a eficácia do desenvolvimento global de produtos: grau de autonomia que as subsidiárias devem ter, como elas devem ser recompensadas, que condições de trabalho devem ser impostas para que o trabalho em equipe nas e entre as subsidiárias seja encorajado etc.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47/122</a:t>
            </a:r>
          </a:p>
        </p:txBody>
      </p:sp>
    </p:spTree>
    <p:extLst>
      <p:ext uri="{BB962C8B-B14F-4D97-AF65-F5344CB8AC3E}">
        <p14:creationId xmlns:p14="http://schemas.microsoft.com/office/powerpoint/2010/main" val="2816686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Existe também a </a:t>
            </a:r>
            <a:r>
              <a:rPr lang="pt-BR" sz="2400" b="1" dirty="0">
                <a:solidFill>
                  <a:srgbClr val="FF3300"/>
                </a:solidFill>
              </a:rPr>
              <a:t>possibilidade de terceirizar </a:t>
            </a:r>
            <a:r>
              <a:rPr lang="pt-BR" sz="2400" dirty="0"/>
              <a:t>parte dos recursos necessários para os novos produtos - por exemplo, por meio de alianças estratégicas com parceiros globais.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De modo semelhante, a </a:t>
            </a:r>
            <a:r>
              <a:rPr lang="pt-BR" sz="2400" b="1" dirty="0">
                <a:solidFill>
                  <a:srgbClr val="002060"/>
                </a:solidFill>
              </a:rPr>
              <a:t>rede global de fornecedores e distribuidores</a:t>
            </a:r>
            <a:r>
              <a:rPr lang="pt-BR" sz="2400" dirty="0"/>
              <a:t> precisa ser gerenciada e coordenada para melhorar o desenvolvimento global de produtos, bem como o lançamento global.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48/122</a:t>
            </a:r>
          </a:p>
        </p:txBody>
      </p:sp>
    </p:spTree>
    <p:extLst>
      <p:ext uri="{BB962C8B-B14F-4D97-AF65-F5344CB8AC3E}">
        <p14:creationId xmlns:p14="http://schemas.microsoft.com/office/powerpoint/2010/main" val="467753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411296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Selecionar a </a:t>
            </a:r>
            <a:r>
              <a:rPr lang="pt-BR" sz="2400" b="1" dirty="0">
                <a:solidFill>
                  <a:srgbClr val="7030A0"/>
                </a:solidFill>
              </a:rPr>
              <a:t>melhor estrutura organizacional </a:t>
            </a:r>
            <a:r>
              <a:rPr lang="pt-BR" sz="2400" dirty="0"/>
              <a:t>para a equipe global de produtos é mais difícil do que se somente uma cultura estiver envolvida, visto que tanto as diferenças entre os indivíduos da equipe quanto as barreiras linguísticas e as diferenças culturais nacionais devem ser levadas em conta.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No </a:t>
            </a:r>
            <a:r>
              <a:rPr lang="pt-BR" sz="2400" b="1" dirty="0">
                <a:solidFill>
                  <a:srgbClr val="FF0066"/>
                </a:solidFill>
              </a:rPr>
              <a:t>momento do lançamento</a:t>
            </a:r>
            <a:r>
              <a:rPr lang="pt-BR" sz="2400" dirty="0"/>
              <a:t>, surge um número ainda maior de decisões: o produto deve ser posicionado da mesma forma no mundo inteiro ou as decisões sobre posicionamento, </a:t>
            </a:r>
            <a:r>
              <a:rPr lang="pt-BR" sz="2400" i="1" dirty="0"/>
              <a:t>branding </a:t>
            </a:r>
            <a:r>
              <a:rPr lang="pt-BR" sz="2400" dirty="0"/>
              <a:t>(atribuição de marca) ou embalagem devem ser localizadas?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49/122</a:t>
            </a:r>
          </a:p>
        </p:txBody>
      </p:sp>
    </p:spTree>
    <p:extLst>
      <p:ext uri="{BB962C8B-B14F-4D97-AF65-F5344CB8AC3E}">
        <p14:creationId xmlns:p14="http://schemas.microsoft.com/office/powerpoint/2010/main" val="393487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484784"/>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Quando nos referimos a </a:t>
            </a:r>
            <a:r>
              <a:rPr lang="pt-BR" sz="2400" b="1" dirty="0">
                <a:solidFill>
                  <a:srgbClr val="FF0000"/>
                </a:solidFill>
              </a:rPr>
              <a:t>novos produtos</a:t>
            </a:r>
            <a:r>
              <a:rPr lang="pt-BR" sz="2400" dirty="0"/>
              <a:t>, as </a:t>
            </a:r>
            <a:r>
              <a:rPr lang="pt-BR" sz="2400" b="1" dirty="0">
                <a:solidFill>
                  <a:srgbClr val="993366"/>
                </a:solidFill>
              </a:rPr>
              <a:t>pessoas logo pensam em tecnologia </a:t>
            </a:r>
            <a:r>
              <a:rPr lang="pt-BR" sz="2400" dirty="0"/>
              <a:t>- iPod, iPhone, YouTube, realidades virtuais, fibra óptica etc.</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Contudo, os </a:t>
            </a:r>
            <a:r>
              <a:rPr lang="pt-BR" sz="2400" b="1" dirty="0">
                <a:solidFill>
                  <a:srgbClr val="006666"/>
                </a:solidFill>
              </a:rPr>
              <a:t>novos produtos são em sua maioria bem mais simples</a:t>
            </a:r>
            <a:r>
              <a:rPr lang="pt-BR" sz="2400" dirty="0"/>
              <a:t> - refrigerantes cola com baixo teor de carboidrato, novos filmes, novos astros e estrelas da música, </a:t>
            </a:r>
            <a:r>
              <a:rPr lang="pt-BR" sz="2400" i="1" dirty="0"/>
              <a:t>fast-foods</a:t>
            </a:r>
            <a:r>
              <a:rPr lang="pt-BR" sz="2400" dirty="0"/>
              <a:t> e novos sabores </a:t>
            </a:r>
            <a:r>
              <a:rPr lang="pt-BR" sz="2400" i="1" dirty="0" err="1"/>
              <a:t>defrozen</a:t>
            </a:r>
            <a:r>
              <a:rPr lang="pt-BR" sz="2400" i="1" dirty="0"/>
              <a:t> yogurt</a:t>
            </a:r>
            <a:r>
              <a:rPr lang="pt-BR" sz="2400" dirty="0"/>
              <a:t>.</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5/122</a:t>
            </a:r>
          </a:p>
        </p:txBody>
      </p:sp>
    </p:spTree>
    <p:extLst>
      <p:ext uri="{BB962C8B-B14F-4D97-AF65-F5344CB8AC3E}">
        <p14:creationId xmlns:p14="http://schemas.microsoft.com/office/powerpoint/2010/main" val="2180776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7429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Muitas empresas reagem a esses desafios com processos formais </a:t>
            </a:r>
            <a:r>
              <a:rPr lang="pt-BR" sz="2400" b="1" dirty="0">
                <a:solidFill>
                  <a:srgbClr val="FF0000"/>
                </a:solidFill>
              </a:rPr>
              <a:t>bem definidos</a:t>
            </a:r>
            <a:r>
              <a:rPr lang="pt-BR" sz="2400" dirty="0"/>
              <a:t>, enquanto outras deixam o processo de novos produtos relativamente desestruturado e adaptável ao produto ou a considerações ambientais.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a:t>
            </a:r>
            <a:r>
              <a:rPr lang="pt-BR" sz="2400" b="1" dirty="0">
                <a:solidFill>
                  <a:srgbClr val="CC0066"/>
                </a:solidFill>
              </a:rPr>
              <a:t>melhor pesquisa disponível </a:t>
            </a:r>
            <a:r>
              <a:rPr lang="pt-BR" sz="2400" dirty="0"/>
              <a:t>sobre esse tema constata que as empresas com cultura de inovação global têm os programas globais de novos produtos mais eficazes.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50/122</a:t>
            </a:r>
          </a:p>
        </p:txBody>
      </p:sp>
    </p:spTree>
    <p:extLst>
      <p:ext uri="{BB962C8B-B14F-4D97-AF65-F5344CB8AC3E}">
        <p14:creationId xmlns:p14="http://schemas.microsoft.com/office/powerpoint/2010/main" val="3892853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74362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Ter uma </a:t>
            </a:r>
            <a:r>
              <a:rPr lang="pt-BR" sz="2400" b="1" dirty="0">
                <a:solidFill>
                  <a:srgbClr val="993366"/>
                </a:solidFill>
              </a:rPr>
              <a:t>cultura de inovação global </a:t>
            </a:r>
            <a:r>
              <a:rPr lang="pt-BR" sz="2400" dirty="0"/>
              <a:t>significa que a empresa é aberta a mercados globais, é atenta a diferenças nas necessidades e preferências dos clientes e respeita diferentes ambientes nacionais no âmbito cultural e de negócios.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As </a:t>
            </a:r>
            <a:r>
              <a:rPr lang="pt-BR" sz="2400" b="1" dirty="0">
                <a:solidFill>
                  <a:srgbClr val="993300"/>
                </a:solidFill>
              </a:rPr>
              <a:t>empresas com uma cultura corporativa </a:t>
            </a:r>
            <a:r>
              <a:rPr lang="pt-BR" sz="2400" dirty="0"/>
              <a:t>como essa são capazes de reconhecer as habilidades, as ideias e os recursos especializados que elas têm em diferentes subsidiárias ao redor do mundo.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51/122</a:t>
            </a:r>
          </a:p>
        </p:txBody>
      </p:sp>
    </p:spTree>
    <p:extLst>
      <p:ext uri="{BB962C8B-B14F-4D97-AF65-F5344CB8AC3E}">
        <p14:creationId xmlns:p14="http://schemas.microsoft.com/office/powerpoint/2010/main" val="1416645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75645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Na verdade, nessas empresas todas as operações e estratégias (não apenas o desenvolvimento de novos produtos) são </a:t>
            </a:r>
            <a:r>
              <a:rPr lang="pt-BR" sz="2400" b="1" dirty="0">
                <a:solidFill>
                  <a:srgbClr val="C00000"/>
                </a:solidFill>
              </a:rPr>
              <a:t>definidas </a:t>
            </a:r>
            <a:r>
              <a:rPr lang="pt-BR" sz="2400" dirty="0"/>
              <a:t>com relação às realidades do mercado internacional.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empresa que </a:t>
            </a:r>
            <a:r>
              <a:rPr lang="pt-BR" sz="2400" b="1" dirty="0">
                <a:solidFill>
                  <a:srgbClr val="FF0066"/>
                </a:solidFill>
              </a:rPr>
              <a:t>tem uma cultura de inovação global </a:t>
            </a:r>
            <a:r>
              <a:rPr lang="pt-BR" sz="2400" dirty="0"/>
              <a:t>sabe integrar melhor seu conhecimento global, consegue gerenciar melhor suas atividades de P&amp;D associadas com o processo de novos produtos e tem vantagem na implementação de lançamentos globais.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52/122</a:t>
            </a:r>
          </a:p>
        </p:txBody>
      </p:sp>
    </p:spTree>
    <p:extLst>
      <p:ext uri="{BB962C8B-B14F-4D97-AF65-F5344CB8AC3E}">
        <p14:creationId xmlns:p14="http://schemas.microsoft.com/office/powerpoint/2010/main" val="1613846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484784"/>
            <a:ext cx="8680877" cy="627391"/>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000" dirty="0"/>
              <a:t>A Figura 1.2 apresenta alguns exemplos de empresa que leva muito a sério o aspecto global do desenvolvimento de produtos.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Globalização e desenvolvimento de novos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53/122</a:t>
            </a:r>
          </a:p>
        </p:txBody>
      </p:sp>
      <p:pic>
        <p:nvPicPr>
          <p:cNvPr id="3" name="Imagem 2">
            <a:extLst>
              <a:ext uri="{FF2B5EF4-FFF2-40B4-BE49-F238E27FC236}">
                <a16:creationId xmlns:a16="http://schemas.microsoft.com/office/drawing/2014/main" id="{2B7EAD6F-61E7-4EF4-9DA0-38E1E36C51DD}"/>
              </a:ext>
            </a:extLst>
          </p:cNvPr>
          <p:cNvPicPr>
            <a:picLocks noChangeAspect="1"/>
          </p:cNvPicPr>
          <p:nvPr/>
        </p:nvPicPr>
        <p:blipFill>
          <a:blip r:embed="rId2"/>
          <a:stretch>
            <a:fillRect/>
          </a:stretch>
        </p:blipFill>
        <p:spPr>
          <a:xfrm>
            <a:off x="284707" y="2204864"/>
            <a:ext cx="8535765" cy="4324187"/>
          </a:xfrm>
          <a:prstGeom prst="rect">
            <a:avLst/>
          </a:prstGeom>
        </p:spPr>
      </p:pic>
    </p:spTree>
    <p:extLst>
      <p:ext uri="{BB962C8B-B14F-4D97-AF65-F5344CB8AC3E}">
        <p14:creationId xmlns:p14="http://schemas.microsoft.com/office/powerpoint/2010/main" val="3452447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O QUE HÁ DE DIFERENTE NO DESENVOLVIMENTO DE PRODUTOS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316416" y="6519446"/>
            <a:ext cx="936104" cy="338554"/>
          </a:xfrm>
          <a:prstGeom prst="rect">
            <a:avLst/>
          </a:prstGeom>
          <a:noFill/>
        </p:spPr>
        <p:txBody>
          <a:bodyPr wrap="square" rtlCol="0">
            <a:spAutoFit/>
          </a:bodyPr>
          <a:lstStyle/>
          <a:p>
            <a:r>
              <a:rPr lang="pt-BR" sz="1600" dirty="0"/>
              <a:t>54/122</a:t>
            </a:r>
          </a:p>
        </p:txBody>
      </p:sp>
      <p:pic>
        <p:nvPicPr>
          <p:cNvPr id="4" name="Imagem 3">
            <a:extLst>
              <a:ext uri="{FF2B5EF4-FFF2-40B4-BE49-F238E27FC236}">
                <a16:creationId xmlns:a16="http://schemas.microsoft.com/office/drawing/2014/main" id="{71149013-7F25-42F0-924B-F4292CB43EE8}"/>
              </a:ext>
            </a:extLst>
          </p:cNvPr>
          <p:cNvPicPr>
            <a:picLocks noChangeAspect="1"/>
          </p:cNvPicPr>
          <p:nvPr/>
        </p:nvPicPr>
        <p:blipFill>
          <a:blip r:embed="rId3"/>
          <a:stretch>
            <a:fillRect/>
          </a:stretch>
        </p:blipFill>
        <p:spPr>
          <a:xfrm>
            <a:off x="2267744" y="3081322"/>
            <a:ext cx="4752528" cy="3516030"/>
          </a:xfrm>
          <a:prstGeom prst="rect">
            <a:avLst/>
          </a:prstGeom>
        </p:spPr>
      </p:pic>
    </p:spTree>
    <p:extLst>
      <p:ext uri="{BB962C8B-B14F-4D97-AF65-F5344CB8AC3E}">
        <p14:creationId xmlns:p14="http://schemas.microsoft.com/office/powerpoint/2010/main" val="328604977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Em qualquer caso, este é um </a:t>
            </a:r>
            <a:r>
              <a:rPr lang="pt-BR" sz="2400" b="1" dirty="0">
                <a:solidFill>
                  <a:srgbClr val="002060"/>
                </a:solidFill>
              </a:rPr>
              <a:t>bom momento </a:t>
            </a:r>
            <a:r>
              <a:rPr lang="pt-BR" sz="2400" dirty="0"/>
              <a:t>para mencionar um princípio subjacente do desenvolvimento de produtos: </a:t>
            </a:r>
            <a:r>
              <a:rPr lang="pt-BR" sz="2400" b="1" dirty="0">
                <a:solidFill>
                  <a:srgbClr val="7030A0"/>
                </a:solidFill>
              </a:rPr>
              <a:t>ele consiste em um trabalho de equipe.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 teoria, a </a:t>
            </a:r>
            <a:r>
              <a:rPr lang="pt-BR" sz="2400" b="1" dirty="0">
                <a:solidFill>
                  <a:srgbClr val="FF0000"/>
                </a:solidFill>
              </a:rPr>
              <a:t>equipe de novos produtos </a:t>
            </a:r>
            <a:r>
              <a:rPr lang="pt-BR" sz="2400" dirty="0"/>
              <a:t>é multifuncional e integra pessoas de departamentos como marketing, P&amp;D, engenharia, manufatura, produção e design e também outras áreas funcionais.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55/122</a:t>
            </a:r>
          </a:p>
        </p:txBody>
      </p:sp>
    </p:spTree>
    <p:extLst>
      <p:ext uri="{BB962C8B-B14F-4D97-AF65-F5344CB8AC3E}">
        <p14:creationId xmlns:p14="http://schemas.microsoft.com/office/powerpoint/2010/main" val="3821375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chemeClr val="accent6">
                    <a:lumMod val="50000"/>
                  </a:schemeClr>
                </a:solidFill>
              </a:rPr>
              <a:t>desenvolvimento de produtos </a:t>
            </a:r>
            <a:r>
              <a:rPr lang="pt-BR" sz="2400" dirty="0"/>
              <a:t>é, acima de tudo, um </a:t>
            </a:r>
            <a:r>
              <a:rPr lang="pt-BR" sz="2400" b="1" dirty="0">
                <a:solidFill>
                  <a:srgbClr val="002060"/>
                </a:solidFill>
              </a:rPr>
              <a:t>esforço conjunto.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R="8206" algn="just">
              <a:spcBef>
                <a:spcPts val="92"/>
              </a:spcBef>
            </a:pPr>
            <a:endParaRPr lang="pt-BR" sz="2400" dirty="0"/>
          </a:p>
          <a:p>
            <a:pPr marL="457200" marR="8206" indent="-457200" algn="just">
              <a:spcBef>
                <a:spcPts val="92"/>
              </a:spcBef>
              <a:buFont typeface="Wingdings" panose="05000000000000000000" pitchFamily="2" charset="2"/>
              <a:buChar char="Ø"/>
            </a:pPr>
            <a:r>
              <a:rPr lang="pt-BR" sz="2400" dirty="0"/>
              <a:t>Como a contribuição de todos os membros de uma </a:t>
            </a:r>
            <a:r>
              <a:rPr lang="pt-BR" sz="2400" b="1" dirty="0">
                <a:solidFill>
                  <a:srgbClr val="FF3300"/>
                </a:solidFill>
              </a:rPr>
              <a:t>equipe de novos produtos </a:t>
            </a:r>
            <a:r>
              <a:rPr lang="pt-BR" sz="2400" dirty="0"/>
              <a:t>para o desenvolvimento de produtos é importante, devemos estar atentos e tentar evitar pontos de vista funcionais estreitos.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56/122</a:t>
            </a:r>
          </a:p>
        </p:txBody>
      </p:sp>
    </p:spTree>
    <p:extLst>
      <p:ext uri="{BB962C8B-B14F-4D97-AF65-F5344CB8AC3E}">
        <p14:creationId xmlns:p14="http://schemas.microsoft.com/office/powerpoint/2010/main" val="185007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Os </a:t>
            </a:r>
            <a:r>
              <a:rPr lang="pt-BR" sz="2400" b="1" dirty="0">
                <a:solidFill>
                  <a:srgbClr val="993366"/>
                </a:solidFill>
              </a:rPr>
              <a:t>profissionais de marketing </a:t>
            </a:r>
            <a:r>
              <a:rPr lang="pt-BR" sz="2400" dirty="0"/>
              <a:t>precisam aprender a trabalhar com cientistas, engenheiros, advogados, gerentes de produção etc.</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 Podemos proceder do marketing, e com frequência retornaremos para lá quando o projeto estiver finalizado, mas nesse tempo somos todos pessoas de novos produtos, trabalhando com todas as funções sem tender para nenhuma delas.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57/122</a:t>
            </a:r>
          </a:p>
        </p:txBody>
      </p:sp>
    </p:spTree>
    <p:extLst>
      <p:ext uri="{BB962C8B-B14F-4D97-AF65-F5344CB8AC3E}">
        <p14:creationId xmlns:p14="http://schemas.microsoft.com/office/powerpoint/2010/main" val="239070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339994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Um profissional de marketing talvez não aprecie a minúcia de um cientista de pesquisa.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 esse cientista talvez não aprecie o entusiasmo do profissional de marketing, que às vezes conduz ao que o cientista considera uma conclusão precipitada e não comprovada. </a:t>
            </a:r>
          </a:p>
          <a:p>
            <a:pPr marL="457200" marR="8206" indent="-457200" algn="just">
              <a:spcBef>
                <a:spcPts val="92"/>
              </a:spcBef>
              <a:buFont typeface="Wingdings" panose="05000000000000000000" pitchFamily="2" charset="2"/>
              <a:buChar char="Ø"/>
            </a:pPr>
            <a:endParaRPr lang="pt-BR" sz="2400" dirty="0"/>
          </a:p>
          <a:p>
            <a:pPr marR="8206" algn="just">
              <a:spcBef>
                <a:spcPts val="92"/>
              </a:spcBef>
            </a:pPr>
            <a:endParaRPr lang="pt-BR" sz="2400" dirty="0"/>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58/122</a:t>
            </a:r>
          </a:p>
        </p:txBody>
      </p:sp>
    </p:spTree>
    <p:extLst>
      <p:ext uri="{BB962C8B-B14F-4D97-AF65-F5344CB8AC3E}">
        <p14:creationId xmlns:p14="http://schemas.microsoft.com/office/powerpoint/2010/main" val="1541009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991855"/>
            <a:ext cx="8680877" cy="2661281"/>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Esta área de estudo requer uma </a:t>
            </a:r>
            <a:r>
              <a:rPr lang="pt-BR" sz="2400" b="1" dirty="0">
                <a:solidFill>
                  <a:srgbClr val="006666"/>
                </a:solidFill>
              </a:rPr>
              <a:t>sólida contribuição criativa.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b="1" dirty="0">
                <a:solidFill>
                  <a:srgbClr val="C00000"/>
                </a:solidFill>
              </a:rPr>
              <a:t>Não criamos </a:t>
            </a:r>
            <a:r>
              <a:rPr lang="pt-BR" sz="2400" dirty="0"/>
              <a:t>apenas novos conceitos de produto; em muitas empresas, isso </a:t>
            </a:r>
            <a:r>
              <a:rPr lang="pt-BR" sz="2400" b="1" dirty="0">
                <a:solidFill>
                  <a:srgbClr val="CC0066"/>
                </a:solidFill>
              </a:rPr>
              <a:t>é fácil. </a:t>
            </a:r>
          </a:p>
          <a:p>
            <a:pPr marL="457200" marR="8206" indent="-457200" algn="just">
              <a:spcBef>
                <a:spcPts val="92"/>
              </a:spcBef>
              <a:buFont typeface="Wingdings" panose="05000000000000000000" pitchFamily="2" charset="2"/>
              <a:buChar char="Ø"/>
            </a:pPr>
            <a:endParaRPr lang="pt-BR" sz="2400" dirty="0"/>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59/122</a:t>
            </a:r>
          </a:p>
        </p:txBody>
      </p:sp>
    </p:spTree>
    <p:extLst>
      <p:ext uri="{BB962C8B-B14F-4D97-AF65-F5344CB8AC3E}">
        <p14:creationId xmlns:p14="http://schemas.microsoft.com/office/powerpoint/2010/main" val="330771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484784"/>
            <a:ext cx="8680877" cy="341276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a:t>
            </a:r>
            <a:r>
              <a:rPr lang="pt-BR" sz="2400" b="1" dirty="0">
                <a:solidFill>
                  <a:srgbClr val="993300"/>
                </a:solidFill>
              </a:rPr>
              <a:t>variedade de novos produtos </a:t>
            </a:r>
            <a:r>
              <a:rPr lang="pt-BR" sz="2400" dirty="0"/>
              <a:t>abarca desde o que há de </a:t>
            </a:r>
            <a:r>
              <a:rPr lang="pt-BR" sz="2400" b="1" dirty="0">
                <a:solidFill>
                  <a:srgbClr val="FF3300"/>
                </a:solidFill>
              </a:rPr>
              <a:t>mais avançado em tecnologia</a:t>
            </a:r>
            <a:r>
              <a:rPr lang="pt-BR" sz="2400" dirty="0"/>
              <a:t> à </a:t>
            </a:r>
            <a:r>
              <a:rPr lang="pt-BR" sz="2400" b="1" dirty="0">
                <a:solidFill>
                  <a:srgbClr val="002060"/>
                </a:solidFill>
              </a:rPr>
              <a:t>última versão da caneta esferográfica</a:t>
            </a:r>
            <a:r>
              <a:rPr lang="pt-BR" sz="2400" dirty="0"/>
              <a:t>.</a:t>
            </a:r>
          </a:p>
          <a:p>
            <a:pPr marL="457200" marR="8206" indent="-457200" algn="just">
              <a:spcBef>
                <a:spcPts val="92"/>
              </a:spcBef>
              <a:buFont typeface="Wingdings" panose="05000000000000000000" pitchFamily="2" charset="2"/>
              <a:buChar char="Ø"/>
            </a:pPr>
            <a:endParaRPr lang="pt-BR" sz="2400" dirty="0"/>
          </a:p>
          <a:p>
            <a:pPr marR="8206" algn="just">
              <a:spcBef>
                <a:spcPts val="92"/>
              </a:spcBef>
            </a:pPr>
            <a:endParaRPr lang="pt-BR" sz="2400" dirty="0"/>
          </a:p>
          <a:p>
            <a:pPr marL="457200" marR="8206" indent="-457200" algn="just">
              <a:spcBef>
                <a:spcPts val="92"/>
              </a:spcBef>
              <a:buFont typeface="Wingdings" panose="05000000000000000000" pitchFamily="2" charset="2"/>
              <a:buChar char="Ø"/>
            </a:pPr>
            <a:r>
              <a:rPr lang="pt-BR" sz="2400" dirty="0"/>
              <a:t>Os </a:t>
            </a:r>
            <a:r>
              <a:rPr lang="pt-BR" sz="2400" b="1" dirty="0">
                <a:solidFill>
                  <a:srgbClr val="CC0066"/>
                </a:solidFill>
              </a:rPr>
              <a:t>novos produtos podem ser bens tangíveis ou serviços.</a:t>
            </a:r>
          </a:p>
          <a:p>
            <a:pPr marR="8206" algn="just">
              <a:spcBef>
                <a:spcPts val="92"/>
              </a:spcBef>
            </a:pPr>
            <a:endParaRPr lang="pt-BR" sz="2400" b="1" dirty="0">
              <a:solidFill>
                <a:srgbClr val="CC0066"/>
              </a:solidFill>
            </a:endParaRP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Eles podem se </a:t>
            </a:r>
            <a:r>
              <a:rPr lang="pt-BR" sz="2400" b="1" dirty="0">
                <a:solidFill>
                  <a:srgbClr val="C00000"/>
                </a:solidFill>
              </a:rPr>
              <a:t>destinar ao mercado de consumo</a:t>
            </a:r>
            <a:r>
              <a:rPr lang="pt-BR" sz="2400" dirty="0"/>
              <a:t>, </a:t>
            </a:r>
            <a:r>
              <a:rPr lang="pt-BR" sz="2400" b="1" dirty="0">
                <a:solidFill>
                  <a:srgbClr val="CC0066"/>
                </a:solidFill>
              </a:rPr>
              <a:t>ao mercado entre empresas</a:t>
            </a:r>
            <a:r>
              <a:rPr lang="pt-BR" sz="2400" dirty="0"/>
              <a:t> (</a:t>
            </a:r>
            <a:r>
              <a:rPr lang="pt-BR" sz="2400" i="1" dirty="0"/>
              <a:t>business </a:t>
            </a:r>
            <a:r>
              <a:rPr lang="pt-BR" sz="2400" i="1" dirty="0" err="1"/>
              <a:t>to</a:t>
            </a:r>
            <a:r>
              <a:rPr lang="pt-BR" sz="2400" i="1" dirty="0"/>
              <a:t> business</a:t>
            </a:r>
            <a:r>
              <a:rPr lang="pt-BR" sz="2400" dirty="0"/>
              <a:t>) ou </a:t>
            </a:r>
            <a:r>
              <a:rPr lang="pt-BR" sz="2400" b="1" dirty="0">
                <a:solidFill>
                  <a:srgbClr val="0099FF"/>
                </a:solidFill>
              </a:rPr>
              <a:t>a ambos.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6/122</a:t>
            </a:r>
          </a:p>
        </p:txBody>
      </p:sp>
    </p:spTree>
    <p:extLst>
      <p:ext uri="{BB962C8B-B14F-4D97-AF65-F5344CB8AC3E}">
        <p14:creationId xmlns:p14="http://schemas.microsoft.com/office/powerpoint/2010/main" val="3315329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5612"/>
            <a:ext cx="8680877" cy="296649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a:t>
            </a:r>
            <a:r>
              <a:rPr lang="pt-BR" sz="2400" b="1" dirty="0">
                <a:solidFill>
                  <a:srgbClr val="7030A0"/>
                </a:solidFill>
              </a:rPr>
              <a:t>parte difícil </a:t>
            </a:r>
            <a:r>
              <a:rPr lang="pt-BR" sz="2400" dirty="0"/>
              <a:t>é saber como desenvolvê-los e promovê-los melhor - escolher um método de teste de conceitos que funcione, selecionar uma ideia totalmente nova com a qual a empresa nunca se deparou e descobrir como integrar eficazmente os engenheiros em um estande de feira comercial, como posicionar um produto que cria uma categoria própria e nova, como produzi-lo com os equipamentos existentes, como nomeá-lo de uma forma que transmita informações e não seja confusa etc.</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60/122</a:t>
            </a:r>
          </a:p>
        </p:txBody>
      </p:sp>
    </p:spTree>
    <p:extLst>
      <p:ext uri="{BB962C8B-B14F-4D97-AF65-F5344CB8AC3E}">
        <p14:creationId xmlns:p14="http://schemas.microsoft.com/office/powerpoint/2010/main" val="176122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79148"/>
            <a:ext cx="8680877" cy="378210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rgbClr val="0070C0"/>
                </a:solidFill>
              </a:rPr>
              <a:t>Ser criativo </a:t>
            </a:r>
            <a:r>
              <a:rPr lang="pt-BR" sz="2400" dirty="0"/>
              <a:t>significa viajar por estradas sem sinalização.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maioria de </a:t>
            </a:r>
            <a:r>
              <a:rPr lang="pt-BR" sz="2400" b="1" dirty="0">
                <a:solidFill>
                  <a:srgbClr val="993300"/>
                </a:solidFill>
              </a:rPr>
              <a:t>nossas decisões</a:t>
            </a:r>
            <a:r>
              <a:rPr lang="pt-BR" sz="2400" dirty="0"/>
              <a:t> é tomada com base em fatos inteiramente inadequados.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Isso não quer dizer que </a:t>
            </a:r>
            <a:r>
              <a:rPr lang="pt-BR" sz="2400" b="1" dirty="0">
                <a:solidFill>
                  <a:srgbClr val="FF3399"/>
                </a:solidFill>
              </a:rPr>
              <a:t>não sabemos </a:t>
            </a:r>
            <a:r>
              <a:rPr lang="pt-BR" sz="2400" dirty="0"/>
              <a:t>de que fatos precisamos ou como obter boas estimativas desses fatos - normalmente sabemos.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Mas nunca </a:t>
            </a:r>
            <a:r>
              <a:rPr lang="pt-BR" sz="2400" b="1" dirty="0">
                <a:solidFill>
                  <a:srgbClr val="006666"/>
                </a:solidFill>
              </a:rPr>
              <a:t>há tempo e dinheiro </a:t>
            </a:r>
            <a:r>
              <a:rPr lang="pt-BR" sz="2400" dirty="0"/>
              <a:t>suficientes.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61/122</a:t>
            </a:r>
          </a:p>
        </p:txBody>
      </p:sp>
    </p:spTree>
    <p:extLst>
      <p:ext uri="{BB962C8B-B14F-4D97-AF65-F5344CB8AC3E}">
        <p14:creationId xmlns:p14="http://schemas.microsoft.com/office/powerpoint/2010/main" val="2149546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79148"/>
            <a:ext cx="8680877" cy="374362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rgbClr val="FF0066"/>
                </a:solidFill>
              </a:rPr>
              <a:t>Por exemplo, utilizamos heurísticas </a:t>
            </a:r>
            <a:r>
              <a:rPr lang="pt-BR" sz="2400" dirty="0"/>
              <a:t>- regras práticas que as empresas descobriram que funcionam para elas: "Em itens como esse, cerca de 30% das pessoas que ouvem falar de uma nova marca a experimentam" ou "Quando o engenheiro de produtos do P&amp;D discorda do engenheiro de processos da divisão de fábrica, é melhor concordar com o segundo".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Algumas vezes, as </a:t>
            </a:r>
            <a:r>
              <a:rPr lang="pt-BR" sz="2400" b="1" dirty="0">
                <a:solidFill>
                  <a:srgbClr val="FF3300"/>
                </a:solidFill>
              </a:rPr>
              <a:t>heurísticas</a:t>
            </a:r>
            <a:r>
              <a:rPr lang="pt-BR" sz="2400" dirty="0"/>
              <a:t> nos deixam de mãos abanando; mas, sem elas, os projetos não avançam suficientemente rápido.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62/122</a:t>
            </a:r>
          </a:p>
        </p:txBody>
      </p:sp>
    </p:spTree>
    <p:extLst>
      <p:ext uri="{BB962C8B-B14F-4D97-AF65-F5344CB8AC3E}">
        <p14:creationId xmlns:p14="http://schemas.microsoft.com/office/powerpoint/2010/main" val="1124031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79148"/>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rgbClr val="993366"/>
                </a:solidFill>
              </a:rPr>
              <a:t>Outra técnica é utilizar a simples intuição</a:t>
            </a:r>
            <a:r>
              <a:rPr lang="pt-BR" sz="2400" dirty="0"/>
              <a:t>: um palpite ou um pressentimento.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Isso explica por que o desejo da maioria dos gestores é de que o pessoal de novos produtos primeiro passe algum tempo trabalhando com operações em andamento antes de mudar para o trabalho com novos produtos.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63/122</a:t>
            </a:r>
          </a:p>
        </p:txBody>
      </p:sp>
    </p:spTree>
    <p:extLst>
      <p:ext uri="{BB962C8B-B14F-4D97-AF65-F5344CB8AC3E}">
        <p14:creationId xmlns:p14="http://schemas.microsoft.com/office/powerpoint/2010/main" val="2651754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79148"/>
            <a:ext cx="8680877" cy="415143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rgbClr val="0070C0"/>
                </a:solidFill>
              </a:rPr>
              <a:t>O que difere a inovação de processos da inovação de produtos?</a:t>
            </a:r>
          </a:p>
          <a:p>
            <a:pPr marR="8206" algn="just">
              <a:spcBef>
                <a:spcPts val="92"/>
              </a:spcBef>
            </a:pPr>
            <a:endParaRPr lang="pt-BR" sz="2400" b="1" dirty="0">
              <a:solidFill>
                <a:srgbClr val="0070C0"/>
              </a:solidFill>
            </a:endParaRPr>
          </a:p>
          <a:p>
            <a:pPr marR="8206" algn="just">
              <a:spcBef>
                <a:spcPts val="92"/>
              </a:spcBef>
            </a:pPr>
            <a:endParaRPr lang="pt-BR" sz="2400" dirty="0"/>
          </a:p>
          <a:p>
            <a:pPr marL="457200" marR="8206" indent="-457200" algn="just">
              <a:spcBef>
                <a:spcPts val="92"/>
              </a:spcBef>
              <a:buFont typeface="Wingdings" panose="05000000000000000000" pitchFamily="2" charset="2"/>
              <a:buChar char="Ø"/>
            </a:pPr>
            <a:r>
              <a:rPr lang="pt-BR" sz="2400" dirty="0"/>
              <a:t>O termo </a:t>
            </a:r>
            <a:r>
              <a:rPr lang="pt-BR" sz="2400" b="1" dirty="0">
                <a:solidFill>
                  <a:srgbClr val="7030A0"/>
                </a:solidFill>
              </a:rPr>
              <a:t>inovação de processos </a:t>
            </a:r>
            <a:r>
              <a:rPr lang="pt-BR" sz="2400" dirty="0"/>
              <a:t>normalmente se aplica a funções, particularmente de fabricação ou processo de distribuição, e todo novo produto beneficia-se desse tipo de inovação.</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termo </a:t>
            </a:r>
            <a:r>
              <a:rPr lang="pt-BR" sz="2400" b="1" dirty="0">
                <a:solidFill>
                  <a:srgbClr val="FF0066"/>
                </a:solidFill>
              </a:rPr>
              <a:t>inovação de produtos </a:t>
            </a:r>
            <a:r>
              <a:rPr lang="pt-BR" sz="2400" dirty="0"/>
              <a:t>aplica-se à operação total pela qual um novo produto é criado e comercializado e envolve inovação em todos os processos funcionais.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64/122</a:t>
            </a:r>
          </a:p>
        </p:txBody>
      </p:sp>
    </p:spTree>
    <p:extLst>
      <p:ext uri="{BB962C8B-B14F-4D97-AF65-F5344CB8AC3E}">
        <p14:creationId xmlns:p14="http://schemas.microsoft.com/office/powerpoint/2010/main" val="3853343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79148"/>
            <a:ext cx="8680877" cy="341276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última diferença que vale a pena ressaltar aqui reside na </a:t>
            </a:r>
            <a:r>
              <a:rPr lang="pt-BR" sz="2400" b="1" dirty="0">
                <a:solidFill>
                  <a:schemeClr val="accent1">
                    <a:lumMod val="50000"/>
                  </a:schemeClr>
                </a:solidFill>
              </a:rPr>
              <a:t>aplicação.</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Algumas vezes o </a:t>
            </a:r>
            <a:r>
              <a:rPr lang="pt-BR" sz="2400" b="1" dirty="0">
                <a:solidFill>
                  <a:srgbClr val="CC0066"/>
                </a:solidFill>
              </a:rPr>
              <a:t>processo de um novo produto é acidental.</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Porém, lembre-se do antigo ditado de que o acaso favorece a mente preparada.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65/122</a:t>
            </a:r>
          </a:p>
        </p:txBody>
      </p:sp>
    </p:spTree>
    <p:extLst>
      <p:ext uri="{BB962C8B-B14F-4D97-AF65-F5344CB8AC3E}">
        <p14:creationId xmlns:p14="http://schemas.microsoft.com/office/powerpoint/2010/main" val="1639645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323439"/>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há de diferente no desenvolvimento de produtos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66/122</a:t>
            </a:r>
          </a:p>
        </p:txBody>
      </p:sp>
      <p:pic>
        <p:nvPicPr>
          <p:cNvPr id="3" name="Imagem 2">
            <a:extLst>
              <a:ext uri="{FF2B5EF4-FFF2-40B4-BE49-F238E27FC236}">
                <a16:creationId xmlns:a16="http://schemas.microsoft.com/office/drawing/2014/main" id="{2BF535F7-7E3A-4923-B7D3-31443A14B369}"/>
              </a:ext>
            </a:extLst>
          </p:cNvPr>
          <p:cNvPicPr>
            <a:picLocks noChangeAspect="1"/>
          </p:cNvPicPr>
          <p:nvPr/>
        </p:nvPicPr>
        <p:blipFill>
          <a:blip r:embed="rId2"/>
          <a:stretch>
            <a:fillRect/>
          </a:stretch>
        </p:blipFill>
        <p:spPr>
          <a:xfrm>
            <a:off x="528771" y="1556792"/>
            <a:ext cx="8075677" cy="4860768"/>
          </a:xfrm>
          <a:prstGeom prst="rect">
            <a:avLst/>
          </a:prstGeom>
        </p:spPr>
      </p:pic>
    </p:spTree>
    <p:extLst>
      <p:ext uri="{BB962C8B-B14F-4D97-AF65-F5344CB8AC3E}">
        <p14:creationId xmlns:p14="http://schemas.microsoft.com/office/powerpoint/2010/main" val="4242089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O QUE É UM NOVO PRODUTO E O QUE LEVA AO SUCESSO?</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316416" y="6519446"/>
            <a:ext cx="936104" cy="338554"/>
          </a:xfrm>
          <a:prstGeom prst="rect">
            <a:avLst/>
          </a:prstGeom>
          <a:noFill/>
        </p:spPr>
        <p:txBody>
          <a:bodyPr wrap="square" rtlCol="0">
            <a:spAutoFit/>
          </a:bodyPr>
          <a:lstStyle/>
          <a:p>
            <a:r>
              <a:rPr lang="pt-BR" sz="1600" dirty="0"/>
              <a:t>67/122</a:t>
            </a:r>
          </a:p>
        </p:txBody>
      </p:sp>
      <p:pic>
        <p:nvPicPr>
          <p:cNvPr id="4" name="Imagem 3">
            <a:extLst>
              <a:ext uri="{FF2B5EF4-FFF2-40B4-BE49-F238E27FC236}">
                <a16:creationId xmlns:a16="http://schemas.microsoft.com/office/drawing/2014/main" id="{E43908F6-43EF-4A26-941E-A33E80D777A7}"/>
              </a:ext>
            </a:extLst>
          </p:cNvPr>
          <p:cNvPicPr>
            <a:picLocks noChangeAspect="1"/>
          </p:cNvPicPr>
          <p:nvPr/>
        </p:nvPicPr>
        <p:blipFill>
          <a:blip r:embed="rId3"/>
          <a:stretch>
            <a:fillRect/>
          </a:stretch>
        </p:blipFill>
        <p:spPr>
          <a:xfrm>
            <a:off x="2411760" y="3065782"/>
            <a:ext cx="4392488" cy="3603578"/>
          </a:xfrm>
          <a:prstGeom prst="rect">
            <a:avLst/>
          </a:prstGeom>
        </p:spPr>
      </p:pic>
    </p:spTree>
    <p:extLst>
      <p:ext uri="{BB962C8B-B14F-4D97-AF65-F5344CB8AC3E}">
        <p14:creationId xmlns:p14="http://schemas.microsoft.com/office/powerpoint/2010/main" val="3713293817"/>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92187"/>
            <a:ext cx="8680877" cy="30049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termo novo produto pode significar diferentes coisas para diferentes pessoas.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Figura 1.4 mostra que os novos produtos podem incluir produtos novos para o mundo (algumas vezes chamados de realmente novos), bem como pequenos reposicionamentos e reduções de custo.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68/122</a:t>
            </a:r>
          </a:p>
        </p:txBody>
      </p:sp>
    </p:spTree>
    <p:extLst>
      <p:ext uri="{BB962C8B-B14F-4D97-AF65-F5344CB8AC3E}">
        <p14:creationId xmlns:p14="http://schemas.microsoft.com/office/powerpoint/2010/main" val="3169456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69/122</a:t>
            </a:r>
          </a:p>
        </p:txBody>
      </p:sp>
      <p:pic>
        <p:nvPicPr>
          <p:cNvPr id="3" name="Imagem 2">
            <a:extLst>
              <a:ext uri="{FF2B5EF4-FFF2-40B4-BE49-F238E27FC236}">
                <a16:creationId xmlns:a16="http://schemas.microsoft.com/office/drawing/2014/main" id="{A73BC989-B81B-41EE-9435-748924A0909C}"/>
              </a:ext>
            </a:extLst>
          </p:cNvPr>
          <p:cNvPicPr>
            <a:picLocks noChangeAspect="1"/>
          </p:cNvPicPr>
          <p:nvPr/>
        </p:nvPicPr>
        <p:blipFill>
          <a:blip r:embed="rId2"/>
          <a:stretch>
            <a:fillRect/>
          </a:stretch>
        </p:blipFill>
        <p:spPr>
          <a:xfrm>
            <a:off x="683568" y="1445319"/>
            <a:ext cx="7798255" cy="5152033"/>
          </a:xfrm>
          <a:prstGeom prst="rect">
            <a:avLst/>
          </a:prstGeom>
        </p:spPr>
      </p:pic>
    </p:spTree>
    <p:extLst>
      <p:ext uri="{BB962C8B-B14F-4D97-AF65-F5344CB8AC3E}">
        <p14:creationId xmlns:p14="http://schemas.microsoft.com/office/powerpoint/2010/main" val="100930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550759"/>
            <a:ext cx="8680877" cy="2166273"/>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Como você </a:t>
            </a:r>
            <a:r>
              <a:rPr lang="pt-BR" sz="2800" b="1" dirty="0">
                <a:solidFill>
                  <a:srgbClr val="006666"/>
                </a:solidFill>
              </a:rPr>
              <a:t>escolheu examinar como os novos produtos </a:t>
            </a:r>
            <a:r>
              <a:rPr lang="pt-BR" sz="2800" dirty="0"/>
              <a:t>são desenvolvidos e gerenciados, </a:t>
            </a:r>
            <a:r>
              <a:rPr lang="pt-BR" sz="2800" b="1" dirty="0">
                <a:solidFill>
                  <a:srgbClr val="FF0000"/>
                </a:solidFill>
              </a:rPr>
              <a:t>seria apropriado </a:t>
            </a:r>
            <a:r>
              <a:rPr lang="pt-BR" sz="2800" dirty="0"/>
              <a:t>dizer que eles procedem de um processo sistemático, gerenciado por </a:t>
            </a:r>
            <a:r>
              <a:rPr lang="pt-BR" sz="2800" b="1" dirty="0">
                <a:solidFill>
                  <a:srgbClr val="993366"/>
                </a:solidFill>
              </a:rPr>
              <a:t>pessoas experientes e bastante conhecedoras </a:t>
            </a:r>
            <a:r>
              <a:rPr lang="pt-BR" sz="2800" dirty="0"/>
              <a:t>em </a:t>
            </a:r>
            <a:r>
              <a:rPr lang="pt-BR" sz="2800" b="1" dirty="0">
                <a:solidFill>
                  <a:srgbClr val="002060"/>
                </a:solidFill>
              </a:rPr>
              <a:t>inovação de produtos.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7/122</a:t>
            </a:r>
          </a:p>
        </p:txBody>
      </p:sp>
    </p:spTree>
    <p:extLst>
      <p:ext uri="{BB962C8B-B14F-4D97-AF65-F5344CB8AC3E}">
        <p14:creationId xmlns:p14="http://schemas.microsoft.com/office/powerpoint/2010/main" val="3978704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628800"/>
            <a:ext cx="8680877" cy="448229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lista da Figura 1.4 pode abranger coisas que você excluiria. Por exemplo, podemos ter um novo item apenas </a:t>
            </a:r>
            <a:r>
              <a:rPr lang="pt-BR" sz="2400" b="1" dirty="0">
                <a:solidFill>
                  <a:schemeClr val="accent6">
                    <a:lumMod val="75000"/>
                  </a:schemeClr>
                </a:solidFill>
              </a:rPr>
              <a:t>reposicionando um antigo </a:t>
            </a:r>
            <a:r>
              <a:rPr lang="pt-BR" sz="2400" dirty="0"/>
              <a:t>(dizendo aos clientes que é outra coisa)?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a:t>
            </a:r>
            <a:r>
              <a:rPr lang="pt-BR" sz="2400" b="1" i="1" dirty="0" err="1">
                <a:solidFill>
                  <a:srgbClr val="FF0000"/>
                </a:solidFill>
              </a:rPr>
              <a:t>Arm</a:t>
            </a:r>
            <a:r>
              <a:rPr lang="pt-BR" sz="2400" b="1" i="1" dirty="0">
                <a:solidFill>
                  <a:srgbClr val="FF0000"/>
                </a:solidFill>
              </a:rPr>
              <a:t> &amp; Hammer </a:t>
            </a:r>
            <a:r>
              <a:rPr lang="pt-BR" sz="2400" dirty="0"/>
              <a:t>fez isso várias vezes, produzindo um novo desodorizador de geladeira, um novo desodorizador de carpetes, um novo desinfetante de ralo etc., tudo em um mesmo pacote de bicarbonato, até mesmo sob a mesma marca. Isso pode ser considerado unicamente como um novo uso, mas a empresa ainda assim passou por um processo de descoberta e desenvolvimento.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70/122</a:t>
            </a:r>
          </a:p>
        </p:txBody>
      </p:sp>
      <p:pic>
        <p:nvPicPr>
          <p:cNvPr id="3" name="Imagem 2">
            <a:extLst>
              <a:ext uri="{FF2B5EF4-FFF2-40B4-BE49-F238E27FC236}">
                <a16:creationId xmlns:a16="http://schemas.microsoft.com/office/drawing/2014/main" id="{1EE95DBC-012A-48B0-B4F5-7D57A7AE5096}"/>
              </a:ext>
            </a:extLst>
          </p:cNvPr>
          <p:cNvPicPr>
            <a:picLocks noChangeAspect="1"/>
          </p:cNvPicPr>
          <p:nvPr/>
        </p:nvPicPr>
        <p:blipFill>
          <a:blip r:embed="rId2"/>
          <a:stretch>
            <a:fillRect/>
          </a:stretch>
        </p:blipFill>
        <p:spPr>
          <a:xfrm>
            <a:off x="4355976" y="5733256"/>
            <a:ext cx="1031806" cy="1031806"/>
          </a:xfrm>
          <a:prstGeom prst="rect">
            <a:avLst/>
          </a:prstGeom>
        </p:spPr>
      </p:pic>
    </p:spTree>
    <p:extLst>
      <p:ext uri="{BB962C8B-B14F-4D97-AF65-F5344CB8AC3E}">
        <p14:creationId xmlns:p14="http://schemas.microsoft.com/office/powerpoint/2010/main" val="211665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44824"/>
            <a:ext cx="8680877" cy="378210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 um novo uso (particularmente em empresas industriais) pode ocorrer em uma </a:t>
            </a:r>
            <a:r>
              <a:rPr lang="pt-BR" sz="2400" b="1" dirty="0">
                <a:solidFill>
                  <a:srgbClr val="FF0066"/>
                </a:solidFill>
              </a:rPr>
              <a:t>divisão completamente distinta.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 </a:t>
            </a:r>
            <a:r>
              <a:rPr lang="pt-BR" sz="2400" b="1" i="1" dirty="0" err="1">
                <a:solidFill>
                  <a:srgbClr val="002060"/>
                </a:solidFill>
              </a:rPr>
              <a:t>DuPont</a:t>
            </a:r>
            <a:r>
              <a:rPr lang="pt-BR" sz="2400" b="1" dirty="0">
                <a:solidFill>
                  <a:srgbClr val="002060"/>
                </a:solidFill>
              </a:rPr>
              <a:t>,</a:t>
            </a:r>
            <a:r>
              <a:rPr lang="pt-BR" sz="2400" dirty="0"/>
              <a:t> por exemplo, usa fibras básicas de várias formas diferentes, do mercado técnico ao de consumo. </a:t>
            </a:r>
          </a:p>
          <a:p>
            <a:pPr marR="8206" algn="just">
              <a:spcBef>
                <a:spcPts val="92"/>
              </a:spcBef>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As empresas financeiras utilizam seus bancos de dados comuns para diferentes mercados.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71/122</a:t>
            </a:r>
          </a:p>
        </p:txBody>
      </p:sp>
      <p:pic>
        <p:nvPicPr>
          <p:cNvPr id="4" name="Imagem 3">
            <a:extLst>
              <a:ext uri="{FF2B5EF4-FFF2-40B4-BE49-F238E27FC236}">
                <a16:creationId xmlns:a16="http://schemas.microsoft.com/office/drawing/2014/main" id="{66CB893C-1507-4CA0-8095-425F37A4A0E0}"/>
              </a:ext>
            </a:extLst>
          </p:cNvPr>
          <p:cNvPicPr>
            <a:picLocks noChangeAspect="1"/>
          </p:cNvPicPr>
          <p:nvPr/>
        </p:nvPicPr>
        <p:blipFill>
          <a:blip r:embed="rId2"/>
          <a:stretch>
            <a:fillRect/>
          </a:stretch>
        </p:blipFill>
        <p:spPr>
          <a:xfrm>
            <a:off x="5004048" y="5521027"/>
            <a:ext cx="2076450" cy="1076325"/>
          </a:xfrm>
          <a:prstGeom prst="rect">
            <a:avLst/>
          </a:prstGeom>
        </p:spPr>
      </p:pic>
    </p:spTree>
    <p:extLst>
      <p:ext uri="{BB962C8B-B14F-4D97-AF65-F5344CB8AC3E}">
        <p14:creationId xmlns:p14="http://schemas.microsoft.com/office/powerpoint/2010/main" val="564131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851371"/>
            <a:ext cx="8680877" cy="3017789"/>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De modo semelhante, as marcas há muito tempo são utilizadas como plataforma para </a:t>
            </a:r>
            <a:r>
              <a:rPr lang="pt-BR" sz="2400" b="1" dirty="0">
                <a:solidFill>
                  <a:schemeClr val="accent6">
                    <a:lumMod val="50000"/>
                  </a:schemeClr>
                </a:solidFill>
              </a:rPr>
              <a:t>lançar extensões de linha. </a:t>
            </a:r>
          </a:p>
          <a:p>
            <a:pPr marL="457200" marR="8206" indent="-457200" algn="just">
              <a:spcBef>
                <a:spcPts val="92"/>
              </a:spcBef>
              <a:buFont typeface="Wingdings" panose="05000000000000000000" pitchFamily="2" charset="2"/>
              <a:buChar char="Ø"/>
            </a:pPr>
            <a:endParaRPr lang="pt-BR" sz="2400" b="1" dirty="0">
              <a:solidFill>
                <a:schemeClr val="accent6">
                  <a:lumMod val="50000"/>
                </a:schemeClr>
              </a:solidFill>
            </a:endParaRP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a:t>
            </a:r>
            <a:r>
              <a:rPr lang="pt-BR" sz="2400" b="1" dirty="0">
                <a:solidFill>
                  <a:srgbClr val="7030A0"/>
                </a:solidFill>
              </a:rPr>
              <a:t>sabonete Dove</a:t>
            </a:r>
            <a:r>
              <a:rPr lang="pt-BR" sz="2400" dirty="0"/>
              <a:t>, por exemplo, foi ampliado para mais de uma dezena de sabonetes em barra e para quase o mesmo número de sabonetes líquidos.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72/122</a:t>
            </a:r>
          </a:p>
        </p:txBody>
      </p:sp>
      <p:pic>
        <p:nvPicPr>
          <p:cNvPr id="3" name="Imagem 2">
            <a:extLst>
              <a:ext uri="{FF2B5EF4-FFF2-40B4-BE49-F238E27FC236}">
                <a16:creationId xmlns:a16="http://schemas.microsoft.com/office/drawing/2014/main" id="{190AB35C-F4AC-4A61-87E1-FC6F91C44A73}"/>
              </a:ext>
            </a:extLst>
          </p:cNvPr>
          <p:cNvPicPr>
            <a:picLocks noChangeAspect="1"/>
          </p:cNvPicPr>
          <p:nvPr/>
        </p:nvPicPr>
        <p:blipFill>
          <a:blip r:embed="rId2"/>
          <a:stretch>
            <a:fillRect/>
          </a:stretch>
        </p:blipFill>
        <p:spPr>
          <a:xfrm>
            <a:off x="4067944" y="4653136"/>
            <a:ext cx="1904603" cy="1964875"/>
          </a:xfrm>
          <a:prstGeom prst="rect">
            <a:avLst/>
          </a:prstGeom>
        </p:spPr>
      </p:pic>
    </p:spTree>
    <p:extLst>
      <p:ext uri="{BB962C8B-B14F-4D97-AF65-F5344CB8AC3E}">
        <p14:creationId xmlns:p14="http://schemas.microsoft.com/office/powerpoint/2010/main" val="3215577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72816"/>
            <a:ext cx="8680877" cy="412578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Todas as categorias na Figura 1.4 são consideradas novos produtos, mas vemos com clareza que os riscos e incertezas diferem e as categorias precisam ser gerenciadas de maneira distinta.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Geralmente, se um </a:t>
            </a:r>
            <a:r>
              <a:rPr lang="pt-BR" sz="2400" b="1" dirty="0">
                <a:solidFill>
                  <a:srgbClr val="7030A0"/>
                </a:solidFill>
              </a:rPr>
              <a:t>produto é novo para o mundo ou novo para a empresa</a:t>
            </a:r>
            <a:r>
              <a:rPr lang="pt-BR" sz="2400" dirty="0"/>
              <a:t> (as duas primeiras categorias), os riscos e incertezas enfrentados pela empresa são maiores, porque estão associados com os custos de desenvolvimento e lançamento.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73/122</a:t>
            </a:r>
          </a:p>
        </p:txBody>
      </p:sp>
    </p:spTree>
    <p:extLst>
      <p:ext uri="{BB962C8B-B14F-4D97-AF65-F5344CB8AC3E}">
        <p14:creationId xmlns:p14="http://schemas.microsoft.com/office/powerpoint/2010/main" val="1742661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72816"/>
            <a:ext cx="8680877" cy="413860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b="1" dirty="0">
                <a:solidFill>
                  <a:schemeClr val="accent6">
                    <a:lumMod val="75000"/>
                  </a:schemeClr>
                </a:solidFill>
              </a:rPr>
              <a:t>Por exemplo</a:t>
            </a:r>
            <a:r>
              <a:rPr lang="pt-BR" sz="2400" dirty="0"/>
              <a:t>, custa mais para a Gillette lançar novos sistemas de barbear (o </a:t>
            </a:r>
            <a:r>
              <a:rPr lang="pt-BR" sz="2400" dirty="0" err="1"/>
              <a:t>Füsion</a:t>
            </a:r>
            <a:r>
              <a:rPr lang="pt-BR" sz="2400" dirty="0"/>
              <a:t>) do que aprimorar o sistema anterior Mach3 (desenvolvendo a versão para mulheres, chamada Vênus, que usou a mesma tecnologia de lâmina).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Um </a:t>
            </a:r>
            <a:r>
              <a:rPr lang="pt-BR" sz="2400" b="1" dirty="0">
                <a:solidFill>
                  <a:srgbClr val="002060"/>
                </a:solidFill>
              </a:rPr>
              <a:t>comprometimento maior </a:t>
            </a:r>
            <a:r>
              <a:rPr lang="pt-BR" sz="2400" dirty="0"/>
              <a:t>de recursos humanos e financeiros frequentemente é necessário para introduzir com sucesso os produtos novos mais inovadores no mercado.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74/122</a:t>
            </a:r>
          </a:p>
        </p:txBody>
      </p:sp>
      <p:pic>
        <p:nvPicPr>
          <p:cNvPr id="4" name="Imagem 3">
            <a:extLst>
              <a:ext uri="{FF2B5EF4-FFF2-40B4-BE49-F238E27FC236}">
                <a16:creationId xmlns:a16="http://schemas.microsoft.com/office/drawing/2014/main" id="{BB324F48-6521-462E-8138-474B3B7EE015}"/>
              </a:ext>
            </a:extLst>
          </p:cNvPr>
          <p:cNvPicPr>
            <a:picLocks noChangeAspect="1"/>
          </p:cNvPicPr>
          <p:nvPr/>
        </p:nvPicPr>
        <p:blipFill>
          <a:blip r:embed="rId2"/>
          <a:stretch>
            <a:fillRect/>
          </a:stretch>
        </p:blipFill>
        <p:spPr>
          <a:xfrm>
            <a:off x="6300192" y="3068960"/>
            <a:ext cx="1224136" cy="1472272"/>
          </a:xfrm>
          <a:prstGeom prst="rect">
            <a:avLst/>
          </a:prstGeom>
        </p:spPr>
      </p:pic>
    </p:spTree>
    <p:extLst>
      <p:ext uri="{BB962C8B-B14F-4D97-AF65-F5344CB8AC3E}">
        <p14:creationId xmlns:p14="http://schemas.microsoft.com/office/powerpoint/2010/main" val="2622759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772816"/>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Observe também que nem todas as categorias de novos produtos na Figura 1.4 são necessariamente inovações.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As </a:t>
            </a:r>
            <a:r>
              <a:rPr lang="pt-BR" sz="2400" b="1" dirty="0">
                <a:solidFill>
                  <a:schemeClr val="accent5">
                    <a:lumMod val="50000"/>
                  </a:schemeClr>
                </a:solidFill>
              </a:rPr>
              <a:t>extensões de linha</a:t>
            </a:r>
            <a:r>
              <a:rPr lang="pt-BR" sz="2400" dirty="0"/>
              <a:t>, como os sabonetes em barra Dove mencionados anteriormente, ou os novos sabores do biscoito </a:t>
            </a:r>
            <a:r>
              <a:rPr lang="pt-BR" sz="2400" dirty="0" err="1"/>
              <a:t>Oreo</a:t>
            </a:r>
            <a:r>
              <a:rPr lang="pt-BR" sz="2400" dirty="0"/>
              <a:t>, podem ter resultado do desejo da empresa de aumentar o espaço de exposição e o espaço de prateleira.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75/122</a:t>
            </a:r>
          </a:p>
        </p:txBody>
      </p:sp>
    </p:spTree>
    <p:extLst>
      <p:ext uri="{BB962C8B-B14F-4D97-AF65-F5344CB8AC3E}">
        <p14:creationId xmlns:p14="http://schemas.microsoft.com/office/powerpoint/2010/main" val="66015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772816"/>
            <a:ext cx="8680877" cy="412578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Como ressaltou Bob Golden, da </a:t>
            </a:r>
            <a:r>
              <a:rPr lang="pt-BR" sz="2400" i="1" dirty="0" err="1"/>
              <a:t>Technomic</a:t>
            </a:r>
            <a:r>
              <a:rPr lang="pt-BR" sz="2400" dirty="0"/>
              <a:t>, empresa de consultoria do setor de alimentos, "Muitas dessas empresas [que lançaram extensões de linha] estão canibalizando as marcas existentes a fim de estimular a categoria [de produto]".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Não se deve </a:t>
            </a:r>
            <a:r>
              <a:rPr lang="pt-BR" sz="2400" b="1" dirty="0">
                <a:solidFill>
                  <a:srgbClr val="FF3300"/>
                </a:solidFill>
              </a:rPr>
              <a:t>confundir extensão de linha com uma inovação "verdadeira" </a:t>
            </a:r>
            <a:r>
              <a:rPr lang="pt-BR" sz="2400" dirty="0"/>
              <a:t>- a administração precisa reconhecer que a inovação verdadeira que oferece maior valor aos clientes é o lugar em que a vantagem competitiva provavelmente se encontra.</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76/122</a:t>
            </a:r>
          </a:p>
        </p:txBody>
      </p:sp>
      <p:pic>
        <p:nvPicPr>
          <p:cNvPr id="4" name="Imagem 3">
            <a:extLst>
              <a:ext uri="{FF2B5EF4-FFF2-40B4-BE49-F238E27FC236}">
                <a16:creationId xmlns:a16="http://schemas.microsoft.com/office/drawing/2014/main" id="{FC4F1CD3-21AD-4565-8E60-CDEAA02E49EB}"/>
              </a:ext>
            </a:extLst>
          </p:cNvPr>
          <p:cNvPicPr>
            <a:picLocks noChangeAspect="1"/>
          </p:cNvPicPr>
          <p:nvPr/>
        </p:nvPicPr>
        <p:blipFill>
          <a:blip r:embed="rId2"/>
          <a:stretch>
            <a:fillRect/>
          </a:stretch>
        </p:blipFill>
        <p:spPr>
          <a:xfrm>
            <a:off x="3419872" y="3284984"/>
            <a:ext cx="1880989" cy="1057198"/>
          </a:xfrm>
          <a:prstGeom prst="rect">
            <a:avLst/>
          </a:prstGeom>
        </p:spPr>
      </p:pic>
    </p:spTree>
    <p:extLst>
      <p:ext uri="{BB962C8B-B14F-4D97-AF65-F5344CB8AC3E}">
        <p14:creationId xmlns:p14="http://schemas.microsoft.com/office/powerpoint/2010/main" val="607692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772816"/>
            <a:ext cx="8680877" cy="412578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Os produtos novos para o mundo revolucionam as categorias de produto existentes e definem categorias totalmente novas.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Eles são mais propensos a exigir que o consumidor aprenda e/ou a incorporar uma tecnologia extremamente nova.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Os </a:t>
            </a:r>
            <a:r>
              <a:rPr lang="pt-BR" sz="2400" b="1" dirty="0">
                <a:solidFill>
                  <a:srgbClr val="993366"/>
                </a:solidFill>
              </a:rPr>
              <a:t>computadores de mesa </a:t>
            </a:r>
            <a:r>
              <a:rPr lang="pt-BR" sz="2400" dirty="0"/>
              <a:t>com programa de processamento de texto definiram uma nova categoria de produto que tornou as </a:t>
            </a:r>
            <a:r>
              <a:rPr lang="pt-BR" sz="2400" b="1" dirty="0">
                <a:solidFill>
                  <a:schemeClr val="accent6">
                    <a:lumMod val="50000"/>
                  </a:schemeClr>
                </a:solidFill>
              </a:rPr>
              <a:t>máquinas de escrever </a:t>
            </a:r>
            <a:r>
              <a:rPr lang="pt-BR" sz="2400" dirty="0"/>
              <a:t>elétricas e manuais praticamente obsoletas, e aqueles para os quais a datilografia era um meio de vida foram obrigados a aprender.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77/122</a:t>
            </a:r>
          </a:p>
        </p:txBody>
      </p:sp>
      <p:pic>
        <p:nvPicPr>
          <p:cNvPr id="3" name="Imagem 2">
            <a:extLst>
              <a:ext uri="{FF2B5EF4-FFF2-40B4-BE49-F238E27FC236}">
                <a16:creationId xmlns:a16="http://schemas.microsoft.com/office/drawing/2014/main" id="{AAFDD5EA-7C88-48A3-85D8-C1E331E58574}"/>
              </a:ext>
            </a:extLst>
          </p:cNvPr>
          <p:cNvPicPr>
            <a:picLocks noChangeAspect="1"/>
          </p:cNvPicPr>
          <p:nvPr/>
        </p:nvPicPr>
        <p:blipFill>
          <a:blip r:embed="rId2"/>
          <a:stretch>
            <a:fillRect/>
          </a:stretch>
        </p:blipFill>
        <p:spPr>
          <a:xfrm>
            <a:off x="5076056" y="5541235"/>
            <a:ext cx="2880320" cy="1200133"/>
          </a:xfrm>
          <a:prstGeom prst="rect">
            <a:avLst/>
          </a:prstGeom>
        </p:spPr>
      </p:pic>
    </p:spTree>
    <p:extLst>
      <p:ext uri="{BB962C8B-B14F-4D97-AF65-F5344CB8AC3E}">
        <p14:creationId xmlns:p14="http://schemas.microsoft.com/office/powerpoint/2010/main" val="1872551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4824"/>
            <a:ext cx="8680877" cy="3017789"/>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As </a:t>
            </a:r>
            <a:r>
              <a:rPr lang="pt-BR" sz="2400" b="1" dirty="0">
                <a:solidFill>
                  <a:srgbClr val="7030A0"/>
                </a:solidFill>
              </a:rPr>
              <a:t>impressoras Hewlett-Packard LaserJet </a:t>
            </a:r>
            <a:r>
              <a:rPr lang="pt-BR" sz="2400" dirty="0"/>
              <a:t>fizeram quase a mesma coisa na categoria de impressoras.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 </a:t>
            </a:r>
            <a:r>
              <a:rPr lang="pt-BR" sz="2400" b="1" dirty="0">
                <a:solidFill>
                  <a:srgbClr val="0070C0"/>
                </a:solidFill>
              </a:rPr>
              <a:t>lançamento de CDs </a:t>
            </a:r>
            <a:r>
              <a:rPr lang="pt-BR" sz="2400" dirty="0"/>
              <a:t>exigiu diferenças maiores no varejo com relação ao </a:t>
            </a:r>
            <a:r>
              <a:rPr lang="pt-BR" sz="2400" i="1" dirty="0"/>
              <a:t>layout</a:t>
            </a:r>
            <a:r>
              <a:rPr lang="pt-BR" sz="2400" dirty="0"/>
              <a:t> das lojas e à distribuição de componentes relacionados (como os aparelhos de CD).</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78/122</a:t>
            </a:r>
          </a:p>
        </p:txBody>
      </p:sp>
      <p:pic>
        <p:nvPicPr>
          <p:cNvPr id="3" name="Imagem 2">
            <a:extLst>
              <a:ext uri="{FF2B5EF4-FFF2-40B4-BE49-F238E27FC236}">
                <a16:creationId xmlns:a16="http://schemas.microsoft.com/office/drawing/2014/main" id="{9DA4BCF0-5519-4190-803B-C13B46100F6A}"/>
              </a:ext>
            </a:extLst>
          </p:cNvPr>
          <p:cNvPicPr>
            <a:picLocks noChangeAspect="1"/>
          </p:cNvPicPr>
          <p:nvPr/>
        </p:nvPicPr>
        <p:blipFill>
          <a:blip r:embed="rId2"/>
          <a:stretch>
            <a:fillRect/>
          </a:stretch>
        </p:blipFill>
        <p:spPr>
          <a:xfrm>
            <a:off x="5868144" y="2348880"/>
            <a:ext cx="1457325" cy="1333500"/>
          </a:xfrm>
          <a:prstGeom prst="rect">
            <a:avLst/>
          </a:prstGeom>
        </p:spPr>
      </p:pic>
      <p:pic>
        <p:nvPicPr>
          <p:cNvPr id="7" name="Imagem 6">
            <a:extLst>
              <a:ext uri="{FF2B5EF4-FFF2-40B4-BE49-F238E27FC236}">
                <a16:creationId xmlns:a16="http://schemas.microsoft.com/office/drawing/2014/main" id="{E47FD1FB-1AAE-431F-ACFD-386575379178}"/>
              </a:ext>
            </a:extLst>
          </p:cNvPr>
          <p:cNvPicPr>
            <a:picLocks noChangeAspect="1"/>
          </p:cNvPicPr>
          <p:nvPr/>
        </p:nvPicPr>
        <p:blipFill>
          <a:blip r:embed="rId3"/>
          <a:stretch>
            <a:fillRect/>
          </a:stretch>
        </p:blipFill>
        <p:spPr>
          <a:xfrm>
            <a:off x="3809802" y="4978242"/>
            <a:ext cx="1770310" cy="1619110"/>
          </a:xfrm>
          <a:prstGeom prst="rect">
            <a:avLst/>
          </a:prstGeom>
        </p:spPr>
      </p:pic>
    </p:spTree>
    <p:extLst>
      <p:ext uri="{BB962C8B-B14F-4D97-AF65-F5344CB8AC3E}">
        <p14:creationId xmlns:p14="http://schemas.microsoft.com/office/powerpoint/2010/main" val="3385634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51371"/>
            <a:ext cx="8680877" cy="376927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Outros exemplos familiares, como os carros híbridos, o iPod e até mesmo o </a:t>
            </a:r>
            <a:r>
              <a:rPr lang="pt-BR" sz="2400" b="1" dirty="0">
                <a:solidFill>
                  <a:srgbClr val="FF0000"/>
                </a:solidFill>
              </a:rPr>
              <a:t>relógio </a:t>
            </a:r>
            <a:r>
              <a:rPr lang="pt-BR" sz="2400" b="1" i="1" dirty="0" err="1">
                <a:solidFill>
                  <a:srgbClr val="FF0000"/>
                </a:solidFill>
              </a:rPr>
              <a:t>Swatch</a:t>
            </a:r>
            <a:r>
              <a:rPr lang="pt-BR" sz="2400" b="1" dirty="0">
                <a:solidFill>
                  <a:srgbClr val="FF0000"/>
                </a:solidFill>
              </a:rPr>
              <a:t>, </a:t>
            </a:r>
            <a:r>
              <a:rPr lang="pt-BR" sz="2400" dirty="0"/>
              <a:t>evidenciam o uso de novas tecnologias em produtos novos para o mundo.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R="8206" algn="just">
              <a:spcBef>
                <a:spcPts val="92"/>
              </a:spcBef>
            </a:pPr>
            <a:endParaRPr lang="pt-BR" sz="2400" dirty="0"/>
          </a:p>
          <a:p>
            <a:pPr marL="457200" marR="8206" indent="-457200" algn="just">
              <a:spcBef>
                <a:spcPts val="92"/>
              </a:spcBef>
              <a:buFont typeface="Wingdings" panose="05000000000000000000" pitchFamily="2" charset="2"/>
              <a:buChar char="Ø"/>
            </a:pPr>
            <a:r>
              <a:rPr lang="pt-BR" sz="2400" dirty="0"/>
              <a:t>Os fabricantes tiveram de superar os riscos percebidos, a incompatibilidade percebida com a experiência anterior ou outras barreiras à adoção dos clientes.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79/122</a:t>
            </a:r>
          </a:p>
        </p:txBody>
      </p:sp>
      <p:pic>
        <p:nvPicPr>
          <p:cNvPr id="3" name="Imagem 2">
            <a:extLst>
              <a:ext uri="{FF2B5EF4-FFF2-40B4-BE49-F238E27FC236}">
                <a16:creationId xmlns:a16="http://schemas.microsoft.com/office/drawing/2014/main" id="{8F7E014B-A4D5-43BA-A66B-6BA5B2135858}"/>
              </a:ext>
            </a:extLst>
          </p:cNvPr>
          <p:cNvPicPr>
            <a:picLocks noChangeAspect="1"/>
          </p:cNvPicPr>
          <p:nvPr/>
        </p:nvPicPr>
        <p:blipFill>
          <a:blip r:embed="rId2"/>
          <a:stretch>
            <a:fillRect/>
          </a:stretch>
        </p:blipFill>
        <p:spPr>
          <a:xfrm>
            <a:off x="5952238" y="2708920"/>
            <a:ext cx="924018" cy="1656184"/>
          </a:xfrm>
          <a:prstGeom prst="rect">
            <a:avLst/>
          </a:prstGeom>
        </p:spPr>
      </p:pic>
    </p:spTree>
    <p:extLst>
      <p:ext uri="{BB962C8B-B14F-4D97-AF65-F5344CB8AC3E}">
        <p14:creationId xmlns:p14="http://schemas.microsoft.com/office/powerpoint/2010/main" val="70973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681951"/>
            <a:ext cx="8680877" cy="2179097"/>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Há alguns anos, </a:t>
            </a:r>
            <a:r>
              <a:rPr lang="pt-BR" sz="2800" i="1" dirty="0" err="1"/>
              <a:t>Art</a:t>
            </a:r>
            <a:r>
              <a:rPr lang="pt-BR" sz="2800" i="1" dirty="0"/>
              <a:t> </a:t>
            </a:r>
            <a:r>
              <a:rPr lang="pt-BR" sz="2800" i="1" dirty="0" err="1"/>
              <a:t>Fry</a:t>
            </a:r>
            <a:r>
              <a:rPr lang="pt-BR" sz="2800" i="1" dirty="0"/>
              <a:t> </a:t>
            </a:r>
            <a:r>
              <a:rPr lang="pt-BR" sz="2800" dirty="0"/>
              <a:t>ganhou fama com a ideia que se transformou nos </a:t>
            </a:r>
            <a:r>
              <a:rPr lang="pt-BR" sz="2800" b="1" dirty="0">
                <a:solidFill>
                  <a:srgbClr val="FF0066"/>
                </a:solidFill>
              </a:rPr>
              <a:t>adesivos </a:t>
            </a:r>
            <a:r>
              <a:rPr lang="pt-BR" sz="2800" b="1" i="1" dirty="0" err="1">
                <a:solidFill>
                  <a:srgbClr val="FF0066"/>
                </a:solidFill>
              </a:rPr>
              <a:t>Post-it</a:t>
            </a:r>
            <a:r>
              <a:rPr lang="pt-BR" sz="2800" i="1" dirty="0"/>
              <a:t>,</a:t>
            </a:r>
            <a:r>
              <a:rPr lang="pt-BR" sz="2800" dirty="0"/>
              <a:t> nascida porque as papeletas que marcavam as páginas de seu livro não paravam de cair. </a:t>
            </a:r>
          </a:p>
          <a:p>
            <a:pPr marL="457200" marR="8206" indent="-457200" algn="just">
              <a:spcBef>
                <a:spcPts val="92"/>
              </a:spcBef>
              <a:buFont typeface="Wingdings" panose="05000000000000000000" pitchFamily="2" charset="2"/>
              <a:buChar char="Ø"/>
            </a:pPr>
            <a:endParaRPr lang="pt-BR" sz="2800" dirty="0"/>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8/122</a:t>
            </a:r>
          </a:p>
        </p:txBody>
      </p:sp>
      <p:pic>
        <p:nvPicPr>
          <p:cNvPr id="3" name="Imagem 2">
            <a:extLst>
              <a:ext uri="{FF2B5EF4-FFF2-40B4-BE49-F238E27FC236}">
                <a16:creationId xmlns:a16="http://schemas.microsoft.com/office/drawing/2014/main" id="{7A9CE1DE-1110-42C7-83D0-F777C42534B2}"/>
              </a:ext>
            </a:extLst>
          </p:cNvPr>
          <p:cNvPicPr>
            <a:picLocks noChangeAspect="1"/>
          </p:cNvPicPr>
          <p:nvPr/>
        </p:nvPicPr>
        <p:blipFill>
          <a:blip r:embed="rId2"/>
          <a:stretch>
            <a:fillRect/>
          </a:stretch>
        </p:blipFill>
        <p:spPr>
          <a:xfrm>
            <a:off x="3059832" y="3676870"/>
            <a:ext cx="3312368" cy="2848474"/>
          </a:xfrm>
          <a:prstGeom prst="rect">
            <a:avLst/>
          </a:prstGeom>
        </p:spPr>
      </p:pic>
    </p:spTree>
    <p:extLst>
      <p:ext uri="{BB962C8B-B14F-4D97-AF65-F5344CB8AC3E}">
        <p14:creationId xmlns:p14="http://schemas.microsoft.com/office/powerpoint/2010/main" val="889230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772816"/>
            <a:ext cx="8680877" cy="374362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Obviamente, o lançamento de produtos novos para o mundo significa </a:t>
            </a:r>
            <a:r>
              <a:rPr lang="pt-BR" sz="2400" b="1" dirty="0">
                <a:solidFill>
                  <a:schemeClr val="accent6">
                    <a:lumMod val="75000"/>
                  </a:schemeClr>
                </a:solidFill>
              </a:rPr>
              <a:t>risco -</a:t>
            </a:r>
            <a:r>
              <a:rPr lang="pt-BR" sz="2400" dirty="0"/>
              <a:t> e o estímulo para assumir riscos precisa permear toda a empresa e deve partir dos níveis mais altos da administração.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 empresas altamente inovadoras como Intel e Gillette, a alta administração pode até abandonar a utilização de estimativas de lucro trimestrais para manter as unidades de negócios centradas na inovação e em outras metas estratégicas de longo prazo.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80/122</a:t>
            </a:r>
          </a:p>
        </p:txBody>
      </p:sp>
      <p:pic>
        <p:nvPicPr>
          <p:cNvPr id="3" name="Imagem 2">
            <a:extLst>
              <a:ext uri="{FF2B5EF4-FFF2-40B4-BE49-F238E27FC236}">
                <a16:creationId xmlns:a16="http://schemas.microsoft.com/office/drawing/2014/main" id="{7F5DAA6C-4B7F-478B-A09E-408BCEE47837}"/>
              </a:ext>
            </a:extLst>
          </p:cNvPr>
          <p:cNvPicPr>
            <a:picLocks noChangeAspect="1"/>
          </p:cNvPicPr>
          <p:nvPr/>
        </p:nvPicPr>
        <p:blipFill>
          <a:blip r:embed="rId2"/>
          <a:stretch>
            <a:fillRect/>
          </a:stretch>
        </p:blipFill>
        <p:spPr>
          <a:xfrm>
            <a:off x="2627784" y="5620322"/>
            <a:ext cx="1110803" cy="924757"/>
          </a:xfrm>
          <a:prstGeom prst="rect">
            <a:avLst/>
          </a:prstGeom>
        </p:spPr>
      </p:pic>
      <p:pic>
        <p:nvPicPr>
          <p:cNvPr id="7" name="Imagem 6">
            <a:extLst>
              <a:ext uri="{FF2B5EF4-FFF2-40B4-BE49-F238E27FC236}">
                <a16:creationId xmlns:a16="http://schemas.microsoft.com/office/drawing/2014/main" id="{6B55E230-5960-4308-A9C7-39F9B8E4C9F3}"/>
              </a:ext>
            </a:extLst>
          </p:cNvPr>
          <p:cNvPicPr>
            <a:picLocks noChangeAspect="1"/>
          </p:cNvPicPr>
          <p:nvPr/>
        </p:nvPicPr>
        <p:blipFill>
          <a:blip r:embed="rId3"/>
          <a:stretch>
            <a:fillRect/>
          </a:stretch>
        </p:blipFill>
        <p:spPr>
          <a:xfrm>
            <a:off x="5004048" y="5629994"/>
            <a:ext cx="1438275" cy="895350"/>
          </a:xfrm>
          <a:prstGeom prst="rect">
            <a:avLst/>
          </a:prstGeom>
        </p:spPr>
      </p:pic>
    </p:spTree>
    <p:extLst>
      <p:ext uri="{BB962C8B-B14F-4D97-AF65-F5344CB8AC3E}">
        <p14:creationId xmlns:p14="http://schemas.microsoft.com/office/powerpoint/2010/main" val="3536565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2080"/>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categoria de nova linha de produtos na Figura 1.4 traz à tona a questão do produto de imitação, exatamente uma "cópia". </a:t>
            </a:r>
          </a:p>
          <a:p>
            <a:pPr marR="8206" algn="just">
              <a:spcBef>
                <a:spcPts val="92"/>
              </a:spcBef>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Se uma empresa introduzir uma marca de cerveja </a:t>
            </a:r>
            <a:r>
              <a:rPr lang="pt-BR" sz="2400" i="1" dirty="0"/>
              <a:t>light</a:t>
            </a:r>
            <a:r>
              <a:rPr lang="pt-BR" sz="2400" dirty="0"/>
              <a:t> que é nova para ela, mas idêntica às já existentes no mercado, ela seria um novo produto? Sim, ela é nova para a empresa e exige o processo desse novo produto.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81/122</a:t>
            </a:r>
          </a:p>
        </p:txBody>
      </p:sp>
      <p:pic>
        <p:nvPicPr>
          <p:cNvPr id="3" name="Imagem 2">
            <a:extLst>
              <a:ext uri="{FF2B5EF4-FFF2-40B4-BE49-F238E27FC236}">
                <a16:creationId xmlns:a16="http://schemas.microsoft.com/office/drawing/2014/main" id="{9E9BFADE-05FF-4F1C-9E63-5FB74D74B2A9}"/>
              </a:ext>
            </a:extLst>
          </p:cNvPr>
          <p:cNvPicPr>
            <a:picLocks noChangeAspect="1"/>
          </p:cNvPicPr>
          <p:nvPr/>
        </p:nvPicPr>
        <p:blipFill>
          <a:blip r:embed="rId2"/>
          <a:stretch>
            <a:fillRect/>
          </a:stretch>
        </p:blipFill>
        <p:spPr>
          <a:xfrm>
            <a:off x="4258778" y="4966295"/>
            <a:ext cx="2724150" cy="1685925"/>
          </a:xfrm>
          <a:prstGeom prst="rect">
            <a:avLst/>
          </a:prstGeom>
        </p:spPr>
      </p:pic>
    </p:spTree>
    <p:extLst>
      <p:ext uri="{BB962C8B-B14F-4D97-AF65-F5344CB8AC3E}">
        <p14:creationId xmlns:p14="http://schemas.microsoft.com/office/powerpoint/2010/main" val="2157141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2080"/>
            <a:ext cx="8680877" cy="3017789"/>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Canon não foi a primeira fabricante de impressoras a laser, a Coca-Cola não foi a primeira engarrafadora de suco de laranja e a P&amp;G não foi a primeira concorrente no setor de café.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Entretanto, esses eram produtos novos para as empresas, gerencialmente falando, e foram gerenciados como tais por elas.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82/122</a:t>
            </a:r>
          </a:p>
        </p:txBody>
      </p:sp>
    </p:spTree>
    <p:extLst>
      <p:ext uri="{BB962C8B-B14F-4D97-AF65-F5344CB8AC3E}">
        <p14:creationId xmlns:p14="http://schemas.microsoft.com/office/powerpoint/2010/main" val="974893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2080"/>
            <a:ext cx="8680877" cy="3769276"/>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Figura 1.4 mostra que os novos produtos podem ser considerados adições às linhas de produtos existentes ou melhorias e alterações em produtos existentes.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Muitas extensões de linha completam ou se agregam extremamente bem às linhas de produtos existentes: sabão líquido Tide, Bud Light, barras de cereais e batidas </a:t>
            </a:r>
            <a:r>
              <a:rPr lang="pt-BR" sz="2400" dirty="0" err="1"/>
              <a:t>Special</a:t>
            </a:r>
            <a:r>
              <a:rPr lang="pt-BR" sz="2400" dirty="0"/>
              <a:t> K).</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83/122</a:t>
            </a:r>
          </a:p>
        </p:txBody>
      </p:sp>
    </p:spTree>
    <p:extLst>
      <p:ext uri="{BB962C8B-B14F-4D97-AF65-F5344CB8AC3E}">
        <p14:creationId xmlns:p14="http://schemas.microsoft.com/office/powerpoint/2010/main" val="42620121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2080"/>
            <a:ext cx="8680877" cy="412578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No entanto, estudos indicam que as </a:t>
            </a:r>
            <a:r>
              <a:rPr lang="pt-BR" sz="2400" b="1" dirty="0">
                <a:solidFill>
                  <a:srgbClr val="002060"/>
                </a:solidFill>
              </a:rPr>
              <a:t>categorias de novos produtos mais inovadoras </a:t>
            </a:r>
            <a:r>
              <a:rPr lang="pt-BR" sz="2400" dirty="0"/>
              <a:t>são responsáveis por </a:t>
            </a:r>
            <a:r>
              <a:rPr lang="pt-BR" sz="2400" b="1" dirty="0">
                <a:solidFill>
                  <a:schemeClr val="accent2">
                    <a:lumMod val="50000"/>
                  </a:schemeClr>
                </a:solidFill>
              </a:rPr>
              <a:t>muito mais sucessos</a:t>
            </a:r>
            <a:r>
              <a:rPr lang="pt-BR" sz="2400" dirty="0"/>
              <a:t>.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 um estudo, as duas categorias mais inovadoras respondiam por 30% dos novos produtos lançados, mas em torno de 60% dos produtos mais bem-sucedidos. (Obviamente, essas porcentagens variarão de acordo com o setor: os produtos de alta tecnologia produzirão proporcionalmente mais produtos altamente inovadores).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que é um novo produto e o que leva ao sucesso?</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84/122</a:t>
            </a:r>
          </a:p>
        </p:txBody>
      </p:sp>
    </p:spTree>
    <p:extLst>
      <p:ext uri="{BB962C8B-B14F-4D97-AF65-F5344CB8AC3E}">
        <p14:creationId xmlns:p14="http://schemas.microsoft.com/office/powerpoint/2010/main" val="1263144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ELEMENTOS ESTRATÉGICOS DO DESENVOLVIMENTO DE PRODUTOS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388424" y="6519446"/>
            <a:ext cx="864096" cy="338554"/>
          </a:xfrm>
          <a:prstGeom prst="rect">
            <a:avLst/>
          </a:prstGeom>
          <a:noFill/>
        </p:spPr>
        <p:txBody>
          <a:bodyPr wrap="square" rtlCol="0">
            <a:spAutoFit/>
          </a:bodyPr>
          <a:lstStyle/>
          <a:p>
            <a:r>
              <a:rPr lang="pt-BR" sz="1600" dirty="0"/>
              <a:t>85/122</a:t>
            </a:r>
          </a:p>
        </p:txBody>
      </p:sp>
      <p:pic>
        <p:nvPicPr>
          <p:cNvPr id="4" name="Imagem 3">
            <a:extLst>
              <a:ext uri="{FF2B5EF4-FFF2-40B4-BE49-F238E27FC236}">
                <a16:creationId xmlns:a16="http://schemas.microsoft.com/office/drawing/2014/main" id="{BA90273D-1689-441F-9A62-3DDB70CC8F3C}"/>
              </a:ext>
            </a:extLst>
          </p:cNvPr>
          <p:cNvPicPr>
            <a:picLocks noChangeAspect="1"/>
          </p:cNvPicPr>
          <p:nvPr/>
        </p:nvPicPr>
        <p:blipFill>
          <a:blip r:embed="rId3"/>
          <a:stretch>
            <a:fillRect/>
          </a:stretch>
        </p:blipFill>
        <p:spPr>
          <a:xfrm>
            <a:off x="2483768" y="3942958"/>
            <a:ext cx="4030702" cy="2576488"/>
          </a:xfrm>
          <a:prstGeom prst="rect">
            <a:avLst/>
          </a:prstGeom>
        </p:spPr>
      </p:pic>
    </p:spTree>
    <p:extLst>
      <p:ext uri="{BB962C8B-B14F-4D97-AF65-F5344CB8AC3E}">
        <p14:creationId xmlns:p14="http://schemas.microsoft.com/office/powerpoint/2010/main" val="2458068988"/>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2080"/>
            <a:ext cx="8680877" cy="412578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Esses </a:t>
            </a:r>
            <a:r>
              <a:rPr lang="pt-BR" sz="2400" b="1" dirty="0">
                <a:solidFill>
                  <a:schemeClr val="accent6">
                    <a:lumMod val="50000"/>
                  </a:schemeClr>
                </a:solidFill>
              </a:rPr>
              <a:t>elementos estratégicos </a:t>
            </a:r>
            <a:r>
              <a:rPr lang="pt-BR" sz="2400" dirty="0"/>
              <a:t>oferecem </a:t>
            </a:r>
            <a:r>
              <a:rPr lang="pt-BR" sz="2400" b="1" dirty="0">
                <a:solidFill>
                  <a:srgbClr val="CC0066"/>
                </a:solidFill>
              </a:rPr>
              <a:t>uma estrutura </a:t>
            </a:r>
            <a:r>
              <a:rPr lang="pt-BR" sz="2400" dirty="0"/>
              <a:t>para orientar a administração ao longo do desenvolvimento de produtos e ajudam-na a se concentrar no que é mais importante.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Os principais </a:t>
            </a:r>
            <a:r>
              <a:rPr lang="pt-BR" sz="2400" b="1" dirty="0">
                <a:solidFill>
                  <a:srgbClr val="7030A0"/>
                </a:solidFill>
              </a:rPr>
              <a:t>consultores de desenvolvimento de produtos</a:t>
            </a:r>
            <a:r>
              <a:rPr lang="pt-BR" sz="2400" dirty="0"/>
              <a:t>, como Robert Cooper, do Instituto de Desenvolvimento de Produtos, recomendam uma estrutura desse tipo para empresas de todos os portes com o objetivo de ajudar a orientar o desenvolvimento de produtos.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Elementos estratégicos do desenvolvimento de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86/122</a:t>
            </a:r>
          </a:p>
        </p:txBody>
      </p:sp>
    </p:spTree>
    <p:extLst>
      <p:ext uri="{BB962C8B-B14F-4D97-AF65-F5344CB8AC3E}">
        <p14:creationId xmlns:p14="http://schemas.microsoft.com/office/powerpoint/2010/main" val="2623203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2080"/>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Um ponto fundamental neste sentido é que os </a:t>
            </a:r>
            <a:r>
              <a:rPr lang="pt-BR" sz="2400" b="1" dirty="0">
                <a:solidFill>
                  <a:schemeClr val="accent2">
                    <a:lumMod val="50000"/>
                  </a:schemeClr>
                </a:solidFill>
              </a:rPr>
              <a:t>três elementos estratégicos </a:t>
            </a:r>
            <a:r>
              <a:rPr lang="pt-BR" sz="2400" dirty="0"/>
              <a:t>devem estar em vigor e todos estão em </a:t>
            </a:r>
            <a:r>
              <a:rPr lang="pt-BR" sz="2400" b="1" dirty="0">
                <a:solidFill>
                  <a:srgbClr val="993300"/>
                </a:solidFill>
              </a:rPr>
              <a:t>harmonia entre si e apoiam uns aos outros.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Os </a:t>
            </a:r>
            <a:r>
              <a:rPr lang="pt-BR" sz="2400" b="1" dirty="0">
                <a:solidFill>
                  <a:schemeClr val="accent1">
                    <a:lumMod val="50000"/>
                  </a:schemeClr>
                </a:solidFill>
              </a:rPr>
              <a:t>três elementos </a:t>
            </a:r>
            <a:r>
              <a:rPr lang="pt-BR" sz="2400" dirty="0"/>
              <a:t>são </a:t>
            </a:r>
            <a:r>
              <a:rPr lang="pt-BR" sz="2400" b="1" dirty="0">
                <a:solidFill>
                  <a:srgbClr val="FF0066"/>
                </a:solidFill>
              </a:rPr>
              <a:t>processo de novos produtos, </a:t>
            </a:r>
            <a:r>
              <a:rPr lang="pt-BR" sz="2400" b="1" dirty="0">
                <a:solidFill>
                  <a:srgbClr val="FF0000"/>
                </a:solidFill>
              </a:rPr>
              <a:t>termo de inovação de produto</a:t>
            </a:r>
            <a:r>
              <a:rPr lang="pt-BR" sz="2400" dirty="0"/>
              <a:t> e um </a:t>
            </a:r>
            <a:r>
              <a:rPr lang="pt-BR" sz="2400" b="1" dirty="0">
                <a:solidFill>
                  <a:srgbClr val="993366"/>
                </a:solidFill>
              </a:rPr>
              <a:t>portfólio de produtos </a:t>
            </a:r>
            <a:r>
              <a:rPr lang="pt-BR" sz="2400" dirty="0"/>
              <a:t>bem </a:t>
            </a:r>
            <a:r>
              <a:rPr lang="pt-BR" sz="2400" b="1" dirty="0">
                <a:solidFill>
                  <a:schemeClr val="accent6">
                    <a:lumMod val="75000"/>
                  </a:schemeClr>
                </a:solidFill>
              </a:rPr>
              <a:t>gerenciado.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Elementos estratégicos do desenvolvimento de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87/122</a:t>
            </a:r>
          </a:p>
        </p:txBody>
      </p:sp>
    </p:spTree>
    <p:extLst>
      <p:ext uri="{BB962C8B-B14F-4D97-AF65-F5344CB8AC3E}">
        <p14:creationId xmlns:p14="http://schemas.microsoft.com/office/powerpoint/2010/main" val="59139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67057" y="1851371"/>
            <a:ext cx="8680877" cy="3017789"/>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rgbClr val="FF0066"/>
                </a:solidFill>
              </a:rPr>
              <a:t>processo de novos produtos </a:t>
            </a:r>
            <a:r>
              <a:rPr lang="pt-BR" sz="2400" dirty="0"/>
              <a:t>é o procedimento que conduz a ideia de um novo produto pela avaliação do conceito, desenvolvimento, lançamento e pós-lançamento do produto.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Normalmente, esse </a:t>
            </a:r>
            <a:r>
              <a:rPr lang="pt-BR" sz="2400" b="1" dirty="0">
                <a:solidFill>
                  <a:schemeClr val="accent6">
                    <a:lumMod val="50000"/>
                  </a:schemeClr>
                </a:solidFill>
              </a:rPr>
              <a:t>procedimento</a:t>
            </a:r>
            <a:r>
              <a:rPr lang="pt-BR" sz="2400" dirty="0"/>
              <a:t> é retratado como um processo cíclico com etapas de avaliação entre as fases.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Elementos estratégicos do desenvolvimento de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88/122</a:t>
            </a:r>
          </a:p>
        </p:txBody>
      </p:sp>
    </p:spTree>
    <p:extLst>
      <p:ext uri="{BB962C8B-B14F-4D97-AF65-F5344CB8AC3E}">
        <p14:creationId xmlns:p14="http://schemas.microsoft.com/office/powerpoint/2010/main" val="3058136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923379"/>
            <a:ext cx="8680877" cy="3017789"/>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rgbClr val="006666"/>
                </a:solidFill>
              </a:rPr>
              <a:t>termo de inovação de produto </a:t>
            </a:r>
            <a:r>
              <a:rPr lang="pt-BR" sz="2400" dirty="0"/>
              <a:t>é essencialmente uma estratégia para um novo produto.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Ele </a:t>
            </a:r>
            <a:r>
              <a:rPr lang="pt-BR" sz="2400" b="1" dirty="0">
                <a:solidFill>
                  <a:srgbClr val="002060"/>
                </a:solidFill>
              </a:rPr>
              <a:t>assegura que a equipe de novos produtos </a:t>
            </a:r>
            <a:r>
              <a:rPr lang="pt-BR" sz="2400" dirty="0"/>
              <a:t>desenvolva produtos coerentes com os objetivos e estratégias da empresa e aborde as oportunidades de mercado.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Elementos estratégicos do desenvolvimento de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89/122</a:t>
            </a:r>
          </a:p>
        </p:txBody>
      </p:sp>
    </p:spTree>
    <p:extLst>
      <p:ext uri="{BB962C8B-B14F-4D97-AF65-F5344CB8AC3E}">
        <p14:creationId xmlns:p14="http://schemas.microsoft.com/office/powerpoint/2010/main" val="149868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16938" y="1550759"/>
            <a:ext cx="8680877" cy="2166273"/>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Ele </a:t>
            </a:r>
            <a:r>
              <a:rPr lang="pt-BR" sz="2800" b="1" dirty="0">
                <a:solidFill>
                  <a:srgbClr val="0070C0"/>
                </a:solidFill>
              </a:rPr>
              <a:t>teve dificuldade </a:t>
            </a:r>
            <a:r>
              <a:rPr lang="pt-BR" sz="2800" dirty="0"/>
              <a:t>para persuadir o pessoal da 3M de que a ideia merecia ser comercializada, embora </a:t>
            </a:r>
            <a:r>
              <a:rPr lang="pt-BR" sz="2800" b="1" dirty="0">
                <a:solidFill>
                  <a:srgbClr val="7030A0"/>
                </a:solidFill>
              </a:rPr>
              <a:t>não tenha demorado muito</a:t>
            </a:r>
            <a:r>
              <a:rPr lang="pt-BR" sz="2800" dirty="0"/>
              <a:t> para que se tornasse o segundo artigo de escritório em maior volume de vendas no setor de material de escritório.</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344850"/>
            <a:ext cx="9144000" cy="707886"/>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Informações Preliminares</a:t>
            </a: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9/122</a:t>
            </a:r>
          </a:p>
        </p:txBody>
      </p:sp>
      <p:pic>
        <p:nvPicPr>
          <p:cNvPr id="3" name="Imagem 2">
            <a:extLst>
              <a:ext uri="{FF2B5EF4-FFF2-40B4-BE49-F238E27FC236}">
                <a16:creationId xmlns:a16="http://schemas.microsoft.com/office/drawing/2014/main" id="{B8737A05-6456-46F9-8001-B20396151B86}"/>
              </a:ext>
            </a:extLst>
          </p:cNvPr>
          <p:cNvPicPr>
            <a:picLocks noChangeAspect="1"/>
          </p:cNvPicPr>
          <p:nvPr/>
        </p:nvPicPr>
        <p:blipFill>
          <a:blip r:embed="rId2"/>
          <a:stretch>
            <a:fillRect/>
          </a:stretch>
        </p:blipFill>
        <p:spPr>
          <a:xfrm>
            <a:off x="3405248" y="4099914"/>
            <a:ext cx="2304256" cy="2421223"/>
          </a:xfrm>
          <a:prstGeom prst="rect">
            <a:avLst/>
          </a:prstGeom>
        </p:spPr>
      </p:pic>
    </p:spTree>
    <p:extLst>
      <p:ext uri="{BB962C8B-B14F-4D97-AF65-F5344CB8AC3E}">
        <p14:creationId xmlns:p14="http://schemas.microsoft.com/office/powerpoint/2010/main" val="19946183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2011843"/>
            <a:ext cx="8680877" cy="1489165"/>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a:t>
            </a:r>
            <a:r>
              <a:rPr lang="pt-BR" sz="2400" b="1" dirty="0">
                <a:solidFill>
                  <a:srgbClr val="7030A0"/>
                </a:solidFill>
              </a:rPr>
              <a:t>gestão de portfólio de produtos </a:t>
            </a:r>
            <a:r>
              <a:rPr lang="pt-BR" sz="2400" dirty="0"/>
              <a:t>ajuda a empresa a avaliar quais novos produtos podem ser as melhores adições à linha de produtos existentes, com base em objetivos tanto financeiros quanto estratégicos.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Elementos estratégicos do desenvolvimento de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90/122</a:t>
            </a:r>
          </a:p>
        </p:txBody>
      </p:sp>
    </p:spTree>
    <p:extLst>
      <p:ext uri="{BB962C8B-B14F-4D97-AF65-F5344CB8AC3E}">
        <p14:creationId xmlns:p14="http://schemas.microsoft.com/office/powerpoint/2010/main" val="2710195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052" y="476672"/>
            <a:ext cx="8567352" cy="1872208"/>
          </a:xfrm>
        </p:spPr>
        <p:txBody>
          <a:bodyPr>
            <a:noAutofit/>
          </a:bodyPr>
          <a:lstStyle/>
          <a:p>
            <a:pPr>
              <a:spcBef>
                <a:spcPts val="0"/>
              </a:spcBef>
            </a:pPr>
            <a:r>
              <a:rPr lang="pt-BR" sz="5400" b="1" dirty="0">
                <a:solidFill>
                  <a:srgbClr val="FF0000"/>
                </a:solidFill>
                <a:effectLst>
                  <a:outerShdw blurRad="38100" dist="38100" dir="2700000" algn="tl">
                    <a:srgbClr val="000000">
                      <a:alpha val="43137"/>
                    </a:srgbClr>
                  </a:outerShdw>
                </a:effectLst>
                <a:latin typeface="Bodoni MT" pitchFamily="18" charset="0"/>
                <a:ea typeface="Verdana" pitchFamily="34" charset="0"/>
                <a:cs typeface="Verdana" pitchFamily="34" charset="0"/>
              </a:rPr>
              <a:t>O PROCESSO BÁSICO DE NOVOS PRODUTOS</a:t>
            </a:r>
            <a:endParaRPr lang="pt-BR" sz="5400" b="1" dirty="0">
              <a:solidFill>
                <a:srgbClr val="FF0000"/>
              </a:solidFill>
              <a:effectLst>
                <a:outerShdw blurRad="38100" dist="38100" dir="2700000" algn="tl">
                  <a:srgbClr val="000000">
                    <a:alpha val="43137"/>
                  </a:srgbClr>
                </a:outerShdw>
              </a:effectLst>
              <a:latin typeface="Bodoni MT" pitchFamily="18" charset="0"/>
              <a:ea typeface="BatangChe" pitchFamily="49" charset="-127"/>
              <a:cs typeface="Calibri" pitchFamily="34" charset="0"/>
            </a:endParaRPr>
          </a:p>
        </p:txBody>
      </p:sp>
      <p:sp>
        <p:nvSpPr>
          <p:cNvPr id="7" name="CaixaDeTexto 6">
            <a:extLst>
              <a:ext uri="{FF2B5EF4-FFF2-40B4-BE49-F238E27FC236}">
                <a16:creationId xmlns:a16="http://schemas.microsoft.com/office/drawing/2014/main" id="{3156BB0C-6494-496E-A22F-2671F04AE193}"/>
              </a:ext>
            </a:extLst>
          </p:cNvPr>
          <p:cNvSpPr txBox="1"/>
          <p:nvPr/>
        </p:nvSpPr>
        <p:spPr>
          <a:xfrm>
            <a:off x="8388424" y="6519446"/>
            <a:ext cx="864096" cy="338554"/>
          </a:xfrm>
          <a:prstGeom prst="rect">
            <a:avLst/>
          </a:prstGeom>
          <a:noFill/>
        </p:spPr>
        <p:txBody>
          <a:bodyPr wrap="square" rtlCol="0">
            <a:spAutoFit/>
          </a:bodyPr>
          <a:lstStyle/>
          <a:p>
            <a:r>
              <a:rPr lang="pt-BR" sz="1600" dirty="0"/>
              <a:t>91/122</a:t>
            </a:r>
          </a:p>
        </p:txBody>
      </p:sp>
      <p:pic>
        <p:nvPicPr>
          <p:cNvPr id="6" name="Imagem 5">
            <a:extLst>
              <a:ext uri="{FF2B5EF4-FFF2-40B4-BE49-F238E27FC236}">
                <a16:creationId xmlns:a16="http://schemas.microsoft.com/office/drawing/2014/main" id="{0B9CB8CE-DF11-49D1-BE79-519C587ED4EF}"/>
              </a:ext>
            </a:extLst>
          </p:cNvPr>
          <p:cNvPicPr>
            <a:picLocks noChangeAspect="1"/>
          </p:cNvPicPr>
          <p:nvPr/>
        </p:nvPicPr>
        <p:blipFill>
          <a:blip r:embed="rId3"/>
          <a:stretch>
            <a:fillRect/>
          </a:stretch>
        </p:blipFill>
        <p:spPr>
          <a:xfrm>
            <a:off x="850978" y="2348880"/>
            <a:ext cx="7429500" cy="3733800"/>
          </a:xfrm>
          <a:prstGeom prst="rect">
            <a:avLst/>
          </a:prstGeom>
        </p:spPr>
      </p:pic>
    </p:spTree>
    <p:extLst>
      <p:ext uri="{BB962C8B-B14F-4D97-AF65-F5344CB8AC3E}">
        <p14:creationId xmlns:p14="http://schemas.microsoft.com/office/powerpoint/2010/main" val="2953083411"/>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628800"/>
            <a:ext cx="8680877" cy="750501"/>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Figura 1.5 mostra um processo de novos produtos simples descrito em fases e atividades.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92/122</a:t>
            </a:r>
          </a:p>
        </p:txBody>
      </p:sp>
      <p:pic>
        <p:nvPicPr>
          <p:cNvPr id="3" name="Imagem 2">
            <a:extLst>
              <a:ext uri="{FF2B5EF4-FFF2-40B4-BE49-F238E27FC236}">
                <a16:creationId xmlns:a16="http://schemas.microsoft.com/office/drawing/2014/main" id="{DBD939DA-2A63-44A0-B307-CCF91B00DBF2}"/>
              </a:ext>
            </a:extLst>
          </p:cNvPr>
          <p:cNvPicPr>
            <a:picLocks noChangeAspect="1"/>
          </p:cNvPicPr>
          <p:nvPr/>
        </p:nvPicPr>
        <p:blipFill>
          <a:blip r:embed="rId2"/>
          <a:stretch>
            <a:fillRect/>
          </a:stretch>
        </p:blipFill>
        <p:spPr>
          <a:xfrm>
            <a:off x="2771800" y="2420888"/>
            <a:ext cx="3746533" cy="4176464"/>
          </a:xfrm>
          <a:prstGeom prst="rect">
            <a:avLst/>
          </a:prstGeom>
        </p:spPr>
      </p:pic>
    </p:spTree>
    <p:extLst>
      <p:ext uri="{BB962C8B-B14F-4D97-AF65-F5344CB8AC3E}">
        <p14:creationId xmlns:p14="http://schemas.microsoft.com/office/powerpoint/2010/main" val="23177900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982807"/>
            <a:ext cx="8680877" cy="2166273"/>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800" dirty="0"/>
              <a:t>Pesquisas demonstram que cerca de 70% das empresas utilizam algum tipo de processo de novos produtos formal, </a:t>
            </a:r>
            <a:r>
              <a:rPr lang="pt-BR" sz="2800" dirty="0" err="1"/>
              <a:t>transfuncional</a:t>
            </a:r>
            <a:r>
              <a:rPr lang="pt-BR" sz="2800" dirty="0"/>
              <a:t> e distribuído em fases e em torno de 47% utilizam critérios de avaliação claramente definidos após cada fase.</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93/122</a:t>
            </a:r>
          </a:p>
        </p:txBody>
      </p:sp>
    </p:spTree>
    <p:extLst>
      <p:ext uri="{BB962C8B-B14F-4D97-AF65-F5344CB8AC3E}">
        <p14:creationId xmlns:p14="http://schemas.microsoft.com/office/powerpoint/2010/main" val="17316384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2004679"/>
            <a:ext cx="8680877" cy="2648457"/>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Pelo menos 40% das empresas designam um </a:t>
            </a:r>
            <a:r>
              <a:rPr lang="pt-BR" sz="2400" b="1" dirty="0">
                <a:solidFill>
                  <a:schemeClr val="accent5">
                    <a:lumMod val="50000"/>
                  </a:schemeClr>
                </a:solidFill>
              </a:rPr>
              <a:t>gestor de processo </a:t>
            </a:r>
            <a:r>
              <a:rPr lang="pt-BR" sz="2400" dirty="0"/>
              <a:t>cuja função é gerenciar o processo de novos produtos em fases.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Esse </a:t>
            </a:r>
            <a:r>
              <a:rPr lang="pt-BR" sz="2400" b="1" dirty="0">
                <a:solidFill>
                  <a:schemeClr val="accent6">
                    <a:lumMod val="50000"/>
                  </a:schemeClr>
                </a:solidFill>
              </a:rPr>
              <a:t>processo</a:t>
            </a:r>
            <a:r>
              <a:rPr lang="pt-BR" sz="2400" dirty="0"/>
              <a:t> certamente está bem estabelecido entre as empresas envolvidas com o desenvolvimento de novos produtos.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94/122</a:t>
            </a:r>
          </a:p>
        </p:txBody>
      </p:sp>
    </p:spTree>
    <p:extLst>
      <p:ext uri="{BB962C8B-B14F-4D97-AF65-F5344CB8AC3E}">
        <p14:creationId xmlns:p14="http://schemas.microsoft.com/office/powerpoint/2010/main" val="4245840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772816"/>
            <a:ext cx="8680877" cy="3756452"/>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A ideia por trás do processo de novos produtos é que as fases representam as atividades que são conduzidas pela equipe de novos produtos; entre as fases há atividades de avaliação ou pontos de decisão.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São nesses pontos que as difíceis decisões de prosseguir/não prosseguir precisam ser tomadas (isto é, analisar se o projeto parece promissor o suficiente para passar para a fase seguinte).</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95/122</a:t>
            </a:r>
          </a:p>
        </p:txBody>
      </p:sp>
    </p:spTree>
    <p:extLst>
      <p:ext uri="{BB962C8B-B14F-4D97-AF65-F5344CB8AC3E}">
        <p14:creationId xmlns:p14="http://schemas.microsoft.com/office/powerpoint/2010/main" val="31092923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2004679"/>
            <a:ext cx="8680877" cy="2648457"/>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a:t>
            </a:r>
            <a:r>
              <a:rPr lang="pt-BR" sz="2400" b="1" dirty="0">
                <a:solidFill>
                  <a:srgbClr val="FF3300"/>
                </a:solidFill>
              </a:rPr>
              <a:t>objetivo do processo de novos produtos </a:t>
            </a:r>
            <a:r>
              <a:rPr lang="pt-BR" sz="2400" dirty="0"/>
              <a:t>é diminuir a quantidade de riscos e incertezas da fase de geração de ideias ao lançamento.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Há avaliações periódicas ao longo de todo o processo.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96/122</a:t>
            </a:r>
          </a:p>
        </p:txBody>
      </p:sp>
    </p:spTree>
    <p:extLst>
      <p:ext uri="{BB962C8B-B14F-4D97-AF65-F5344CB8AC3E}">
        <p14:creationId xmlns:p14="http://schemas.microsoft.com/office/powerpoint/2010/main" val="14034502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2004679"/>
            <a:ext cx="8680877" cy="3387120"/>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Uma empresa pode ter acesso a centenas de ideias; as mais fracas são eliminadas imediatamente e as melhores são aperfeiçoadas e transformadas em conceitos.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 uma fase posterior do processo, apenas os melhores conceitos são aprovados e passados adiante para a fase de desenvolvimento. </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97/122</a:t>
            </a:r>
          </a:p>
        </p:txBody>
      </p:sp>
    </p:spTree>
    <p:extLst>
      <p:ext uri="{BB962C8B-B14F-4D97-AF65-F5344CB8AC3E}">
        <p14:creationId xmlns:p14="http://schemas.microsoft.com/office/powerpoint/2010/main" val="31554594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2004679"/>
            <a:ext cx="8680877" cy="3399944"/>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O produto é aprimorado continuamente durante a fase de desenvolvimento e pode ainda ser interrompido antes da fase de lançamento se os resultados de teste de uso não forem positivos.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No momento em que o produto é lançado, sua probabilidade de dar certo é bem maior.</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98/122</a:t>
            </a:r>
          </a:p>
        </p:txBody>
      </p:sp>
    </p:spTree>
    <p:extLst>
      <p:ext uri="{BB962C8B-B14F-4D97-AF65-F5344CB8AC3E}">
        <p14:creationId xmlns:p14="http://schemas.microsoft.com/office/powerpoint/2010/main" val="497504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1520" y="1845612"/>
            <a:ext cx="8680877" cy="3743628"/>
          </a:xfrm>
          <a:prstGeom prst="rect">
            <a:avLst/>
          </a:prstGeom>
        </p:spPr>
        <p:txBody>
          <a:bodyPr vert="horz" wrap="square" lIns="0" tIns="11723" rIns="0" bIns="0" rtlCol="0">
            <a:spAutoFit/>
          </a:bodyPr>
          <a:lstStyle/>
          <a:p>
            <a:pPr marL="457200" marR="8206" indent="-457200" algn="just">
              <a:spcBef>
                <a:spcPts val="92"/>
              </a:spcBef>
              <a:buFont typeface="Wingdings" panose="05000000000000000000" pitchFamily="2" charset="2"/>
              <a:buChar char="Ø"/>
            </a:pPr>
            <a:r>
              <a:rPr lang="pt-BR" sz="2400" dirty="0"/>
              <a:t>Diminuir a quantidade de incertezas é importante porque cada fase adicional significa maior investimento financeiro (talvez bem mais alto), sem falar do maior comprometimento de recursos humanos. </a:t>
            </a:r>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endParaRPr lang="pt-BR" sz="2400" dirty="0"/>
          </a:p>
          <a:p>
            <a:pPr marL="457200" marR="8206" indent="-457200" algn="just">
              <a:spcBef>
                <a:spcPts val="92"/>
              </a:spcBef>
              <a:buFont typeface="Wingdings" panose="05000000000000000000" pitchFamily="2" charset="2"/>
              <a:buChar char="Ø"/>
            </a:pPr>
            <a:r>
              <a:rPr lang="pt-BR" sz="2400" dirty="0"/>
              <a:t>Empresas que utilizam o processo de novos produtos relataram melhorias no trabalho em equipe, menor retrabalho, maiores taxas de sucesso em novos produtos, identificação precoce de falhas, lançamento aprimorado e tempos de ciclo 30% menores.</a:t>
            </a:r>
          </a:p>
        </p:txBody>
      </p:sp>
      <p:sp>
        <p:nvSpPr>
          <p:cNvPr id="9" name="Retângulo 8">
            <a:extLst>
              <a:ext uri="{FF2B5EF4-FFF2-40B4-BE49-F238E27FC236}">
                <a16:creationId xmlns:a16="http://schemas.microsoft.com/office/drawing/2014/main" id="{3A21ACBC-8448-42B2-9CCC-329B47507E6A}"/>
              </a:ext>
            </a:extLst>
          </p:cNvPr>
          <p:cNvSpPr/>
          <p:nvPr/>
        </p:nvSpPr>
        <p:spPr>
          <a:xfrm>
            <a:off x="35496" y="188640"/>
            <a:ext cx="9144000" cy="1938992"/>
          </a:xfrm>
          <a:prstGeom prst="rect">
            <a:avLst/>
          </a:prstGeom>
        </p:spPr>
        <p:txBody>
          <a:bodyPr wrap="square">
            <a:spAutoFit/>
          </a:bodyPr>
          <a:lstStyle/>
          <a:p>
            <a:pPr algn="ct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O processo básico de novos produtos</a:t>
            </a:r>
          </a:p>
          <a:p>
            <a:pPr algn="ct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6" name="CaixaDeTexto 5">
            <a:extLst>
              <a:ext uri="{FF2B5EF4-FFF2-40B4-BE49-F238E27FC236}">
                <a16:creationId xmlns:a16="http://schemas.microsoft.com/office/drawing/2014/main" id="{8C701EFC-C394-46E5-9A3D-FD278C5F9A46}"/>
              </a:ext>
            </a:extLst>
          </p:cNvPr>
          <p:cNvSpPr txBox="1"/>
          <p:nvPr/>
        </p:nvSpPr>
        <p:spPr>
          <a:xfrm>
            <a:off x="8460432" y="6519446"/>
            <a:ext cx="792088" cy="338554"/>
          </a:xfrm>
          <a:prstGeom prst="rect">
            <a:avLst/>
          </a:prstGeom>
          <a:noFill/>
        </p:spPr>
        <p:txBody>
          <a:bodyPr wrap="square" rtlCol="0">
            <a:spAutoFit/>
          </a:bodyPr>
          <a:lstStyle/>
          <a:p>
            <a:r>
              <a:rPr lang="pt-BR" sz="1600" dirty="0"/>
              <a:t>99/122</a:t>
            </a:r>
          </a:p>
        </p:txBody>
      </p:sp>
    </p:spTree>
    <p:extLst>
      <p:ext uri="{BB962C8B-B14F-4D97-AF65-F5344CB8AC3E}">
        <p14:creationId xmlns:p14="http://schemas.microsoft.com/office/powerpoint/2010/main" val="234042619"/>
      </p:ext>
    </p:extLst>
  </p:cSld>
  <p:clrMapOvr>
    <a:masterClrMapping/>
  </p:clrMapOvr>
</p:sld>
</file>

<file path=ppt/theme/theme1.xml><?xml version="1.0" encoding="utf-8"?>
<a:theme xmlns:a="http://schemas.openxmlformats.org/drawingml/2006/main" name="1_Tema do Office">
  <a:themeElements>
    <a:clrScheme name="Letreiro Digital">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2009-11-07T20:31:55Z</outs:dateTime>
      <outs:isPinned>true</outs:isPinned>
    </outs:relatedDate>
    <outs:relatedDate>
      <outs:type>2</outs:type>
      <outs:displayName>Created</outs:displayName>
      <outs:dateTime>2009-06-25T15:06:04Z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USER</outs:displayName>
          <outs:accountName/>
        </outs:relatedPerson>
      </outs:people>
      <outs:source>0</outs:source>
      <outs:isPinned>true</outs:isPinned>
    </outs:relatedPeopleItem>
    <outs:relatedPeopleItem>
      <outs:category>Last modified by</outs:category>
      <outs:people>
        <outs:relatedPerson>
          <outs:displayName>Particular</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635A641D-ED36-4ABF-85D2-D62FF56ADBAD}">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Oriel</Template>
  <TotalTime>75924</TotalTime>
  <Words>7319</Words>
  <Application>Microsoft Office PowerPoint</Application>
  <PresentationFormat>Apresentação na tela (4:3)</PresentationFormat>
  <Paragraphs>729</Paragraphs>
  <Slides>122</Slides>
  <Notes>11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122</vt:i4>
      </vt:variant>
    </vt:vector>
  </HeadingPairs>
  <TitlesOfParts>
    <vt:vector size="128" baseType="lpstr">
      <vt:lpstr>Arial</vt:lpstr>
      <vt:lpstr>Bodoni MT</vt:lpstr>
      <vt:lpstr>Bookman Old Style</vt:lpstr>
      <vt:lpstr>Calibri</vt:lpstr>
      <vt:lpstr>Wingdings</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Erica</cp:lastModifiedBy>
  <cp:revision>3560</cp:revision>
  <cp:lastPrinted>2022-03-14T18:00:45Z</cp:lastPrinted>
  <dcterms:created xsi:type="dcterms:W3CDTF">2009-06-25T15:06:04Z</dcterms:created>
  <dcterms:modified xsi:type="dcterms:W3CDTF">2022-04-06T15:48:11Z</dcterms:modified>
</cp:coreProperties>
</file>