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media/image1.png" ContentType="image/png"/>
  <Override PartName="/ppt/media/image2.png" ContentType="image/png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0" y="0"/>
            <a:ext cx="9141480" cy="68554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" name="CustomShape 2" hidden="1"/>
          <p:cNvSpPr/>
          <p:nvPr/>
        </p:nvSpPr>
        <p:spPr>
          <a:xfrm>
            <a:off x="64080" y="69840"/>
            <a:ext cx="9010800" cy="6690960"/>
          </a:xfrm>
          <a:prstGeom prst="roundRect">
            <a:avLst>
              <a:gd name="adj" fmla="val 4929"/>
            </a:avLst>
          </a:prstGeom>
          <a:ln w="6480">
            <a:solidFill>
              <a:schemeClr val="tx1">
                <a:alpha val="100000"/>
              </a:schemeClr>
            </a:solidFill>
            <a:round/>
          </a:ln>
          <a:effectLst>
            <a:outerShdw algn="t" blurRad="38100" dir="5400000" dist="25560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0" y="0"/>
            <a:ext cx="9141480" cy="68554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65160" y="69840"/>
            <a:ext cx="9010800" cy="6689520"/>
          </a:xfrm>
          <a:prstGeom prst="roundRect">
            <a:avLst>
              <a:gd name="adj" fmla="val 4929"/>
            </a:avLst>
          </a:prstGeom>
          <a:blipFill rotWithShape="0">
            <a:blip r:embed="rId3"/>
            <a:tile/>
          </a:blipFill>
          <a:ln w="6480">
            <a:solidFill>
              <a:schemeClr val="tx1">
                <a:alpha val="100000"/>
              </a:schemeClr>
            </a:solidFill>
            <a:round/>
          </a:ln>
          <a:effectLst>
            <a:outerShdw algn="t" blurRad="38100" dir="5400000" dist="25560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63000" y="1449360"/>
            <a:ext cx="9019080" cy="152496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80">
            <a:noFill/>
          </a:ln>
          <a:effectLst>
            <a:outerShdw algn="t" blurRad="38100" dir="5400000" dist="25560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" name="CustomShape 6"/>
          <p:cNvSpPr/>
          <p:nvPr/>
        </p:nvSpPr>
        <p:spPr>
          <a:xfrm>
            <a:off x="63000" y="1396800"/>
            <a:ext cx="9019080" cy="1180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80">
            <a:noFill/>
          </a:ln>
          <a:effectLst>
            <a:outerShdw algn="t" blurRad="38100" dir="5400000" dist="25560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" name="CustomShape 7"/>
          <p:cNvSpPr/>
          <p:nvPr/>
        </p:nvSpPr>
        <p:spPr>
          <a:xfrm>
            <a:off x="63000" y="2976480"/>
            <a:ext cx="9019080" cy="108000"/>
          </a:xfrm>
          <a:prstGeom prst="rect">
            <a:avLst/>
          </a:prstGeom>
          <a:solidFill>
            <a:schemeClr val="accent5"/>
          </a:solidFill>
          <a:ln w="19080">
            <a:noFill/>
          </a:ln>
          <a:effectLst>
            <a:outerShdw algn="t" blurRad="38100" dir="5400000" dist="25560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7" name="PlaceHolder 8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da estrutura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da estrutura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da estrutura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5.º nível da estrutura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6.º nível da estrutura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7.º nível da estrutura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0" y="0"/>
            <a:ext cx="9141480" cy="68554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2"/>
          <p:cNvSpPr/>
          <p:nvPr/>
        </p:nvSpPr>
        <p:spPr>
          <a:xfrm>
            <a:off x="64080" y="69840"/>
            <a:ext cx="9010800" cy="6690960"/>
          </a:xfrm>
          <a:prstGeom prst="roundRect">
            <a:avLst>
              <a:gd name="adj" fmla="val 4929"/>
            </a:avLst>
          </a:prstGeom>
          <a:ln w="6480">
            <a:solidFill>
              <a:schemeClr val="tx1">
                <a:alpha val="100000"/>
              </a:schemeClr>
            </a:solidFill>
            <a:round/>
          </a:ln>
          <a:effectLst>
            <a:outerShdw algn="t" blurRad="38100" dir="5400000" dist="25560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/>
        </p:style>
      </p:sp>
      <p:sp>
        <p:nvSpPr>
          <p:cNvPr id="47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da estrutura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da estrutura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da estrutura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5.º nível da estrutura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6.º nível da estrutura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7.º nível da estrutura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0" y="0"/>
            <a:ext cx="9141480" cy="68554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6" name="CustomShape 2"/>
          <p:cNvSpPr/>
          <p:nvPr/>
        </p:nvSpPr>
        <p:spPr>
          <a:xfrm>
            <a:off x="64080" y="69840"/>
            <a:ext cx="9010800" cy="6690960"/>
          </a:xfrm>
          <a:prstGeom prst="roundRect">
            <a:avLst>
              <a:gd name="adj" fmla="val 4929"/>
            </a:avLst>
          </a:prstGeom>
          <a:ln w="6480">
            <a:solidFill>
              <a:schemeClr val="tx1">
                <a:alpha val="100000"/>
              </a:schemeClr>
            </a:solidFill>
            <a:round/>
          </a:ln>
          <a:effectLst>
            <a:outerShdw algn="t" blurRad="38100" dir="5400000" dist="25560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/>
        </p:style>
      </p:sp>
      <p:sp>
        <p:nvSpPr>
          <p:cNvPr id="87" name="PlaceHolder 3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888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da estrutura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da estrutura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da estrutura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da estrutura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da estrutura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da estrutura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1"/>
          <p:cNvSpPr/>
          <p:nvPr/>
        </p:nvSpPr>
        <p:spPr>
          <a:xfrm>
            <a:off x="1295280" y="3200400"/>
            <a:ext cx="6398280" cy="1597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6" name="CustomShape 2"/>
          <p:cNvSpPr/>
          <p:nvPr/>
        </p:nvSpPr>
        <p:spPr>
          <a:xfrm>
            <a:off x="457200" y="1505880"/>
            <a:ext cx="8227080" cy="1467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91440" anchor="ctr">
            <a:normAutofit fontScale="55000"/>
          </a:bodyPr>
          <a:p>
            <a:pPr algn="ctr">
              <a:lnSpc>
                <a:spcPct val="100000"/>
              </a:lnSpc>
            </a:pPr>
            <a:br/>
            <a:r>
              <a:rPr b="0" lang="pt-BR" sz="4000" spc="-1" strike="noStrike">
                <a:solidFill>
                  <a:srgbClr val="ffffff"/>
                </a:solidFill>
                <a:latin typeface="Franklin Gothic Book"/>
                <a:ea typeface="DejaVu Sans"/>
              </a:rPr>
              <a:t>As revoluções russas,  a formação dos sovietes e a economia planificada</a:t>
            </a:r>
            <a:endParaRPr b="0" lang="pt-BR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914400" y="274680"/>
            <a:ext cx="7769880" cy="1140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4" name="CustomShape 2"/>
          <p:cNvSpPr/>
          <p:nvPr/>
        </p:nvSpPr>
        <p:spPr>
          <a:xfrm>
            <a:off x="914400" y="1447920"/>
            <a:ext cx="7769880" cy="4569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77000"/>
          </a:bodyPr>
          <a:p>
            <a:pPr>
              <a:lnSpc>
                <a:spcPct val="100000"/>
              </a:lnSpc>
              <a:spcBef>
                <a:spcPts val="581"/>
              </a:spcBef>
            </a:pPr>
            <a:r>
              <a:rPr b="0" lang="pt-BR" sz="2600" spc="-1" strike="noStrike">
                <a:solidFill>
                  <a:srgbClr val="000000"/>
                </a:solidFill>
                <a:latin typeface="Perpetua"/>
                <a:ea typeface="DejaVu Sans"/>
              </a:rPr>
              <a:t>- Os 2 primeiros planos quinquenais (1928-1932) e (1933-1937) </a:t>
            </a:r>
            <a:r>
              <a:rPr b="0" lang="pt-BR" sz="2600" spc="-1" strike="noStrike">
                <a:solidFill>
                  <a:srgbClr val="000000"/>
                </a:solidFill>
                <a:latin typeface="Perpetua"/>
                <a:ea typeface="DejaVu Sans"/>
              </a:rPr>
              <a:t> e  a ditadura de Stálin</a:t>
            </a:r>
            <a:endParaRPr b="0" lang="pt-BR" sz="2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81"/>
              </a:spcBef>
            </a:pPr>
            <a:r>
              <a:rPr b="0" lang="pt-BR" sz="2600" spc="-1" strike="noStrike">
                <a:solidFill>
                  <a:srgbClr val="000000"/>
                </a:solidFill>
                <a:latin typeface="Perpetua"/>
                <a:ea typeface="DejaVu Sans"/>
              </a:rPr>
              <a:t>- As primeiras medidas tomadas se afastam do objetivo político original de construção paralela da economia e da democracia socialista  </a:t>
            </a:r>
            <a:r>
              <a:rPr b="0" lang="pt-BR" sz="2600" spc="-1" strike="noStrike">
                <a:solidFill>
                  <a:srgbClr val="000000"/>
                </a:solidFill>
                <a:latin typeface="Perpetua"/>
                <a:ea typeface="DejaVu Sans"/>
              </a:rPr>
              <a:t>	</a:t>
            </a:r>
            <a:endParaRPr b="0" lang="pt-BR" sz="2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81"/>
              </a:spcBef>
            </a:pPr>
            <a:r>
              <a:rPr b="0" lang="pt-BR" sz="2600" spc="-1" strike="noStrike">
                <a:solidFill>
                  <a:srgbClr val="000000"/>
                </a:solidFill>
                <a:latin typeface="Perpetua"/>
                <a:ea typeface="DejaVu Sans"/>
              </a:rPr>
              <a:t>- A coletivização da agricultura e a militarização da economia</a:t>
            </a:r>
            <a:endParaRPr b="0" lang="pt-BR" sz="2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81"/>
              </a:spcBef>
            </a:pPr>
            <a:r>
              <a:rPr b="0" lang="pt-BR" sz="2600" spc="-1" strike="noStrike">
                <a:solidFill>
                  <a:srgbClr val="000000"/>
                </a:solidFill>
                <a:latin typeface="Perpetua"/>
                <a:ea typeface="DejaVu Sans"/>
              </a:rPr>
              <a:t>- Os primeiros resultados econômicos e políticos na década de 1930</a:t>
            </a:r>
            <a:endParaRPr b="0" lang="pt-BR" sz="2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81"/>
              </a:spcBef>
            </a:pPr>
            <a:r>
              <a:rPr b="0" lang="pt-BR" sz="2600" spc="-1" strike="noStrike">
                <a:solidFill>
                  <a:srgbClr val="000000"/>
                </a:solidFill>
                <a:latin typeface="Perpetua"/>
                <a:ea typeface="DejaVu Sans"/>
              </a:rPr>
              <a:t>- Capitalismo de estado ou economia de propriedade social apropriada pela burocracia soviética?</a:t>
            </a:r>
            <a:endParaRPr b="0" lang="pt-BR" sz="2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81"/>
              </a:spcBef>
            </a:pPr>
            <a:endParaRPr b="0" lang="pt-BR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ustomShape 1"/>
          <p:cNvSpPr/>
          <p:nvPr/>
        </p:nvSpPr>
        <p:spPr>
          <a:xfrm>
            <a:off x="457200" y="296640"/>
            <a:ext cx="8228880" cy="1098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 algn="ctr">
              <a:lnSpc>
                <a:spcPct val="100000"/>
              </a:lnSpc>
            </a:pPr>
            <a:r>
              <a:rPr b="0" lang="pt-BR" sz="3600" spc="-1" strike="noStrike">
                <a:solidFill>
                  <a:srgbClr val="000000"/>
                </a:solidFill>
                <a:latin typeface="Arial"/>
                <a:ea typeface="DejaVu Sans"/>
              </a:rPr>
              <a:t>O sistema de planejamento soviético e sua evolução</a:t>
            </a:r>
            <a:endParaRPr b="0" lang="pt-BR" sz="3600" spc="-1" strike="noStrike">
              <a:latin typeface="Arial"/>
            </a:endParaRPr>
          </a:p>
        </p:txBody>
      </p:sp>
      <p:sp>
        <p:nvSpPr>
          <p:cNvPr id="146" name="CustomShape 2"/>
          <p:cNvSpPr/>
          <p:nvPr/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97000"/>
          </a:bodyPr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  <a:ea typeface="DejaVu Sans"/>
              </a:rPr>
              <a:t>Sistema de planos: longo prazo, planos quinquenais e planos operativos anuais</a:t>
            </a:r>
            <a:endParaRPr b="0" lang="pt-BR" sz="18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  <a:ea typeface="DejaVu Sans"/>
              </a:rPr>
              <a:t>Metas dos planos eram definidas em indicadores de crescimento baseados na produção alcançada no ano anterior</a:t>
            </a:r>
            <a:endParaRPr b="0" lang="pt-BR" sz="18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  <a:ea typeface="DejaVu Sans"/>
              </a:rPr>
              <a:t>As metas do plano quinquenal se decompunham em 6 categorias:</a:t>
            </a:r>
            <a:endParaRPr b="0" lang="pt-BR" sz="1800" spc="-1" strike="noStrike">
              <a:latin typeface="Arial"/>
            </a:endParaRPr>
          </a:p>
          <a:p>
            <a:pPr lvl="1" marL="864000" indent="-32364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  <a:ea typeface="DejaVu Sans"/>
              </a:rPr>
              <a:t>Produção</a:t>
            </a:r>
            <a:endParaRPr b="0" lang="pt-BR" sz="1800" spc="-1" strike="noStrike">
              <a:latin typeface="Arial"/>
            </a:endParaRPr>
          </a:p>
          <a:p>
            <a:pPr lvl="1" marL="864000" indent="-32364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  <a:ea typeface="DejaVu Sans"/>
              </a:rPr>
              <a:t>Insumos</a:t>
            </a:r>
            <a:endParaRPr b="0" lang="pt-BR" sz="1800" spc="-1" strike="noStrike">
              <a:latin typeface="Arial"/>
            </a:endParaRPr>
          </a:p>
          <a:p>
            <a:pPr lvl="1" marL="864000" indent="-32364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  <a:ea typeface="DejaVu Sans"/>
              </a:rPr>
              <a:t>Introdução de novas tecnologias</a:t>
            </a:r>
            <a:endParaRPr b="0" lang="pt-BR" sz="1800" spc="-1" strike="noStrike">
              <a:latin typeface="Arial"/>
            </a:endParaRPr>
          </a:p>
          <a:p>
            <a:pPr lvl="1" marL="864000" indent="-32364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  <a:ea typeface="DejaVu Sans"/>
              </a:rPr>
              <a:t>Investimentos</a:t>
            </a:r>
            <a:endParaRPr b="0" lang="pt-BR" sz="1800" spc="-1" strike="noStrike">
              <a:latin typeface="Arial"/>
            </a:endParaRPr>
          </a:p>
          <a:p>
            <a:pPr lvl="1" marL="864000" indent="-32364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  <a:ea typeface="DejaVu Sans"/>
              </a:rPr>
              <a:t>Empregos</a:t>
            </a:r>
            <a:endParaRPr b="0" lang="pt-BR" sz="1800" spc="-1" strike="noStrike">
              <a:latin typeface="Arial"/>
            </a:endParaRPr>
          </a:p>
          <a:p>
            <a:pPr lvl="1" marL="864000" indent="-32364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  <a:ea typeface="DejaVu Sans"/>
              </a:rPr>
              <a:t>Desenvolvimento social e finanças</a:t>
            </a:r>
            <a:endParaRPr b="0" lang="pt-BR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457200" y="296640"/>
            <a:ext cx="8228880" cy="1098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 algn="ctr">
              <a:lnSpc>
                <a:spcPct val="100000"/>
              </a:lnSpc>
            </a:pPr>
            <a:r>
              <a:rPr b="0" lang="pt-BR" sz="3600" spc="-1" strike="noStrike">
                <a:solidFill>
                  <a:srgbClr val="000000"/>
                </a:solidFill>
                <a:latin typeface="Arial"/>
                <a:ea typeface="DejaVu Sans"/>
              </a:rPr>
              <a:t>As reformas do sistema de planejamento soviético</a:t>
            </a:r>
            <a:endParaRPr b="0" lang="pt-BR" sz="3600" spc="-1" strike="noStrike">
              <a:latin typeface="Arial"/>
            </a:endParaRPr>
          </a:p>
        </p:txBody>
      </p:sp>
      <p:sp>
        <p:nvSpPr>
          <p:cNvPr id="148" name="CustomShape 2"/>
          <p:cNvSpPr/>
          <p:nvPr/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solidFill>
                  <a:srgbClr val="000000"/>
                </a:solidFill>
                <a:latin typeface="Arial"/>
                <a:ea typeface="DejaVu Sans"/>
              </a:rPr>
              <a:t>Reformas de Nikita Kruschev em 1957</a:t>
            </a:r>
            <a:endParaRPr b="0" lang="pt-BR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solidFill>
                  <a:srgbClr val="000000"/>
                </a:solidFill>
                <a:latin typeface="Arial"/>
                <a:ea typeface="DejaVu Sans"/>
              </a:rPr>
              <a:t>Reforma Kossigin em 1965</a:t>
            </a:r>
            <a:endParaRPr b="0" lang="pt-BR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solidFill>
                  <a:srgbClr val="000000"/>
                </a:solidFill>
                <a:latin typeface="Arial"/>
                <a:ea typeface="DejaVu Sans"/>
              </a:rPr>
              <a:t>Reorganização industrial de 1973</a:t>
            </a:r>
            <a:endParaRPr b="0" lang="pt-BR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solidFill>
                  <a:srgbClr val="000000"/>
                </a:solidFill>
                <a:latin typeface="Arial"/>
                <a:ea typeface="DejaVu Sans"/>
              </a:rPr>
              <a:t>Reformas de 1979</a:t>
            </a:r>
            <a:endParaRPr b="0" lang="pt-BR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solidFill>
                  <a:srgbClr val="000000"/>
                </a:solidFill>
                <a:latin typeface="Arial"/>
                <a:ea typeface="DejaVu Sans"/>
              </a:rPr>
              <a:t>Reformas de Gorbatchev e desarticulação da economia planificada e centralizada</a:t>
            </a:r>
            <a:endParaRPr b="0" lang="pt-BR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>
            <a:off x="914400" y="274680"/>
            <a:ext cx="7769880" cy="1140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91440" anchor="b">
            <a:noAutofit/>
          </a:bodyPr>
          <a:p>
            <a:pPr>
              <a:lnSpc>
                <a:spcPct val="100000"/>
              </a:lnSpc>
            </a:pPr>
            <a:r>
              <a:rPr b="0" lang="pt-BR" sz="4000" spc="-1" strike="noStrike">
                <a:solidFill>
                  <a:srgbClr val="696464"/>
                </a:solidFill>
                <a:latin typeface="Franklin Gothic Book"/>
                <a:ea typeface="DejaVu Sans"/>
              </a:rPr>
              <a:t>Bibliografia</a:t>
            </a:r>
            <a:endParaRPr b="0" lang="pt-BR" sz="4000" spc="-1" strike="noStrike">
              <a:latin typeface="Arial"/>
            </a:endParaRPr>
          </a:p>
        </p:txBody>
      </p:sp>
      <p:sp>
        <p:nvSpPr>
          <p:cNvPr id="150" name="CustomShape 2"/>
          <p:cNvSpPr/>
          <p:nvPr/>
        </p:nvSpPr>
        <p:spPr>
          <a:xfrm>
            <a:off x="914400" y="1447920"/>
            <a:ext cx="7769880" cy="4569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3000"/>
          </a:bodyPr>
          <a:p>
            <a:pPr>
              <a:lnSpc>
                <a:spcPct val="100000"/>
              </a:lnSpc>
              <a:spcBef>
                <a:spcPts val="581"/>
              </a:spcBef>
            </a:pPr>
            <a:endParaRPr b="0" lang="pt-BR" sz="1800" spc="-1" strike="noStrike">
              <a:latin typeface="Arial"/>
            </a:endParaRPr>
          </a:p>
          <a:p>
            <a:pPr marL="274320" indent="-271800">
              <a:lnSpc>
                <a:spcPct val="100000"/>
              </a:lnSpc>
              <a:spcBef>
                <a:spcPts val="581"/>
              </a:spcBef>
              <a:buClr>
                <a:srgbClr val="d34817"/>
              </a:buClr>
              <a:buSzPct val="85000"/>
              <a:buFont typeface="Wingdings 2" charset="2"/>
              <a:buChar char=""/>
            </a:pPr>
            <a:r>
              <a:rPr b="0" lang="pt-BR" sz="3400" spc="-1" strike="noStrike">
                <a:solidFill>
                  <a:srgbClr val="000000"/>
                </a:solidFill>
                <a:latin typeface="Perpetua"/>
                <a:ea typeface="DejaVu Sans"/>
              </a:rPr>
              <a:t>CARR, E.H. A Revolução Russa de Lenin a Stalin 1917-1929. Rio de Janeiro: Zahar, 1981. </a:t>
            </a:r>
            <a:br/>
            <a:br/>
            <a:r>
              <a:rPr b="0" lang="pt-BR" sz="3400" spc="-1" strike="noStrike">
                <a:solidFill>
                  <a:srgbClr val="000000"/>
                </a:solidFill>
                <a:latin typeface="Perpetua"/>
                <a:ea typeface="DejaVu Sans"/>
              </a:rPr>
              <a:t>GOLDMAN, Emma. Indivíduo, a Sociedade e O Estado, e outros ensaios. São Paulo: Hedra, 2007.</a:t>
            </a:r>
            <a:br/>
            <a:br/>
            <a:r>
              <a:rPr b="0" lang="pt-BR" sz="3400" spc="-1" strike="noStrike">
                <a:solidFill>
                  <a:srgbClr val="000000"/>
                </a:solidFill>
                <a:latin typeface="Perpetua"/>
                <a:ea typeface="DejaVu Sans"/>
              </a:rPr>
              <a:t>HOBSBAWM, Eric. “Podemos Escrever a História a História da Revolução Russa”. In: </a:t>
            </a:r>
            <a:br/>
            <a:br/>
            <a:r>
              <a:rPr b="0" lang="pt-BR" sz="3400" spc="-1" strike="noStrike">
                <a:solidFill>
                  <a:srgbClr val="000000"/>
                </a:solidFill>
                <a:latin typeface="Perpetua"/>
                <a:ea typeface="DejaVu Sans"/>
              </a:rPr>
              <a:t>Hobsbawm, Eric. Sobre História: Ensaios. São Paulo: Companhia das Letras, 2010. </a:t>
            </a:r>
            <a:br/>
            <a:br/>
            <a:r>
              <a:rPr b="0" lang="pt-BR" sz="3400" spc="-1" strike="noStrike">
                <a:solidFill>
                  <a:srgbClr val="000000"/>
                </a:solidFill>
                <a:latin typeface="Perpetua"/>
                <a:ea typeface="DejaVu Sans"/>
              </a:rPr>
              <a:t>HOBSBAWM, Eric J. História do Marxismo, VII: o Marxismo na época da terceira internacional: a URSS da construção do socialismo ao stalinismo. Rio de Janeiro, Paz e Terra, 1986. v.7.</a:t>
            </a:r>
            <a:br/>
            <a:br/>
            <a:r>
              <a:rPr b="0" lang="pt-BR" sz="3400" spc="-1" strike="noStrike">
                <a:solidFill>
                  <a:srgbClr val="000000"/>
                </a:solidFill>
                <a:latin typeface="Perpetua"/>
                <a:ea typeface="DejaVu Sans"/>
              </a:rPr>
              <a:t>HOBSBAWM, Eric. A história do Marxismo, III: o Marxismo na segunda Internacional: segunda parte. Rio de Janeiro, Paz e Terra. v.3, 1984. </a:t>
            </a:r>
            <a:br/>
            <a:br/>
            <a:r>
              <a:rPr b="0" lang="pt-BR" sz="3400" spc="-1" strike="noStrike">
                <a:solidFill>
                  <a:srgbClr val="000000"/>
                </a:solidFill>
                <a:latin typeface="Perpetua"/>
                <a:ea typeface="DejaVu Sans"/>
              </a:rPr>
              <a:t>LENIN, Vladimir. Às portas da revolução: escritos de Lenin de 1917. São Paulo: Boitempo, 2005.</a:t>
            </a:r>
            <a:br/>
            <a:br/>
            <a:r>
              <a:rPr b="0" lang="pt-BR" sz="3400" spc="-1" strike="noStrike">
                <a:solidFill>
                  <a:srgbClr val="000000"/>
                </a:solidFill>
                <a:latin typeface="Perpetua"/>
                <a:ea typeface="DejaVu Sans"/>
              </a:rPr>
              <a:t>LUXEMBURGO, Rosa. Revolução Russa. Rio de Janeiro: Vozes, 1991.</a:t>
            </a:r>
            <a:br/>
            <a:br/>
            <a:r>
              <a:rPr b="0" lang="pt-BR" sz="3400" spc="-1" strike="noStrike">
                <a:solidFill>
                  <a:srgbClr val="000000"/>
                </a:solidFill>
                <a:latin typeface="Perpetua"/>
                <a:ea typeface="DejaVu Sans"/>
              </a:rPr>
              <a:t>MURPHY, Kevin. “Podemos Escrever a História da Revolução Russa?”. São Paulo: Outubro, n.17, outubro de 2008.</a:t>
            </a:r>
            <a:br/>
            <a:br/>
            <a:r>
              <a:rPr b="0" lang="pt-BR" sz="3400" spc="-1" strike="noStrike">
                <a:solidFill>
                  <a:srgbClr val="000000"/>
                </a:solidFill>
                <a:latin typeface="Perpetua"/>
                <a:ea typeface="DejaVu Sans"/>
              </a:rPr>
              <a:t>Número Especial, Revolução Russa, Lua Nova: Revista de Cultura e Política, n.75, 2008. </a:t>
            </a:r>
            <a:br/>
            <a:br/>
            <a:r>
              <a:rPr b="0" lang="pt-BR" sz="3400" spc="-1" strike="noStrike">
                <a:solidFill>
                  <a:srgbClr val="000000"/>
                </a:solidFill>
                <a:latin typeface="Perpetua"/>
                <a:ea typeface="DejaVu Sans"/>
              </a:rPr>
              <a:t>PIPES, Richard. História Concisa da Revolução Russa. Rio de Janeiro: Record, 1997.</a:t>
            </a:r>
            <a:br/>
            <a:br/>
            <a:r>
              <a:rPr b="0" lang="pt-BR" sz="3400" spc="-1" strike="noStrike">
                <a:solidFill>
                  <a:srgbClr val="000000"/>
                </a:solidFill>
                <a:latin typeface="Perpetua"/>
                <a:ea typeface="DejaVu Sans"/>
              </a:rPr>
              <a:t>REED, John. 10 dias que abalaram o mundo. São Paulo: Globo, 1978. </a:t>
            </a:r>
            <a:br/>
            <a:br/>
            <a:r>
              <a:rPr b="0" lang="pt-BR" sz="3400" spc="-1" strike="noStrike">
                <a:solidFill>
                  <a:srgbClr val="000000"/>
                </a:solidFill>
                <a:latin typeface="Perpetua"/>
                <a:ea typeface="DejaVu Sans"/>
              </a:rPr>
              <a:t>REIS FILHO, Daniel Aarão. As revoluções russas e o socialismo soviético. São Paulo: UNESP, 2007.</a:t>
            </a:r>
            <a:br/>
            <a:br/>
            <a:r>
              <a:rPr b="0" lang="pt-BR" sz="3400" spc="-1" strike="noStrike">
                <a:solidFill>
                  <a:srgbClr val="000000"/>
                </a:solidFill>
                <a:latin typeface="Perpetua"/>
                <a:ea typeface="DejaVu Sans"/>
              </a:rPr>
              <a:t>REIS FILHO, Daniel Aarão. Russia, 1917-1921: os anos vermelhos. São Paulo: Brasiliense, 1983. </a:t>
            </a:r>
            <a:br/>
            <a:br/>
            <a:r>
              <a:rPr b="0" lang="pt-BR" sz="3400" spc="-1" strike="noStrike">
                <a:solidFill>
                  <a:srgbClr val="000000"/>
                </a:solidFill>
                <a:latin typeface="Perpetua"/>
                <a:ea typeface="DejaVu Sans"/>
              </a:rPr>
              <a:t>REIS FILHO, Daniel Aarão. Uma revolução perdida: a história de socialismo soviético. São Paulo: Fundação Perseu Abramo, 2007.</a:t>
            </a:r>
            <a:br/>
            <a:br/>
            <a:r>
              <a:rPr b="0" lang="pt-BR" sz="3400" spc="-1" strike="noStrike">
                <a:solidFill>
                  <a:srgbClr val="000000"/>
                </a:solidFill>
                <a:latin typeface="Perpetua"/>
                <a:ea typeface="DejaVu Sans"/>
              </a:rPr>
              <a:t>SERGE, Vitor. Ano I da Revolução Russa. São Paulo: Boitempo, 2007.</a:t>
            </a:r>
            <a:br/>
            <a:br/>
            <a:r>
              <a:rPr b="0" lang="pt-BR" sz="3400" spc="-1" strike="noStrike">
                <a:solidFill>
                  <a:srgbClr val="000000"/>
                </a:solidFill>
                <a:latin typeface="Perpetua"/>
                <a:ea typeface="DejaVu Sans"/>
              </a:rPr>
              <a:t>SKOCPOL, Theda. Estados e revoluções sociais: análise comparativa de França, China e Russia. Lisboa: Presença, 1985.</a:t>
            </a:r>
            <a:br/>
            <a:br/>
            <a:r>
              <a:rPr b="0" lang="pt-BR" sz="3400" spc="-1" strike="noStrike">
                <a:solidFill>
                  <a:srgbClr val="000000"/>
                </a:solidFill>
                <a:latin typeface="Perpetua"/>
                <a:ea typeface="DejaVu Sans"/>
              </a:rPr>
              <a:t>TROTSKY, Leon. História da Revolução Russa. 2 v. São Paulo, Sundermann, 2007[1930].</a:t>
            </a:r>
            <a:br/>
            <a:r>
              <a:rPr b="0" lang="pt-BR" sz="3400" spc="-1" strike="noStrike">
                <a:solidFill>
                  <a:srgbClr val="000000"/>
                </a:solidFill>
                <a:latin typeface="Perpetua"/>
                <a:ea typeface="DejaVu Sans"/>
              </a:rPr>
              <a:t> </a:t>
            </a:r>
            <a:endParaRPr b="0" lang="pt-BR" sz="3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914400" y="274680"/>
            <a:ext cx="7769880" cy="1140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8" name="CustomShape 2"/>
          <p:cNvSpPr/>
          <p:nvPr/>
        </p:nvSpPr>
        <p:spPr>
          <a:xfrm>
            <a:off x="914400" y="620640"/>
            <a:ext cx="7769880" cy="5396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73000"/>
          </a:bodyPr>
          <a:p>
            <a:pPr>
              <a:lnSpc>
                <a:spcPct val="100000"/>
              </a:lnSpc>
              <a:spcBef>
                <a:spcPts val="581"/>
              </a:spcBef>
            </a:pPr>
            <a:endParaRPr b="0" lang="pt-BR" sz="1800" spc="-1" strike="noStrike">
              <a:latin typeface="Arial"/>
            </a:endParaRPr>
          </a:p>
          <a:p>
            <a:pPr marL="274320" indent="-271800">
              <a:lnSpc>
                <a:spcPct val="100000"/>
              </a:lnSpc>
              <a:spcBef>
                <a:spcPts val="581"/>
              </a:spcBef>
              <a:buClr>
                <a:srgbClr val="d34817"/>
              </a:buClr>
              <a:buSzPct val="85000"/>
              <a:buFont typeface="Wingdings 2" charset="2"/>
              <a:buChar char=""/>
            </a:pPr>
            <a:r>
              <a:rPr b="0" lang="pt-BR" sz="2600" spc="-1" strike="noStrike">
                <a:solidFill>
                  <a:srgbClr val="000000"/>
                </a:solidFill>
                <a:latin typeface="Perpetua"/>
                <a:ea typeface="DejaVu Sans"/>
              </a:rPr>
              <a:t>O czarismo e a velha Rússia camponesa</a:t>
            </a:r>
            <a:endParaRPr b="0" lang="pt-BR" sz="2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81"/>
              </a:spcBef>
            </a:pPr>
            <a:endParaRPr b="0" lang="pt-BR" sz="2600" spc="-1" strike="noStrike">
              <a:latin typeface="Arial"/>
            </a:endParaRPr>
          </a:p>
          <a:p>
            <a:pPr marL="274320" indent="-271800">
              <a:lnSpc>
                <a:spcPct val="100000"/>
              </a:lnSpc>
              <a:spcBef>
                <a:spcPts val="581"/>
              </a:spcBef>
              <a:buClr>
                <a:srgbClr val="d34817"/>
              </a:buClr>
              <a:buSzPct val="85000"/>
              <a:buFont typeface="Wingdings 2" charset="2"/>
              <a:buChar char=""/>
            </a:pPr>
            <a:r>
              <a:rPr b="0" lang="pt-BR" sz="2600" spc="-1" strike="noStrike">
                <a:solidFill>
                  <a:srgbClr val="000000"/>
                </a:solidFill>
                <a:latin typeface="Perpetua"/>
                <a:ea typeface="DejaVu Sans"/>
              </a:rPr>
              <a:t> </a:t>
            </a:r>
            <a:r>
              <a:rPr b="0" lang="pt-BR" sz="2600" spc="-1" strike="noStrike">
                <a:solidFill>
                  <a:srgbClr val="000000"/>
                </a:solidFill>
                <a:latin typeface="Perpetua"/>
                <a:ea typeface="DejaVu Sans"/>
              </a:rPr>
              <a:t>Revolução de 1905: o ensaio para 1917</a:t>
            </a:r>
            <a:endParaRPr b="0" lang="pt-BR" sz="2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81"/>
              </a:spcBef>
            </a:pPr>
            <a:endParaRPr b="0" lang="pt-BR" sz="2600" spc="-1" strike="noStrike">
              <a:latin typeface="Arial"/>
            </a:endParaRPr>
          </a:p>
          <a:p>
            <a:pPr marL="274320" indent="-271800">
              <a:lnSpc>
                <a:spcPct val="100000"/>
              </a:lnSpc>
              <a:spcBef>
                <a:spcPts val="581"/>
              </a:spcBef>
              <a:buClr>
                <a:srgbClr val="d34817"/>
              </a:buClr>
              <a:buSzPct val="85000"/>
              <a:buFont typeface="Wingdings 2" charset="2"/>
              <a:buChar char=""/>
            </a:pPr>
            <a:r>
              <a:rPr b="0" lang="pt-BR" sz="2600" spc="-1" strike="noStrike">
                <a:solidFill>
                  <a:srgbClr val="000000"/>
                </a:solidFill>
                <a:latin typeface="Perpetua"/>
                <a:ea typeface="DejaVu Sans"/>
              </a:rPr>
              <a:t>Os bolcheviques, mencheviques e anarquistas</a:t>
            </a:r>
            <a:endParaRPr b="0" lang="pt-BR" sz="2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81"/>
              </a:spcBef>
            </a:pPr>
            <a:endParaRPr b="0" lang="pt-BR" sz="2600" spc="-1" strike="noStrike">
              <a:latin typeface="Arial"/>
            </a:endParaRPr>
          </a:p>
          <a:p>
            <a:pPr marL="274320" indent="-271800">
              <a:lnSpc>
                <a:spcPct val="100000"/>
              </a:lnSpc>
              <a:spcBef>
                <a:spcPts val="581"/>
              </a:spcBef>
              <a:buClr>
                <a:srgbClr val="d34817"/>
              </a:buClr>
              <a:buSzPct val="85000"/>
              <a:buFont typeface="Wingdings 2" charset="2"/>
              <a:buChar char=""/>
            </a:pPr>
            <a:r>
              <a:rPr b="0" lang="pt-BR" sz="2600" spc="-1" strike="noStrike">
                <a:solidFill>
                  <a:srgbClr val="000000"/>
                </a:solidFill>
                <a:latin typeface="Perpetua"/>
                <a:ea typeface="DejaVu Sans"/>
              </a:rPr>
              <a:t>O czarismo e a Primeira Guerra Mundial</a:t>
            </a:r>
            <a:endParaRPr b="0" lang="pt-BR" sz="2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81"/>
              </a:spcBef>
            </a:pPr>
            <a:endParaRPr b="0" lang="pt-BR" sz="2600" spc="-1" strike="noStrike">
              <a:latin typeface="Arial"/>
            </a:endParaRPr>
          </a:p>
          <a:p>
            <a:pPr marL="274320" indent="-271800">
              <a:lnSpc>
                <a:spcPct val="100000"/>
              </a:lnSpc>
              <a:spcBef>
                <a:spcPts val="581"/>
              </a:spcBef>
              <a:buClr>
                <a:srgbClr val="d34817"/>
              </a:buClr>
              <a:buSzPct val="85000"/>
              <a:buFont typeface="Wingdings 2" charset="2"/>
              <a:buChar char=""/>
            </a:pPr>
            <a:r>
              <a:rPr b="0" lang="pt-BR" sz="2600" spc="-1" strike="noStrike">
                <a:solidFill>
                  <a:srgbClr val="000000"/>
                </a:solidFill>
                <a:latin typeface="Perpetua"/>
                <a:ea typeface="DejaVu Sans"/>
              </a:rPr>
              <a:t>A Revolução de Fevereiro de 1917</a:t>
            </a:r>
            <a:endParaRPr b="0" lang="pt-BR" sz="2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81"/>
              </a:spcBef>
            </a:pPr>
            <a:endParaRPr b="0" lang="pt-BR" sz="2600" spc="-1" strike="noStrike">
              <a:latin typeface="Arial"/>
            </a:endParaRPr>
          </a:p>
          <a:p>
            <a:pPr marL="274320" indent="-271800">
              <a:lnSpc>
                <a:spcPct val="100000"/>
              </a:lnSpc>
              <a:spcBef>
                <a:spcPts val="581"/>
              </a:spcBef>
              <a:buClr>
                <a:srgbClr val="d34817"/>
              </a:buClr>
              <a:buSzPct val="85000"/>
              <a:buFont typeface="Wingdings 2" charset="2"/>
              <a:buChar char=""/>
            </a:pPr>
            <a:r>
              <a:rPr b="0" lang="pt-BR" sz="2600" spc="-1" strike="noStrike">
                <a:solidFill>
                  <a:srgbClr val="000000"/>
                </a:solidFill>
                <a:latin typeface="Perpetua"/>
                <a:ea typeface="DejaVu Sans"/>
              </a:rPr>
              <a:t>O duplo poder e os bolcheviques</a:t>
            </a:r>
            <a:endParaRPr b="0" lang="pt-BR" sz="2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81"/>
              </a:spcBef>
            </a:pPr>
            <a:endParaRPr b="0" lang="pt-BR" sz="2600" spc="-1" strike="noStrike">
              <a:latin typeface="Arial"/>
            </a:endParaRPr>
          </a:p>
          <a:p>
            <a:pPr marL="274320" indent="-271800">
              <a:lnSpc>
                <a:spcPct val="100000"/>
              </a:lnSpc>
              <a:spcBef>
                <a:spcPts val="581"/>
              </a:spcBef>
              <a:buClr>
                <a:srgbClr val="d34817"/>
              </a:buClr>
              <a:buSzPct val="85000"/>
              <a:buFont typeface="Wingdings 2" charset="2"/>
              <a:buChar char=""/>
            </a:pPr>
            <a:r>
              <a:rPr b="0" lang="pt-BR" sz="2600" spc="-1" strike="noStrike">
                <a:solidFill>
                  <a:srgbClr val="000000"/>
                </a:solidFill>
                <a:latin typeface="Perpetua"/>
                <a:ea typeface="DejaVu Sans"/>
              </a:rPr>
              <a:t>Outubro: O Triunfo dos sovietes</a:t>
            </a:r>
            <a:endParaRPr b="0" lang="pt-BR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914400" y="274680"/>
            <a:ext cx="7769880" cy="1140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0" name="CustomShape 2"/>
          <p:cNvSpPr/>
          <p:nvPr/>
        </p:nvSpPr>
        <p:spPr>
          <a:xfrm>
            <a:off x="914400" y="1447920"/>
            <a:ext cx="7769880" cy="4569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97000"/>
          </a:bodyPr>
          <a:p>
            <a:pPr>
              <a:lnSpc>
                <a:spcPct val="100000"/>
              </a:lnSpc>
              <a:spcBef>
                <a:spcPts val="581"/>
              </a:spcBef>
            </a:pPr>
            <a:endParaRPr b="0" lang="pt-BR" sz="1800" spc="-1" strike="noStrike">
              <a:latin typeface="Arial"/>
            </a:endParaRPr>
          </a:p>
          <a:p>
            <a:pPr marL="274320" indent="-271800">
              <a:lnSpc>
                <a:spcPct val="100000"/>
              </a:lnSpc>
              <a:spcBef>
                <a:spcPts val="581"/>
              </a:spcBef>
              <a:buClr>
                <a:srgbClr val="d34817"/>
              </a:buClr>
              <a:buSzPct val="85000"/>
              <a:buFont typeface="Wingdings 2" charset="2"/>
              <a:buChar char=""/>
            </a:pPr>
            <a:r>
              <a:rPr b="0" lang="pt-BR" sz="2600" spc="-1" strike="noStrike">
                <a:solidFill>
                  <a:srgbClr val="000000"/>
                </a:solidFill>
                <a:latin typeface="Perpetua"/>
                <a:ea typeface="DejaVu Sans"/>
              </a:rPr>
              <a:t>A revolução de outubro de 1917 e a guerra civil  contra a república soviética</a:t>
            </a:r>
            <a:endParaRPr b="0" lang="pt-BR" sz="2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81"/>
              </a:spcBef>
            </a:pPr>
            <a:endParaRPr b="0" lang="pt-BR" sz="2600" spc="-1" strike="noStrike">
              <a:latin typeface="Arial"/>
            </a:endParaRPr>
          </a:p>
          <a:p>
            <a:pPr marL="274320" indent="-271800">
              <a:lnSpc>
                <a:spcPct val="100000"/>
              </a:lnSpc>
              <a:spcBef>
                <a:spcPts val="581"/>
              </a:spcBef>
              <a:buClr>
                <a:srgbClr val="d34817"/>
              </a:buClr>
              <a:buSzPct val="85000"/>
              <a:buFont typeface="Wingdings 2" charset="2"/>
              <a:buChar char=""/>
            </a:pPr>
            <a:r>
              <a:rPr b="0" lang="pt-BR" sz="2600" spc="-1" strike="noStrike">
                <a:solidFill>
                  <a:srgbClr val="000000"/>
                </a:solidFill>
                <a:latin typeface="Perpetua"/>
                <a:ea typeface="DejaVu Sans"/>
              </a:rPr>
              <a:t>O comunismo de guerra e as primeiras medidas econômicas </a:t>
            </a:r>
            <a:endParaRPr b="0" lang="pt-BR" sz="2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81"/>
              </a:spcBef>
            </a:pPr>
            <a:endParaRPr b="0" lang="pt-BR" sz="2600" spc="-1" strike="noStrike">
              <a:latin typeface="Arial"/>
            </a:endParaRPr>
          </a:p>
          <a:p>
            <a:pPr marL="274320" indent="-271800">
              <a:lnSpc>
                <a:spcPct val="100000"/>
              </a:lnSpc>
              <a:spcBef>
                <a:spcPts val="581"/>
              </a:spcBef>
              <a:buClr>
                <a:srgbClr val="d34817"/>
              </a:buClr>
              <a:buSzPct val="85000"/>
              <a:buFont typeface="Wingdings 2" charset="2"/>
              <a:buChar char=""/>
            </a:pPr>
            <a:r>
              <a:rPr b="0" lang="pt-BR" sz="2600" spc="-1" strike="noStrike">
                <a:solidFill>
                  <a:srgbClr val="000000"/>
                </a:solidFill>
                <a:latin typeface="Perpetua"/>
                <a:ea typeface="DejaVu Sans"/>
              </a:rPr>
              <a:t>O 10º congresso, a NEP e a crise da tesoura</a:t>
            </a:r>
            <a:endParaRPr b="0" lang="pt-BR" sz="2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81"/>
              </a:spcBef>
            </a:pPr>
            <a:endParaRPr b="0" lang="pt-BR" sz="2600" spc="-1" strike="noStrike">
              <a:latin typeface="Arial"/>
            </a:endParaRPr>
          </a:p>
          <a:p>
            <a:pPr marL="274320" indent="-271800">
              <a:lnSpc>
                <a:spcPct val="100000"/>
              </a:lnSpc>
              <a:spcBef>
                <a:spcPts val="581"/>
              </a:spcBef>
              <a:buClr>
                <a:srgbClr val="d34817"/>
              </a:buClr>
              <a:buSzPct val="85000"/>
              <a:buFont typeface="Wingdings 2" charset="2"/>
              <a:buChar char=""/>
            </a:pPr>
            <a:r>
              <a:rPr b="0" lang="pt-BR" sz="2600" spc="-1" strike="noStrike">
                <a:solidFill>
                  <a:srgbClr val="000000"/>
                </a:solidFill>
                <a:latin typeface="Perpetua"/>
                <a:ea typeface="DejaVu Sans"/>
              </a:rPr>
              <a:t>Os debates sobre o aceleramento da industrialização</a:t>
            </a:r>
            <a:endParaRPr b="0" lang="pt-BR" sz="2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81"/>
              </a:spcBef>
            </a:pPr>
            <a:endParaRPr b="0" lang="pt-BR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914400" y="274680"/>
            <a:ext cx="7769880" cy="1140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2" name="CustomShape 2"/>
          <p:cNvSpPr/>
          <p:nvPr/>
        </p:nvSpPr>
        <p:spPr>
          <a:xfrm>
            <a:off x="914400" y="1447920"/>
            <a:ext cx="7769880" cy="4569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274320" indent="-271800">
              <a:lnSpc>
                <a:spcPct val="100000"/>
              </a:lnSpc>
              <a:spcBef>
                <a:spcPts val="581"/>
              </a:spcBef>
              <a:buClr>
                <a:srgbClr val="d34817"/>
              </a:buClr>
              <a:buSzPct val="85000"/>
              <a:buFont typeface="Wingdings 2" charset="2"/>
              <a:buChar char=""/>
            </a:pPr>
            <a:r>
              <a:rPr b="0" lang="pt-BR" sz="2600" spc="-1" strike="noStrike">
                <a:solidFill>
                  <a:srgbClr val="000000"/>
                </a:solidFill>
                <a:latin typeface="Perpetua"/>
                <a:ea typeface="DejaVu Sans"/>
              </a:rPr>
              <a:t>Os debates teóricos sobre a economia  socialista e a planificação </a:t>
            </a:r>
            <a:endParaRPr b="0" lang="pt-BR" sz="2600" spc="-1" strike="noStrike">
              <a:latin typeface="Arial"/>
            </a:endParaRPr>
          </a:p>
          <a:p>
            <a:pPr marL="274320" indent="-271800">
              <a:lnSpc>
                <a:spcPct val="100000"/>
              </a:lnSpc>
              <a:spcBef>
                <a:spcPts val="581"/>
              </a:spcBef>
              <a:buClr>
                <a:srgbClr val="d34817"/>
              </a:buClr>
              <a:buSzPct val="85000"/>
              <a:buFont typeface="Wingdings 2" charset="2"/>
              <a:buChar char=""/>
            </a:pPr>
            <a:r>
              <a:rPr b="0" lang="pt-BR" sz="2600" spc="-1" strike="noStrike">
                <a:solidFill>
                  <a:srgbClr val="000000"/>
                </a:solidFill>
                <a:latin typeface="Perpetua"/>
                <a:ea typeface="DejaVu Sans"/>
              </a:rPr>
              <a:t>A situação política e econômica na década de 1920, cisões e polêmicas</a:t>
            </a:r>
            <a:r>
              <a:rPr b="0" lang="pt-BR" sz="2600" spc="-1" strike="noStrike">
                <a:solidFill>
                  <a:srgbClr val="000000"/>
                </a:solidFill>
                <a:latin typeface="Perpetua"/>
                <a:ea typeface="DejaVu Sans"/>
              </a:rPr>
              <a:t>	</a:t>
            </a:r>
            <a:r>
              <a:rPr b="0" lang="pt-BR" sz="2600" spc="-1" strike="noStrike">
                <a:solidFill>
                  <a:srgbClr val="000000"/>
                </a:solidFill>
                <a:latin typeface="Perpetua"/>
                <a:ea typeface="DejaVu Sans"/>
              </a:rPr>
              <a:t> </a:t>
            </a:r>
            <a:endParaRPr b="0" lang="pt-BR" sz="2600" spc="-1" strike="noStrike">
              <a:latin typeface="Arial"/>
            </a:endParaRPr>
          </a:p>
          <a:p>
            <a:pPr marL="274320" indent="-271800">
              <a:lnSpc>
                <a:spcPct val="100000"/>
              </a:lnSpc>
              <a:spcBef>
                <a:spcPts val="581"/>
              </a:spcBef>
              <a:buClr>
                <a:srgbClr val="d34817"/>
              </a:buClr>
              <a:buSzPct val="85000"/>
              <a:buFont typeface="Wingdings 2" charset="2"/>
              <a:buChar char=""/>
            </a:pPr>
            <a:r>
              <a:rPr b="0" lang="pt-BR" sz="2600" spc="-1" strike="noStrike">
                <a:solidFill>
                  <a:srgbClr val="000000"/>
                </a:solidFill>
                <a:latin typeface="Perpetua"/>
                <a:ea typeface="DejaVu Sans"/>
              </a:rPr>
              <a:t>O impasse entre a modernização da agricultura e o desenvolvimento da indústria pesada: “a crise das tesouras” (1923)</a:t>
            </a:r>
            <a:endParaRPr b="0" lang="pt-BR" sz="2600" spc="-1" strike="noStrike">
              <a:latin typeface="Arial"/>
            </a:endParaRPr>
          </a:p>
          <a:p>
            <a:pPr marL="274320" indent="-271800">
              <a:lnSpc>
                <a:spcPct val="100000"/>
              </a:lnSpc>
              <a:spcBef>
                <a:spcPts val="581"/>
              </a:spcBef>
              <a:buClr>
                <a:srgbClr val="d34817"/>
              </a:buClr>
              <a:buSzPct val="85000"/>
              <a:buFont typeface="Wingdings 2" charset="2"/>
              <a:buChar char=""/>
            </a:pPr>
            <a:r>
              <a:rPr b="0" lang="pt-BR" sz="2600" spc="-1" strike="noStrike">
                <a:solidFill>
                  <a:srgbClr val="000000"/>
                </a:solidFill>
                <a:latin typeface="Perpetua"/>
                <a:ea typeface="DejaVu Sans"/>
              </a:rPr>
              <a:t>O impasse entre indústria pesada de bens de produção e de consumo: a polêmica entre N. Bukharine E. Preobrajensky </a:t>
            </a:r>
            <a:endParaRPr b="0" lang="pt-BR" sz="2600" spc="-1" strike="noStrike">
              <a:latin typeface="Arial"/>
            </a:endParaRPr>
          </a:p>
          <a:p>
            <a:pPr marL="274320" indent="-271800">
              <a:lnSpc>
                <a:spcPct val="100000"/>
              </a:lnSpc>
              <a:spcBef>
                <a:spcPts val="581"/>
              </a:spcBef>
              <a:buClr>
                <a:srgbClr val="d34817"/>
              </a:buClr>
              <a:buSzPct val="85000"/>
              <a:buFont typeface="Wingdings 2" charset="2"/>
              <a:buChar char=""/>
            </a:pPr>
            <a:endParaRPr b="0" lang="pt-BR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ustomShape 1"/>
          <p:cNvSpPr/>
          <p:nvPr/>
        </p:nvSpPr>
        <p:spPr>
          <a:xfrm>
            <a:off x="914400" y="274680"/>
            <a:ext cx="7769880" cy="1140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4" name="CustomShape 2"/>
          <p:cNvSpPr/>
          <p:nvPr/>
        </p:nvSpPr>
        <p:spPr>
          <a:xfrm>
            <a:off x="914400" y="1447920"/>
            <a:ext cx="7769880" cy="4569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274320" indent="-271800">
              <a:lnSpc>
                <a:spcPct val="100000"/>
              </a:lnSpc>
              <a:spcBef>
                <a:spcPts val="581"/>
              </a:spcBef>
              <a:buClr>
                <a:srgbClr val="d34817"/>
              </a:buClr>
              <a:buSzPct val="85000"/>
              <a:buFont typeface="Wingdings 2" charset="2"/>
              <a:buChar char=""/>
            </a:pPr>
            <a:r>
              <a:rPr b="0" lang="pt-BR" sz="2600" spc="-1" strike="noStrike">
                <a:solidFill>
                  <a:srgbClr val="000000"/>
                </a:solidFill>
                <a:latin typeface="Perpetua"/>
                <a:ea typeface="DejaVu Sans"/>
              </a:rPr>
              <a:t>Bukharine e o setor oficial propunham ênfase no setor agrário e barateamento dos preços industriais</a:t>
            </a:r>
            <a:endParaRPr b="0" lang="pt-BR" sz="2600" spc="-1" strike="noStrike">
              <a:latin typeface="Arial"/>
            </a:endParaRPr>
          </a:p>
          <a:p>
            <a:pPr marL="274320" indent="-271800">
              <a:lnSpc>
                <a:spcPct val="100000"/>
              </a:lnSpc>
              <a:spcBef>
                <a:spcPts val="581"/>
              </a:spcBef>
              <a:buClr>
                <a:srgbClr val="d34817"/>
              </a:buClr>
              <a:buSzPct val="85000"/>
              <a:buFont typeface="Wingdings 2" charset="2"/>
              <a:buChar char=""/>
            </a:pPr>
            <a:r>
              <a:rPr b="0" lang="pt-BR" sz="2600" spc="-1" strike="noStrike">
                <a:solidFill>
                  <a:srgbClr val="000000"/>
                </a:solidFill>
                <a:latin typeface="Perpetua"/>
                <a:ea typeface="DejaVu Sans"/>
              </a:rPr>
              <a:t>E. Preobrajensky e a Oposição propunham acelerar a industrialização e taxação crescentes dos setores agrários</a:t>
            </a:r>
            <a:endParaRPr b="0" lang="pt-BR" sz="2600" spc="-1" strike="noStrike">
              <a:latin typeface="Arial"/>
            </a:endParaRPr>
          </a:p>
          <a:p>
            <a:pPr marL="274320" indent="-271800">
              <a:lnSpc>
                <a:spcPct val="100000"/>
              </a:lnSpc>
              <a:spcBef>
                <a:spcPts val="581"/>
              </a:spcBef>
              <a:buClr>
                <a:srgbClr val="d34817"/>
              </a:buClr>
              <a:buSzPct val="85000"/>
              <a:buFont typeface="Wingdings 2" charset="2"/>
              <a:buChar char=""/>
            </a:pPr>
            <a:r>
              <a:rPr b="0" lang="pt-BR" sz="2600" spc="-1" strike="noStrike">
                <a:solidFill>
                  <a:srgbClr val="000000"/>
                </a:solidFill>
                <a:latin typeface="Perpetua"/>
                <a:ea typeface="DejaVu Sans"/>
              </a:rPr>
              <a:t>1926: expulsão de Trotsky, Zinoviev e Kamenev dos cargos centrais do partido</a:t>
            </a:r>
            <a:endParaRPr b="0" lang="pt-BR" sz="2600" spc="-1" strike="noStrike">
              <a:latin typeface="Arial"/>
            </a:endParaRPr>
          </a:p>
          <a:p>
            <a:pPr marL="274320" indent="-271800">
              <a:lnSpc>
                <a:spcPct val="100000"/>
              </a:lnSpc>
              <a:spcBef>
                <a:spcPts val="581"/>
              </a:spcBef>
              <a:buClr>
                <a:srgbClr val="d34817"/>
              </a:buClr>
              <a:buSzPct val="85000"/>
              <a:buFont typeface="Wingdings 2" charset="2"/>
              <a:buChar char=""/>
            </a:pPr>
            <a:endParaRPr b="0" lang="pt-BR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914400" y="274680"/>
            <a:ext cx="7769880" cy="1140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6" name="CustomShape 2"/>
          <p:cNvSpPr/>
          <p:nvPr/>
        </p:nvSpPr>
        <p:spPr>
          <a:xfrm>
            <a:off x="914400" y="1447920"/>
            <a:ext cx="7769880" cy="4569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94000"/>
          </a:bodyPr>
          <a:p>
            <a:pPr marL="274320" indent="-271800">
              <a:lnSpc>
                <a:spcPct val="100000"/>
              </a:lnSpc>
              <a:spcBef>
                <a:spcPts val="581"/>
              </a:spcBef>
              <a:buClr>
                <a:srgbClr val="d34817"/>
              </a:buClr>
              <a:buSzPct val="85000"/>
              <a:buFont typeface="Wingdings 2" charset="2"/>
              <a:buChar char=""/>
            </a:pPr>
            <a:r>
              <a:rPr b="0" lang="pt-BR" sz="2600" spc="-1" strike="noStrike">
                <a:solidFill>
                  <a:srgbClr val="000000"/>
                </a:solidFill>
                <a:latin typeface="Perpetua"/>
                <a:ea typeface="DejaVu Sans"/>
              </a:rPr>
              <a:t>Os debates teóricos:</a:t>
            </a:r>
            <a:endParaRPr b="0" lang="pt-BR" sz="2600" spc="-1" strike="noStrike">
              <a:latin typeface="Arial"/>
            </a:endParaRPr>
          </a:p>
          <a:p>
            <a:pPr marL="274320" indent="-271800">
              <a:lnSpc>
                <a:spcPct val="100000"/>
              </a:lnSpc>
              <a:spcBef>
                <a:spcPts val="581"/>
              </a:spcBef>
              <a:buClr>
                <a:srgbClr val="d34817"/>
              </a:buClr>
              <a:buSzPct val="85000"/>
              <a:buFont typeface="Wingdings 2" charset="2"/>
              <a:buChar char=""/>
            </a:pPr>
            <a:r>
              <a:rPr b="0" lang="pt-BR" sz="2400" spc="-1" strike="noStrike">
                <a:solidFill>
                  <a:srgbClr val="000000"/>
                </a:solidFill>
                <a:latin typeface="Perpetua"/>
                <a:ea typeface="DejaVu Sans"/>
              </a:rPr>
              <a:t>As propostas de  Preobrazensky – crítico da NEP </a:t>
            </a:r>
            <a:endParaRPr b="0" lang="pt-BR" sz="2400" spc="-1" strike="noStrike">
              <a:latin typeface="Arial"/>
            </a:endParaRPr>
          </a:p>
          <a:p>
            <a:pPr marL="274320" indent="-271800">
              <a:lnSpc>
                <a:spcPct val="100000"/>
              </a:lnSpc>
              <a:spcBef>
                <a:spcPts val="581"/>
              </a:spcBef>
              <a:buClr>
                <a:srgbClr val="d34817"/>
              </a:buClr>
              <a:buSzPct val="85000"/>
              <a:buFont typeface="Wingdings 2" charset="2"/>
              <a:buChar char=""/>
            </a:pPr>
            <a:r>
              <a:rPr b="0" lang="pt-BR" sz="2400" spc="-1" strike="noStrike">
                <a:solidFill>
                  <a:srgbClr val="000000"/>
                </a:solidFill>
                <a:latin typeface="Perpetua"/>
                <a:ea typeface="DejaVu Sans"/>
              </a:rPr>
              <a:t>Capital monopolista e lei do valor</a:t>
            </a:r>
            <a:endParaRPr b="0" lang="pt-BR" sz="2400" spc="-1" strike="noStrike">
              <a:latin typeface="Arial"/>
            </a:endParaRPr>
          </a:p>
          <a:p>
            <a:pPr marL="274320" indent="-271800">
              <a:lnSpc>
                <a:spcPct val="100000"/>
              </a:lnSpc>
              <a:spcBef>
                <a:spcPts val="581"/>
              </a:spcBef>
              <a:buClr>
                <a:srgbClr val="d34817"/>
              </a:buClr>
              <a:buSzPct val="85000"/>
              <a:buFont typeface="Wingdings 2" charset="2"/>
              <a:buChar char=""/>
            </a:pPr>
            <a:r>
              <a:rPr b="0" lang="pt-BR" sz="2400" spc="-1" strike="noStrike">
                <a:solidFill>
                  <a:srgbClr val="000000"/>
                </a:solidFill>
                <a:latin typeface="Perpetua"/>
                <a:ea typeface="DejaVu Sans"/>
              </a:rPr>
              <a:t>Conflitos entre a lei do valor e os princípios da planificação econômica: “A ação da lei do valor ocorre nos diferentes setores em proporção inversa ao grau alcançado pelo controle da economia estatal planificada”</a:t>
            </a:r>
            <a:endParaRPr b="0" lang="pt-BR" sz="2400" spc="-1" strike="noStrike">
              <a:latin typeface="Arial"/>
            </a:endParaRPr>
          </a:p>
          <a:p>
            <a:pPr marL="274320" indent="-271800">
              <a:lnSpc>
                <a:spcPct val="100000"/>
              </a:lnSpc>
              <a:spcBef>
                <a:spcPts val="581"/>
              </a:spcBef>
              <a:buClr>
                <a:srgbClr val="d34817"/>
              </a:buClr>
              <a:buSzPct val="85000"/>
              <a:buFont typeface="Wingdings 2" charset="2"/>
              <a:buChar char=""/>
            </a:pPr>
            <a:r>
              <a:rPr b="0" lang="pt-BR" sz="2400" spc="-1" strike="noStrike">
                <a:solidFill>
                  <a:srgbClr val="000000"/>
                </a:solidFill>
                <a:latin typeface="Perpetua"/>
                <a:ea typeface="DejaVu Sans"/>
              </a:rPr>
              <a:t>A economia soviética é um sistema transitório socialista/mercantil</a:t>
            </a:r>
            <a:endParaRPr b="0" lang="pt-BR" sz="2400" spc="-1" strike="noStrike">
              <a:latin typeface="Arial"/>
            </a:endParaRPr>
          </a:p>
          <a:p>
            <a:pPr marL="274320" indent="-271800">
              <a:lnSpc>
                <a:spcPct val="100000"/>
              </a:lnSpc>
              <a:spcBef>
                <a:spcPts val="581"/>
              </a:spcBef>
              <a:buClr>
                <a:srgbClr val="d34817"/>
              </a:buClr>
              <a:buSzPct val="85000"/>
              <a:buFont typeface="Wingdings 2" charset="2"/>
              <a:buChar char=""/>
            </a:pPr>
            <a:r>
              <a:rPr b="0" lang="pt-BR" sz="2400" spc="-1" strike="noStrike">
                <a:solidFill>
                  <a:srgbClr val="000000"/>
                </a:solidFill>
                <a:latin typeface="Perpetua"/>
                <a:ea typeface="DejaVu Sans"/>
              </a:rPr>
              <a:t>Seguem existindo dois reguladores econômicos</a:t>
            </a:r>
            <a:endParaRPr b="0" lang="pt-BR" sz="2400" spc="-1" strike="noStrike">
              <a:latin typeface="Arial"/>
            </a:endParaRPr>
          </a:p>
          <a:p>
            <a:pPr marL="274320" indent="-271800">
              <a:lnSpc>
                <a:spcPct val="100000"/>
              </a:lnSpc>
              <a:spcBef>
                <a:spcPts val="581"/>
              </a:spcBef>
              <a:buClr>
                <a:srgbClr val="d34817"/>
              </a:buClr>
              <a:buSzPct val="85000"/>
              <a:buFont typeface="Wingdings 2" charset="2"/>
              <a:buChar char=""/>
            </a:pPr>
            <a:endParaRPr b="0" lang="pt-BR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81"/>
              </a:spcBef>
            </a:pPr>
            <a:endParaRPr b="0" lang="pt-B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914400" y="274680"/>
            <a:ext cx="7769880" cy="1140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8" name="CustomShape 2"/>
          <p:cNvSpPr/>
          <p:nvPr/>
        </p:nvSpPr>
        <p:spPr>
          <a:xfrm>
            <a:off x="914400" y="1447920"/>
            <a:ext cx="7769880" cy="4569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100000"/>
              </a:lnSpc>
              <a:spcBef>
                <a:spcPts val="581"/>
              </a:spcBef>
            </a:pPr>
            <a:r>
              <a:rPr b="0" lang="pt-BR" sz="2400" spc="-1" strike="noStrike">
                <a:solidFill>
                  <a:srgbClr val="000000"/>
                </a:solidFill>
                <a:latin typeface="Perpetua"/>
                <a:ea typeface="DejaVu Sans"/>
              </a:rPr>
              <a:t>As particularidades da acumulação socialista e os métodos para avançar:</a:t>
            </a:r>
            <a:endParaRPr b="0" lang="pt-BR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81"/>
              </a:spcBef>
            </a:pPr>
            <a:r>
              <a:rPr b="0" lang="pt-BR" sz="2400" spc="-1" strike="noStrike">
                <a:solidFill>
                  <a:srgbClr val="000000"/>
                </a:solidFill>
                <a:latin typeface="Perpetua"/>
                <a:ea typeface="DejaVu Sans"/>
              </a:rPr>
              <a:t>- Acumulação socialista (setor estatal) e acumulação socialista primitiva (externa ao setor estatal expropriando setores do mercado)</a:t>
            </a:r>
            <a:endParaRPr b="0" lang="pt-BR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81"/>
              </a:spcBef>
            </a:pPr>
            <a:r>
              <a:rPr b="0" lang="pt-BR" sz="2400" spc="-1" strike="noStrike">
                <a:solidFill>
                  <a:srgbClr val="000000"/>
                </a:solidFill>
                <a:latin typeface="Perpetua"/>
                <a:ea typeface="DejaVu Sans"/>
              </a:rPr>
              <a:t>- Criar protecionismo socialista frente ao mercado externo</a:t>
            </a:r>
            <a:endParaRPr b="0" lang="pt-BR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81"/>
              </a:spcBef>
            </a:pPr>
            <a:r>
              <a:rPr b="0" lang="pt-BR" sz="2400" spc="-1" strike="noStrike">
                <a:solidFill>
                  <a:srgbClr val="000000"/>
                </a:solidFill>
                <a:latin typeface="Perpetua"/>
                <a:ea typeface="DejaVu Sans"/>
              </a:rPr>
              <a:t>- Acumular forças tendo em conta a existência de leis econômicas opostas em um sistema instável e transitório no plano nacional e internacional</a:t>
            </a:r>
            <a:endParaRPr b="0" lang="pt-BR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81"/>
              </a:spcBef>
            </a:pPr>
            <a:endParaRPr b="0" lang="pt-B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ustomShape 1"/>
          <p:cNvSpPr/>
          <p:nvPr/>
        </p:nvSpPr>
        <p:spPr>
          <a:xfrm>
            <a:off x="914400" y="274680"/>
            <a:ext cx="7769880" cy="1140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0" name="CustomShape 2"/>
          <p:cNvSpPr/>
          <p:nvPr/>
        </p:nvSpPr>
        <p:spPr>
          <a:xfrm>
            <a:off x="914400" y="1447920"/>
            <a:ext cx="7769880" cy="4569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274320" indent="-271800">
              <a:lnSpc>
                <a:spcPct val="100000"/>
              </a:lnSpc>
              <a:spcBef>
                <a:spcPts val="581"/>
              </a:spcBef>
              <a:buClr>
                <a:srgbClr val="d34817"/>
              </a:buClr>
              <a:buSzPct val="85000"/>
              <a:buFont typeface="Wingdings 2" charset="2"/>
              <a:buChar char=""/>
            </a:pPr>
            <a:endParaRPr b="0" lang="pt-BR" sz="1800" spc="-1" strike="noStrike">
              <a:latin typeface="Arial"/>
            </a:endParaRPr>
          </a:p>
          <a:p>
            <a:pPr marL="274320" indent="-271800">
              <a:lnSpc>
                <a:spcPct val="100000"/>
              </a:lnSpc>
              <a:spcBef>
                <a:spcPts val="581"/>
              </a:spcBef>
              <a:buClr>
                <a:srgbClr val="d34817"/>
              </a:buClr>
              <a:buSzPct val="85000"/>
              <a:buFont typeface="Wingdings 2" charset="2"/>
              <a:buChar char=""/>
            </a:pPr>
            <a:r>
              <a:rPr b="0" lang="pt-BR" sz="2400" spc="-1" strike="noStrike">
                <a:solidFill>
                  <a:srgbClr val="000000"/>
                </a:solidFill>
                <a:latin typeface="Perpetua"/>
                <a:ea typeface="DejaVu Sans"/>
              </a:rPr>
              <a:t>As propostas de  Bukharin: preservar o mercado e a economia camponesa: as condições para a planificação não estariam dadas naquele momento</a:t>
            </a:r>
            <a:endParaRPr b="0" lang="pt-BR" sz="2400" spc="-1" strike="noStrike">
              <a:latin typeface="Arial"/>
            </a:endParaRPr>
          </a:p>
          <a:p>
            <a:pPr marL="274320" indent="-271800">
              <a:lnSpc>
                <a:spcPct val="100000"/>
              </a:lnSpc>
              <a:spcBef>
                <a:spcPts val="581"/>
              </a:spcBef>
              <a:buClr>
                <a:srgbClr val="d34817"/>
              </a:buClr>
              <a:buSzPct val="85000"/>
              <a:buFont typeface="Wingdings 2" charset="2"/>
              <a:buChar char=""/>
            </a:pPr>
            <a:r>
              <a:rPr b="0" lang="pt-BR" sz="2400" spc="-1" strike="noStrike">
                <a:solidFill>
                  <a:srgbClr val="000000"/>
                </a:solidFill>
                <a:latin typeface="Perpetua"/>
                <a:ea typeface="DejaVu Sans"/>
              </a:rPr>
              <a:t>Discurso de 1925: </a:t>
            </a:r>
            <a:endParaRPr b="0" lang="pt-BR" sz="2400" spc="-1" strike="noStrike">
              <a:latin typeface="Arial"/>
            </a:endParaRPr>
          </a:p>
          <a:p>
            <a:pPr marL="274320" indent="-271800">
              <a:lnSpc>
                <a:spcPct val="100000"/>
              </a:lnSpc>
              <a:spcBef>
                <a:spcPts val="581"/>
              </a:spcBef>
              <a:buClr>
                <a:srgbClr val="d34817"/>
              </a:buClr>
              <a:buSzPct val="85000"/>
              <a:buFont typeface="Wingdings 2" charset="2"/>
              <a:buChar char=""/>
            </a:pPr>
            <a:r>
              <a:rPr b="0" lang="pt-BR" sz="2400" spc="-1" strike="noStrike">
                <a:solidFill>
                  <a:srgbClr val="000000"/>
                </a:solidFill>
                <a:latin typeface="Perpetua"/>
                <a:ea typeface="DejaVu Sans"/>
              </a:rPr>
              <a:t>“</a:t>
            </a:r>
            <a:r>
              <a:rPr b="0" lang="pt-BR" sz="2400" spc="-1" strike="noStrike">
                <a:solidFill>
                  <a:srgbClr val="000000"/>
                </a:solidFill>
                <a:latin typeface="Perpetua"/>
                <a:ea typeface="DejaVu Sans"/>
              </a:rPr>
              <a:t>A todos os camponeses globalmente devemos dizer: enriqueçam, acumulem, desenvolvam suas fazendas. Só os idiotas podem afirmar que entre nós deve existir somente pobreza...”</a:t>
            </a:r>
            <a:endParaRPr b="0" lang="pt-BR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81"/>
              </a:spcBef>
            </a:pPr>
            <a:endParaRPr b="0" lang="pt-B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914400" y="274680"/>
            <a:ext cx="7769880" cy="1140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2" name="CustomShape 2"/>
          <p:cNvSpPr/>
          <p:nvPr/>
        </p:nvSpPr>
        <p:spPr>
          <a:xfrm>
            <a:off x="914400" y="1447920"/>
            <a:ext cx="7769880" cy="4569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70000"/>
          </a:bodyPr>
          <a:p>
            <a:pPr>
              <a:lnSpc>
                <a:spcPct val="100000"/>
              </a:lnSpc>
              <a:spcBef>
                <a:spcPts val="581"/>
              </a:spcBef>
            </a:pPr>
            <a:r>
              <a:rPr b="0" lang="pt-BR" sz="2600" spc="-1" strike="noStrike">
                <a:solidFill>
                  <a:srgbClr val="000000"/>
                </a:solidFill>
                <a:latin typeface="Perpetua"/>
                <a:ea typeface="DejaVu Sans"/>
              </a:rPr>
              <a:t>- Os 2 primeiros planos quinquenais</a:t>
            </a:r>
            <a:endParaRPr b="0" lang="pt-BR" sz="2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81"/>
              </a:spcBef>
            </a:pPr>
            <a:r>
              <a:rPr b="0" lang="pt-BR" sz="2600" spc="-1" strike="noStrike">
                <a:solidFill>
                  <a:srgbClr val="000000"/>
                </a:solidFill>
                <a:latin typeface="Perpetua"/>
                <a:ea typeface="DejaVu Sans"/>
              </a:rPr>
              <a:t>1925-1926 começam as primeiras elaborações sobre os Planos Quinquenais: </a:t>
            </a:r>
            <a:endParaRPr b="0" lang="pt-BR" sz="2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81"/>
              </a:spcBef>
            </a:pPr>
            <a:r>
              <a:rPr b="0" lang="pt-BR" sz="2600" spc="-1" strike="noStrike">
                <a:solidFill>
                  <a:srgbClr val="000000"/>
                </a:solidFill>
                <a:latin typeface="Perpetua"/>
                <a:ea typeface="DejaVu Sans"/>
              </a:rPr>
              <a:t>- Vesenja (industrialistas dirigidos por Piatakov): criar planejamento econômico </a:t>
            </a:r>
            <a:r>
              <a:rPr b="0" lang="pt-BR" sz="2600" spc="-1" strike="noStrike" u="sng">
                <a:solidFill>
                  <a:srgbClr val="000000"/>
                </a:solidFill>
                <a:uFillTx/>
                <a:latin typeface="Perpetua"/>
                <a:ea typeface="DejaVu Sans"/>
              </a:rPr>
              <a:t>imperativo</a:t>
            </a:r>
            <a:r>
              <a:rPr b="0" lang="pt-BR" sz="2600" spc="-1" strike="noStrike">
                <a:solidFill>
                  <a:srgbClr val="000000"/>
                </a:solidFill>
                <a:latin typeface="Perpetua"/>
                <a:ea typeface="DejaVu Sans"/>
              </a:rPr>
              <a:t> e utilizar cálculo econômico para concentrar recursos e acelerar industrialização, alterar a estrutura da economia e maximizar o crescimento</a:t>
            </a:r>
            <a:endParaRPr b="0" lang="pt-BR" sz="2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81"/>
              </a:spcBef>
            </a:pPr>
            <a:r>
              <a:rPr b="0" lang="pt-BR" sz="2600" spc="-1" strike="noStrike">
                <a:solidFill>
                  <a:srgbClr val="000000"/>
                </a:solidFill>
                <a:latin typeface="Perpetua"/>
                <a:ea typeface="DejaVu Sans"/>
              </a:rPr>
              <a:t>- Gosplan (agraristas influenciados por Kondratieff): criar planejamento indicativo e alocar recursos através de mecanismo da economia de mercado frente a escassez de recursos  </a:t>
            </a:r>
            <a:endParaRPr b="0" lang="pt-BR" sz="2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81"/>
              </a:spcBef>
            </a:pPr>
            <a:endParaRPr b="0" lang="pt-BR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241</TotalTime>
  <Application>LibreOffice/6.2.5.2$Windows_X86_64 LibreOffice_project/1ec314fa52f458adc18c4f025c545a4e8b22c159</Application>
  <Words>238</Words>
  <Paragraphs>55</Paragraphs>
  <Company>FFLCH/USP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2015-06-18T17:38:27Z</dcterms:created>
  <dc:creator>Jorge Luiz Mesquita</dc:creator>
  <dc:description/>
  <dc:language>pt-BR</dc:language>
  <cp:lastModifiedBy/>
  <dcterms:modified xsi:type="dcterms:W3CDTF">2019-08-23T10:38:19Z</dcterms:modified>
  <cp:revision>11</cp:revision>
  <dc:subject/>
  <dc:title>As res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FFLCH/USP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Apresentação na tela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8</vt:i4>
  </property>
</Properties>
</file>