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Corbel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Corbel-italic.fntdata"/><Relationship Id="rId27" Type="http://schemas.openxmlformats.org/officeDocument/2006/relationships/font" Target="fonts/Corbe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bel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e604d79c_8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fe604d79c_8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e604d79c_8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e604d79c_8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4d7cbc9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4d7cbc9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d7cbc99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d7cbc99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Comentários: C$ </a:t>
            </a:r>
            <a:r>
              <a:rPr lang="pt-BR" sz="1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(dólares canadenses)</a:t>
            </a:r>
            <a:endParaRPr sz="14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Trebuchet MS"/>
                <a:ea typeface="Trebuchet MS"/>
                <a:cs typeface="Trebuchet MS"/>
                <a:sym typeface="Trebuchet MS"/>
              </a:rPr>
              <a:t>Caso da França é de 2014, do Canadá é mais antigo, de 2009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4d7cbc99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4d7cbc99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Comentários: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d7cbc99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d7cbc9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Comentários: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e604d79c_8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e604d79c_8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e604d79c_8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e604d79c_8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e604d79c_8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e604d79c_8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indicadores econômicos, sociais e ambientais presentes nesse relatório também espelham a excepcionalidade do momento. Em seus relatórios anteriores, a SPC divulgava cerca de 100 indicadores e a Fibria, 140, atendendo às expectativas e anseios de suas respectivas partes interessadas. Assim que o negócio foi concluído, em janeiro de 2019, realizamos um cruzamento das materialidades das antigas empresas junto a algumas demandas de mercado, como dos clientes, investidores e analistas financeiros.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e604d79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e604d79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e604d79c_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e604d79c_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e604d79c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e604d79c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e604d79c_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fe604d79c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e604d79c_8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fe604d79c_8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e604d79c_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fe604d79c_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Infos nas pags 92 e 93 do </a:t>
            </a:r>
            <a:r>
              <a:rPr lang="pt-BR"/>
              <a:t>relatório</a:t>
            </a:r>
            <a:r>
              <a:rPr lang="pt-BR"/>
              <a:t>, pag 47 do pdf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200150" y="0"/>
            <a:ext cx="3771900" cy="44577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313833" y="2264780"/>
            <a:ext cx="3634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13833" y="4036421"/>
            <a:ext cx="36348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Nuvens fofas brancas no céu azul profundo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4305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-up de broto de planta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4346" y="1543050"/>
            <a:ext cx="1545576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das"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2217" y="1543050"/>
            <a:ext cx="2462022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2839181" y="-607199"/>
            <a:ext cx="3465600" cy="7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 rot="5400000">
            <a:off x="5070225" y="1616175"/>
            <a:ext cx="44898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1284075" y="-512625"/>
            <a:ext cx="44898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is Conteúdos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057275" y="1167211"/>
            <a:ext cx="34575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629150" y="1167211"/>
            <a:ext cx="34572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313833" y="4036420"/>
            <a:ext cx="52122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Close-up de plantas verdes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das" id="38" name="Google Shape;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2217" y="1544360"/>
            <a:ext cx="2462022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057274" y="1165860"/>
            <a:ext cx="3456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1057274" y="1825610"/>
            <a:ext cx="3456300" cy="28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>
  <p:cSld name="Em bran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1057274" y="686942"/>
            <a:ext cx="39126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descr="Um espaço reservado vazio para adicionar uma imagem. Clique no espaço reservado e selecione a imagem que você deseja adicionar" id="66" name="Google Shape;66;p10"/>
          <p:cNvSpPr/>
          <p:nvPr>
            <p:ph idx="2" type="pic"/>
          </p:nvPr>
        </p:nvSpPr>
        <p:spPr>
          <a:xfrm>
            <a:off x="0" y="686942"/>
            <a:ext cx="49701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1028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972050"/>
            <a:ext cx="1124700" cy="171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207008" y="4972050"/>
            <a:ext cx="7937100" cy="171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2600"/>
              <a:buFont typeface="Corbel"/>
              <a:buNone/>
              <a:defRPr b="0" i="0" sz="26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340052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ctrTitle"/>
          </p:nvPr>
        </p:nvSpPr>
        <p:spPr>
          <a:xfrm>
            <a:off x="1313825" y="1543825"/>
            <a:ext cx="3634800" cy="1501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Avaliação do Relatório de Sustentabilidade</a:t>
            </a:r>
            <a:endParaRPr/>
          </a:p>
        </p:txBody>
      </p:sp>
      <p:sp>
        <p:nvSpPr>
          <p:cNvPr id="88" name="Google Shape;88;p13"/>
          <p:cNvSpPr txBox="1"/>
          <p:nvPr>
            <p:ph type="ctrTitle"/>
          </p:nvPr>
        </p:nvSpPr>
        <p:spPr>
          <a:xfrm>
            <a:off x="1313825" y="3526877"/>
            <a:ext cx="3634800" cy="833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André Bor Shyang Huang</a:t>
            </a:r>
            <a:endParaRPr sz="14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Maikon Yukio Makihara Semelewicy</a:t>
            </a:r>
            <a:endParaRPr sz="14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Stephanie Hsia</a:t>
            </a:r>
            <a:endParaRPr sz="1800"/>
          </a:p>
        </p:txBody>
      </p:sp>
      <p:sp>
        <p:nvSpPr>
          <p:cNvPr id="89" name="Google Shape;89;p13"/>
          <p:cNvSpPr txBox="1"/>
          <p:nvPr>
            <p:ph type="ctrTitle"/>
          </p:nvPr>
        </p:nvSpPr>
        <p:spPr>
          <a:xfrm>
            <a:off x="1313825" y="155700"/>
            <a:ext cx="3634800" cy="711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PHA3513: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/>
              <a:t>Sustentabilidade no Setor Produtivo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Equilíbrio e Comparabilidade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1057525" y="1184400"/>
            <a:ext cx="7704900" cy="326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2000"/>
              <a:t>Parecer</a:t>
            </a:r>
            <a:endParaRPr b="1" sz="20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Ausência de Teste de Materialidade;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Diferenças nos métodos de coleta de dados para determinados indicadores;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Diferenças dos indicadores nos relatórios anuais;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Diferença no nível de completude de indicadores associados aos aspectos materiais da GRI.</a:t>
            </a:r>
            <a:endParaRPr sz="18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pt-BR" sz="2000"/>
              <a:t>Recomendações</a:t>
            </a:r>
            <a:endParaRPr b="1" sz="20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Realizar um Teste de Materialidade para a nova empresa;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Alinhar os métodos de coleta de dados e a completude dos indicadores.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Equilíbrio e Comparabilidade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1057525" y="1175350"/>
            <a:ext cx="7395300" cy="351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2000"/>
              <a:t>Conclusão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Nada indica que: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As informações prestadas no Relatório não sejam </a:t>
            </a:r>
            <a:r>
              <a:rPr b="1" lang="pt-BR" sz="1800"/>
              <a:t>equilibradas, consistentes e confiáveis</a:t>
            </a:r>
            <a:r>
              <a:rPr lang="pt-BR" sz="1800"/>
              <a:t>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O Relatório não seja aderente aos Princípios para definição de conteúdo e qualidade do </a:t>
            </a:r>
            <a:r>
              <a:rPr b="1" lang="pt-BR" sz="1800"/>
              <a:t>padrão GRI</a:t>
            </a:r>
            <a:r>
              <a:rPr lang="pt-BR" sz="1800"/>
              <a:t> para relatórios de sustentabilidade e não atenda aos critérios da opção Essencial.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ctrTitle"/>
          </p:nvPr>
        </p:nvSpPr>
        <p:spPr>
          <a:xfrm>
            <a:off x="1313825" y="1543825"/>
            <a:ext cx="3634800" cy="1501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Relatórios da Vale:</a:t>
            </a:r>
            <a:endParaRPr sz="3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200"/>
              <a:t>Sustentabilidade e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Insustentabilidade</a:t>
            </a:r>
            <a:endParaRPr sz="3200"/>
          </a:p>
        </p:txBody>
      </p:sp>
      <p:sp>
        <p:nvSpPr>
          <p:cNvPr id="154" name="Google Shape;154;p24"/>
          <p:cNvSpPr txBox="1"/>
          <p:nvPr>
            <p:ph type="ctrTitle"/>
          </p:nvPr>
        </p:nvSpPr>
        <p:spPr>
          <a:xfrm>
            <a:off x="1313825" y="3526877"/>
            <a:ext cx="3634800" cy="833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André Bor Shyang Huang</a:t>
            </a:r>
            <a:endParaRPr sz="14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Maikon Yukio Makihara Semelewicy</a:t>
            </a:r>
            <a:endParaRPr sz="14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Stephanie Hsia</a:t>
            </a:r>
            <a:endParaRPr sz="1800"/>
          </a:p>
        </p:txBody>
      </p:sp>
      <p:sp>
        <p:nvSpPr>
          <p:cNvPr id="155" name="Google Shape;155;p24"/>
          <p:cNvSpPr txBox="1"/>
          <p:nvPr>
            <p:ph type="ctrTitle"/>
          </p:nvPr>
        </p:nvSpPr>
        <p:spPr>
          <a:xfrm>
            <a:off x="1313825" y="155700"/>
            <a:ext cx="3634800" cy="711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PHA3513: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/>
              <a:t>Sustentabilidade no Setor Produtivo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1057500" y="308898"/>
            <a:ext cx="7029000" cy="678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Relatório de Insustentabilidade (2015)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1057525" y="1248950"/>
            <a:ext cx="7395300" cy="344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Recursos hídricos:</a:t>
            </a:r>
            <a:endParaRPr b="1"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rebuchet MS"/>
              <a:buChar char="●"/>
            </a:pPr>
            <a:r>
              <a:rPr b="1"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Contaminação de corpos d’água na França</a:t>
            </a: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(região de Nova Caledônia) por uma série de vazamentos de efluentes em mina de níquel;</a:t>
            </a:r>
            <a:endParaRPr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rebuchet MS"/>
              <a:buChar char="○"/>
            </a:pP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Inúmeros protestos que culminaram em destruição de propriedade da Vale</a:t>
            </a:r>
            <a:endParaRPr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○"/>
            </a:pP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Dezembro 2019: Vale anunciou o fim das atividades nessa região, analisando as opções futuras para a unidade.</a:t>
            </a:r>
            <a:endParaRPr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rebuchet MS"/>
              <a:buChar char="●"/>
            </a:pP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Canadá: </a:t>
            </a:r>
            <a:r>
              <a:rPr b="1"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contaminação de lago</a:t>
            </a: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por despejo de rejeito de também extração de níquel;</a:t>
            </a:r>
            <a:endParaRPr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rebuchet MS"/>
              <a:buChar char="○"/>
            </a:pP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Ecossistema único comprometido;</a:t>
            </a:r>
            <a:endParaRPr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rebuchet MS"/>
              <a:buChar char="○"/>
            </a:pPr>
            <a:r>
              <a:rPr lang="pt-BR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Pagamento de cerca de C$ 36 milhões em indenização para mais de sete mil moradores.</a:t>
            </a:r>
            <a:endParaRPr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1057500" y="456621"/>
            <a:ext cx="7029000" cy="53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Relatório de Insustentabilidade (2015)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1057525" y="1275800"/>
            <a:ext cx="7395300" cy="341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●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nível nacional, caso da </a:t>
            </a:r>
            <a:r>
              <a:rPr b="1"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Serra do Gandarela</a:t>
            </a: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e dos</a:t>
            </a:r>
            <a:r>
              <a:rPr b="1"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recursos hídricos</a:t>
            </a: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em Minas de Gerais.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pt-BR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Importante aquífero e mananciais de água de alta qualidade da região;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pt-BR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Abastece várias cidades vizinhas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pt-BR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Decreto em 2014: criação do Parque Nacional da Serra do Gandarela, mas que não compreende todas as áreas essenciais</a:t>
            </a:r>
            <a:endParaRPr b="1"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1057500" y="335747"/>
            <a:ext cx="7029000" cy="65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Relatório de Sustentabilidade (2019)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1057525" y="1242500"/>
            <a:ext cx="7395300" cy="351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pt-BR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Recursos hídricos:</a:t>
            </a:r>
            <a:endParaRPr sz="14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●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Desenvolvimento de projetos de P&amp;D;</a:t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●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Análise de 11 propostas de Projetos de P&amp;D;</a:t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●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Aprimoramento da Gestão de Recursos Hídricos nas unidades operacionais;</a:t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●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Workshops;</a:t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●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Definição do Programa </a:t>
            </a:r>
            <a:r>
              <a:rPr b="1"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Meta Água 2030</a:t>
            </a: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Char char="○"/>
            </a:pPr>
            <a:r>
              <a:rPr lang="pt-BR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Reduzir em 10% a captação de água de uso específico (ou seja, por tonelada de produção)</a:t>
            </a:r>
            <a:endParaRPr sz="15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Obrigado por assistir!</a:t>
            </a:r>
            <a:endParaRPr sz="4000"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1313833" y="4036420"/>
            <a:ext cx="5212200" cy="33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Avaliação de Relatório de Sustentabilidade</a:t>
            </a:r>
            <a:endParaRPr sz="3000"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57525" y="1400525"/>
            <a:ext cx="4383300" cy="323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/>
              <a:t>Suzano Papel e Celulose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000"/>
              <a:t>Conteúdo: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Temas e indicadores relevantes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Matriz de materialidade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000"/>
              <a:t>Qualidade: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Equilíbrio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/>
              <a:t>Comparabilidade</a:t>
            </a:r>
            <a:endParaRPr sz="2000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825" y="1898350"/>
            <a:ext cx="3312476" cy="19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Temas 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Indicadores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313833" y="4036420"/>
            <a:ext cx="5212200" cy="33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14325"/>
            <a:ext cx="822960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457200" y="4699150"/>
            <a:ext cx="55911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latin typeface="Proxima Nova"/>
                <a:ea typeface="Proxima Nova"/>
                <a:cs typeface="Proxima Nova"/>
                <a:sym typeface="Proxima Nova"/>
              </a:rPr>
              <a:t>Fonte: Relatório de Sustentabilidade 2016 Suzano Papel e Celulose</a:t>
            </a:r>
            <a:endParaRPr i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538" y="0"/>
            <a:ext cx="5658917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7510750" y="4176850"/>
            <a:ext cx="16332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Fonte: Relatório de Sustentabilidade 2016 Suzano Papel e Celulose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Matriz de Materialidade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50" y="152400"/>
            <a:ext cx="78157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541625" y="4647750"/>
            <a:ext cx="53667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Fonte: Relatório de Sustentabilidade 2016 Suzano Papel e Celulose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Avaliação da Qualidade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Equilíbrio e Comparabilidade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057525" y="1370300"/>
            <a:ext cx="7029000" cy="326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1800"/>
              <a:t>Relatório </a:t>
            </a:r>
            <a:r>
              <a:rPr b="1" lang="pt-BR" sz="1800"/>
              <a:t>2018</a:t>
            </a:r>
            <a:r>
              <a:rPr lang="pt-BR" sz="1800"/>
              <a:t>: Empresa externa contratada para conduzir verificação independente de padrões de </a:t>
            </a:r>
            <a:r>
              <a:rPr b="1" lang="pt-BR" sz="1800"/>
              <a:t>Princípios</a:t>
            </a:r>
            <a:r>
              <a:rPr lang="pt-BR" sz="1800"/>
              <a:t> e </a:t>
            </a:r>
            <a:r>
              <a:rPr b="1" lang="pt-BR" sz="1800"/>
              <a:t>Global Reporting Initiative</a:t>
            </a:r>
            <a:r>
              <a:rPr lang="pt-BR" sz="1800"/>
              <a:t> (GRI).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pt-BR" sz="1800"/>
            </a:br>
            <a:r>
              <a:rPr lang="pt-BR" sz="1800"/>
              <a:t>Princípios GRI.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ia 16: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